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7" r:id="rId3"/>
    <p:sldId id="298" r:id="rId4"/>
    <p:sldId id="299" r:id="rId5"/>
    <p:sldId id="308" r:id="rId6"/>
    <p:sldId id="300" r:id="rId7"/>
    <p:sldId id="301" r:id="rId8"/>
    <p:sldId id="302" r:id="rId9"/>
    <p:sldId id="309" r:id="rId10"/>
    <p:sldId id="276" r:id="rId11"/>
    <p:sldId id="277" r:id="rId12"/>
    <p:sldId id="279" r:id="rId13"/>
    <p:sldId id="272" r:id="rId14"/>
    <p:sldId id="306" r:id="rId15"/>
    <p:sldId id="307" r:id="rId16"/>
    <p:sldId id="310" r:id="rId17"/>
    <p:sldId id="289" r:id="rId18"/>
    <p:sldId id="290" r:id="rId19"/>
    <p:sldId id="295" r:id="rId20"/>
    <p:sldId id="291" r:id="rId21"/>
    <p:sldId id="296" r:id="rId22"/>
    <p:sldId id="284" r:id="rId23"/>
    <p:sldId id="282" r:id="rId24"/>
    <p:sldId id="283" r:id="rId25"/>
    <p:sldId id="311" r:id="rId26"/>
    <p:sldId id="303" r:id="rId27"/>
    <p:sldId id="304" r:id="rId28"/>
    <p:sldId id="278" r:id="rId29"/>
    <p:sldId id="312" r:id="rId30"/>
    <p:sldId id="281" r:id="rId31"/>
    <p:sldId id="285" r:id="rId32"/>
    <p:sldId id="305" r:id="rId33"/>
    <p:sldId id="286" r:id="rId34"/>
    <p:sldId id="287" r:id="rId35"/>
    <p:sldId id="313" r:id="rId36"/>
    <p:sldId id="294" r:id="rId37"/>
    <p:sldId id="288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D91"/>
    <a:srgbClr val="367BCE"/>
    <a:srgbClr val="2E6EBC"/>
    <a:srgbClr val="298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660"/>
  </p:normalViewPr>
  <p:slideViewPr>
    <p:cSldViewPr>
      <p:cViewPr varScale="1">
        <p:scale>
          <a:sx n="68" d="100"/>
          <a:sy n="68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6E808-9BA1-4A00-B772-3A649C940D9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33B3C-4782-4F2F-8EF7-3A5F41D4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80A-AE7A-4D14-AA83-53A8D2D7F84F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CCE0-4B7B-43E6-BDFF-E76F70077B6B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260-C68A-44C6-B77D-07E5EEFC117C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EF26-6AB3-4112-89C6-B1A924AD61F0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61B3-594E-43E1-8D0C-3DA04A05D53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9EB8-6622-457B-930E-3D66028F86A3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BA1-75C6-4708-B17D-420913832FCB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DEF1-D862-42B8-8BF4-0BD58741402D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6BDE-9FF3-48D9-8257-7CA0FF1D0B3D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46D9-F698-44C4-A010-337945518064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BSCS-514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EF56-C4BD-4A44-90AA-CA2F8259573C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BSCS-514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B374-37BD-4CEF-988D-F9935995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11/implementation-faster-r-cnn-python-object-detection/" TargetMode="External"/><Relationship Id="rId2" Type="http://schemas.openxmlformats.org/officeDocument/2006/relationships/hyperlink" Target="https://github.com/kbardool/keras-frcnn.gi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k57fr854j2/2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SPINAL CANAL STENOSIS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Bahnschrift SemiBold" panose="020B0502040204020203" pitchFamily="34" charset="0"/>
              </a:rPr>
              <a:t>Group Members: M Osama Jamil</a:t>
            </a:r>
          </a:p>
          <a:p>
            <a:pPr algn="l"/>
            <a:r>
              <a:rPr lang="en-US" dirty="0">
                <a:latin typeface="Bahnschrift SemiBold" panose="020B0502040204020203" pitchFamily="34" charset="0"/>
              </a:rPr>
              <a:t>		    M Hamza Temuri</a:t>
            </a:r>
          </a:p>
          <a:p>
            <a:pPr algn="l"/>
            <a:r>
              <a:rPr lang="en-US" dirty="0">
                <a:latin typeface="Bahnschrift SemiBold" panose="020B0502040204020203" pitchFamily="34" charset="0"/>
              </a:rPr>
              <a:t>		    M Moiz Khan</a:t>
            </a:r>
          </a:p>
          <a:p>
            <a:pPr algn="l"/>
            <a:endParaRPr lang="en-US" dirty="0">
              <a:latin typeface="Bahnschrift SemiBold" panose="020B0502040204020203" pitchFamily="34" charset="0"/>
            </a:endParaRPr>
          </a:p>
          <a:p>
            <a:pPr algn="l"/>
            <a:r>
              <a:rPr lang="en-US" dirty="0">
                <a:latin typeface="Bahnschrift SemiBold" panose="020B0502040204020203" pitchFamily="34" charset="0"/>
              </a:rPr>
              <a:t>Course Supervisor:  Dr. Humera Tariq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356348"/>
            <a:ext cx="4419600" cy="365125"/>
          </a:xfrm>
        </p:spPr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865257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" panose="020B0502040204020203" pitchFamily="34" charset="0"/>
              </a:rPr>
              <a:t>University Of Karachi</a:t>
            </a:r>
          </a:p>
          <a:p>
            <a:pPr algn="ctr"/>
            <a:r>
              <a:rPr lang="en-US" sz="2000" dirty="0">
                <a:latin typeface="Bahnschrift SemiBold" panose="020B0502040204020203" pitchFamily="34" charset="0"/>
              </a:rPr>
              <a:t>Department Of  Computer Science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D805473-516D-4933-ACDF-01626DB549DB}"/>
              </a:ext>
            </a:extLst>
          </p:cNvPr>
          <p:cNvSpPr txBox="1">
            <a:spLocks/>
          </p:cNvSpPr>
          <p:nvPr/>
        </p:nvSpPr>
        <p:spPr>
          <a:xfrm>
            <a:off x="53340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C23773-F819-4A69-B6FD-32BCB75AACE6}" type="datetime1">
              <a:rPr lang="en-US" smtClean="0"/>
              <a:pPr/>
              <a:t>10/20/2020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8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Workflow 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9354-5019-4DAD-9662-C2ECB797CA94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7F4EE8-C27E-405E-8A21-9E6F1BAE0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33" y="1135892"/>
            <a:ext cx="1893713" cy="518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64946-A4BE-45AC-B03F-CC1000EFA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43" y="1135892"/>
            <a:ext cx="1893713" cy="51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A765009-5E40-4DE9-BA6D-797374FF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WORKFLOW STEPS: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16AAB-F1A8-4A06-8215-E2785399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Data Acquisition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Data Analyze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Data Pre-processing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Model Selection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Model Train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Model Testing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607-3A66-4B83-AD75-44BC753E2FC2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308-9085-4B03-8453-12625729424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102D-56CE-40A2-9446-55A5CC7FD82D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BSCS-621 Topic of Current Interest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3B976-0304-4B11-A6FC-8FFAAB99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4" y="1120677"/>
            <a:ext cx="3779728" cy="2460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F22B0-3344-4019-908F-6A5A726EC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21" y="1143000"/>
            <a:ext cx="3734675" cy="2438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931B14-E43E-42ED-B42B-EA047394CB49}"/>
              </a:ext>
            </a:extLst>
          </p:cNvPr>
          <p:cNvSpPr txBox="1"/>
          <p:nvPr/>
        </p:nvSpPr>
        <p:spPr>
          <a:xfrm>
            <a:off x="597604" y="3733824"/>
            <a:ext cx="79487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Guest user and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Guest user can perform detection of single image without logging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Member must have an account or register before using scanner and also perform detection on multiple images.</a:t>
            </a: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CB96CA43-00C7-4B32-B390-F8C784579AB1}"/>
              </a:ext>
            </a:extLst>
          </p:cNvPr>
          <p:cNvSpPr txBox="1">
            <a:spLocks/>
          </p:cNvSpPr>
          <p:nvPr/>
        </p:nvSpPr>
        <p:spPr>
          <a:xfrm>
            <a:off x="457200" y="342107"/>
            <a:ext cx="8229600" cy="80089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85602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64E0-5A5A-4E98-8849-CAD9B5D8EA93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BSCS-621 Topic of Current Interest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7A016-9216-46B8-B624-BD1C9866A7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267163"/>
            <a:ext cx="3982547" cy="260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8ACE0-6411-4809-86CA-4DF23E6D9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3982548" cy="2600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874F94-762E-4B8C-8540-C02F0C039C69}"/>
              </a:ext>
            </a:extLst>
          </p:cNvPr>
          <p:cNvSpPr txBox="1"/>
          <p:nvPr/>
        </p:nvSpPr>
        <p:spPr>
          <a:xfrm>
            <a:off x="4615375" y="75693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Browse image and begin testing.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99D25-41D7-4CB5-9548-4BAD9F71EE9A}"/>
              </a:ext>
            </a:extLst>
          </p:cNvPr>
          <p:cNvSpPr txBox="1"/>
          <p:nvPr/>
        </p:nvSpPr>
        <p:spPr>
          <a:xfrm>
            <a:off x="4539175" y="3810000"/>
            <a:ext cx="472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Result image showing: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	1 : xx = Defect : Probability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	0 : xx = Fine : Probability</a:t>
            </a:r>
          </a:p>
        </p:txBody>
      </p:sp>
    </p:spTree>
    <p:extLst>
      <p:ext uri="{BB962C8B-B14F-4D97-AF65-F5344CB8AC3E}">
        <p14:creationId xmlns:p14="http://schemas.microsoft.com/office/powerpoint/2010/main" val="278851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64E0-5A5A-4E98-8849-CAD9B5D8EA93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BSCS-621 Topic of Current Interest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FED25-3F93-4382-A814-57CDEC365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56" y="4366319"/>
            <a:ext cx="2678096" cy="1727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8F9B5-6331-4C78-8AAF-707C1A0D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48282"/>
            <a:ext cx="2678096" cy="1728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74969-11AA-4E6E-B350-4D5AF18272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56" y="265112"/>
            <a:ext cx="2678096" cy="1725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A2156D-2A48-490F-9FA2-EBFD27B916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56" y="2316298"/>
            <a:ext cx="2678096" cy="1728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B87DE4-8BE4-4A19-B099-CBD2861BA5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9" y="3921466"/>
            <a:ext cx="2678096" cy="17284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2A8B7B-9F65-4A90-AC27-A08AFB1D8847}"/>
              </a:ext>
            </a:extLst>
          </p:cNvPr>
          <p:cNvSpPr txBox="1"/>
          <p:nvPr/>
        </p:nvSpPr>
        <p:spPr>
          <a:xfrm>
            <a:off x="96119" y="2572852"/>
            <a:ext cx="29802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Login with username and password / register.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17983F-B694-45E8-A370-9EE9B175DC40}"/>
              </a:ext>
            </a:extLst>
          </p:cNvPr>
          <p:cNvSpPr txBox="1"/>
          <p:nvPr/>
        </p:nvSpPr>
        <p:spPr>
          <a:xfrm>
            <a:off x="80092" y="5752025"/>
            <a:ext cx="2963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Register Account.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4A23B1-43CC-4D39-AD7D-42F833173732}"/>
              </a:ext>
            </a:extLst>
          </p:cNvPr>
          <p:cNvSpPr txBox="1"/>
          <p:nvPr/>
        </p:nvSpPr>
        <p:spPr>
          <a:xfrm>
            <a:off x="6708610" y="890553"/>
            <a:ext cx="2442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Upload images in folder.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E10EE-1032-462D-ADA1-54CF85853D9A}"/>
              </a:ext>
            </a:extLst>
          </p:cNvPr>
          <p:cNvSpPr txBox="1"/>
          <p:nvPr/>
        </p:nvSpPr>
        <p:spPr>
          <a:xfrm>
            <a:off x="6744952" y="2926795"/>
            <a:ext cx="2442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Begin Testing.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027BB5-17B0-4E1E-8D93-AC017EC82C5F}"/>
              </a:ext>
            </a:extLst>
          </p:cNvPr>
          <p:cNvSpPr txBox="1"/>
          <p:nvPr/>
        </p:nvSpPr>
        <p:spPr>
          <a:xfrm>
            <a:off x="6744952" y="4568569"/>
            <a:ext cx="24357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Result button and folder containing result images pop-up.</a:t>
            </a:r>
          </a:p>
        </p:txBody>
      </p:sp>
    </p:spTree>
    <p:extLst>
      <p:ext uri="{BB962C8B-B14F-4D97-AF65-F5344CB8AC3E}">
        <p14:creationId xmlns:p14="http://schemas.microsoft.com/office/powerpoint/2010/main" val="350697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308-9085-4B03-8453-12625729424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04863"/>
            <a:ext cx="8229600" cy="795337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337C9-9F47-4263-8132-579004BB4C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INPUT IMAGE</a:t>
            </a:r>
          </a:p>
          <a:p>
            <a:endParaRPr lang="en-US" b="1" dirty="0">
              <a:latin typeface="Bahnschrift SemiBold" panose="020B0502040204020203" pitchFamily="34" charset="0"/>
            </a:endParaRPr>
          </a:p>
          <a:p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C67473-598A-44E7-8D1B-ED42B598E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OUTPUT IMAGE</a:t>
            </a:r>
          </a:p>
          <a:p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93C2-45AC-4F3B-99F3-5378D0311544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3B8-D07A-450B-A722-760BCC061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09800"/>
            <a:ext cx="2667000" cy="3659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E5141-9127-4C34-971C-294337374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2667000" cy="3659372"/>
          </a:xfrm>
          <a:prstGeom prst="rect">
            <a:avLst/>
          </a:prstGeom>
        </p:spPr>
      </p:pic>
      <p:sp>
        <p:nvSpPr>
          <p:cNvPr id="8" name="Right Arrow 8">
            <a:extLst>
              <a:ext uri="{FF2B5EF4-FFF2-40B4-BE49-F238E27FC236}">
                <a16:creationId xmlns:a16="http://schemas.microsoft.com/office/drawing/2014/main" id="{246AED03-0B6D-41E1-B622-FEBDF9DF4030}"/>
              </a:ext>
            </a:extLst>
          </p:cNvPr>
          <p:cNvSpPr/>
          <p:nvPr/>
        </p:nvSpPr>
        <p:spPr>
          <a:xfrm>
            <a:off x="3562349" y="3598985"/>
            <a:ext cx="1428751" cy="52839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D9F187-83BC-4215-AE42-708B9559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64E20-BD81-44FE-93B0-D2C55A1D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8229600" cy="4525963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Confusion Matrix</a:t>
            </a:r>
          </a:p>
          <a:p>
            <a:pPr marL="0" indent="0">
              <a:buNone/>
            </a:pP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7155-2C4B-453E-A67F-0473A2C06A86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CB9C9-3D89-403F-B3DC-FC0101A4B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8" y="1868496"/>
            <a:ext cx="4953000" cy="405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ED3721-8774-499F-BE80-127B66F29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74" y="3124200"/>
            <a:ext cx="234695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A726-AD97-47FF-9890-11C2BA1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7869"/>
            <a:ext cx="8229600" cy="4525963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Confusion Matrix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9294-1EFB-47A0-84EA-76452098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65C2-6037-48AF-88DA-5D1E2358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9B10-1F0E-427B-BA03-DD29BB25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B52AB-DDE3-4029-86CE-82F6A0E2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6215377" cy="4270608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B479B6B6-24E8-49EA-B9AF-73FC07FC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814"/>
            <a:ext cx="8229600" cy="1143000"/>
          </a:xfrm>
        </p:spPr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999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CONTENT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292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Bahnschrift SemiBold" panose="020B0502040204020203" pitchFamily="34" charset="0"/>
              </a:rPr>
              <a:t>Problem Statement 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Why It is important to Solve the Chosen Problem/Real life use cases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Input Data Acquisition and Format details 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Expected outcome / Success criteria / Output  screen shots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Proper Module Wise Labelled Block Diagram /Work flow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Intermediate  Results  ( Images / comparison tables/graphs /statistics)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GUI / client side view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Preprocessing Details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Annotations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Key Algorithm ( Your contribution and Innovation)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Challenges/ Difficulties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Learning and Achievements</a:t>
            </a:r>
          </a:p>
          <a:p>
            <a:r>
              <a:rPr lang="en-US" sz="1800" dirty="0">
                <a:latin typeface="Bahnschrift SemiBold" panose="020B0502040204020203" pitchFamily="34" charset="0"/>
              </a:rPr>
              <a:t>Improvements needed and/or Future Work </a:t>
            </a:r>
          </a:p>
          <a:p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365125"/>
          </a:xfrm>
        </p:spPr>
        <p:txBody>
          <a:bodyPr/>
          <a:lstStyle/>
          <a:p>
            <a:fld id="{C3C23773-F819-4A69-B6FD-32BCB75AACE6}" type="datetime1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AB4277-E51E-4557-9B3B-74A7C060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3688"/>
            <a:ext cx="8229600" cy="452596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Accuracy:</a:t>
            </a:r>
          </a:p>
          <a:p>
            <a:pPr lvl="1"/>
            <a:r>
              <a:rPr lang="en-US" b="1" dirty="0"/>
              <a:t>85%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Precision:</a:t>
            </a:r>
          </a:p>
          <a:p>
            <a:pPr lvl="1"/>
            <a:r>
              <a:rPr lang="en-US" b="1" dirty="0"/>
              <a:t>73%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Recall:</a:t>
            </a:r>
          </a:p>
          <a:p>
            <a:pPr lvl="1"/>
            <a:r>
              <a:rPr lang="en-US" b="1" dirty="0"/>
              <a:t>91%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69CA-6935-4349-8195-59705EB39B9E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68ADB4-B5AA-46FE-8144-43E90DAC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54" y="2066296"/>
            <a:ext cx="3067478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D1DE1D-4198-47D3-A01A-02270A4B6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54" y="3157428"/>
            <a:ext cx="2029108" cy="714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8650B3-C44F-40CD-A624-7E575647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54" y="4305719"/>
            <a:ext cx="1984123" cy="657317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9A9ADD4A-C361-44D3-B311-8B15EC0A9629}"/>
              </a:ext>
            </a:extLst>
          </p:cNvPr>
          <p:cNvSpPr txBox="1">
            <a:spLocks/>
          </p:cNvSpPr>
          <p:nvPr/>
        </p:nvSpPr>
        <p:spPr>
          <a:xfrm>
            <a:off x="457200" y="8169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0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CB79-C2D6-4DD6-B9F0-A247A08D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" y="523491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4FA5A7-B4EA-4DAC-A95B-35320412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47490"/>
            <a:ext cx="3424600" cy="31246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88BB-C7DE-4477-B804-04DC4C79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C10E-7811-4BB4-95DB-076E8F67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C3B9-E5BC-495F-9C7B-FFFE654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52D593-562A-4339-84EC-E2590CC5F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70" y="2047490"/>
            <a:ext cx="370585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01C0-14AD-47D3-988D-6D50553D4DED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9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F7C9-307D-451A-84A0-E399B1760DF2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BSCS-621 Topic of Current Interest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79CDF2-9992-432E-80FA-CEBFB26503EF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8229600" cy="268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Image Format</a:t>
                </a:r>
              </a:p>
              <a:p>
                <a:r>
                  <a:rPr lang="en-US" sz="2400" b="1" dirty="0"/>
                  <a:t>	</a:t>
                </a:r>
                <a:r>
                  <a:rPr lang="en-US" sz="2000" b="1" dirty="0">
                    <a:latin typeface="Bahnschrift SemiBold" panose="020B0502040204020203" pitchFamily="34" charset="0"/>
                  </a:rPr>
                  <a:t>O</a:t>
                </a:r>
                <a:r>
                  <a:rPr lang="en-US" sz="2000" dirty="0">
                    <a:latin typeface="Bahnschrift SemiBold" panose="020B0502040204020203" pitchFamily="34" charset="0"/>
                  </a:rPr>
                  <a:t>riginal format :  .</a:t>
                </a:r>
                <a:r>
                  <a:rPr lang="en-US" sz="2000" dirty="0" err="1">
                    <a:latin typeface="Bahnschrift SemiBold" panose="020B0502040204020203" pitchFamily="34" charset="0"/>
                  </a:rPr>
                  <a:t>ima</a:t>
                </a:r>
                <a:r>
                  <a:rPr lang="en-US" sz="2000" dirty="0">
                    <a:latin typeface="Bahnschrift SemiBold" panose="020B0502040204020203" pitchFamily="34" charset="0"/>
                  </a:rPr>
                  <a:t> / .</a:t>
                </a:r>
                <a:r>
                  <a:rPr lang="en-US" sz="2000" dirty="0" err="1">
                    <a:latin typeface="Bahnschrift SemiBold" panose="020B0502040204020203" pitchFamily="34" charset="0"/>
                  </a:rPr>
                  <a:t>dicom</a:t>
                </a:r>
                <a:r>
                  <a:rPr lang="en-US" sz="2000" dirty="0">
                    <a:latin typeface="Bahnschrift SemiBold" panose="020B0502040204020203" pitchFamily="34" charset="0"/>
                  </a:rPr>
                  <a:t> ( Image Size = 200 – 300 kb )</a:t>
                </a:r>
              </a:p>
              <a:p>
                <a:r>
                  <a:rPr lang="en-US" sz="2000" b="1" dirty="0">
                    <a:latin typeface="Bahnschrift SemiBold" panose="020B0502040204020203" pitchFamily="34" charset="0"/>
                  </a:rPr>
                  <a:t>	C</a:t>
                </a:r>
                <a:r>
                  <a:rPr lang="en-US" sz="2000" dirty="0">
                    <a:latin typeface="Bahnschrift SemiBold" panose="020B0502040204020203" pitchFamily="34" charset="0"/>
                  </a:rPr>
                  <a:t>onverted format : .jpg ( Image Size = 20 – 30 kb )</a:t>
                </a:r>
                <a:endParaRPr lang="en-US" sz="2400" b="1" dirty="0">
                  <a:latin typeface="Bahnschrift SemiBold" panose="020B0502040204020203" pitchFamily="34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Normalization</a:t>
                </a:r>
              </a:p>
              <a:p>
                <a:pPr lvl="1"/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𝑿𝒏𝒐𝒓𝒎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79CDF2-9992-432E-80FA-CEBFB265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8229600" cy="2683620"/>
              </a:xfrm>
              <a:prstGeom prst="rect">
                <a:avLst/>
              </a:prstGeom>
              <a:blipFill>
                <a:blip r:embed="rId2"/>
                <a:stretch>
                  <a:fillRect l="-96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20292D3-26CA-4C76-9271-BEAEE34CB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8001000" cy="1118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07477-F2FA-4164-8577-905B941B7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59622"/>
            <a:ext cx="8001000" cy="1118397"/>
          </a:xfrm>
          <a:prstGeom prst="rect">
            <a:avLst/>
          </a:prstGeom>
        </p:spPr>
      </p:pic>
      <p:sp>
        <p:nvSpPr>
          <p:cNvPr id="6" name="Title 9">
            <a:extLst>
              <a:ext uri="{FF2B5EF4-FFF2-40B4-BE49-F238E27FC236}">
                <a16:creationId xmlns:a16="http://schemas.microsoft.com/office/drawing/2014/main" id="{ED05A0D3-F49E-456E-9CE2-7C50B2DCBD11}"/>
              </a:ext>
            </a:extLst>
          </p:cNvPr>
          <p:cNvSpPr txBox="1">
            <a:spLocks/>
          </p:cNvSpPr>
          <p:nvPr/>
        </p:nvSpPr>
        <p:spPr>
          <a:xfrm>
            <a:off x="457200" y="342107"/>
            <a:ext cx="8229600" cy="80089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3031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572-ED35-4943-B0DE-C6ADFA74070F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Topic of Current Interest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B5CBF-A818-4E21-9D48-08BACA77DEBA}"/>
              </a:ext>
            </a:extLst>
          </p:cNvPr>
          <p:cNvSpPr txBox="1"/>
          <p:nvPr/>
        </p:nvSpPr>
        <p:spPr>
          <a:xfrm>
            <a:off x="457200" y="492062"/>
            <a:ext cx="8229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Cropping &amp; Resizing</a:t>
            </a:r>
          </a:p>
          <a:p>
            <a:r>
              <a:rPr lang="en-US" sz="2400" b="1" dirty="0"/>
              <a:t>	</a:t>
            </a:r>
            <a:r>
              <a:rPr lang="en-US" dirty="0"/>
              <a:t>Original image resolution : </a:t>
            </a:r>
            <a:r>
              <a:rPr lang="en-US" b="1" dirty="0"/>
              <a:t>( 320 × 320 )</a:t>
            </a:r>
          </a:p>
          <a:p>
            <a:r>
              <a:rPr lang="en-US" b="1" dirty="0"/>
              <a:t>	</a:t>
            </a:r>
            <a:r>
              <a:rPr lang="en-US" dirty="0"/>
              <a:t>After cropping : </a:t>
            </a:r>
            <a:r>
              <a:rPr lang="en-US" b="1" dirty="0"/>
              <a:t>( 195 × 270 )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Final Image Size</a:t>
            </a:r>
          </a:p>
          <a:p>
            <a:pPr lvl="2"/>
            <a:r>
              <a:rPr lang="en-US" dirty="0"/>
              <a:t>12 - 15 kilobytes</a:t>
            </a:r>
          </a:p>
          <a:p>
            <a:pPr lvl="1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D0E3C-4A4D-497E-9CD3-CC9CAD251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20" y="2826205"/>
            <a:ext cx="1965960" cy="269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C51687-FE40-4B77-9DD4-7E065867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2346145"/>
            <a:ext cx="365760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B24FDB-8CE1-4729-B86C-FC433D8E0125}"/>
              </a:ext>
            </a:extLst>
          </p:cNvPr>
          <p:cNvSpPr txBox="1"/>
          <p:nvPr/>
        </p:nvSpPr>
        <p:spPr>
          <a:xfrm>
            <a:off x="1668117" y="596882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320 × 320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4304D-6683-471A-A2C4-13B30F8CD0CC}"/>
              </a:ext>
            </a:extLst>
          </p:cNvPr>
          <p:cNvSpPr txBox="1"/>
          <p:nvPr/>
        </p:nvSpPr>
        <p:spPr>
          <a:xfrm>
            <a:off x="5981700" y="5521213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195 × 270</a:t>
            </a:r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3C3C69-F7F6-484B-9594-A796E05BF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39" y="1866085"/>
            <a:ext cx="4104861" cy="787787"/>
          </a:xfrm>
          <a:prstGeom prst="rect">
            <a:avLst/>
          </a:prstGeom>
        </p:spPr>
      </p:pic>
      <p:sp>
        <p:nvSpPr>
          <p:cNvPr id="5" name="Right Arrow 8">
            <a:extLst>
              <a:ext uri="{FF2B5EF4-FFF2-40B4-BE49-F238E27FC236}">
                <a16:creationId xmlns:a16="http://schemas.microsoft.com/office/drawing/2014/main" id="{30F60509-6508-4B14-B841-FAEC14CC42EF}"/>
              </a:ext>
            </a:extLst>
          </p:cNvPr>
          <p:cNvSpPr/>
          <p:nvPr/>
        </p:nvSpPr>
        <p:spPr>
          <a:xfrm>
            <a:off x="4137779" y="3910749"/>
            <a:ext cx="1398936" cy="52839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308-9085-4B03-8453-12625729424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8949"/>
            <a:ext cx="7772400" cy="60960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Annotations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9354-5019-4DAD-9662-C2ECB797CA94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1430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Bold" panose="020B0502040204020203" pitchFamily="34" charset="0"/>
              </a:rPr>
              <a:t>Image annotation</a:t>
            </a:r>
            <a:r>
              <a:rPr lang="en-US" sz="2400" dirty="0">
                <a:latin typeface="Bahnschrift SemiBold" panose="020B0502040204020203" pitchFamily="34" charset="0"/>
              </a:rPr>
              <a:t> is the </a:t>
            </a:r>
            <a:r>
              <a:rPr lang="en-US" sz="2400" b="1" dirty="0">
                <a:latin typeface="Bahnschrift SemiBold" panose="020B0502040204020203" pitchFamily="34" charset="0"/>
              </a:rPr>
              <a:t>process</a:t>
            </a:r>
            <a:r>
              <a:rPr lang="en-US" sz="2400" dirty="0">
                <a:latin typeface="Bahnschrift SemiBold" panose="020B0502040204020203" pitchFamily="34" charset="0"/>
              </a:rPr>
              <a:t> of labeling or classifying an </a:t>
            </a:r>
            <a:r>
              <a:rPr lang="en-US" sz="2400" b="1" dirty="0">
                <a:latin typeface="Bahnschrift SemiBold" panose="020B0502040204020203" pitchFamily="34" charset="0"/>
              </a:rPr>
              <a:t>image</a:t>
            </a:r>
            <a:r>
              <a:rPr lang="en-US" sz="2400" dirty="0">
                <a:latin typeface="Bahnschrift SemiBold" panose="020B0502040204020203" pitchFamily="34" charset="0"/>
              </a:rPr>
              <a:t> using text, </a:t>
            </a:r>
            <a:r>
              <a:rPr lang="en-US" sz="2400" b="1" dirty="0">
                <a:latin typeface="Bahnschrift SemiBold" panose="020B0502040204020203" pitchFamily="34" charset="0"/>
              </a:rPr>
              <a:t>annotation</a:t>
            </a:r>
            <a:r>
              <a:rPr lang="en-US" sz="2400" dirty="0">
                <a:latin typeface="Bahnschrift SemiBold" panose="020B0502040204020203" pitchFamily="34" charset="0"/>
              </a:rPr>
              <a:t> tools, or both, to show the data features you want your model to recognize on its 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Photo filter is used to annotate the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The size for the annotation box is (Width=35, Height=32).</a:t>
            </a:r>
          </a:p>
        </p:txBody>
      </p:sp>
      <p:sp>
        <p:nvSpPr>
          <p:cNvPr id="9" name="Rectangle 8"/>
          <p:cNvSpPr/>
          <p:nvPr/>
        </p:nvSpPr>
        <p:spPr>
          <a:xfrm>
            <a:off x="876300" y="4003576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b="1" dirty="0" err="1">
                <a:latin typeface="Bahnschrift SemiBold" panose="020B0502040204020203" pitchFamily="34" charset="0"/>
              </a:rPr>
              <a:t>xmin</a:t>
            </a:r>
            <a:r>
              <a:rPr lang="en-US" sz="2000" b="1" dirty="0">
                <a:latin typeface="Bahnschrift SemiBold" panose="020B0502040204020203" pitchFamily="34" charset="0"/>
              </a:rPr>
              <a:t>: </a:t>
            </a:r>
            <a:r>
              <a:rPr lang="en-US" sz="2000" dirty="0">
                <a:latin typeface="Bahnschrift SemiBold" panose="020B0502040204020203" pitchFamily="34" charset="0"/>
              </a:rPr>
              <a:t>x-coordinate of the bottom left part of the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ahnschrift SemiBold" panose="020B0502040204020203" pitchFamily="34" charset="0"/>
              </a:rPr>
              <a:t>xmax</a:t>
            </a:r>
            <a:r>
              <a:rPr lang="en-US" sz="2000" b="1" dirty="0">
                <a:latin typeface="Bahnschrift SemiBold" panose="020B0502040204020203" pitchFamily="34" charset="0"/>
              </a:rPr>
              <a:t>: </a:t>
            </a:r>
            <a:r>
              <a:rPr lang="en-US" sz="2000" dirty="0">
                <a:latin typeface="Bahnschrift SemiBold" panose="020B0502040204020203" pitchFamily="34" charset="0"/>
              </a:rPr>
              <a:t>x-coordinate of the top right part of the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ahnschrift SemiBold" panose="020B0502040204020203" pitchFamily="34" charset="0"/>
              </a:rPr>
              <a:t>ymin</a:t>
            </a:r>
            <a:r>
              <a:rPr lang="en-US" sz="2000" b="1" dirty="0">
                <a:latin typeface="Bahnschrift SemiBold" panose="020B0502040204020203" pitchFamily="34" charset="0"/>
              </a:rPr>
              <a:t>: </a:t>
            </a:r>
            <a:r>
              <a:rPr lang="en-US" sz="2000" dirty="0">
                <a:latin typeface="Bahnschrift SemiBold" panose="020B0502040204020203" pitchFamily="34" charset="0"/>
              </a:rPr>
              <a:t>y-coordinate of the bottom left part of the image.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 err="1">
                <a:latin typeface="Bahnschrift SemiBold" panose="020B0502040204020203" pitchFamily="34" charset="0"/>
              </a:rPr>
              <a:t>ymax</a:t>
            </a:r>
            <a:r>
              <a:rPr lang="en-US" sz="2000" b="1" dirty="0">
                <a:latin typeface="Bahnschrift SemiBold" panose="020B0502040204020203" pitchFamily="34" charset="0"/>
              </a:rPr>
              <a:t>: </a:t>
            </a:r>
            <a:r>
              <a:rPr lang="en-US" sz="2000" dirty="0">
                <a:latin typeface="Bahnschrift SemiBold" panose="020B0502040204020203" pitchFamily="34" charset="0"/>
              </a:rPr>
              <a:t>y-coordinate of the top right part of the image.</a:t>
            </a:r>
          </a:p>
        </p:txBody>
      </p:sp>
    </p:spTree>
    <p:extLst>
      <p:ext uri="{BB962C8B-B14F-4D97-AF65-F5344CB8AC3E}">
        <p14:creationId xmlns:p14="http://schemas.microsoft.com/office/powerpoint/2010/main" val="2548996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D607-3A66-4B83-AD75-44BC753E2FC2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3455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Here is a snap for better understanding.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28" y="972404"/>
            <a:ext cx="5429487" cy="53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6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03EF-6FE6-4FFD-9DAD-CD95312A8CE0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528935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Snap of annotations entry in excel file.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20" y="1371600"/>
            <a:ext cx="637055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1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308-9085-4B03-8453-12625729424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3526"/>
            <a:ext cx="8229600" cy="1143000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The objective of the project is to diagnose and detect spinal disease called Spinal Stenosis.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Spinal stenosis</a:t>
            </a:r>
            <a:r>
              <a:rPr lang="en-US" dirty="0">
                <a:latin typeface="Bahnschrift SemiBold" panose="020B0502040204020203" pitchFamily="34" charset="0"/>
              </a:rPr>
              <a:t> is a narrowing of the spaces within your spine, which can put pressure on the nerves that travel through the spine.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0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42131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ALGORITHM: FASTER RCNN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1B458-8980-4F93-9798-DFE6E67E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Why we have chosen Faster RCNN?</a:t>
            </a:r>
          </a:p>
          <a:p>
            <a:pPr marL="0" indent="0">
              <a:buNone/>
            </a:pPr>
            <a:r>
              <a:rPr lang="en-US" sz="2400" b="1" dirty="0">
                <a:latin typeface="Bahnschrift SemiBold" panose="020B0502040204020203" pitchFamily="34" charset="0"/>
              </a:rPr>
              <a:t>Answer: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Bahnschrift SemiBold" panose="020B0502040204020203" pitchFamily="34" charset="0"/>
              </a:rPr>
              <a:t>Faster RCNN is much faster and accurate then its predecessors. Uses Region proposal network (RPN) technique.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773-F819-4A69-B6FD-32BCB75AACE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5B731-8493-482B-ABF7-E73D4A63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65487"/>
            <a:ext cx="5791200" cy="23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0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9E062F-E94C-4459-B33D-44036797A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295401"/>
            <a:ext cx="3581400" cy="44958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D881-458B-48D8-AC4B-4D59CDEDDCD1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0A0880-613C-49D4-A1CD-A8E90066832D}"/>
              </a:ext>
            </a:extLst>
          </p:cNvPr>
          <p:cNvSpPr txBox="1">
            <a:spLocks/>
          </p:cNvSpPr>
          <p:nvPr/>
        </p:nvSpPr>
        <p:spPr>
          <a:xfrm>
            <a:off x="431800" y="542131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ALGORITHM: FASTER RCNN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58D41-B7FF-44F4-B146-CD61CE2DD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4" y="1295401"/>
            <a:ext cx="38611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6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1352-CB81-4845-AB9A-783EDD68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/>
          <a:lstStyle/>
          <a:p>
            <a:r>
              <a:rPr lang="en-US" b="1" dirty="0"/>
              <a:t>ALGORITHM: FASTER RCNN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B78A-CEAD-466B-83F1-52D422A8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git clone </a:t>
            </a:r>
            <a:r>
              <a:rPr lang="en-US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https://github.com/kbardool/keras-frcnn.git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filepath,x1,y1,x2,y2,class_name</a:t>
            </a:r>
          </a:p>
          <a:p>
            <a:r>
              <a:rPr lang="en-US" sz="2400" dirty="0"/>
              <a:t>Annotate.txt</a:t>
            </a:r>
          </a:p>
          <a:p>
            <a:r>
              <a:rPr lang="en-US" sz="2400" dirty="0"/>
              <a:t>cd keras-frcnn</a:t>
            </a:r>
          </a:p>
          <a:p>
            <a:pPr lvl="1"/>
            <a:r>
              <a:rPr lang="en-US" sz="2000" dirty="0"/>
              <a:t>python train_frcnn.py -o simple -p annotate.txt</a:t>
            </a:r>
          </a:p>
          <a:p>
            <a:r>
              <a:rPr lang="en-US" sz="2400" dirty="0"/>
              <a:t>python test_frcnn.py -p test_images</a:t>
            </a: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CONSTRAINT:</a:t>
            </a:r>
          </a:p>
          <a:p>
            <a:r>
              <a:rPr lang="en-US" sz="2400" dirty="0"/>
              <a:t>Training was the biggest constraint as our CPU’s are not that heavy.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https://www.analyticsvidhya.com/blog/2018/11/implementation-faster-r-cnn-python-object-detection/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26C2-4C39-4E03-910C-ECCEDC2D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80FE-4BF1-4CFA-91AC-D2CE2D11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8CD4-6EA6-443A-BE3A-A5D346D6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9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and 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24D-18C4-448D-9FED-2D8CABAFF6F7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6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4C7C-6821-4784-83D3-07FF2026B858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BSCS-621 Topic of Current Interest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29E0D-4F72-4F6C-9948-08B3082D3BA3}"/>
              </a:ext>
            </a:extLst>
          </p:cNvPr>
          <p:cNvSpPr txBox="1"/>
          <p:nvPr/>
        </p:nvSpPr>
        <p:spPr>
          <a:xfrm>
            <a:off x="429065" y="1118186"/>
            <a:ext cx="8229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Idea is new because there are no similar projects available as we have searched through the internet about spinal stenosis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the start of project we only had knowledge about Artificial Intelligence in Data Science mostly.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we proceeded in project we learnt about Computer Vision and Object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also learnt about the disease Spinal Stenosis and how it can be diagnosed through MRI.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deserve full marks because of our hard work and dedication to our project. As we have worked accordingly with your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deserve bonus marks as we measure up to your expectations.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FBA31E00-C00C-427C-B7DC-1324C8A29AAB}"/>
              </a:ext>
            </a:extLst>
          </p:cNvPr>
          <p:cNvSpPr txBox="1">
            <a:spLocks/>
          </p:cNvSpPr>
          <p:nvPr/>
        </p:nvSpPr>
        <p:spPr>
          <a:xfrm>
            <a:off x="485335" y="332533"/>
            <a:ext cx="8229600" cy="80089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 and Achievements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879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&amp; FUTURE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308-9085-4B03-8453-12625729424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3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&amp; FUTURE 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9BB839-FAE2-4532-BD42-5A93143C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3733800" cy="4525963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Experts Opinion:</a:t>
            </a:r>
          </a:p>
          <a:p>
            <a:pPr lvl="1"/>
            <a:r>
              <a:rPr lang="en-US" sz="2400" dirty="0">
                <a:latin typeface="Bahnschrift SemiBold" panose="020B0502040204020203" pitchFamily="34" charset="0"/>
              </a:rPr>
              <a:t>Results that the model is predicting is pure our understanding of the anatomy of the spine.</a:t>
            </a:r>
          </a:p>
          <a:p>
            <a:pPr lvl="1"/>
            <a:r>
              <a:rPr lang="en-US" sz="2400" dirty="0">
                <a:latin typeface="Bahnschrift SemiBold" panose="020B0502040204020203" pitchFamily="34" charset="0"/>
              </a:rPr>
              <a:t>Having an expert opinion will made our model more accurate</a:t>
            </a:r>
          </a:p>
          <a:p>
            <a:pPr marL="0" indent="0">
              <a:buNone/>
            </a:pP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24D-18C4-448D-9FED-2D8CABAFF6F7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8C5945-C706-4933-A0B8-24C6E89DB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86550"/>
            <a:ext cx="3429000" cy="43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31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9349F5-2A1B-4895-8E2B-DD8C81F0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&amp; FUTURE WORK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3900F-ACCD-492D-88FC-FC1D90EEF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449580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APPLICATION</a:t>
            </a:r>
          </a:p>
          <a:p>
            <a:pPr lvl="1"/>
            <a:r>
              <a:rPr lang="en-US" sz="2400" dirty="0">
                <a:latin typeface="Bahnschrift SemiBold" panose="020B0502040204020203" pitchFamily="34" charset="0"/>
              </a:rPr>
              <a:t>For now our project is only having DESKTOP APPLICATION.</a:t>
            </a:r>
          </a:p>
          <a:p>
            <a:pPr lvl="1"/>
            <a:r>
              <a:rPr lang="en-US" sz="2400" dirty="0">
                <a:latin typeface="Bahnschrift SemiBold" panose="020B0502040204020203" pitchFamily="34" charset="0"/>
              </a:rPr>
              <a:t>Will look forward to build a web application where user can test MRI on run time.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9B06-C460-4C8B-BA45-44F754E866A6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28D95F-6638-4A6A-BFCA-58B129F97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2" y="1648383"/>
            <a:ext cx="3136900" cy="2148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C2B10-ADF4-4957-A694-06886900B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2" y="3848101"/>
            <a:ext cx="3136900" cy="19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1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13C6-BCA6-4507-A015-E83913D35C3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BSCS-621 Topic of Current Interest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38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ABF9724-B2C3-452E-B119-13D370C1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41020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88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600"/>
            <a:ext cx="8229600" cy="1143000"/>
          </a:xfrm>
        </p:spPr>
        <p:txBody>
          <a:bodyPr/>
          <a:lstStyle/>
          <a:p>
            <a:r>
              <a:rPr lang="en-US" b="1" dirty="0"/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To Solve the given Problem is important because if you have </a:t>
            </a:r>
            <a:r>
              <a:rPr lang="en-US" b="1" dirty="0">
                <a:latin typeface="Bahnschrift SemiBold" panose="020B0502040204020203" pitchFamily="34" charset="0"/>
              </a:rPr>
              <a:t>lumbar spinal stenosis</a:t>
            </a:r>
            <a:r>
              <a:rPr lang="en-US" dirty="0">
                <a:latin typeface="Bahnschrift SemiBold" panose="020B0502040204020203" pitchFamily="34" charset="0"/>
              </a:rPr>
              <a:t>, you may have trouble walking distances and You may also have pain or numbness in your legs.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We came up with an application/model which take your MRI as an input and process it and predicts if you have spinal problem or not and point out the areas where you have problem.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9F75-7F35-4AA5-8319-C8C855CA49D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2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308-9085-4B03-8453-12625729424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9671"/>
            <a:ext cx="7772400" cy="785813"/>
          </a:xfrm>
        </p:spPr>
        <p:txBody>
          <a:bodyPr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CC57-2F42-4A0A-ACC3-A3719E9BC830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6</a:t>
            </a:fld>
            <a:endParaRPr lang="en-US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69388" y="1600200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The dataset we used for our project is taken from (</a:t>
            </a:r>
            <a:r>
              <a:rPr lang="en-US" sz="2400" u="sng" dirty="0">
                <a:latin typeface="Bahnschrift SemiBold" panose="020B0502040204020203" pitchFamily="34" charset="0"/>
                <a:hlinkClick r:id="rId2"/>
              </a:rPr>
              <a:t>https://data.mendeley.com/datasets/k57fr854j2/2</a:t>
            </a:r>
            <a:r>
              <a:rPr lang="en-US" sz="2400" dirty="0">
                <a:latin typeface="Bahnschrift SemiBold" panose="020B0502040204020203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The dataset contained about 515 patients MRI’s and each patient’s folder contained of MRI’s from either Sagittal or axial view.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Each view has about 15 to 25 MRI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The MRI files were in Dicom format.</a:t>
            </a:r>
          </a:p>
        </p:txBody>
      </p:sp>
    </p:spTree>
    <p:extLst>
      <p:ext uri="{BB962C8B-B14F-4D97-AF65-F5344CB8AC3E}">
        <p14:creationId xmlns:p14="http://schemas.microsoft.com/office/powerpoint/2010/main" val="3461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7B96-A241-483D-9024-0F32ED47EE3F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952482"/>
            <a:ext cx="7772400" cy="781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We have focused on Lumber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Some MRI’s from the dataset.</a:t>
            </a:r>
          </a:p>
        </p:txBody>
      </p:sp>
      <p:pic>
        <p:nvPicPr>
          <p:cNvPr id="6" name="Picture 5" descr="IMG-20200822-WA000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9" y="1905000"/>
            <a:ext cx="2438400" cy="36308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75878" y="4945609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Sagittal 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1905000"/>
            <a:ext cx="2438740" cy="363085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676649" y="3375808"/>
            <a:ext cx="1600200" cy="52839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831F-7809-4295-97E5-E0002D38C341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05" y="2487422"/>
            <a:ext cx="2287295" cy="3138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49" y="2487422"/>
            <a:ext cx="2287295" cy="3138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288" y="5720245"/>
            <a:ext cx="17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T1-weighted MRI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8692" y="5714078"/>
            <a:ext cx="17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T2-weighted MRI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C7B0E-FE54-43EB-840E-4C8A20F6138A}"/>
              </a:ext>
            </a:extLst>
          </p:cNvPr>
          <p:cNvSpPr txBox="1"/>
          <p:nvPr/>
        </p:nvSpPr>
        <p:spPr>
          <a:xfrm>
            <a:off x="609600" y="460156"/>
            <a:ext cx="8077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There are two main types of MRI sequences T1-weighted and T2-weighted MRIs.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T1-weighted scans are produced using short repetition and echo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T2-weighted scans are produced using longer TR &amp; TE.</a:t>
            </a:r>
          </a:p>
        </p:txBody>
      </p:sp>
    </p:spTree>
    <p:extLst>
      <p:ext uri="{BB962C8B-B14F-4D97-AF65-F5344CB8AC3E}">
        <p14:creationId xmlns:p14="http://schemas.microsoft.com/office/powerpoint/2010/main" val="386380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308-9085-4B03-8453-12625729424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BSSE-611   Final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B374-37BD-4CEF-988D-F9935995E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1213</Words>
  <Application>Microsoft Office PowerPoint</Application>
  <PresentationFormat>On-screen Show (4:3)</PresentationFormat>
  <Paragraphs>256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Bahnschrift SemiBold</vt:lpstr>
      <vt:lpstr>Calibri</vt:lpstr>
      <vt:lpstr>Cambria Math</vt:lpstr>
      <vt:lpstr>Office Theme</vt:lpstr>
      <vt:lpstr>SPINAL CANAL STENOSIS </vt:lpstr>
      <vt:lpstr>CONTENT ORGANIZATION</vt:lpstr>
      <vt:lpstr>PROBLEM STATEMENT</vt:lpstr>
      <vt:lpstr>IMPORTANCE</vt:lpstr>
      <vt:lpstr>DATA ACQUISITION</vt:lpstr>
      <vt:lpstr>Data Acquisition</vt:lpstr>
      <vt:lpstr>PowerPoint Presentation</vt:lpstr>
      <vt:lpstr>PowerPoint Presentation</vt:lpstr>
      <vt:lpstr>Workflow Diagram</vt:lpstr>
      <vt:lpstr>Workflow diagram:</vt:lpstr>
      <vt:lpstr>WORKFLOW STEPS:</vt:lpstr>
      <vt:lpstr>GRAPHICAL USER INTERFACE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PowerPoint Presentation</vt:lpstr>
      <vt:lpstr>RESULTS</vt:lpstr>
      <vt:lpstr>Pre-processing</vt:lpstr>
      <vt:lpstr>PowerPoint Presentation</vt:lpstr>
      <vt:lpstr>PowerPoint Presentation</vt:lpstr>
      <vt:lpstr>Annotations</vt:lpstr>
      <vt:lpstr>Annotations</vt:lpstr>
      <vt:lpstr>PowerPoint Presentation</vt:lpstr>
      <vt:lpstr>PowerPoint Presentation</vt:lpstr>
      <vt:lpstr>ALGORITHM</vt:lpstr>
      <vt:lpstr>ALGORITHM: FASTER RCNN  </vt:lpstr>
      <vt:lpstr>PowerPoint Presentation</vt:lpstr>
      <vt:lpstr>ALGORITHM: FASTER RCNN</vt:lpstr>
      <vt:lpstr>Learning and Achievements</vt:lpstr>
      <vt:lpstr>PowerPoint Presentation</vt:lpstr>
      <vt:lpstr>IMPROVEMENTS &amp; FUTURE WORK</vt:lpstr>
      <vt:lpstr>IMPROVEMENTS &amp; FUTURE WORK</vt:lpstr>
      <vt:lpstr>IMPROVEMENTS &amp; FUTURE WORK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humera</dc:creator>
  <cp:lastModifiedBy>Hamza</cp:lastModifiedBy>
  <cp:revision>127</cp:revision>
  <dcterms:created xsi:type="dcterms:W3CDTF">2014-10-20T08:45:26Z</dcterms:created>
  <dcterms:modified xsi:type="dcterms:W3CDTF">2020-10-19T23:43:35Z</dcterms:modified>
</cp:coreProperties>
</file>