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92" r:id="rId4"/>
    <p:sldId id="293" r:id="rId5"/>
    <p:sldId id="271" r:id="rId6"/>
    <p:sldId id="274" r:id="rId7"/>
    <p:sldId id="275" r:id="rId8"/>
    <p:sldId id="276" r:id="rId9"/>
    <p:sldId id="277" r:id="rId10"/>
    <p:sldId id="278" r:id="rId11"/>
    <p:sldId id="279" r:id="rId12"/>
    <p:sldId id="272" r:id="rId13"/>
    <p:sldId id="295" r:id="rId14"/>
    <p:sldId id="296" r:id="rId15"/>
    <p:sldId id="289" r:id="rId16"/>
    <p:sldId id="290" r:id="rId17"/>
    <p:sldId id="291" r:id="rId18"/>
    <p:sldId id="284" r:id="rId19"/>
    <p:sldId id="282" r:id="rId20"/>
    <p:sldId id="283" r:id="rId21"/>
    <p:sldId id="281" r:id="rId22"/>
    <p:sldId id="285" r:id="rId23"/>
    <p:sldId id="286" r:id="rId24"/>
    <p:sldId id="287" r:id="rId25"/>
    <p:sldId id="294" r:id="rId26"/>
    <p:sldId id="288" r:id="rId27"/>
    <p:sldId id="26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D91"/>
    <a:srgbClr val="367BCE"/>
    <a:srgbClr val="2E6EBC"/>
    <a:srgbClr val="298C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p:cViewPr varScale="1">
        <p:scale>
          <a:sx n="54" d="100"/>
          <a:sy n="54" d="100"/>
        </p:scale>
        <p:origin x="78" y="4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C6E808-9BA1-4A00-B772-3A649C940D9A}" type="datetimeFigureOut">
              <a:rPr lang="en-US" smtClean="0"/>
              <a:t>10/19/2020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33B3C-4782-4F2F-8EF7-3A5F41D41CD0}" type="slidenum">
              <a:rPr lang="en-US" smtClean="0"/>
              <a:t>‹#›</a:t>
            </a:fld>
            <a:endParaRPr lang="en-US"/>
          </a:p>
        </p:txBody>
      </p:sp>
    </p:spTree>
    <p:extLst>
      <p:ext uri="{BB962C8B-B14F-4D97-AF65-F5344CB8AC3E}">
        <p14:creationId xmlns:p14="http://schemas.microsoft.com/office/powerpoint/2010/main" val="1938313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3CC80A-AE7A-4D14-AA83-53A8D2D7F84F}" type="datetime1">
              <a:rPr lang="en-US" smtClean="0"/>
              <a:t>10/19/2020</a:t>
            </a:fld>
            <a:endParaRPr lang="en-US"/>
          </a:p>
        </p:txBody>
      </p:sp>
      <p:sp>
        <p:nvSpPr>
          <p:cNvPr id="5" name="Footer Placeholder 4"/>
          <p:cNvSpPr>
            <a:spLocks noGrp="1"/>
          </p:cNvSpPr>
          <p:nvPr>
            <p:ph type="ftr" sz="quarter" idx="11"/>
          </p:nvPr>
        </p:nvSpPr>
        <p:spPr/>
        <p:txBody>
          <a:bodyPr/>
          <a:lstStyle/>
          <a:p>
            <a:r>
              <a:rPr lang="en-US"/>
              <a:t>BSCS-514 Computer Graphics</a:t>
            </a:r>
          </a:p>
        </p:txBody>
      </p:sp>
      <p:sp>
        <p:nvSpPr>
          <p:cNvPr id="6" name="Slide Number Placeholder 5"/>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390651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8FCCE0-4B7B-43E6-BDFF-E76F70077B6B}" type="datetime1">
              <a:rPr lang="en-US" smtClean="0"/>
              <a:t>10/19/2020</a:t>
            </a:fld>
            <a:endParaRPr lang="en-US"/>
          </a:p>
        </p:txBody>
      </p:sp>
      <p:sp>
        <p:nvSpPr>
          <p:cNvPr id="5" name="Footer Placeholder 4"/>
          <p:cNvSpPr>
            <a:spLocks noGrp="1"/>
          </p:cNvSpPr>
          <p:nvPr>
            <p:ph type="ftr" sz="quarter" idx="11"/>
          </p:nvPr>
        </p:nvSpPr>
        <p:spPr/>
        <p:txBody>
          <a:bodyPr/>
          <a:lstStyle/>
          <a:p>
            <a:r>
              <a:rPr lang="en-US"/>
              <a:t>BSCS-514 Computer Graphics</a:t>
            </a:r>
          </a:p>
        </p:txBody>
      </p:sp>
      <p:sp>
        <p:nvSpPr>
          <p:cNvPr id="6" name="Slide Number Placeholder 5"/>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346523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F27260-C68A-44C6-B77D-07E5EEFC117C}" type="datetime1">
              <a:rPr lang="en-US" smtClean="0"/>
              <a:t>10/19/2020</a:t>
            </a:fld>
            <a:endParaRPr lang="en-US"/>
          </a:p>
        </p:txBody>
      </p:sp>
      <p:sp>
        <p:nvSpPr>
          <p:cNvPr id="5" name="Footer Placeholder 4"/>
          <p:cNvSpPr>
            <a:spLocks noGrp="1"/>
          </p:cNvSpPr>
          <p:nvPr>
            <p:ph type="ftr" sz="quarter" idx="11"/>
          </p:nvPr>
        </p:nvSpPr>
        <p:spPr/>
        <p:txBody>
          <a:bodyPr/>
          <a:lstStyle/>
          <a:p>
            <a:r>
              <a:rPr lang="en-US"/>
              <a:t>BSCS-514 Computer Graphics</a:t>
            </a:r>
          </a:p>
        </p:txBody>
      </p:sp>
      <p:sp>
        <p:nvSpPr>
          <p:cNvPr id="6" name="Slide Number Placeholder 5"/>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165203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6A9F75-7F35-4AA5-8319-C8C855CA49D1}" type="datetime1">
              <a:rPr lang="en-US" smtClean="0"/>
              <a:t>10/19/2020</a:t>
            </a:fld>
            <a:endParaRPr lang="en-US"/>
          </a:p>
        </p:txBody>
      </p:sp>
      <p:sp>
        <p:nvSpPr>
          <p:cNvPr id="5" name="Footer Placeholder 4"/>
          <p:cNvSpPr>
            <a:spLocks noGrp="1"/>
          </p:cNvSpPr>
          <p:nvPr>
            <p:ph type="ftr" sz="quarter" idx="11"/>
          </p:nvPr>
        </p:nvSpPr>
        <p:spPr/>
        <p:txBody>
          <a:bodyPr/>
          <a:lstStyle/>
          <a:p>
            <a:r>
              <a:rPr lang="en-US"/>
              <a:t>BSCS-514 Computer Graphics</a:t>
            </a:r>
          </a:p>
        </p:txBody>
      </p:sp>
      <p:sp>
        <p:nvSpPr>
          <p:cNvPr id="6" name="Slide Number Placeholder 5"/>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220760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70EF26-6AB3-4112-89C6-B1A924AD61F0}" type="datetime1">
              <a:rPr lang="en-US" smtClean="0"/>
              <a:t>10/19/2020</a:t>
            </a:fld>
            <a:endParaRPr lang="en-US"/>
          </a:p>
        </p:txBody>
      </p:sp>
      <p:sp>
        <p:nvSpPr>
          <p:cNvPr id="5" name="Footer Placeholder 4"/>
          <p:cNvSpPr>
            <a:spLocks noGrp="1"/>
          </p:cNvSpPr>
          <p:nvPr>
            <p:ph type="ftr" sz="quarter" idx="11"/>
          </p:nvPr>
        </p:nvSpPr>
        <p:spPr/>
        <p:txBody>
          <a:bodyPr/>
          <a:lstStyle/>
          <a:p>
            <a:r>
              <a:rPr lang="en-US"/>
              <a:t>BSCS-514 Computer Graphics</a:t>
            </a:r>
          </a:p>
        </p:txBody>
      </p:sp>
      <p:sp>
        <p:nvSpPr>
          <p:cNvPr id="6" name="Slide Number Placeholder 5"/>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82639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2461B3-594E-43E1-8D0C-3DA04A05D531}" type="datetime1">
              <a:rPr lang="en-US" smtClean="0"/>
              <a:t>10/19/2020</a:t>
            </a:fld>
            <a:endParaRPr lang="en-US"/>
          </a:p>
        </p:txBody>
      </p:sp>
      <p:sp>
        <p:nvSpPr>
          <p:cNvPr id="6" name="Footer Placeholder 5"/>
          <p:cNvSpPr>
            <a:spLocks noGrp="1"/>
          </p:cNvSpPr>
          <p:nvPr>
            <p:ph type="ftr" sz="quarter" idx="11"/>
          </p:nvPr>
        </p:nvSpPr>
        <p:spPr/>
        <p:txBody>
          <a:bodyPr/>
          <a:lstStyle/>
          <a:p>
            <a:r>
              <a:rPr lang="en-US"/>
              <a:t>BSCS-514 Computer Graphics</a:t>
            </a:r>
          </a:p>
        </p:txBody>
      </p:sp>
      <p:sp>
        <p:nvSpPr>
          <p:cNvPr id="7" name="Slide Number Placeholder 6"/>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133007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AE9EB8-6622-457B-930E-3D66028F86A3}" type="datetime1">
              <a:rPr lang="en-US" smtClean="0"/>
              <a:t>10/19/2020</a:t>
            </a:fld>
            <a:endParaRPr lang="en-US"/>
          </a:p>
        </p:txBody>
      </p:sp>
      <p:sp>
        <p:nvSpPr>
          <p:cNvPr id="8" name="Footer Placeholder 7"/>
          <p:cNvSpPr>
            <a:spLocks noGrp="1"/>
          </p:cNvSpPr>
          <p:nvPr>
            <p:ph type="ftr" sz="quarter" idx="11"/>
          </p:nvPr>
        </p:nvSpPr>
        <p:spPr/>
        <p:txBody>
          <a:bodyPr/>
          <a:lstStyle/>
          <a:p>
            <a:r>
              <a:rPr lang="en-US"/>
              <a:t>BSCS-514 Computer Graphics</a:t>
            </a:r>
          </a:p>
        </p:txBody>
      </p:sp>
      <p:sp>
        <p:nvSpPr>
          <p:cNvPr id="9" name="Slide Number Placeholder 8"/>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1822132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BA4BA1-75C6-4708-B17D-420913832FCB}" type="datetime1">
              <a:rPr lang="en-US" smtClean="0"/>
              <a:t>10/19/2020</a:t>
            </a:fld>
            <a:endParaRPr lang="en-US"/>
          </a:p>
        </p:txBody>
      </p:sp>
      <p:sp>
        <p:nvSpPr>
          <p:cNvPr id="4" name="Footer Placeholder 3"/>
          <p:cNvSpPr>
            <a:spLocks noGrp="1"/>
          </p:cNvSpPr>
          <p:nvPr>
            <p:ph type="ftr" sz="quarter" idx="11"/>
          </p:nvPr>
        </p:nvSpPr>
        <p:spPr/>
        <p:txBody>
          <a:bodyPr/>
          <a:lstStyle/>
          <a:p>
            <a:r>
              <a:rPr lang="en-US"/>
              <a:t>BSCS-514 Computer Graphics</a:t>
            </a:r>
          </a:p>
        </p:txBody>
      </p:sp>
      <p:sp>
        <p:nvSpPr>
          <p:cNvPr id="5" name="Slide Number Placeholder 4"/>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282979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8DEF1-D862-42B8-8BF4-0BD58741402D}" type="datetime1">
              <a:rPr lang="en-US" smtClean="0"/>
              <a:t>10/19/2020</a:t>
            </a:fld>
            <a:endParaRPr lang="en-US"/>
          </a:p>
        </p:txBody>
      </p:sp>
      <p:sp>
        <p:nvSpPr>
          <p:cNvPr id="3" name="Footer Placeholder 2"/>
          <p:cNvSpPr>
            <a:spLocks noGrp="1"/>
          </p:cNvSpPr>
          <p:nvPr>
            <p:ph type="ftr" sz="quarter" idx="11"/>
          </p:nvPr>
        </p:nvSpPr>
        <p:spPr/>
        <p:txBody>
          <a:bodyPr/>
          <a:lstStyle/>
          <a:p>
            <a:r>
              <a:rPr lang="en-US"/>
              <a:t>BSCS-514 Computer Graphics</a:t>
            </a:r>
          </a:p>
        </p:txBody>
      </p:sp>
      <p:sp>
        <p:nvSpPr>
          <p:cNvPr id="4" name="Slide Number Placeholder 3"/>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421893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FF6BDE-9FF3-48D9-8257-7CA0FF1D0B3D}" type="datetime1">
              <a:rPr lang="en-US" smtClean="0"/>
              <a:t>10/19/2020</a:t>
            </a:fld>
            <a:endParaRPr lang="en-US"/>
          </a:p>
        </p:txBody>
      </p:sp>
      <p:sp>
        <p:nvSpPr>
          <p:cNvPr id="6" name="Footer Placeholder 5"/>
          <p:cNvSpPr>
            <a:spLocks noGrp="1"/>
          </p:cNvSpPr>
          <p:nvPr>
            <p:ph type="ftr" sz="quarter" idx="11"/>
          </p:nvPr>
        </p:nvSpPr>
        <p:spPr/>
        <p:txBody>
          <a:bodyPr/>
          <a:lstStyle/>
          <a:p>
            <a:r>
              <a:rPr lang="en-US"/>
              <a:t>BSCS-514 Computer Graphics</a:t>
            </a:r>
          </a:p>
        </p:txBody>
      </p:sp>
      <p:sp>
        <p:nvSpPr>
          <p:cNvPr id="7" name="Slide Number Placeholder 6"/>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304752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0E46D9-F698-44C4-A010-337945518064}" type="datetime1">
              <a:rPr lang="en-US" smtClean="0"/>
              <a:t>10/19/2020</a:t>
            </a:fld>
            <a:endParaRPr lang="en-US"/>
          </a:p>
        </p:txBody>
      </p:sp>
      <p:sp>
        <p:nvSpPr>
          <p:cNvPr id="6" name="Footer Placeholder 5"/>
          <p:cNvSpPr>
            <a:spLocks noGrp="1"/>
          </p:cNvSpPr>
          <p:nvPr>
            <p:ph type="ftr" sz="quarter" idx="11"/>
          </p:nvPr>
        </p:nvSpPr>
        <p:spPr/>
        <p:txBody>
          <a:bodyPr/>
          <a:lstStyle/>
          <a:p>
            <a:r>
              <a:rPr lang="en-US"/>
              <a:t>BSCS-514 Computer Graphics</a:t>
            </a:r>
          </a:p>
        </p:txBody>
      </p:sp>
      <p:sp>
        <p:nvSpPr>
          <p:cNvPr id="7" name="Slide Number Placeholder 6"/>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281667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2EF56-C4BD-4A44-90AA-CA2F8259573C}" type="datetime1">
              <a:rPr lang="en-US" smtClean="0"/>
              <a:t>10/19/2020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BSCS-514 Computer Graphics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AB374-37BD-4CEF-988D-F9935995E778}" type="slidenum">
              <a:rPr lang="en-US" smtClean="0"/>
              <a:t>‹#›</a:t>
            </a:fld>
            <a:endParaRPr lang="en-US"/>
          </a:p>
        </p:txBody>
      </p:sp>
    </p:spTree>
    <p:extLst>
      <p:ext uri="{BB962C8B-B14F-4D97-AF65-F5344CB8AC3E}">
        <p14:creationId xmlns:p14="http://schemas.microsoft.com/office/powerpoint/2010/main" val="299813790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a:t>
            </a:r>
          </a:p>
        </p:txBody>
      </p:sp>
      <p:sp>
        <p:nvSpPr>
          <p:cNvPr id="3" name="Subtitle 2"/>
          <p:cNvSpPr>
            <a:spLocks noGrp="1"/>
          </p:cNvSpPr>
          <p:nvPr>
            <p:ph type="subTitle" idx="1"/>
          </p:nvPr>
        </p:nvSpPr>
        <p:spPr/>
        <p:txBody>
          <a:bodyPr>
            <a:normAutofit fontScale="85000" lnSpcReduction="20000"/>
          </a:bodyPr>
          <a:lstStyle/>
          <a:p>
            <a:pPr algn="l"/>
            <a:r>
              <a:rPr lang="en-US" dirty="0"/>
              <a:t>Group Members: </a:t>
            </a:r>
          </a:p>
          <a:p>
            <a:pPr algn="l"/>
            <a:endParaRPr lang="en-US" dirty="0"/>
          </a:p>
          <a:p>
            <a:pPr algn="l"/>
            <a:endParaRPr lang="en-US" dirty="0"/>
          </a:p>
          <a:p>
            <a:pPr algn="l"/>
            <a:r>
              <a:rPr lang="en-US" dirty="0"/>
              <a:t>Course Supervisor:  Dr. Humera Tariq</a:t>
            </a:r>
          </a:p>
          <a:p>
            <a:pPr algn="l"/>
            <a:endParaRPr lang="en-US" dirty="0"/>
          </a:p>
          <a:p>
            <a:endParaRPr lang="en-US" dirty="0"/>
          </a:p>
          <a:p>
            <a:endParaRPr lang="en-US" dirty="0"/>
          </a:p>
        </p:txBody>
      </p:sp>
      <p:sp>
        <p:nvSpPr>
          <p:cNvPr id="5" name="Footer Placeholder 4"/>
          <p:cNvSpPr>
            <a:spLocks noGrp="1"/>
          </p:cNvSpPr>
          <p:nvPr>
            <p:ph type="ftr" sz="quarter" idx="11"/>
          </p:nvPr>
        </p:nvSpPr>
        <p:spPr>
          <a:xfrm>
            <a:off x="3124200" y="6356350"/>
            <a:ext cx="4419600" cy="365125"/>
          </a:xfrm>
        </p:spPr>
        <p:txBody>
          <a:bodyPr/>
          <a:lstStyle/>
          <a:p>
            <a:r>
              <a:rPr lang="en-US" dirty="0"/>
              <a:t>BSCS-621   Final Presentation </a:t>
            </a:r>
          </a:p>
        </p:txBody>
      </p:sp>
      <p:sp>
        <p:nvSpPr>
          <p:cNvPr id="6" name="Slide Number Placeholder 5"/>
          <p:cNvSpPr>
            <a:spLocks noGrp="1"/>
          </p:cNvSpPr>
          <p:nvPr>
            <p:ph type="sldNum" sz="quarter" idx="12"/>
          </p:nvPr>
        </p:nvSpPr>
        <p:spPr/>
        <p:txBody>
          <a:bodyPr/>
          <a:lstStyle/>
          <a:p>
            <a:fld id="{69EAB374-37BD-4CEF-988D-F9935995E778}" type="slidenum">
              <a:rPr lang="en-US" smtClean="0"/>
              <a:t>1</a:t>
            </a:fld>
            <a:endParaRPr lang="en-US" dirty="0"/>
          </a:p>
        </p:txBody>
      </p:sp>
      <p:sp>
        <p:nvSpPr>
          <p:cNvPr id="11" name="TextBox 10"/>
          <p:cNvSpPr txBox="1"/>
          <p:nvPr/>
        </p:nvSpPr>
        <p:spPr>
          <a:xfrm>
            <a:off x="2438400" y="685800"/>
            <a:ext cx="4038600" cy="707886"/>
          </a:xfrm>
          <a:prstGeom prst="rect">
            <a:avLst/>
          </a:prstGeom>
          <a:noFill/>
        </p:spPr>
        <p:txBody>
          <a:bodyPr wrap="square" rtlCol="0">
            <a:spAutoFit/>
          </a:bodyPr>
          <a:lstStyle/>
          <a:p>
            <a:pPr algn="ctr"/>
            <a:r>
              <a:rPr lang="en-US" sz="2000" dirty="0"/>
              <a:t>University Of Karachi</a:t>
            </a:r>
          </a:p>
          <a:p>
            <a:pPr algn="ctr"/>
            <a:r>
              <a:rPr lang="en-US" sz="2000" dirty="0"/>
              <a:t>Department Of  Computer Science</a:t>
            </a:r>
          </a:p>
        </p:txBody>
      </p:sp>
      <p:sp>
        <p:nvSpPr>
          <p:cNvPr id="8" name="Date Placeholder 3"/>
          <p:cNvSpPr>
            <a:spLocks noGrp="1"/>
          </p:cNvSpPr>
          <p:nvPr>
            <p:ph type="dt" sz="half" idx="10"/>
          </p:nvPr>
        </p:nvSpPr>
        <p:spPr>
          <a:xfrm>
            <a:off x="304800" y="6400800"/>
            <a:ext cx="2133600" cy="365125"/>
          </a:xfrm>
        </p:spPr>
        <p:txBody>
          <a:bodyPr/>
          <a:lstStyle/>
          <a:p>
            <a:r>
              <a:rPr lang="en-US" dirty="0"/>
              <a:t>09 / 02/ 2020</a:t>
            </a:r>
          </a:p>
        </p:txBody>
      </p:sp>
    </p:spTree>
    <p:extLst>
      <p:ext uri="{BB962C8B-B14F-4D97-AF65-F5344CB8AC3E}">
        <p14:creationId xmlns:p14="http://schemas.microsoft.com/office/powerpoint/2010/main" val="2826889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503EF-6FE6-4FFD-9DAD-CD95312A8CE0}" type="datetime1">
              <a:rPr lang="en-US" smtClean="0"/>
              <a:t>10/19/2020</a:t>
            </a:fld>
            <a:endParaRPr lang="en-US"/>
          </a:p>
        </p:txBody>
      </p:sp>
      <p:sp>
        <p:nvSpPr>
          <p:cNvPr id="3" name="Footer Placeholder 2"/>
          <p:cNvSpPr>
            <a:spLocks noGrp="1"/>
          </p:cNvSpPr>
          <p:nvPr>
            <p:ph type="ftr" sz="quarter" idx="11"/>
          </p:nvPr>
        </p:nvSpPr>
        <p:spPr/>
        <p:txBody>
          <a:bodyPr/>
          <a:lstStyle/>
          <a:p>
            <a:r>
              <a:rPr lang="en-US" dirty="0"/>
              <a:t>BSCS-621 Topic of Current Interest</a:t>
            </a:r>
          </a:p>
          <a:p>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10</a:t>
            </a:fld>
            <a:endParaRPr lang="en-US"/>
          </a:p>
        </p:txBody>
      </p:sp>
    </p:spTree>
    <p:extLst>
      <p:ext uri="{BB962C8B-B14F-4D97-AF65-F5344CB8AC3E}">
        <p14:creationId xmlns:p14="http://schemas.microsoft.com/office/powerpoint/2010/main" val="1507291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a:t>
            </a:r>
          </a:p>
        </p:txBody>
      </p:sp>
      <p:sp>
        <p:nvSpPr>
          <p:cNvPr id="3" name="Text Placeholder 2"/>
          <p:cNvSpPr>
            <a:spLocks noGrp="1"/>
          </p:cNvSpPr>
          <p:nvPr>
            <p:ph type="body" idx="1"/>
          </p:nvPr>
        </p:nvSpPr>
        <p:spPr/>
        <p:txBody>
          <a:bodyPr/>
          <a:lstStyle/>
          <a:p>
            <a:r>
              <a:rPr lang="en-US" dirty="0"/>
              <a:t>In this section we show our GUI so that viewers can understand the interaction in between input and output.</a:t>
            </a:r>
          </a:p>
        </p:txBody>
      </p:sp>
      <p:sp>
        <p:nvSpPr>
          <p:cNvPr id="4" name="Date Placeholder 3"/>
          <p:cNvSpPr>
            <a:spLocks noGrp="1"/>
          </p:cNvSpPr>
          <p:nvPr>
            <p:ph type="dt" sz="half" idx="10"/>
          </p:nvPr>
        </p:nvSpPr>
        <p:spPr/>
        <p:txBody>
          <a:bodyPr/>
          <a:lstStyle/>
          <a:p>
            <a:fld id="{5B171308-9085-4B03-8453-126257294248}" type="datetime1">
              <a:rPr lang="en-US" smtClean="0"/>
              <a:t>10/19/2020</a:t>
            </a:fld>
            <a:endParaRPr lang="en-US"/>
          </a:p>
        </p:txBody>
      </p:sp>
      <p:sp>
        <p:nvSpPr>
          <p:cNvPr id="5" name="Footer Placeholder 4"/>
          <p:cNvSpPr>
            <a:spLocks noGrp="1"/>
          </p:cNvSpPr>
          <p:nvPr>
            <p:ph type="ftr" sz="quarter" idx="11"/>
          </p:nvPr>
        </p:nvSpPr>
        <p:spPr/>
        <p:txBody>
          <a:bodyPr/>
          <a:lstStyle/>
          <a:p>
            <a:r>
              <a:rPr lang="en-US" dirty="0"/>
              <a:t>BSCS-621 Topic of Current Interest</a:t>
            </a:r>
          </a:p>
          <a:p>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11</a:t>
            </a:fld>
            <a:endParaRPr lang="en-US"/>
          </a:p>
        </p:txBody>
      </p:sp>
    </p:spTree>
    <p:extLst>
      <p:ext uri="{BB962C8B-B14F-4D97-AF65-F5344CB8AC3E}">
        <p14:creationId xmlns:p14="http://schemas.microsoft.com/office/powerpoint/2010/main" val="78868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5102D-56CE-40A2-9446-55A5CC7FD82D}" type="datetime1">
              <a:rPr lang="en-US" smtClean="0"/>
              <a:t>10/19/2020</a:t>
            </a:fld>
            <a:endParaRPr lang="en-US"/>
          </a:p>
        </p:txBody>
      </p:sp>
      <p:sp>
        <p:nvSpPr>
          <p:cNvPr id="3" name="Footer Placeholder 2"/>
          <p:cNvSpPr>
            <a:spLocks noGrp="1"/>
          </p:cNvSpPr>
          <p:nvPr>
            <p:ph type="ftr" sz="quarter" idx="11"/>
          </p:nvPr>
        </p:nvSpPr>
        <p:spPr/>
        <p:txBody>
          <a:bodyPr/>
          <a:lstStyle/>
          <a:p>
            <a:r>
              <a:rPr lang="en-US" dirty="0"/>
              <a:t>BSCS-621 Topic of Current Interest</a:t>
            </a:r>
          </a:p>
          <a:p>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12</a:t>
            </a:fld>
            <a:endParaRPr lang="en-US" dirty="0"/>
          </a:p>
        </p:txBody>
      </p:sp>
      <p:pic>
        <p:nvPicPr>
          <p:cNvPr id="10" name="Picture 9">
            <a:extLst>
              <a:ext uri="{FF2B5EF4-FFF2-40B4-BE49-F238E27FC236}">
                <a16:creationId xmlns:a16="http://schemas.microsoft.com/office/drawing/2014/main" id="{85E3B976-0304-4B11-A6FC-8FFAAB99E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04" y="1281851"/>
            <a:ext cx="3298071" cy="2147149"/>
          </a:xfrm>
          <a:prstGeom prst="rect">
            <a:avLst/>
          </a:prstGeom>
        </p:spPr>
      </p:pic>
      <p:pic>
        <p:nvPicPr>
          <p:cNvPr id="12" name="Picture 11">
            <a:extLst>
              <a:ext uri="{FF2B5EF4-FFF2-40B4-BE49-F238E27FC236}">
                <a16:creationId xmlns:a16="http://schemas.microsoft.com/office/drawing/2014/main" id="{847F22B0-3344-4019-908F-6A5A726EC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2" y="1335107"/>
            <a:ext cx="3288594" cy="2147149"/>
          </a:xfrm>
          <a:prstGeom prst="rect">
            <a:avLst/>
          </a:prstGeom>
        </p:spPr>
      </p:pic>
      <p:sp>
        <p:nvSpPr>
          <p:cNvPr id="11" name="TextBox 10">
            <a:extLst>
              <a:ext uri="{FF2B5EF4-FFF2-40B4-BE49-F238E27FC236}">
                <a16:creationId xmlns:a16="http://schemas.microsoft.com/office/drawing/2014/main" id="{EE931B14-E43E-42ED-B42B-EA047394CB49}"/>
              </a:ext>
            </a:extLst>
          </p:cNvPr>
          <p:cNvSpPr txBox="1"/>
          <p:nvPr/>
        </p:nvSpPr>
        <p:spPr>
          <a:xfrm>
            <a:off x="2705100" y="3850384"/>
            <a:ext cx="3733800" cy="2031325"/>
          </a:xfrm>
          <a:prstGeom prst="rect">
            <a:avLst/>
          </a:prstGeom>
          <a:noFill/>
        </p:spPr>
        <p:txBody>
          <a:bodyPr wrap="square">
            <a:spAutoFit/>
          </a:bodyPr>
          <a:lstStyle/>
          <a:p>
            <a:pPr marL="285750" indent="-285750">
              <a:buFont typeface="Arial" panose="020B0604020202020204" pitchFamily="34" charset="0"/>
              <a:buChar char="•"/>
            </a:pPr>
            <a:r>
              <a:rPr lang="en-US" dirty="0"/>
              <a:t>Guest user and Member</a:t>
            </a:r>
          </a:p>
          <a:p>
            <a:pPr marL="285750" indent="-285750">
              <a:buFont typeface="Arial" panose="020B0604020202020204" pitchFamily="34" charset="0"/>
              <a:buChar char="•"/>
            </a:pPr>
            <a:r>
              <a:rPr lang="en-US" dirty="0"/>
              <a:t>Guest user can perform detection of single image without logging in.</a:t>
            </a:r>
          </a:p>
          <a:p>
            <a:pPr marL="285750" indent="-285750">
              <a:buFont typeface="Arial" panose="020B0604020202020204" pitchFamily="34" charset="0"/>
              <a:buChar char="•"/>
            </a:pPr>
            <a:r>
              <a:rPr lang="en-US" dirty="0"/>
              <a:t>Member must have an account or register before using scanner and also perform detection on multiple images.</a:t>
            </a:r>
          </a:p>
        </p:txBody>
      </p:sp>
    </p:spTree>
    <p:extLst>
      <p:ext uri="{BB962C8B-B14F-4D97-AF65-F5344CB8AC3E}">
        <p14:creationId xmlns:p14="http://schemas.microsoft.com/office/powerpoint/2010/main" val="85602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2064E0-5A5A-4E98-8849-CAD9B5D8EA93}" type="datetime1">
              <a:rPr lang="en-US" smtClean="0"/>
              <a:t>10/19/2020</a:t>
            </a:fld>
            <a:endParaRPr lang="en-US"/>
          </a:p>
        </p:txBody>
      </p:sp>
      <p:sp>
        <p:nvSpPr>
          <p:cNvPr id="3" name="Footer Placeholder 2"/>
          <p:cNvSpPr>
            <a:spLocks noGrp="1"/>
          </p:cNvSpPr>
          <p:nvPr>
            <p:ph type="ftr" sz="quarter" idx="11"/>
          </p:nvPr>
        </p:nvSpPr>
        <p:spPr/>
        <p:txBody>
          <a:bodyPr/>
          <a:lstStyle/>
          <a:p>
            <a:r>
              <a:rPr lang="en-US" dirty="0"/>
              <a:t>BSCS-621 Topic of Current Interest</a:t>
            </a:r>
          </a:p>
          <a:p>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13</a:t>
            </a:fld>
            <a:endParaRPr lang="en-US"/>
          </a:p>
        </p:txBody>
      </p:sp>
      <p:pic>
        <p:nvPicPr>
          <p:cNvPr id="6" name="Picture 5">
            <a:extLst>
              <a:ext uri="{FF2B5EF4-FFF2-40B4-BE49-F238E27FC236}">
                <a16:creationId xmlns:a16="http://schemas.microsoft.com/office/drawing/2014/main" id="{2207A016-9216-46B8-B624-BD1C9866A7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3503763"/>
            <a:ext cx="3501260" cy="2286001"/>
          </a:xfrm>
          <a:prstGeom prst="rect">
            <a:avLst/>
          </a:prstGeom>
        </p:spPr>
      </p:pic>
      <p:pic>
        <p:nvPicPr>
          <p:cNvPr id="8" name="Picture 7">
            <a:extLst>
              <a:ext uri="{FF2B5EF4-FFF2-40B4-BE49-F238E27FC236}">
                <a16:creationId xmlns:a16="http://schemas.microsoft.com/office/drawing/2014/main" id="{2A48ACE0-6411-4809-86CA-4DF23E6D9A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457200"/>
            <a:ext cx="3501261" cy="2286000"/>
          </a:xfrm>
          <a:prstGeom prst="rect">
            <a:avLst/>
          </a:prstGeom>
        </p:spPr>
      </p:pic>
      <p:sp>
        <p:nvSpPr>
          <p:cNvPr id="14" name="TextBox 13">
            <a:extLst>
              <a:ext uri="{FF2B5EF4-FFF2-40B4-BE49-F238E27FC236}">
                <a16:creationId xmlns:a16="http://schemas.microsoft.com/office/drawing/2014/main" id="{3B874F94-762E-4B8C-8540-C02F0C039C69}"/>
              </a:ext>
            </a:extLst>
          </p:cNvPr>
          <p:cNvSpPr txBox="1"/>
          <p:nvPr/>
        </p:nvSpPr>
        <p:spPr>
          <a:xfrm>
            <a:off x="4074417" y="723037"/>
            <a:ext cx="4572000" cy="369332"/>
          </a:xfrm>
          <a:prstGeom prst="rect">
            <a:avLst/>
          </a:prstGeom>
          <a:noFill/>
        </p:spPr>
        <p:txBody>
          <a:bodyPr wrap="square">
            <a:spAutoFit/>
          </a:bodyPr>
          <a:lstStyle/>
          <a:p>
            <a:pPr marL="285750" indent="-285750">
              <a:buFont typeface="Arial" panose="020B0604020202020204" pitchFamily="34" charset="0"/>
              <a:buChar char="•"/>
            </a:pPr>
            <a:r>
              <a:rPr lang="en-US" dirty="0"/>
              <a:t>Browse image and begin testing.</a:t>
            </a:r>
          </a:p>
        </p:txBody>
      </p:sp>
      <p:sp>
        <p:nvSpPr>
          <p:cNvPr id="16" name="TextBox 15">
            <a:extLst>
              <a:ext uri="{FF2B5EF4-FFF2-40B4-BE49-F238E27FC236}">
                <a16:creationId xmlns:a16="http://schemas.microsoft.com/office/drawing/2014/main" id="{B2799D25-41D7-4CB5-9548-4BAD9F71EE9A}"/>
              </a:ext>
            </a:extLst>
          </p:cNvPr>
          <p:cNvSpPr txBox="1"/>
          <p:nvPr/>
        </p:nvSpPr>
        <p:spPr>
          <a:xfrm>
            <a:off x="4114800" y="3764231"/>
            <a:ext cx="4572000" cy="923330"/>
          </a:xfrm>
          <a:prstGeom prst="rect">
            <a:avLst/>
          </a:prstGeom>
          <a:noFill/>
        </p:spPr>
        <p:txBody>
          <a:bodyPr wrap="square">
            <a:spAutoFit/>
          </a:bodyPr>
          <a:lstStyle/>
          <a:p>
            <a:pPr marL="285750" indent="-285750">
              <a:buFont typeface="Arial" panose="020B0604020202020204" pitchFamily="34" charset="0"/>
              <a:buChar char="•"/>
            </a:pPr>
            <a:r>
              <a:rPr lang="en-US" dirty="0"/>
              <a:t>Result image showing:</a:t>
            </a:r>
          </a:p>
          <a:p>
            <a:r>
              <a:rPr lang="en-US" dirty="0"/>
              <a:t>	1 : xx = Defect : Probability</a:t>
            </a:r>
          </a:p>
          <a:p>
            <a:r>
              <a:rPr lang="en-US" dirty="0"/>
              <a:t>	0 : xx = Fine : </a:t>
            </a:r>
            <a:r>
              <a:rPr lang="en-US" dirty="0" err="1"/>
              <a:t>Probabilty</a:t>
            </a:r>
            <a:endParaRPr lang="en-US" dirty="0"/>
          </a:p>
        </p:txBody>
      </p:sp>
    </p:spTree>
    <p:extLst>
      <p:ext uri="{BB962C8B-B14F-4D97-AF65-F5344CB8AC3E}">
        <p14:creationId xmlns:p14="http://schemas.microsoft.com/office/powerpoint/2010/main" val="278851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2064E0-5A5A-4E98-8849-CAD9B5D8EA93}" type="datetime1">
              <a:rPr lang="en-US" smtClean="0"/>
              <a:t>10/19/2020</a:t>
            </a:fld>
            <a:endParaRPr lang="en-US"/>
          </a:p>
        </p:txBody>
      </p:sp>
      <p:sp>
        <p:nvSpPr>
          <p:cNvPr id="3" name="Footer Placeholder 2"/>
          <p:cNvSpPr>
            <a:spLocks noGrp="1"/>
          </p:cNvSpPr>
          <p:nvPr>
            <p:ph type="ftr" sz="quarter" idx="11"/>
          </p:nvPr>
        </p:nvSpPr>
        <p:spPr/>
        <p:txBody>
          <a:bodyPr/>
          <a:lstStyle/>
          <a:p>
            <a:r>
              <a:rPr lang="en-US" dirty="0"/>
              <a:t>BSCS-621 Topic of Current Interest</a:t>
            </a:r>
          </a:p>
          <a:p>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14</a:t>
            </a:fld>
            <a:endParaRPr lang="en-US"/>
          </a:p>
        </p:txBody>
      </p:sp>
      <p:pic>
        <p:nvPicPr>
          <p:cNvPr id="6" name="Picture 5">
            <a:extLst>
              <a:ext uri="{FF2B5EF4-FFF2-40B4-BE49-F238E27FC236}">
                <a16:creationId xmlns:a16="http://schemas.microsoft.com/office/drawing/2014/main" id="{04DFED25-3F93-4382-A814-57CDEC3651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4030" y="4267200"/>
            <a:ext cx="2133600" cy="1387642"/>
          </a:xfrm>
          <a:prstGeom prst="rect">
            <a:avLst/>
          </a:prstGeom>
        </p:spPr>
      </p:pic>
      <p:pic>
        <p:nvPicPr>
          <p:cNvPr id="8" name="Picture 7">
            <a:extLst>
              <a:ext uri="{FF2B5EF4-FFF2-40B4-BE49-F238E27FC236}">
                <a16:creationId xmlns:a16="http://schemas.microsoft.com/office/drawing/2014/main" id="{9C28F9B5-6331-4C78-8AAF-707C1A0D4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79" y="803008"/>
            <a:ext cx="2678096" cy="1728451"/>
          </a:xfrm>
          <a:prstGeom prst="rect">
            <a:avLst/>
          </a:prstGeom>
        </p:spPr>
      </p:pic>
      <p:pic>
        <p:nvPicPr>
          <p:cNvPr id="10" name="Picture 9">
            <a:extLst>
              <a:ext uri="{FF2B5EF4-FFF2-40B4-BE49-F238E27FC236}">
                <a16:creationId xmlns:a16="http://schemas.microsoft.com/office/drawing/2014/main" id="{1C774969-11AA-4E6E-B350-4D5AF18272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4030" y="803008"/>
            <a:ext cx="2129170" cy="1371600"/>
          </a:xfrm>
          <a:prstGeom prst="rect">
            <a:avLst/>
          </a:prstGeom>
        </p:spPr>
      </p:pic>
      <p:pic>
        <p:nvPicPr>
          <p:cNvPr id="12" name="Picture 11">
            <a:extLst>
              <a:ext uri="{FF2B5EF4-FFF2-40B4-BE49-F238E27FC236}">
                <a16:creationId xmlns:a16="http://schemas.microsoft.com/office/drawing/2014/main" id="{55A2156D-2A48-490F-9FA2-EBFD27B916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24030" y="2537028"/>
            <a:ext cx="2125183" cy="1371600"/>
          </a:xfrm>
          <a:prstGeom prst="rect">
            <a:avLst/>
          </a:prstGeom>
        </p:spPr>
      </p:pic>
      <p:pic>
        <p:nvPicPr>
          <p:cNvPr id="14" name="Picture 13">
            <a:extLst>
              <a:ext uri="{FF2B5EF4-FFF2-40B4-BE49-F238E27FC236}">
                <a16:creationId xmlns:a16="http://schemas.microsoft.com/office/drawing/2014/main" id="{BBB87DE4-8BE4-4A19-B099-CBD2861BA5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879" y="3927454"/>
            <a:ext cx="2678096" cy="1728452"/>
          </a:xfrm>
          <a:prstGeom prst="rect">
            <a:avLst/>
          </a:prstGeom>
        </p:spPr>
      </p:pic>
      <p:sp>
        <p:nvSpPr>
          <p:cNvPr id="23" name="TextBox 22">
            <a:extLst>
              <a:ext uri="{FF2B5EF4-FFF2-40B4-BE49-F238E27FC236}">
                <a16:creationId xmlns:a16="http://schemas.microsoft.com/office/drawing/2014/main" id="{9C2A8B7B-9F65-4A90-AC27-A08AFB1D8847}"/>
              </a:ext>
            </a:extLst>
          </p:cNvPr>
          <p:cNvSpPr txBox="1"/>
          <p:nvPr/>
        </p:nvSpPr>
        <p:spPr>
          <a:xfrm>
            <a:off x="96119" y="2572852"/>
            <a:ext cx="2980217" cy="646331"/>
          </a:xfrm>
          <a:prstGeom prst="rect">
            <a:avLst/>
          </a:prstGeom>
          <a:noFill/>
        </p:spPr>
        <p:txBody>
          <a:bodyPr wrap="square">
            <a:spAutoFit/>
          </a:bodyPr>
          <a:lstStyle/>
          <a:p>
            <a:pPr marL="285750" indent="-285750">
              <a:buFont typeface="Arial" panose="020B0604020202020204" pitchFamily="34" charset="0"/>
              <a:buChar char="•"/>
            </a:pPr>
            <a:r>
              <a:rPr lang="en-US" dirty="0"/>
              <a:t>Login with username and password / register.</a:t>
            </a:r>
          </a:p>
        </p:txBody>
      </p:sp>
      <p:sp>
        <p:nvSpPr>
          <p:cNvPr id="27" name="TextBox 26">
            <a:extLst>
              <a:ext uri="{FF2B5EF4-FFF2-40B4-BE49-F238E27FC236}">
                <a16:creationId xmlns:a16="http://schemas.microsoft.com/office/drawing/2014/main" id="{0C17983F-B694-45E8-A370-9EE9B175DC40}"/>
              </a:ext>
            </a:extLst>
          </p:cNvPr>
          <p:cNvSpPr txBox="1"/>
          <p:nvPr/>
        </p:nvSpPr>
        <p:spPr>
          <a:xfrm>
            <a:off x="80092" y="5752025"/>
            <a:ext cx="2963114" cy="369332"/>
          </a:xfrm>
          <a:prstGeom prst="rect">
            <a:avLst/>
          </a:prstGeom>
          <a:noFill/>
        </p:spPr>
        <p:txBody>
          <a:bodyPr wrap="square">
            <a:spAutoFit/>
          </a:bodyPr>
          <a:lstStyle/>
          <a:p>
            <a:pPr marL="285750" indent="-285750">
              <a:buFont typeface="Arial" panose="020B0604020202020204" pitchFamily="34" charset="0"/>
              <a:buChar char="•"/>
            </a:pPr>
            <a:r>
              <a:rPr lang="en-US" dirty="0"/>
              <a:t>Register Account.</a:t>
            </a:r>
          </a:p>
        </p:txBody>
      </p:sp>
      <p:sp>
        <p:nvSpPr>
          <p:cNvPr id="29" name="TextBox 28">
            <a:extLst>
              <a:ext uri="{FF2B5EF4-FFF2-40B4-BE49-F238E27FC236}">
                <a16:creationId xmlns:a16="http://schemas.microsoft.com/office/drawing/2014/main" id="{7B4A23B1-43CC-4D39-AD7D-42F833173732}"/>
              </a:ext>
            </a:extLst>
          </p:cNvPr>
          <p:cNvSpPr txBox="1"/>
          <p:nvPr/>
        </p:nvSpPr>
        <p:spPr>
          <a:xfrm>
            <a:off x="6549213" y="803008"/>
            <a:ext cx="2442387" cy="646331"/>
          </a:xfrm>
          <a:prstGeom prst="rect">
            <a:avLst/>
          </a:prstGeom>
          <a:noFill/>
        </p:spPr>
        <p:txBody>
          <a:bodyPr wrap="square">
            <a:spAutoFit/>
          </a:bodyPr>
          <a:lstStyle/>
          <a:p>
            <a:pPr marL="285750" indent="-285750">
              <a:buFont typeface="Arial" panose="020B0604020202020204" pitchFamily="34" charset="0"/>
              <a:buChar char="•"/>
            </a:pPr>
            <a:r>
              <a:rPr lang="en-US" dirty="0"/>
              <a:t>Upload images in folder.</a:t>
            </a:r>
          </a:p>
        </p:txBody>
      </p:sp>
      <p:sp>
        <p:nvSpPr>
          <p:cNvPr id="31" name="TextBox 30">
            <a:extLst>
              <a:ext uri="{FF2B5EF4-FFF2-40B4-BE49-F238E27FC236}">
                <a16:creationId xmlns:a16="http://schemas.microsoft.com/office/drawing/2014/main" id="{10EE10EE-1032-462D-ADA1-54CF85853D9A}"/>
              </a:ext>
            </a:extLst>
          </p:cNvPr>
          <p:cNvSpPr txBox="1"/>
          <p:nvPr/>
        </p:nvSpPr>
        <p:spPr>
          <a:xfrm>
            <a:off x="6549213" y="2531459"/>
            <a:ext cx="2442387" cy="369332"/>
          </a:xfrm>
          <a:prstGeom prst="rect">
            <a:avLst/>
          </a:prstGeom>
          <a:noFill/>
        </p:spPr>
        <p:txBody>
          <a:bodyPr wrap="square">
            <a:spAutoFit/>
          </a:bodyPr>
          <a:lstStyle/>
          <a:p>
            <a:pPr marL="285750" indent="-285750">
              <a:buFont typeface="Arial" panose="020B0604020202020204" pitchFamily="34" charset="0"/>
              <a:buChar char="•"/>
            </a:pPr>
            <a:r>
              <a:rPr lang="en-US" dirty="0"/>
              <a:t>Begin Testing.</a:t>
            </a:r>
          </a:p>
        </p:txBody>
      </p:sp>
      <p:sp>
        <p:nvSpPr>
          <p:cNvPr id="33" name="TextBox 32">
            <a:extLst>
              <a:ext uri="{FF2B5EF4-FFF2-40B4-BE49-F238E27FC236}">
                <a16:creationId xmlns:a16="http://schemas.microsoft.com/office/drawing/2014/main" id="{44027BB5-17B0-4E1E-8D93-AC017EC82C5F}"/>
              </a:ext>
            </a:extLst>
          </p:cNvPr>
          <p:cNvSpPr txBox="1"/>
          <p:nvPr/>
        </p:nvSpPr>
        <p:spPr>
          <a:xfrm>
            <a:off x="6555839" y="4268264"/>
            <a:ext cx="2435761" cy="1200329"/>
          </a:xfrm>
          <a:prstGeom prst="rect">
            <a:avLst/>
          </a:prstGeom>
          <a:noFill/>
        </p:spPr>
        <p:txBody>
          <a:bodyPr wrap="square">
            <a:spAutoFit/>
          </a:bodyPr>
          <a:lstStyle/>
          <a:p>
            <a:pPr marL="285750" indent="-285750">
              <a:buFont typeface="Arial" panose="020B0604020202020204" pitchFamily="34" charset="0"/>
              <a:buChar char="•"/>
            </a:pPr>
            <a:r>
              <a:rPr lang="en-US" dirty="0"/>
              <a:t>Click Result button and folder containing result images pop-up.</a:t>
            </a:r>
          </a:p>
        </p:txBody>
      </p:sp>
    </p:spTree>
    <p:extLst>
      <p:ext uri="{BB962C8B-B14F-4D97-AF65-F5344CB8AC3E}">
        <p14:creationId xmlns:p14="http://schemas.microsoft.com/office/powerpoint/2010/main" val="3506972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Text Placeholder 2"/>
          <p:cNvSpPr>
            <a:spLocks noGrp="1"/>
          </p:cNvSpPr>
          <p:nvPr>
            <p:ph type="body" idx="1"/>
          </p:nvPr>
        </p:nvSpPr>
        <p:spPr/>
        <p:txBody>
          <a:bodyPr/>
          <a:lstStyle/>
          <a:p>
            <a:r>
              <a:rPr lang="en-US" dirty="0"/>
              <a:t>Before getting into the theoretical/Mathematical details  we   will show viewers some important results to grasp the techniques and concepts.</a:t>
            </a:r>
          </a:p>
        </p:txBody>
      </p:sp>
      <p:sp>
        <p:nvSpPr>
          <p:cNvPr id="4" name="Date Placeholder 3"/>
          <p:cNvSpPr>
            <a:spLocks noGrp="1"/>
          </p:cNvSpPr>
          <p:nvPr>
            <p:ph type="dt" sz="half" idx="10"/>
          </p:nvPr>
        </p:nvSpPr>
        <p:spPr/>
        <p:txBody>
          <a:bodyPr/>
          <a:lstStyle/>
          <a:p>
            <a:fld id="{5C9193C2-45AC-4F3B-99F3-5378D0311544}" type="datetime1">
              <a:rPr lang="en-US" smtClean="0"/>
              <a:t>10/19/2020</a:t>
            </a:fld>
            <a:endParaRPr lang="en-US"/>
          </a:p>
        </p:txBody>
      </p:sp>
      <p:sp>
        <p:nvSpPr>
          <p:cNvPr id="5" name="Footer Placeholder 4"/>
          <p:cNvSpPr>
            <a:spLocks noGrp="1"/>
          </p:cNvSpPr>
          <p:nvPr>
            <p:ph type="ftr" sz="quarter" idx="11"/>
          </p:nvPr>
        </p:nvSpPr>
        <p:spPr/>
        <p:txBody>
          <a:bodyPr/>
          <a:lstStyle/>
          <a:p>
            <a:r>
              <a:rPr lang="en-US" dirty="0"/>
              <a:t>BSCS-621 Topic of Current Interest</a:t>
            </a:r>
          </a:p>
          <a:p>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15</a:t>
            </a:fld>
            <a:endParaRPr lang="en-US"/>
          </a:p>
        </p:txBody>
      </p:sp>
    </p:spTree>
    <p:extLst>
      <p:ext uri="{BB962C8B-B14F-4D97-AF65-F5344CB8AC3E}">
        <p14:creationId xmlns:p14="http://schemas.microsoft.com/office/powerpoint/2010/main" val="2468894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E7155-2C4B-453E-A67F-0473A2C06A86}" type="datetime1">
              <a:rPr lang="en-US" smtClean="0"/>
              <a:t>10/19/2020</a:t>
            </a:fld>
            <a:endParaRPr lang="en-US"/>
          </a:p>
        </p:txBody>
      </p:sp>
      <p:sp>
        <p:nvSpPr>
          <p:cNvPr id="3" name="Footer Placeholder 2"/>
          <p:cNvSpPr>
            <a:spLocks noGrp="1"/>
          </p:cNvSpPr>
          <p:nvPr>
            <p:ph type="ftr" sz="quarter" idx="11"/>
          </p:nvPr>
        </p:nvSpPr>
        <p:spPr/>
        <p:txBody>
          <a:bodyPr/>
          <a:lstStyle/>
          <a:p>
            <a:r>
              <a:rPr lang="en-US" dirty="0"/>
              <a:t>BSCS-621 Topic of Current Interest</a:t>
            </a:r>
          </a:p>
          <a:p>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16</a:t>
            </a:fld>
            <a:endParaRPr lang="en-US"/>
          </a:p>
        </p:txBody>
      </p:sp>
    </p:spTree>
    <p:extLst>
      <p:ext uri="{BB962C8B-B14F-4D97-AF65-F5344CB8AC3E}">
        <p14:creationId xmlns:p14="http://schemas.microsoft.com/office/powerpoint/2010/main" val="2089970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269CA-6935-4349-8195-59705EB39B9E}" type="datetime1">
              <a:rPr lang="en-US" smtClean="0"/>
              <a:t>10/19/2020</a:t>
            </a:fld>
            <a:endParaRPr lang="en-US"/>
          </a:p>
        </p:txBody>
      </p:sp>
      <p:sp>
        <p:nvSpPr>
          <p:cNvPr id="3" name="Footer Placeholder 2"/>
          <p:cNvSpPr>
            <a:spLocks noGrp="1"/>
          </p:cNvSpPr>
          <p:nvPr>
            <p:ph type="ftr" sz="quarter" idx="11"/>
          </p:nvPr>
        </p:nvSpPr>
        <p:spPr/>
        <p:txBody>
          <a:bodyPr/>
          <a:lstStyle/>
          <a:p>
            <a:r>
              <a:rPr lang="en-US" dirty="0"/>
              <a:t>BSCS-621 Topic of Current Interest</a:t>
            </a:r>
          </a:p>
          <a:p>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17</a:t>
            </a:fld>
            <a:endParaRPr lang="en-US"/>
          </a:p>
        </p:txBody>
      </p:sp>
    </p:spTree>
    <p:extLst>
      <p:ext uri="{BB962C8B-B14F-4D97-AF65-F5344CB8AC3E}">
        <p14:creationId xmlns:p14="http://schemas.microsoft.com/office/powerpoint/2010/main" val="1463607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Preprrocssing</a:t>
            </a:r>
            <a:endParaRPr lang="en-US" dirty="0"/>
          </a:p>
        </p:txBody>
      </p:sp>
      <p:sp>
        <p:nvSpPr>
          <p:cNvPr id="3" name="Text Placeholder 2"/>
          <p:cNvSpPr>
            <a:spLocks noGrp="1"/>
          </p:cNvSpPr>
          <p:nvPr>
            <p:ph type="body" idx="1"/>
          </p:nvPr>
        </p:nvSpPr>
        <p:spPr/>
        <p:txBody>
          <a:bodyPr/>
          <a:lstStyle/>
          <a:p>
            <a:r>
              <a:rPr lang="en-US" dirty="0"/>
              <a:t>In this Section we described the preprocessing applied on input images along with necessary </a:t>
            </a:r>
            <a:r>
              <a:rPr lang="en-US" dirty="0" err="1"/>
              <a:t>matlab</a:t>
            </a:r>
            <a:r>
              <a:rPr lang="en-US" dirty="0"/>
              <a:t> code.</a:t>
            </a:r>
          </a:p>
        </p:txBody>
      </p:sp>
      <p:sp>
        <p:nvSpPr>
          <p:cNvPr id="4" name="Date Placeholder 3"/>
          <p:cNvSpPr>
            <a:spLocks noGrp="1"/>
          </p:cNvSpPr>
          <p:nvPr>
            <p:ph type="dt" sz="half" idx="10"/>
          </p:nvPr>
        </p:nvSpPr>
        <p:spPr/>
        <p:txBody>
          <a:bodyPr/>
          <a:lstStyle/>
          <a:p>
            <a:fld id="{EA2601C0-14AD-47D3-988D-6D50553D4DED}" type="datetime1">
              <a:rPr lang="en-US" smtClean="0"/>
              <a:t>10/19/2020</a:t>
            </a:fld>
            <a:endParaRPr lang="en-US"/>
          </a:p>
        </p:txBody>
      </p:sp>
      <p:sp>
        <p:nvSpPr>
          <p:cNvPr id="5" name="Footer Placeholder 4"/>
          <p:cNvSpPr>
            <a:spLocks noGrp="1"/>
          </p:cNvSpPr>
          <p:nvPr>
            <p:ph type="ftr" sz="quarter" idx="11"/>
          </p:nvPr>
        </p:nvSpPr>
        <p:spPr/>
        <p:txBody>
          <a:bodyPr/>
          <a:lstStyle/>
          <a:p>
            <a:r>
              <a:rPr lang="en-US" dirty="0"/>
              <a:t>BSCS-621 Topic of Current Interest</a:t>
            </a:r>
          </a:p>
          <a:p>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18</a:t>
            </a:fld>
            <a:endParaRPr lang="en-US"/>
          </a:p>
        </p:txBody>
      </p:sp>
    </p:spTree>
    <p:extLst>
      <p:ext uri="{BB962C8B-B14F-4D97-AF65-F5344CB8AC3E}">
        <p14:creationId xmlns:p14="http://schemas.microsoft.com/office/powerpoint/2010/main" val="2920096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3F7C9-307D-451A-84A0-E399B1760DF2}" type="datetime1">
              <a:rPr lang="en-US" smtClean="0"/>
              <a:t>10/19/2020</a:t>
            </a:fld>
            <a:endParaRPr lang="en-US"/>
          </a:p>
        </p:txBody>
      </p:sp>
      <p:sp>
        <p:nvSpPr>
          <p:cNvPr id="3" name="Footer Placeholder 2"/>
          <p:cNvSpPr>
            <a:spLocks noGrp="1"/>
          </p:cNvSpPr>
          <p:nvPr>
            <p:ph type="ftr" sz="quarter" idx="11"/>
          </p:nvPr>
        </p:nvSpPr>
        <p:spPr/>
        <p:txBody>
          <a:bodyPr/>
          <a:lstStyle/>
          <a:p>
            <a:r>
              <a:rPr lang="en-US" dirty="0"/>
              <a:t>BSCS-621 Topic of Current Interest</a:t>
            </a:r>
          </a:p>
          <a:p>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19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79CDF2-9992-432E-80FA-CEBFB26503EF}"/>
                  </a:ext>
                </a:extLst>
              </p:cNvPr>
              <p:cNvSpPr txBox="1"/>
              <p:nvPr/>
            </p:nvSpPr>
            <p:spPr>
              <a:xfrm>
                <a:off x="457200" y="457200"/>
                <a:ext cx="8229600" cy="26836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t>Image Format</a:t>
                </a:r>
              </a:p>
              <a:p>
                <a:r>
                  <a:rPr lang="en-US" sz="2400" b="1" dirty="0"/>
                  <a:t>	</a:t>
                </a:r>
                <a:r>
                  <a:rPr lang="en-US" sz="2000" b="1" dirty="0"/>
                  <a:t>O</a:t>
                </a:r>
                <a:r>
                  <a:rPr lang="en-US" sz="2000" dirty="0"/>
                  <a:t>riginal format :  .</a:t>
                </a:r>
                <a:r>
                  <a:rPr lang="en-US" sz="2000" dirty="0" err="1"/>
                  <a:t>ima</a:t>
                </a:r>
                <a:r>
                  <a:rPr lang="en-US" sz="2000" dirty="0"/>
                  <a:t> / .</a:t>
                </a:r>
                <a:r>
                  <a:rPr lang="en-US" sz="2000" dirty="0" err="1"/>
                  <a:t>dicom</a:t>
                </a:r>
                <a:r>
                  <a:rPr lang="en-US" sz="2000" dirty="0"/>
                  <a:t> ( Image Size = 200 – 300 kb )</a:t>
                </a:r>
              </a:p>
              <a:p>
                <a:r>
                  <a:rPr lang="en-US" sz="2000" b="1" dirty="0"/>
                  <a:t>	C</a:t>
                </a:r>
                <a:r>
                  <a:rPr lang="en-US" sz="2000" dirty="0"/>
                  <a:t>onverted format : .jpg ( Image Size = 20 – 30 kb )</a:t>
                </a:r>
                <a:endParaRPr lang="en-US" sz="2400" b="1" dirty="0"/>
              </a:p>
              <a:p>
                <a:pPr marL="342900" indent="-342900">
                  <a:lnSpc>
                    <a:spcPct val="200000"/>
                  </a:lnSpc>
                  <a:buFont typeface="Arial" panose="020B0604020202020204" pitchFamily="34" charset="0"/>
                  <a:buChar char="•"/>
                </a:pPr>
                <a:r>
                  <a:rPr lang="en-US" sz="2400" b="1" dirty="0"/>
                  <a:t>Normalization</a:t>
                </a:r>
              </a:p>
              <a:p>
                <a:pPr lvl="1"/>
                <a:r>
                  <a:rPr lang="en-US" sz="2000" b="1" dirty="0"/>
                  <a:t>	</a:t>
                </a:r>
                <a14:m>
                  <m:oMath xmlns:m="http://schemas.openxmlformats.org/officeDocument/2006/math">
                    <m:r>
                      <a:rPr lang="en-US" sz="2000" b="1" i="1" smtClean="0">
                        <a:latin typeface="Cambria Math" panose="02040503050406030204" pitchFamily="18" charset="0"/>
                      </a:rPr>
                      <m:t>𝑿𝒏𝒐𝒓𝒎</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𝑿</m:t>
                        </m:r>
                        <m:r>
                          <a:rPr lang="en-US" sz="2000" b="1" i="1" smtClean="0">
                            <a:latin typeface="Cambria Math" panose="02040503050406030204" pitchFamily="18" charset="0"/>
                          </a:rPr>
                          <m:t> − </m:t>
                        </m:r>
                        <m:r>
                          <a:rPr lang="en-US" sz="2000" b="1" i="1" smtClean="0">
                            <a:latin typeface="Cambria Math" panose="02040503050406030204" pitchFamily="18" charset="0"/>
                          </a:rPr>
                          <m:t>𝒎𝒊𝒏</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𝑿</m:t>
                            </m:r>
                          </m:e>
                        </m:d>
                      </m:num>
                      <m:den>
                        <m:r>
                          <m:rPr>
                            <m:sty m:val="p"/>
                          </m:rPr>
                          <a:rPr lang="en-US" sz="2000" b="0" i="0" smtClean="0">
                            <a:latin typeface="Cambria Math" panose="02040503050406030204" pitchFamily="18" charset="0"/>
                          </a:rPr>
                          <m:t>max</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X</m:t>
                            </m:r>
                          </m:e>
                        </m:d>
                        <m:r>
                          <a:rPr lang="en-US" sz="2000" b="1" i="1" smtClean="0">
                            <a:latin typeface="Cambria Math" panose="02040503050406030204" pitchFamily="18" charset="0"/>
                          </a:rPr>
                          <m:t> − </m:t>
                        </m:r>
                        <m:r>
                          <a:rPr lang="en-US" sz="2000" b="1" i="1" smtClean="0">
                            <a:latin typeface="Cambria Math" panose="02040503050406030204" pitchFamily="18" charset="0"/>
                          </a:rPr>
                          <m:t>𝒎𝒊𝒏</m:t>
                        </m:r>
                        <m:r>
                          <a:rPr lang="en-US" sz="2000" b="1" i="1" smtClean="0">
                            <a:latin typeface="Cambria Math" panose="02040503050406030204" pitchFamily="18" charset="0"/>
                          </a:rPr>
                          <m:t>(</m:t>
                        </m:r>
                        <m:r>
                          <a:rPr lang="en-US" sz="2000" b="1" i="1" smtClean="0">
                            <a:latin typeface="Cambria Math" panose="02040503050406030204" pitchFamily="18" charset="0"/>
                          </a:rPr>
                          <m:t>𝑿</m:t>
                        </m:r>
                        <m:r>
                          <a:rPr lang="en-US" sz="2000" b="1" i="1" smtClean="0">
                            <a:latin typeface="Cambria Math" panose="02040503050406030204" pitchFamily="18" charset="0"/>
                          </a:rPr>
                          <m:t>)</m:t>
                        </m:r>
                      </m:den>
                    </m:f>
                  </m:oMath>
                </a14:m>
                <a:endParaRPr lang="en-US" sz="2400" b="1" dirty="0"/>
              </a:p>
              <a:p>
                <a:pPr lvl="1"/>
                <a:endParaRPr lang="en-US" sz="2000" dirty="0"/>
              </a:p>
            </p:txBody>
          </p:sp>
        </mc:Choice>
        <mc:Fallback xmlns="">
          <p:sp>
            <p:nvSpPr>
              <p:cNvPr id="5" name="TextBox 4">
                <a:extLst>
                  <a:ext uri="{FF2B5EF4-FFF2-40B4-BE49-F238E27FC236}">
                    <a16:creationId xmlns:a16="http://schemas.microsoft.com/office/drawing/2014/main" id="{3B79CDF2-9992-432E-80FA-CEBFB26503EF}"/>
                  </a:ext>
                </a:extLst>
              </p:cNvPr>
              <p:cNvSpPr txBox="1">
                <a:spLocks noRot="1" noChangeAspect="1" noMove="1" noResize="1" noEditPoints="1" noAdjustHandles="1" noChangeArrowheads="1" noChangeShapeType="1" noTextEdit="1"/>
              </p:cNvSpPr>
              <p:nvPr/>
            </p:nvSpPr>
            <p:spPr>
              <a:xfrm>
                <a:off x="457200" y="457200"/>
                <a:ext cx="8229600" cy="2683620"/>
              </a:xfrm>
              <a:prstGeom prst="rect">
                <a:avLst/>
              </a:prstGeom>
              <a:blipFill>
                <a:blip r:embed="rId2"/>
                <a:stretch>
                  <a:fillRect l="-963" t="-1818"/>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720292D3-26CA-4C76-9271-BEAEE34CB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066999"/>
            <a:ext cx="8001000" cy="1118397"/>
          </a:xfrm>
          <a:prstGeom prst="rect">
            <a:avLst/>
          </a:prstGeom>
        </p:spPr>
      </p:pic>
      <p:pic>
        <p:nvPicPr>
          <p:cNvPr id="13" name="Picture 12">
            <a:extLst>
              <a:ext uri="{FF2B5EF4-FFF2-40B4-BE49-F238E27FC236}">
                <a16:creationId xmlns:a16="http://schemas.microsoft.com/office/drawing/2014/main" id="{25507477-F2FA-4164-8577-905B941B7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4334568"/>
            <a:ext cx="8001000" cy="1118397"/>
          </a:xfrm>
          <a:prstGeom prst="rect">
            <a:avLst/>
          </a:prstGeom>
        </p:spPr>
      </p:pic>
    </p:spTree>
    <p:extLst>
      <p:ext uri="{BB962C8B-B14F-4D97-AF65-F5344CB8AC3E}">
        <p14:creationId xmlns:p14="http://schemas.microsoft.com/office/powerpoint/2010/main" val="303031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14400"/>
          </a:xfrm>
        </p:spPr>
        <p:txBody>
          <a:bodyPr>
            <a:normAutofit/>
          </a:bodyPr>
          <a:lstStyle/>
          <a:p>
            <a:r>
              <a:rPr lang="en-US" sz="2800" dirty="0"/>
              <a:t>Content  Organization</a:t>
            </a:r>
          </a:p>
        </p:txBody>
      </p:sp>
      <p:sp>
        <p:nvSpPr>
          <p:cNvPr id="3" name="Content Placeholder 2"/>
          <p:cNvSpPr>
            <a:spLocks noGrp="1"/>
          </p:cNvSpPr>
          <p:nvPr>
            <p:ph idx="1"/>
          </p:nvPr>
        </p:nvSpPr>
        <p:spPr>
          <a:xfrm>
            <a:off x="533400" y="990600"/>
            <a:ext cx="8229600" cy="5029200"/>
          </a:xfrm>
        </p:spPr>
        <p:txBody>
          <a:bodyPr>
            <a:noAutofit/>
          </a:bodyPr>
          <a:lstStyle/>
          <a:p>
            <a:r>
              <a:rPr lang="en-US" sz="1800" dirty="0"/>
              <a:t>Problem Statement </a:t>
            </a:r>
          </a:p>
          <a:p>
            <a:r>
              <a:rPr lang="en-US" sz="1800" dirty="0"/>
              <a:t>Why It is important to Solve the Chosen Problem/Real life use cases</a:t>
            </a:r>
          </a:p>
          <a:p>
            <a:r>
              <a:rPr lang="en-US" sz="1800" dirty="0"/>
              <a:t>High level Context Diagram </a:t>
            </a:r>
          </a:p>
          <a:p>
            <a:r>
              <a:rPr lang="en-US" sz="1800" dirty="0"/>
              <a:t>Input Data Acquisition and Format details </a:t>
            </a:r>
          </a:p>
          <a:p>
            <a:r>
              <a:rPr lang="en-US" sz="1800" dirty="0"/>
              <a:t>Expected outcome / Success criteria / Output  screen shots</a:t>
            </a:r>
          </a:p>
          <a:p>
            <a:r>
              <a:rPr lang="en-US" sz="1800" dirty="0"/>
              <a:t>Proper Module Wise Labelled Block Diagram /Work flow</a:t>
            </a:r>
          </a:p>
          <a:p>
            <a:r>
              <a:rPr lang="en-US" sz="1800" dirty="0"/>
              <a:t>Intermediate  Results  ( Images / comparison tables/graphs /statistics)</a:t>
            </a:r>
          </a:p>
          <a:p>
            <a:r>
              <a:rPr lang="en-US" sz="1800" dirty="0"/>
              <a:t>GUI / client side view</a:t>
            </a:r>
          </a:p>
          <a:p>
            <a:r>
              <a:rPr lang="en-US" sz="1800" dirty="0"/>
              <a:t>Preprocessing Details</a:t>
            </a:r>
          </a:p>
          <a:p>
            <a:r>
              <a:rPr lang="en-US" sz="1800" dirty="0"/>
              <a:t>Key Algorithm ( Your contribution and Innovation)</a:t>
            </a:r>
          </a:p>
          <a:p>
            <a:r>
              <a:rPr lang="en-US" sz="1800" dirty="0"/>
              <a:t>Challenges/ Difficulties</a:t>
            </a:r>
          </a:p>
          <a:p>
            <a:r>
              <a:rPr lang="en-US" sz="1800" dirty="0"/>
              <a:t>Learning and Achievements</a:t>
            </a:r>
          </a:p>
          <a:p>
            <a:r>
              <a:rPr lang="en-US" sz="1800" dirty="0"/>
              <a:t>Improvements needed and/or Future Work </a:t>
            </a:r>
          </a:p>
          <a:p>
            <a:r>
              <a:rPr lang="en-US" sz="1800" dirty="0"/>
              <a:t>References (Recent and authentic)</a:t>
            </a:r>
          </a:p>
          <a:p>
            <a:r>
              <a:rPr lang="en-US" sz="1800" dirty="0"/>
              <a:t>Team members profile along with work break down</a:t>
            </a:r>
          </a:p>
          <a:p>
            <a:r>
              <a:rPr lang="en-US" sz="1800" dirty="0"/>
              <a:t>Demo and Viva</a:t>
            </a:r>
          </a:p>
          <a:p>
            <a:endParaRPr lang="en-US" sz="1800" dirty="0"/>
          </a:p>
          <a:p>
            <a:endParaRPr lang="en-US" sz="1600" dirty="0"/>
          </a:p>
          <a:p>
            <a:pPr marL="457200" lvl="1" indent="0">
              <a:buNone/>
            </a:pPr>
            <a:endParaRPr lang="en-US" sz="1600" dirty="0"/>
          </a:p>
          <a:p>
            <a:pPr marL="0" indent="0">
              <a:buNone/>
            </a:pPr>
            <a:endParaRPr lang="en-US" sz="1600" dirty="0"/>
          </a:p>
        </p:txBody>
      </p:sp>
      <p:sp>
        <p:nvSpPr>
          <p:cNvPr id="4" name="Date Placeholder 3"/>
          <p:cNvSpPr>
            <a:spLocks noGrp="1"/>
          </p:cNvSpPr>
          <p:nvPr>
            <p:ph type="dt" sz="half" idx="10"/>
          </p:nvPr>
        </p:nvSpPr>
        <p:spPr>
          <a:xfrm>
            <a:off x="304800" y="6400800"/>
            <a:ext cx="2133600" cy="365125"/>
          </a:xfrm>
        </p:spPr>
        <p:txBody>
          <a:bodyPr/>
          <a:lstStyle/>
          <a:p>
            <a:r>
              <a:rPr lang="en-US" dirty="0"/>
              <a:t>09 / 02/ 2020</a:t>
            </a:r>
          </a:p>
        </p:txBody>
      </p:sp>
      <p:sp>
        <p:nvSpPr>
          <p:cNvPr id="5" name="Footer Placeholder 4"/>
          <p:cNvSpPr>
            <a:spLocks noGrp="1"/>
          </p:cNvSpPr>
          <p:nvPr>
            <p:ph type="ftr" sz="quarter" idx="11"/>
          </p:nvPr>
        </p:nvSpPr>
        <p:spPr/>
        <p:txBody>
          <a:bodyPr/>
          <a:lstStyle/>
          <a:p>
            <a:r>
              <a:rPr lang="en-US" dirty="0"/>
              <a:t>BSCS-514 Computer Graphics</a:t>
            </a:r>
          </a:p>
        </p:txBody>
      </p:sp>
      <p:sp>
        <p:nvSpPr>
          <p:cNvPr id="6" name="Slide Number Placeholder 5"/>
          <p:cNvSpPr>
            <a:spLocks noGrp="1"/>
          </p:cNvSpPr>
          <p:nvPr>
            <p:ph type="sldNum" sz="quarter" idx="12"/>
          </p:nvPr>
        </p:nvSpPr>
        <p:spPr/>
        <p:txBody>
          <a:bodyPr/>
          <a:lstStyle/>
          <a:p>
            <a:fld id="{69EAB374-37BD-4CEF-988D-F9935995E778}" type="slidenum">
              <a:rPr lang="en-US" smtClean="0"/>
              <a:t>2</a:t>
            </a:fld>
            <a:endParaRPr lang="en-US"/>
          </a:p>
        </p:txBody>
      </p:sp>
    </p:spTree>
    <p:extLst>
      <p:ext uri="{BB962C8B-B14F-4D97-AF65-F5344CB8AC3E}">
        <p14:creationId xmlns:p14="http://schemas.microsoft.com/office/powerpoint/2010/main" val="465965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05572-ED35-4943-B0DE-C6ADFA74070F}" type="datetime1">
              <a:rPr lang="en-US" smtClean="0"/>
              <a:t>10/19/2020</a:t>
            </a:fld>
            <a:endParaRPr lang="en-US"/>
          </a:p>
        </p:txBody>
      </p:sp>
      <p:sp>
        <p:nvSpPr>
          <p:cNvPr id="3" name="Footer Placeholder 2"/>
          <p:cNvSpPr>
            <a:spLocks noGrp="1"/>
          </p:cNvSpPr>
          <p:nvPr>
            <p:ph type="ftr" sz="quarter" idx="11"/>
          </p:nvPr>
        </p:nvSpPr>
        <p:spPr/>
        <p:txBody>
          <a:bodyPr/>
          <a:lstStyle/>
          <a:p>
            <a:r>
              <a:rPr lang="en-US" dirty="0"/>
              <a:t>Topic of Current Interest</a:t>
            </a:r>
          </a:p>
          <a:p>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20</a:t>
            </a:fld>
            <a:endParaRPr lang="en-US"/>
          </a:p>
        </p:txBody>
      </p:sp>
      <p:sp>
        <p:nvSpPr>
          <p:cNvPr id="6" name="TextBox 5">
            <a:extLst>
              <a:ext uri="{FF2B5EF4-FFF2-40B4-BE49-F238E27FC236}">
                <a16:creationId xmlns:a16="http://schemas.microsoft.com/office/drawing/2014/main" id="{C6EB5CBF-A818-4E21-9D48-08BACA77DEBA}"/>
              </a:ext>
            </a:extLst>
          </p:cNvPr>
          <p:cNvSpPr txBox="1"/>
          <p:nvPr/>
        </p:nvSpPr>
        <p:spPr>
          <a:xfrm>
            <a:off x="457200" y="492062"/>
            <a:ext cx="8229600" cy="2154436"/>
          </a:xfrm>
          <a:prstGeom prst="rect">
            <a:avLst/>
          </a:prstGeom>
          <a:noFill/>
        </p:spPr>
        <p:txBody>
          <a:bodyPr wrap="square">
            <a:spAutoFit/>
          </a:bodyPr>
          <a:lstStyle/>
          <a:p>
            <a:pPr marL="285750" indent="-285750">
              <a:buFont typeface="Arial" panose="020B0604020202020204" pitchFamily="34" charset="0"/>
              <a:buChar char="•"/>
            </a:pPr>
            <a:r>
              <a:rPr lang="en-US" sz="2400" b="1" dirty="0"/>
              <a:t>Cropping &amp; Resizing</a:t>
            </a:r>
          </a:p>
          <a:p>
            <a:r>
              <a:rPr lang="en-US" sz="2400" b="1" dirty="0"/>
              <a:t>	</a:t>
            </a:r>
            <a:r>
              <a:rPr lang="en-US" dirty="0"/>
              <a:t>Original image resolution : </a:t>
            </a:r>
            <a:r>
              <a:rPr lang="en-US" b="1" dirty="0"/>
              <a:t>( 320 × 320 )</a:t>
            </a:r>
          </a:p>
          <a:p>
            <a:r>
              <a:rPr lang="en-US" sz="2400" b="1" dirty="0"/>
              <a:t>	</a:t>
            </a:r>
            <a:r>
              <a:rPr lang="en-US" dirty="0"/>
              <a:t>After cropping : </a:t>
            </a:r>
            <a:r>
              <a:rPr lang="en-US" b="1" dirty="0"/>
              <a:t>( 195 × 270 )</a:t>
            </a:r>
          </a:p>
          <a:p>
            <a:pPr marL="342900" indent="-342900">
              <a:buFont typeface="Arial" panose="020B0604020202020204" pitchFamily="34" charset="0"/>
              <a:buChar char="•"/>
            </a:pPr>
            <a:r>
              <a:rPr lang="en-US" sz="2400" b="1" dirty="0"/>
              <a:t>Final Image Size</a:t>
            </a:r>
          </a:p>
          <a:p>
            <a:pPr lvl="2"/>
            <a:r>
              <a:rPr lang="en-US" dirty="0"/>
              <a:t>12 - 15 kilobytes</a:t>
            </a:r>
          </a:p>
          <a:p>
            <a:pPr lvl="1"/>
            <a:endParaRPr lang="en-US" sz="2000" dirty="0"/>
          </a:p>
        </p:txBody>
      </p:sp>
      <p:pic>
        <p:nvPicPr>
          <p:cNvPr id="8" name="Picture 7">
            <a:extLst>
              <a:ext uri="{FF2B5EF4-FFF2-40B4-BE49-F238E27FC236}">
                <a16:creationId xmlns:a16="http://schemas.microsoft.com/office/drawing/2014/main" id="{4AFD0E3C-4A4D-497E-9CD3-CC9CAD251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220" y="2826205"/>
            <a:ext cx="1965960" cy="2697480"/>
          </a:xfrm>
          <a:prstGeom prst="rect">
            <a:avLst/>
          </a:prstGeom>
        </p:spPr>
      </p:pic>
      <p:pic>
        <p:nvPicPr>
          <p:cNvPr id="10" name="Picture 9">
            <a:extLst>
              <a:ext uri="{FF2B5EF4-FFF2-40B4-BE49-F238E27FC236}">
                <a16:creationId xmlns:a16="http://schemas.microsoft.com/office/drawing/2014/main" id="{CBC51687-FE40-4B77-9DD4-7E0658670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817" y="2346145"/>
            <a:ext cx="3657600" cy="3657600"/>
          </a:xfrm>
          <a:prstGeom prst="rect">
            <a:avLst/>
          </a:prstGeom>
        </p:spPr>
      </p:pic>
      <p:sp>
        <p:nvSpPr>
          <p:cNvPr id="12" name="TextBox 11">
            <a:extLst>
              <a:ext uri="{FF2B5EF4-FFF2-40B4-BE49-F238E27FC236}">
                <a16:creationId xmlns:a16="http://schemas.microsoft.com/office/drawing/2014/main" id="{91B24FDB-8CE1-4729-B86C-FC433D8E0125}"/>
              </a:ext>
            </a:extLst>
          </p:cNvPr>
          <p:cNvSpPr txBox="1"/>
          <p:nvPr/>
        </p:nvSpPr>
        <p:spPr>
          <a:xfrm>
            <a:off x="1668117" y="5968822"/>
            <a:ext cx="1143000" cy="369332"/>
          </a:xfrm>
          <a:prstGeom prst="rect">
            <a:avLst/>
          </a:prstGeom>
          <a:noFill/>
        </p:spPr>
        <p:txBody>
          <a:bodyPr wrap="square" rtlCol="0">
            <a:spAutoFit/>
          </a:bodyPr>
          <a:lstStyle/>
          <a:p>
            <a:r>
              <a:rPr lang="en-US" b="1" dirty="0"/>
              <a:t>320 × 320</a:t>
            </a:r>
            <a:r>
              <a:rPr lang="en-US" dirty="0"/>
              <a:t> </a:t>
            </a:r>
          </a:p>
        </p:txBody>
      </p:sp>
      <p:sp>
        <p:nvSpPr>
          <p:cNvPr id="14" name="TextBox 13">
            <a:extLst>
              <a:ext uri="{FF2B5EF4-FFF2-40B4-BE49-F238E27FC236}">
                <a16:creationId xmlns:a16="http://schemas.microsoft.com/office/drawing/2014/main" id="{D5E4304D-6683-471A-A2C4-13B30F8CD0CC}"/>
              </a:ext>
            </a:extLst>
          </p:cNvPr>
          <p:cNvSpPr txBox="1"/>
          <p:nvPr/>
        </p:nvSpPr>
        <p:spPr>
          <a:xfrm>
            <a:off x="5981700" y="5521213"/>
            <a:ext cx="1143000" cy="369332"/>
          </a:xfrm>
          <a:prstGeom prst="rect">
            <a:avLst/>
          </a:prstGeom>
          <a:noFill/>
        </p:spPr>
        <p:txBody>
          <a:bodyPr wrap="square">
            <a:spAutoFit/>
          </a:bodyPr>
          <a:lstStyle/>
          <a:p>
            <a:r>
              <a:rPr lang="en-US" b="1" dirty="0"/>
              <a:t>195 × 270</a:t>
            </a:r>
            <a:r>
              <a:rPr lang="en-US" dirty="0"/>
              <a:t> </a:t>
            </a:r>
          </a:p>
        </p:txBody>
      </p:sp>
      <p:pic>
        <p:nvPicPr>
          <p:cNvPr id="16" name="Picture 15">
            <a:extLst>
              <a:ext uri="{FF2B5EF4-FFF2-40B4-BE49-F238E27FC236}">
                <a16:creationId xmlns:a16="http://schemas.microsoft.com/office/drawing/2014/main" id="{583C3C69-F7F6-484B-9594-A796E05BF9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1939" y="1866085"/>
            <a:ext cx="4104861" cy="787787"/>
          </a:xfrm>
          <a:prstGeom prst="rect">
            <a:avLst/>
          </a:prstGeom>
        </p:spPr>
      </p:pic>
    </p:spTree>
    <p:extLst>
      <p:ext uri="{BB962C8B-B14F-4D97-AF65-F5344CB8AC3E}">
        <p14:creationId xmlns:p14="http://schemas.microsoft.com/office/powerpoint/2010/main" val="263704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Description</a:t>
            </a:r>
            <a:br>
              <a:rPr lang="en-US" dirty="0"/>
            </a:br>
            <a:r>
              <a:rPr lang="en-US" dirty="0"/>
              <a:t> </a:t>
            </a:r>
          </a:p>
        </p:txBody>
      </p:sp>
      <p:sp>
        <p:nvSpPr>
          <p:cNvPr id="3" name="Text Placeholder 2"/>
          <p:cNvSpPr>
            <a:spLocks noGrp="1"/>
          </p:cNvSpPr>
          <p:nvPr>
            <p:ph type="body" idx="1"/>
          </p:nvPr>
        </p:nvSpPr>
        <p:spPr/>
        <p:txBody>
          <a:bodyPr/>
          <a:lstStyle/>
          <a:p>
            <a:r>
              <a:rPr lang="en-US" dirty="0"/>
              <a:t>Here we describes the key steps of algorithm that we used for image segmentation </a:t>
            </a:r>
            <a:r>
              <a:rPr lang="en-US" dirty="0" err="1"/>
              <a:t>and/Or</a:t>
            </a:r>
            <a:r>
              <a:rPr lang="en-US" dirty="0"/>
              <a:t> Feature Extraction</a:t>
            </a:r>
          </a:p>
        </p:txBody>
      </p:sp>
      <p:sp>
        <p:nvSpPr>
          <p:cNvPr id="4" name="Date Placeholder 3"/>
          <p:cNvSpPr>
            <a:spLocks noGrp="1"/>
          </p:cNvSpPr>
          <p:nvPr>
            <p:ph type="dt" sz="half" idx="10"/>
          </p:nvPr>
        </p:nvSpPr>
        <p:spPr/>
        <p:txBody>
          <a:bodyPr/>
          <a:lstStyle/>
          <a:p>
            <a:fld id="{C3C23773-F819-4A69-B6FD-32BCB75AACE6}" type="datetime1">
              <a:rPr lang="en-US" smtClean="0"/>
              <a:t>10/19/2020</a:t>
            </a:fld>
            <a:endParaRPr lang="en-US"/>
          </a:p>
        </p:txBody>
      </p:sp>
      <p:sp>
        <p:nvSpPr>
          <p:cNvPr id="5" name="Footer Placeholder 4"/>
          <p:cNvSpPr>
            <a:spLocks noGrp="1"/>
          </p:cNvSpPr>
          <p:nvPr>
            <p:ph type="ftr" sz="quarter" idx="11"/>
          </p:nvPr>
        </p:nvSpPr>
        <p:spPr/>
        <p:txBody>
          <a:bodyPr/>
          <a:lstStyle/>
          <a:p>
            <a:r>
              <a:rPr lang="en-US" dirty="0"/>
              <a:t>BSCS-621 Topic of Current Interest</a:t>
            </a:r>
          </a:p>
          <a:p>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21</a:t>
            </a:fld>
            <a:endParaRPr lang="en-US"/>
          </a:p>
        </p:txBody>
      </p:sp>
    </p:spTree>
    <p:extLst>
      <p:ext uri="{BB962C8B-B14F-4D97-AF65-F5344CB8AC3E}">
        <p14:creationId xmlns:p14="http://schemas.microsoft.com/office/powerpoint/2010/main" val="2819203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7D881-458B-48D8-AC4B-4D59CDEDDCD1}" type="datetime1">
              <a:rPr lang="en-US" smtClean="0"/>
              <a:t>10/19/2020</a:t>
            </a:fld>
            <a:endParaRPr lang="en-US"/>
          </a:p>
        </p:txBody>
      </p:sp>
      <p:sp>
        <p:nvSpPr>
          <p:cNvPr id="3" name="Footer Placeholder 2"/>
          <p:cNvSpPr>
            <a:spLocks noGrp="1"/>
          </p:cNvSpPr>
          <p:nvPr>
            <p:ph type="ftr" sz="quarter" idx="11"/>
          </p:nvPr>
        </p:nvSpPr>
        <p:spPr/>
        <p:txBody>
          <a:bodyPr/>
          <a:lstStyle/>
          <a:p>
            <a:r>
              <a:rPr lang="en-US" dirty="0"/>
              <a:t>BSCS-621 Topic of Current Interest</a:t>
            </a:r>
          </a:p>
          <a:p>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22</a:t>
            </a:fld>
            <a:endParaRPr lang="en-US"/>
          </a:p>
        </p:txBody>
      </p:sp>
    </p:spTree>
    <p:extLst>
      <p:ext uri="{BB962C8B-B14F-4D97-AF65-F5344CB8AC3E}">
        <p14:creationId xmlns:p14="http://schemas.microsoft.com/office/powerpoint/2010/main" val="1123366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and Achievements</a:t>
            </a:r>
          </a:p>
        </p:txBody>
      </p:sp>
      <p:sp>
        <p:nvSpPr>
          <p:cNvPr id="3" name="Text Placeholder 2"/>
          <p:cNvSpPr>
            <a:spLocks noGrp="1"/>
          </p:cNvSpPr>
          <p:nvPr>
            <p:ph type="body" idx="1"/>
          </p:nvPr>
        </p:nvSpPr>
        <p:spPr/>
        <p:txBody>
          <a:bodyPr/>
          <a:lstStyle/>
          <a:p>
            <a:r>
              <a:rPr lang="en-US" dirty="0"/>
              <a:t>In this section we describe the things that makes us feel that we have learned, we did something new , we did something that is different and thus we should get full marks or even we deserves Bonus marks.</a:t>
            </a:r>
          </a:p>
        </p:txBody>
      </p:sp>
      <p:sp>
        <p:nvSpPr>
          <p:cNvPr id="4" name="Date Placeholder 3"/>
          <p:cNvSpPr>
            <a:spLocks noGrp="1"/>
          </p:cNvSpPr>
          <p:nvPr>
            <p:ph type="dt" sz="half" idx="10"/>
          </p:nvPr>
        </p:nvSpPr>
        <p:spPr/>
        <p:txBody>
          <a:bodyPr/>
          <a:lstStyle/>
          <a:p>
            <a:fld id="{71B1524D-18C4-448D-9FED-2D8CABAFF6F7}" type="datetime1">
              <a:rPr lang="en-US" smtClean="0"/>
              <a:t>10/19/2020</a:t>
            </a:fld>
            <a:endParaRPr lang="en-US"/>
          </a:p>
        </p:txBody>
      </p:sp>
      <p:sp>
        <p:nvSpPr>
          <p:cNvPr id="5" name="Footer Placeholder 4"/>
          <p:cNvSpPr>
            <a:spLocks noGrp="1"/>
          </p:cNvSpPr>
          <p:nvPr>
            <p:ph type="ftr" sz="quarter" idx="11"/>
          </p:nvPr>
        </p:nvSpPr>
        <p:spPr/>
        <p:txBody>
          <a:bodyPr/>
          <a:lstStyle/>
          <a:p>
            <a:r>
              <a:rPr lang="en-US" dirty="0"/>
              <a:t>BSCS-621 Topic of Current Interest</a:t>
            </a:r>
          </a:p>
          <a:p>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23</a:t>
            </a:fld>
            <a:endParaRPr lang="en-US"/>
          </a:p>
        </p:txBody>
      </p:sp>
    </p:spTree>
    <p:extLst>
      <p:ext uri="{BB962C8B-B14F-4D97-AF65-F5344CB8AC3E}">
        <p14:creationId xmlns:p14="http://schemas.microsoft.com/office/powerpoint/2010/main" val="2995216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E4C7C-6821-4784-83D3-07FF2026B858}" type="datetime1">
              <a:rPr lang="en-US" smtClean="0"/>
              <a:t>10/19/2020</a:t>
            </a:fld>
            <a:endParaRPr lang="en-US"/>
          </a:p>
        </p:txBody>
      </p:sp>
      <p:sp>
        <p:nvSpPr>
          <p:cNvPr id="3" name="Footer Placeholder 2"/>
          <p:cNvSpPr>
            <a:spLocks noGrp="1"/>
          </p:cNvSpPr>
          <p:nvPr>
            <p:ph type="ftr" sz="quarter" idx="11"/>
          </p:nvPr>
        </p:nvSpPr>
        <p:spPr/>
        <p:txBody>
          <a:bodyPr/>
          <a:lstStyle/>
          <a:p>
            <a:r>
              <a:rPr lang="en-US" dirty="0"/>
              <a:t>BSCS-621 Topic of Current Interest</a:t>
            </a:r>
          </a:p>
          <a:p>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24</a:t>
            </a:fld>
            <a:endParaRPr lang="en-US"/>
          </a:p>
        </p:txBody>
      </p:sp>
      <p:sp>
        <p:nvSpPr>
          <p:cNvPr id="6" name="TextBox 5">
            <a:extLst>
              <a:ext uri="{FF2B5EF4-FFF2-40B4-BE49-F238E27FC236}">
                <a16:creationId xmlns:a16="http://schemas.microsoft.com/office/drawing/2014/main" id="{63929E0D-4F72-4F6C-9948-08B3082D3BA3}"/>
              </a:ext>
            </a:extLst>
          </p:cNvPr>
          <p:cNvSpPr txBox="1"/>
          <p:nvPr/>
        </p:nvSpPr>
        <p:spPr>
          <a:xfrm>
            <a:off x="457200" y="609600"/>
            <a:ext cx="8229600" cy="3477875"/>
          </a:xfrm>
          <a:prstGeom prst="rect">
            <a:avLst/>
          </a:prstGeom>
          <a:noFill/>
        </p:spPr>
        <p:txBody>
          <a:bodyPr wrap="square">
            <a:spAutoFit/>
          </a:bodyPr>
          <a:lstStyle/>
          <a:p>
            <a:pPr marL="285750" indent="-285750">
              <a:buFont typeface="Arial" panose="020B0604020202020204" pitchFamily="34" charset="0"/>
              <a:buChar char="•"/>
            </a:pPr>
            <a:r>
              <a:rPr lang="en-US" sz="2000" dirty="0"/>
              <a:t>The Idea is new because there are no similar projects available as we have searched through the internet about spinal stenosis detection.</a:t>
            </a:r>
          </a:p>
          <a:p>
            <a:pPr marL="285750" indent="-285750">
              <a:buFont typeface="Arial" panose="020B0604020202020204" pitchFamily="34" charset="0"/>
              <a:buChar char="•"/>
            </a:pPr>
            <a:r>
              <a:rPr lang="en-US" sz="2000" dirty="0"/>
              <a:t>At the start of project we only had knowledge about Artificial Intelligence in Data Science mostly.</a:t>
            </a:r>
          </a:p>
          <a:p>
            <a:pPr marL="285750" indent="-285750">
              <a:buFont typeface="Arial" panose="020B0604020202020204" pitchFamily="34" charset="0"/>
              <a:buChar char="•"/>
            </a:pPr>
            <a:r>
              <a:rPr lang="en-US" sz="2000" dirty="0"/>
              <a:t>As we proceeded in project we learnt about Computer Vision and Object Detection.</a:t>
            </a:r>
          </a:p>
          <a:p>
            <a:pPr marL="285750" indent="-285750">
              <a:buFont typeface="Arial" panose="020B0604020202020204" pitchFamily="34" charset="0"/>
              <a:buChar char="•"/>
            </a:pPr>
            <a:r>
              <a:rPr lang="en-US" sz="2000" dirty="0"/>
              <a:t>We also learnt about the disease Spinal Stenosis and how it can be diagnosed through MRI.</a:t>
            </a:r>
          </a:p>
          <a:p>
            <a:pPr marL="285750" indent="-285750">
              <a:buFont typeface="Arial" panose="020B0604020202020204" pitchFamily="34" charset="0"/>
              <a:buChar char="•"/>
            </a:pPr>
            <a:r>
              <a:rPr lang="en-US" sz="2000" dirty="0"/>
              <a:t>We deserve full marks because of our hard work and dedication to our project. As we have worked accordingly with your guidelines</a:t>
            </a:r>
          </a:p>
          <a:p>
            <a:pPr marL="285750" indent="-285750">
              <a:buFont typeface="Arial" panose="020B0604020202020204" pitchFamily="34" charset="0"/>
              <a:buChar char="•"/>
            </a:pPr>
            <a:r>
              <a:rPr lang="en-US" sz="2000" dirty="0"/>
              <a:t>We deserve bonus marks as we measure up to your expectations.</a:t>
            </a:r>
          </a:p>
        </p:txBody>
      </p:sp>
    </p:spTree>
    <p:extLst>
      <p:ext uri="{BB962C8B-B14F-4D97-AF65-F5344CB8AC3E}">
        <p14:creationId xmlns:p14="http://schemas.microsoft.com/office/powerpoint/2010/main" val="628879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Improvements and future work</a:t>
            </a:r>
          </a:p>
        </p:txBody>
      </p:sp>
      <p:sp>
        <p:nvSpPr>
          <p:cNvPr id="3" name="Text Placeholder 2"/>
          <p:cNvSpPr>
            <a:spLocks noGrp="1"/>
          </p:cNvSpPr>
          <p:nvPr>
            <p:ph type="body" idx="1"/>
          </p:nvPr>
        </p:nvSpPr>
        <p:spPr/>
        <p:txBody>
          <a:bodyPr/>
          <a:lstStyle/>
          <a:p>
            <a:r>
              <a:rPr lang="en-US" dirty="0"/>
              <a:t>In this section we mention the tasks that are still unresolved. The exceptional cases where still improvement is needed. We also mention the applications that can build on top of our current work.</a:t>
            </a:r>
          </a:p>
        </p:txBody>
      </p:sp>
      <p:sp>
        <p:nvSpPr>
          <p:cNvPr id="4" name="Date Placeholder 3"/>
          <p:cNvSpPr>
            <a:spLocks noGrp="1"/>
          </p:cNvSpPr>
          <p:nvPr>
            <p:ph type="dt" sz="half" idx="10"/>
          </p:nvPr>
        </p:nvSpPr>
        <p:spPr/>
        <p:txBody>
          <a:bodyPr/>
          <a:lstStyle/>
          <a:p>
            <a:fld id="{71B1524D-18C4-448D-9FED-2D8CABAFF6F7}" type="datetime1">
              <a:rPr lang="en-US" smtClean="0"/>
              <a:t>10/19/2020</a:t>
            </a:fld>
            <a:endParaRPr lang="en-US"/>
          </a:p>
        </p:txBody>
      </p:sp>
      <p:sp>
        <p:nvSpPr>
          <p:cNvPr id="5" name="Footer Placeholder 4"/>
          <p:cNvSpPr>
            <a:spLocks noGrp="1"/>
          </p:cNvSpPr>
          <p:nvPr>
            <p:ph type="ftr" sz="quarter" idx="11"/>
          </p:nvPr>
        </p:nvSpPr>
        <p:spPr/>
        <p:txBody>
          <a:bodyPr/>
          <a:lstStyle/>
          <a:p>
            <a:r>
              <a:rPr lang="en-US" dirty="0"/>
              <a:t>BSCS-621 Topic of Current Interest</a:t>
            </a:r>
          </a:p>
          <a:p>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25</a:t>
            </a:fld>
            <a:endParaRPr lang="en-US"/>
          </a:p>
        </p:txBody>
      </p:sp>
    </p:spTree>
    <p:extLst>
      <p:ext uri="{BB962C8B-B14F-4D97-AF65-F5344CB8AC3E}">
        <p14:creationId xmlns:p14="http://schemas.microsoft.com/office/powerpoint/2010/main" val="3731331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D9B06-C460-4C8B-BA45-44F754E866A6}" type="datetime1">
              <a:rPr lang="en-US" smtClean="0"/>
              <a:t>10/19/2020</a:t>
            </a:fld>
            <a:endParaRPr lang="en-US"/>
          </a:p>
        </p:txBody>
      </p:sp>
      <p:sp>
        <p:nvSpPr>
          <p:cNvPr id="3" name="Footer Placeholder 2"/>
          <p:cNvSpPr>
            <a:spLocks noGrp="1"/>
          </p:cNvSpPr>
          <p:nvPr>
            <p:ph type="ftr" sz="quarter" idx="11"/>
          </p:nvPr>
        </p:nvSpPr>
        <p:spPr/>
        <p:txBody>
          <a:bodyPr/>
          <a:lstStyle/>
          <a:p>
            <a:r>
              <a:rPr lang="en-US" dirty="0"/>
              <a:t>BSCS-621 Topic of Current Interest</a:t>
            </a:r>
          </a:p>
          <a:p>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26</a:t>
            </a:fld>
            <a:endParaRPr lang="en-US"/>
          </a:p>
        </p:txBody>
      </p:sp>
    </p:spTree>
    <p:extLst>
      <p:ext uri="{BB962C8B-B14F-4D97-AF65-F5344CB8AC3E}">
        <p14:creationId xmlns:p14="http://schemas.microsoft.com/office/powerpoint/2010/main" val="2066111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and Queries</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6A1913C6-BCA6-4507-A015-E83913D35C31}" type="datetime1">
              <a:rPr lang="en-US" smtClean="0"/>
              <a:t>10/19/2020</a:t>
            </a:fld>
            <a:endParaRPr lang="en-US" dirty="0"/>
          </a:p>
        </p:txBody>
      </p:sp>
      <p:sp>
        <p:nvSpPr>
          <p:cNvPr id="5" name="Footer Placeholder 4"/>
          <p:cNvSpPr>
            <a:spLocks noGrp="1"/>
          </p:cNvSpPr>
          <p:nvPr>
            <p:ph type="ftr" sz="quarter" idx="11"/>
          </p:nvPr>
        </p:nvSpPr>
        <p:spPr/>
        <p:txBody>
          <a:bodyPr/>
          <a:lstStyle/>
          <a:p>
            <a:r>
              <a:rPr lang="en-US" dirty="0"/>
              <a:t>BSCS-621 Topic of Current Interest</a:t>
            </a:r>
          </a:p>
          <a:p>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27</a:t>
            </a:fld>
            <a:endParaRPr lang="en-US"/>
          </a:p>
        </p:txBody>
      </p:sp>
    </p:spTree>
    <p:extLst>
      <p:ext uri="{BB962C8B-B14F-4D97-AF65-F5344CB8AC3E}">
        <p14:creationId xmlns:p14="http://schemas.microsoft.com/office/powerpoint/2010/main" val="24288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The objective of the project is to………………………………………………………</a:t>
            </a:r>
          </a:p>
        </p:txBody>
      </p:sp>
      <p:sp>
        <p:nvSpPr>
          <p:cNvPr id="4" name="Date Placeholder 3"/>
          <p:cNvSpPr>
            <a:spLocks noGrp="1"/>
          </p:cNvSpPr>
          <p:nvPr>
            <p:ph type="dt" sz="half" idx="10"/>
          </p:nvPr>
        </p:nvSpPr>
        <p:spPr/>
        <p:txBody>
          <a:bodyPr/>
          <a:lstStyle/>
          <a:p>
            <a:fld id="{5C6A9F75-7F35-4AA5-8319-C8C855CA49D1}" type="datetime1">
              <a:rPr lang="en-US" smtClean="0"/>
              <a:t>10/19/2020</a:t>
            </a:fld>
            <a:endParaRPr lang="en-US"/>
          </a:p>
        </p:txBody>
      </p:sp>
      <p:sp>
        <p:nvSpPr>
          <p:cNvPr id="5" name="Footer Placeholder 4"/>
          <p:cNvSpPr>
            <a:spLocks noGrp="1"/>
          </p:cNvSpPr>
          <p:nvPr>
            <p:ph type="ftr" sz="quarter" idx="11"/>
          </p:nvPr>
        </p:nvSpPr>
        <p:spPr/>
        <p:txBody>
          <a:bodyPr/>
          <a:lstStyle/>
          <a:p>
            <a:r>
              <a:rPr lang="en-US"/>
              <a:t>BSCS-514 Computer Graphics</a:t>
            </a:r>
          </a:p>
        </p:txBody>
      </p:sp>
      <p:sp>
        <p:nvSpPr>
          <p:cNvPr id="6" name="Slide Number Placeholder 5"/>
          <p:cNvSpPr>
            <a:spLocks noGrp="1"/>
          </p:cNvSpPr>
          <p:nvPr>
            <p:ph type="sldNum" sz="quarter" idx="12"/>
          </p:nvPr>
        </p:nvSpPr>
        <p:spPr/>
        <p:txBody>
          <a:bodyPr/>
          <a:lstStyle/>
          <a:p>
            <a:fld id="{69EAB374-37BD-4CEF-988D-F9935995E778}" type="slidenum">
              <a:rPr lang="en-US" smtClean="0"/>
              <a:t>3</a:t>
            </a:fld>
            <a:endParaRPr lang="en-US"/>
          </a:p>
        </p:txBody>
      </p:sp>
    </p:spTree>
    <p:extLst>
      <p:ext uri="{BB962C8B-B14F-4D97-AF65-F5344CB8AC3E}">
        <p14:creationId xmlns:p14="http://schemas.microsoft.com/office/powerpoint/2010/main" val="206229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a:t>
            </a:r>
          </a:p>
        </p:txBody>
      </p:sp>
      <p:sp>
        <p:nvSpPr>
          <p:cNvPr id="3" name="Content Placeholder 2"/>
          <p:cNvSpPr>
            <a:spLocks noGrp="1"/>
          </p:cNvSpPr>
          <p:nvPr>
            <p:ph idx="1"/>
          </p:nvPr>
        </p:nvSpPr>
        <p:spPr/>
        <p:txBody>
          <a:bodyPr/>
          <a:lstStyle/>
          <a:p>
            <a:r>
              <a:rPr lang="en-US" dirty="0"/>
              <a:t>To Solve the given Problem is important because ………………………………………………………</a:t>
            </a:r>
          </a:p>
          <a:p>
            <a:endParaRPr lang="en-US" dirty="0"/>
          </a:p>
        </p:txBody>
      </p:sp>
      <p:sp>
        <p:nvSpPr>
          <p:cNvPr id="4" name="Date Placeholder 3"/>
          <p:cNvSpPr>
            <a:spLocks noGrp="1"/>
          </p:cNvSpPr>
          <p:nvPr>
            <p:ph type="dt" sz="half" idx="10"/>
          </p:nvPr>
        </p:nvSpPr>
        <p:spPr/>
        <p:txBody>
          <a:bodyPr/>
          <a:lstStyle/>
          <a:p>
            <a:fld id="{5C6A9F75-7F35-4AA5-8319-C8C855CA49D1}" type="datetime1">
              <a:rPr lang="en-US" smtClean="0"/>
              <a:t>10/19/2020</a:t>
            </a:fld>
            <a:endParaRPr lang="en-US"/>
          </a:p>
        </p:txBody>
      </p:sp>
      <p:sp>
        <p:nvSpPr>
          <p:cNvPr id="5" name="Footer Placeholder 4"/>
          <p:cNvSpPr>
            <a:spLocks noGrp="1"/>
          </p:cNvSpPr>
          <p:nvPr>
            <p:ph type="ftr" sz="quarter" idx="11"/>
          </p:nvPr>
        </p:nvSpPr>
        <p:spPr/>
        <p:txBody>
          <a:bodyPr/>
          <a:lstStyle/>
          <a:p>
            <a:r>
              <a:rPr lang="en-US"/>
              <a:t>BSCS-514 Computer Graphics</a:t>
            </a:r>
          </a:p>
        </p:txBody>
      </p:sp>
      <p:sp>
        <p:nvSpPr>
          <p:cNvPr id="6" name="Slide Number Placeholder 5"/>
          <p:cNvSpPr>
            <a:spLocks noGrp="1"/>
          </p:cNvSpPr>
          <p:nvPr>
            <p:ph type="sldNum" sz="quarter" idx="12"/>
          </p:nvPr>
        </p:nvSpPr>
        <p:spPr/>
        <p:txBody>
          <a:bodyPr/>
          <a:lstStyle/>
          <a:p>
            <a:fld id="{69EAB374-37BD-4CEF-988D-F9935995E778}" type="slidenum">
              <a:rPr lang="en-US" smtClean="0"/>
              <a:t>4</a:t>
            </a:fld>
            <a:endParaRPr lang="en-US"/>
          </a:p>
        </p:txBody>
      </p:sp>
    </p:spTree>
    <p:extLst>
      <p:ext uri="{BB962C8B-B14F-4D97-AF65-F5344CB8AC3E}">
        <p14:creationId xmlns:p14="http://schemas.microsoft.com/office/powerpoint/2010/main" val="317649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Acquisition</a:t>
            </a:r>
          </a:p>
        </p:txBody>
      </p:sp>
      <p:sp>
        <p:nvSpPr>
          <p:cNvPr id="3" name="Text Placeholder 2"/>
          <p:cNvSpPr>
            <a:spLocks noGrp="1"/>
          </p:cNvSpPr>
          <p:nvPr>
            <p:ph type="body" idx="1"/>
          </p:nvPr>
        </p:nvSpPr>
        <p:spPr/>
        <p:txBody>
          <a:bodyPr/>
          <a:lstStyle/>
          <a:p>
            <a:r>
              <a:rPr lang="en-US" dirty="0"/>
              <a:t>In this section we describe that how we acquire input images / Video for processing.  Input Images are also shown to understand the addressed Problem.</a:t>
            </a:r>
          </a:p>
        </p:txBody>
      </p:sp>
      <p:sp>
        <p:nvSpPr>
          <p:cNvPr id="4" name="Date Placeholder 3"/>
          <p:cNvSpPr>
            <a:spLocks noGrp="1"/>
          </p:cNvSpPr>
          <p:nvPr>
            <p:ph type="dt" sz="half" idx="10"/>
          </p:nvPr>
        </p:nvSpPr>
        <p:spPr/>
        <p:txBody>
          <a:bodyPr/>
          <a:lstStyle/>
          <a:p>
            <a:fld id="{E1BACC57-2F42-4A0A-ACC3-A3719E9BC830}" type="datetime1">
              <a:rPr lang="en-US" smtClean="0"/>
              <a:t>10/19/2020</a:t>
            </a:fld>
            <a:endParaRPr lang="en-US"/>
          </a:p>
        </p:txBody>
      </p:sp>
      <p:sp>
        <p:nvSpPr>
          <p:cNvPr id="5" name="Footer Placeholder 4"/>
          <p:cNvSpPr>
            <a:spLocks noGrp="1"/>
          </p:cNvSpPr>
          <p:nvPr>
            <p:ph type="ftr" sz="quarter" idx="11"/>
          </p:nvPr>
        </p:nvSpPr>
        <p:spPr/>
        <p:txBody>
          <a:bodyPr/>
          <a:lstStyle/>
          <a:p>
            <a:r>
              <a:rPr lang="en-US"/>
              <a:t>BSCS-514 Computer Graphics</a:t>
            </a:r>
          </a:p>
        </p:txBody>
      </p:sp>
      <p:sp>
        <p:nvSpPr>
          <p:cNvPr id="6" name="Slide Number Placeholder 5"/>
          <p:cNvSpPr>
            <a:spLocks noGrp="1"/>
          </p:cNvSpPr>
          <p:nvPr>
            <p:ph type="sldNum" sz="quarter" idx="12"/>
          </p:nvPr>
        </p:nvSpPr>
        <p:spPr/>
        <p:txBody>
          <a:bodyPr/>
          <a:lstStyle/>
          <a:p>
            <a:fld id="{69EAB374-37BD-4CEF-988D-F9935995E778}" type="slidenum">
              <a:rPr lang="en-US" smtClean="0"/>
              <a:t>5</a:t>
            </a:fld>
            <a:endParaRPr lang="en-US"/>
          </a:p>
        </p:txBody>
      </p:sp>
    </p:spTree>
    <p:extLst>
      <p:ext uri="{BB962C8B-B14F-4D97-AF65-F5344CB8AC3E}">
        <p14:creationId xmlns:p14="http://schemas.microsoft.com/office/powerpoint/2010/main" val="230548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A7B96-A241-483D-9024-0F32ED47EE3F}" type="datetime1">
              <a:rPr lang="en-US" smtClean="0"/>
              <a:t>10/19/2020</a:t>
            </a:fld>
            <a:endParaRPr lang="en-US"/>
          </a:p>
        </p:txBody>
      </p:sp>
      <p:sp>
        <p:nvSpPr>
          <p:cNvPr id="3" name="Footer Placeholder 2"/>
          <p:cNvSpPr>
            <a:spLocks noGrp="1"/>
          </p:cNvSpPr>
          <p:nvPr>
            <p:ph type="ftr" sz="quarter" idx="11"/>
          </p:nvPr>
        </p:nvSpPr>
        <p:spPr/>
        <p:txBody>
          <a:bodyPr/>
          <a:lstStyle/>
          <a:p>
            <a:r>
              <a:rPr lang="en-US"/>
              <a:t>BSCS-514 Computer Graphics</a:t>
            </a:r>
          </a:p>
        </p:txBody>
      </p:sp>
      <p:sp>
        <p:nvSpPr>
          <p:cNvPr id="4" name="Slide Number Placeholder 3"/>
          <p:cNvSpPr>
            <a:spLocks noGrp="1"/>
          </p:cNvSpPr>
          <p:nvPr>
            <p:ph type="sldNum" sz="quarter" idx="12"/>
          </p:nvPr>
        </p:nvSpPr>
        <p:spPr/>
        <p:txBody>
          <a:bodyPr/>
          <a:lstStyle/>
          <a:p>
            <a:fld id="{69EAB374-37BD-4CEF-988D-F9935995E778}" type="slidenum">
              <a:rPr lang="en-US" smtClean="0"/>
              <a:t>6</a:t>
            </a:fld>
            <a:endParaRPr lang="en-US"/>
          </a:p>
        </p:txBody>
      </p:sp>
    </p:spTree>
    <p:extLst>
      <p:ext uri="{BB962C8B-B14F-4D97-AF65-F5344CB8AC3E}">
        <p14:creationId xmlns:p14="http://schemas.microsoft.com/office/powerpoint/2010/main" val="285834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1831F-7809-4295-97E5-E0002D38C341}" type="datetime1">
              <a:rPr lang="en-US" smtClean="0"/>
              <a:t>10/19/2020</a:t>
            </a:fld>
            <a:endParaRPr lang="en-US"/>
          </a:p>
        </p:txBody>
      </p:sp>
      <p:sp>
        <p:nvSpPr>
          <p:cNvPr id="3" name="Footer Placeholder 2"/>
          <p:cNvSpPr>
            <a:spLocks noGrp="1"/>
          </p:cNvSpPr>
          <p:nvPr>
            <p:ph type="ftr" sz="quarter" idx="11"/>
          </p:nvPr>
        </p:nvSpPr>
        <p:spPr/>
        <p:txBody>
          <a:bodyPr/>
          <a:lstStyle/>
          <a:p>
            <a:r>
              <a:rPr lang="en-US"/>
              <a:t>BSCS-514 Computer Graphics</a:t>
            </a:r>
          </a:p>
        </p:txBody>
      </p:sp>
      <p:sp>
        <p:nvSpPr>
          <p:cNvPr id="4" name="Slide Number Placeholder 3"/>
          <p:cNvSpPr>
            <a:spLocks noGrp="1"/>
          </p:cNvSpPr>
          <p:nvPr>
            <p:ph type="sldNum" sz="quarter" idx="12"/>
          </p:nvPr>
        </p:nvSpPr>
        <p:spPr/>
        <p:txBody>
          <a:bodyPr/>
          <a:lstStyle/>
          <a:p>
            <a:fld id="{69EAB374-37BD-4CEF-988D-F9935995E778}" type="slidenum">
              <a:rPr lang="en-US" smtClean="0"/>
              <a:t>7</a:t>
            </a:fld>
            <a:endParaRPr lang="en-US"/>
          </a:p>
        </p:txBody>
      </p:sp>
    </p:spTree>
    <p:extLst>
      <p:ext uri="{BB962C8B-B14F-4D97-AF65-F5344CB8AC3E}">
        <p14:creationId xmlns:p14="http://schemas.microsoft.com/office/powerpoint/2010/main" val="65510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Diagram/Flow of Work</a:t>
            </a:r>
          </a:p>
        </p:txBody>
      </p:sp>
      <p:sp>
        <p:nvSpPr>
          <p:cNvPr id="3" name="Text Placeholder 2"/>
          <p:cNvSpPr>
            <a:spLocks noGrp="1"/>
          </p:cNvSpPr>
          <p:nvPr>
            <p:ph type="body" idx="1"/>
          </p:nvPr>
        </p:nvSpPr>
        <p:spPr/>
        <p:txBody>
          <a:bodyPr>
            <a:normAutofit/>
          </a:bodyPr>
          <a:lstStyle/>
          <a:p>
            <a:r>
              <a:rPr lang="en-US" dirty="0"/>
              <a:t>In this Section we described with the help of  </a:t>
            </a:r>
            <a:r>
              <a:rPr lang="en-US" dirty="0">
                <a:solidFill>
                  <a:srgbClr val="FFFF00"/>
                </a:solidFill>
              </a:rPr>
              <a:t>Block Diagram</a:t>
            </a:r>
            <a:r>
              <a:rPr lang="en-US" dirty="0">
                <a:solidFill>
                  <a:schemeClr val="tx1"/>
                </a:solidFill>
              </a:rPr>
              <a:t>,</a:t>
            </a:r>
            <a:r>
              <a:rPr lang="en-US" dirty="0">
                <a:solidFill>
                  <a:srgbClr val="FFFF00"/>
                </a:solidFill>
              </a:rPr>
              <a:t> </a:t>
            </a:r>
            <a:r>
              <a:rPr lang="en-US" dirty="0">
                <a:solidFill>
                  <a:schemeClr val="tx1"/>
                </a:solidFill>
              </a:rPr>
              <a:t>the</a:t>
            </a:r>
            <a:r>
              <a:rPr lang="en-US" dirty="0"/>
              <a:t> principles we studied and apply to input images to address the mentioned problem.</a:t>
            </a:r>
          </a:p>
        </p:txBody>
      </p:sp>
      <p:sp>
        <p:nvSpPr>
          <p:cNvPr id="4" name="Date Placeholder 3"/>
          <p:cNvSpPr>
            <a:spLocks noGrp="1"/>
          </p:cNvSpPr>
          <p:nvPr>
            <p:ph type="dt" sz="half" idx="10"/>
          </p:nvPr>
        </p:nvSpPr>
        <p:spPr/>
        <p:txBody>
          <a:bodyPr/>
          <a:lstStyle/>
          <a:p>
            <a:fld id="{E8609354-5019-4DAD-9662-C2ECB797CA94}" type="datetime1">
              <a:rPr lang="en-US" smtClean="0"/>
              <a:t>10/19/2020</a:t>
            </a:fld>
            <a:endParaRPr lang="en-US" dirty="0"/>
          </a:p>
        </p:txBody>
      </p:sp>
      <p:sp>
        <p:nvSpPr>
          <p:cNvPr id="5" name="Footer Placeholder 4"/>
          <p:cNvSpPr>
            <a:spLocks noGrp="1"/>
          </p:cNvSpPr>
          <p:nvPr>
            <p:ph type="ftr" sz="quarter" idx="11"/>
          </p:nvPr>
        </p:nvSpPr>
        <p:spPr/>
        <p:txBody>
          <a:bodyPr/>
          <a:lstStyle/>
          <a:p>
            <a:r>
              <a:rPr lang="en-US" dirty="0"/>
              <a:t>BSCS-621 Topic of Current Interest</a:t>
            </a:r>
          </a:p>
        </p:txBody>
      </p:sp>
      <p:sp>
        <p:nvSpPr>
          <p:cNvPr id="6" name="Slide Number Placeholder 5"/>
          <p:cNvSpPr>
            <a:spLocks noGrp="1"/>
          </p:cNvSpPr>
          <p:nvPr>
            <p:ph type="sldNum" sz="quarter" idx="12"/>
          </p:nvPr>
        </p:nvSpPr>
        <p:spPr/>
        <p:txBody>
          <a:bodyPr/>
          <a:lstStyle/>
          <a:p>
            <a:fld id="{69EAB374-37BD-4CEF-988D-F9935995E778}" type="slidenum">
              <a:rPr lang="en-US" smtClean="0"/>
              <a:t>8</a:t>
            </a:fld>
            <a:endParaRPr lang="en-US"/>
          </a:p>
        </p:txBody>
      </p:sp>
    </p:spTree>
    <p:extLst>
      <p:ext uri="{BB962C8B-B14F-4D97-AF65-F5344CB8AC3E}">
        <p14:creationId xmlns:p14="http://schemas.microsoft.com/office/powerpoint/2010/main" val="237277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7D607-3A66-4B83-AD75-44BC753E2FC2}" type="datetime1">
              <a:rPr lang="en-US" smtClean="0"/>
              <a:t>10/19/2020</a:t>
            </a:fld>
            <a:endParaRPr lang="en-US"/>
          </a:p>
        </p:txBody>
      </p:sp>
      <p:sp>
        <p:nvSpPr>
          <p:cNvPr id="3" name="Footer Placeholder 2"/>
          <p:cNvSpPr>
            <a:spLocks noGrp="1"/>
          </p:cNvSpPr>
          <p:nvPr>
            <p:ph type="ftr" sz="quarter" idx="11"/>
          </p:nvPr>
        </p:nvSpPr>
        <p:spPr/>
        <p:txBody>
          <a:bodyPr/>
          <a:lstStyle/>
          <a:p>
            <a:r>
              <a:rPr lang="en-US" dirty="0"/>
              <a:t>BSCS-621 Topic of Current Interest</a:t>
            </a:r>
          </a:p>
          <a:p>
            <a:endParaRPr lang="en-US" dirty="0"/>
          </a:p>
        </p:txBody>
      </p:sp>
      <p:sp>
        <p:nvSpPr>
          <p:cNvPr id="4" name="Slide Number Placeholder 3"/>
          <p:cNvSpPr>
            <a:spLocks noGrp="1"/>
          </p:cNvSpPr>
          <p:nvPr>
            <p:ph type="sldNum" sz="quarter" idx="12"/>
          </p:nvPr>
        </p:nvSpPr>
        <p:spPr/>
        <p:txBody>
          <a:bodyPr/>
          <a:lstStyle/>
          <a:p>
            <a:fld id="{69EAB374-37BD-4CEF-988D-F9935995E778}" type="slidenum">
              <a:rPr lang="en-US" smtClean="0"/>
              <a:t>9</a:t>
            </a:fld>
            <a:endParaRPr lang="en-US"/>
          </a:p>
        </p:txBody>
      </p:sp>
    </p:spTree>
    <p:extLst>
      <p:ext uri="{BB962C8B-B14F-4D97-AF65-F5344CB8AC3E}">
        <p14:creationId xmlns:p14="http://schemas.microsoft.com/office/powerpoint/2010/main" val="4202188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TotalTime>
  <Words>827</Words>
  <Application>Microsoft Office PowerPoint</Application>
  <PresentationFormat>On-screen Show (4:3)</PresentationFormat>
  <Paragraphs>159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Cambria Math</vt:lpstr>
      <vt:lpstr>Office Theme</vt:lpstr>
      <vt:lpstr>Title </vt:lpstr>
      <vt:lpstr>Content  Organization</vt:lpstr>
      <vt:lpstr>Problem Statement</vt:lpstr>
      <vt:lpstr>Importance</vt:lpstr>
      <vt:lpstr>Data Acquisition</vt:lpstr>
      <vt:lpstr>PowerPoint Presentation</vt:lpstr>
      <vt:lpstr>PowerPoint Presentation</vt:lpstr>
      <vt:lpstr>Block Diagram/Flow of Work</vt:lpstr>
      <vt:lpstr>PowerPoint Presentation</vt:lpstr>
      <vt:lpstr>PowerPoint Presentation</vt:lpstr>
      <vt:lpstr>GUI</vt:lpstr>
      <vt:lpstr>PowerPoint Presentation</vt:lpstr>
      <vt:lpstr>PowerPoint Presentation</vt:lpstr>
      <vt:lpstr>PowerPoint Presentation</vt:lpstr>
      <vt:lpstr>Results</vt:lpstr>
      <vt:lpstr>PowerPoint Presentation</vt:lpstr>
      <vt:lpstr>PowerPoint Presentation</vt:lpstr>
      <vt:lpstr>Preprrocssing</vt:lpstr>
      <vt:lpstr>PowerPoint Presentation</vt:lpstr>
      <vt:lpstr>PowerPoint Presentation</vt:lpstr>
      <vt:lpstr>Algorithm Description  </vt:lpstr>
      <vt:lpstr>PowerPoint Presentation</vt:lpstr>
      <vt:lpstr>Learning and Achievements</vt:lpstr>
      <vt:lpstr>PowerPoint Presentation</vt:lpstr>
      <vt:lpstr>Improvements and future work</vt:lpstr>
      <vt:lpstr>PowerPoint Presentation</vt:lpstr>
      <vt:lpstr>Demo and Queries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humera</dc:creator>
  <cp:lastModifiedBy>Hamza</cp:lastModifiedBy>
  <cp:revision>66</cp:revision>
  <dcterms:created xsi:type="dcterms:W3CDTF">2014-10-20T08:45:26Z</dcterms:created>
  <dcterms:modified xsi:type="dcterms:W3CDTF">2020-10-18T23:02:43Z</dcterms:modified>
</cp:coreProperties>
</file>