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3" r:id="rId6"/>
    <p:sldId id="260" r:id="rId7"/>
    <p:sldId id="261" r:id="rId8"/>
    <p:sldId id="267" r:id="rId9"/>
    <p:sldId id="264" r:id="rId10"/>
    <p:sldId id="265" r:id="rId11"/>
    <p:sldId id="266"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8042ADE-2B43-4969-BD27-32BDD0560631}">
          <p14:sldIdLst>
            <p14:sldId id="256"/>
            <p14:sldId id="257"/>
            <p14:sldId id="258"/>
            <p14:sldId id="259"/>
            <p14:sldId id="263"/>
            <p14:sldId id="260"/>
            <p14:sldId id="261"/>
            <p14:sldId id="267"/>
            <p14:sldId id="264"/>
            <p14:sldId id="265"/>
            <p14:sldId id="266"/>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18" autoAdjust="0"/>
    <p:restoredTop sz="94660"/>
  </p:normalViewPr>
  <p:slideViewPr>
    <p:cSldViewPr snapToGrid="0">
      <p:cViewPr varScale="1">
        <p:scale>
          <a:sx n="74" d="100"/>
          <a:sy n="74" d="100"/>
        </p:scale>
        <p:origin x="51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5772A68-96CE-413D-BC11-710F51B5CD61}" type="datetimeFigureOut">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0A4F4F-7E9D-4587-B3B3-6D4D3F0D3894}" type="slidenum">
              <a:rPr lang="en-US" smtClean="0"/>
              <a:t>‹#›</a:t>
            </a:fld>
            <a:endParaRPr lang="en-US"/>
          </a:p>
        </p:txBody>
      </p:sp>
    </p:spTree>
    <p:extLst>
      <p:ext uri="{BB962C8B-B14F-4D97-AF65-F5344CB8AC3E}">
        <p14:creationId xmlns:p14="http://schemas.microsoft.com/office/powerpoint/2010/main" val="3335612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772A68-96CE-413D-BC11-710F51B5CD61}" type="datetimeFigureOut">
              <a:rPr lang="en-US" smtClean="0"/>
              <a:t>7/23/2020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0A4F4F-7E9D-4587-B3B3-6D4D3F0D3894}" type="slidenum">
              <a:rPr lang="en-US" smtClean="0"/>
              <a:t>‹#›</a:t>
            </a:fld>
            <a:endParaRPr lang="en-US"/>
          </a:p>
        </p:txBody>
      </p:sp>
    </p:spTree>
    <p:extLst>
      <p:ext uri="{BB962C8B-B14F-4D97-AF65-F5344CB8AC3E}">
        <p14:creationId xmlns:p14="http://schemas.microsoft.com/office/powerpoint/2010/main" val="1576857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772A68-96CE-413D-BC11-710F51B5CD61}" type="datetimeFigureOut">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0A4F4F-7E9D-4587-B3B3-6D4D3F0D3894}" type="slidenum">
              <a:rPr lang="en-US" smtClean="0"/>
              <a:t>‹#›</a:t>
            </a:fld>
            <a:endParaRPr lang="en-US"/>
          </a:p>
        </p:txBody>
      </p:sp>
    </p:spTree>
    <p:extLst>
      <p:ext uri="{BB962C8B-B14F-4D97-AF65-F5344CB8AC3E}">
        <p14:creationId xmlns:p14="http://schemas.microsoft.com/office/powerpoint/2010/main" val="1188594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772A68-96CE-413D-BC11-710F51B5CD61}" type="datetimeFigureOut">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0A4F4F-7E9D-4587-B3B3-6D4D3F0D389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42374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772A68-96CE-413D-BC11-710F51B5CD61}" type="datetimeFigureOut">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0A4F4F-7E9D-4587-B3B3-6D4D3F0D3894}" type="slidenum">
              <a:rPr lang="en-US" smtClean="0"/>
              <a:t>‹#›</a:t>
            </a:fld>
            <a:endParaRPr lang="en-US"/>
          </a:p>
        </p:txBody>
      </p:sp>
    </p:spTree>
    <p:extLst>
      <p:ext uri="{BB962C8B-B14F-4D97-AF65-F5344CB8AC3E}">
        <p14:creationId xmlns:p14="http://schemas.microsoft.com/office/powerpoint/2010/main" val="15724015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5772A68-96CE-413D-BC11-710F51B5CD61}" type="datetimeFigureOut">
              <a:rPr lang="en-US" smtClean="0"/>
              <a:t>7/23/2020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0A4F4F-7E9D-4587-B3B3-6D4D3F0D3894}" type="slidenum">
              <a:rPr lang="en-US" smtClean="0"/>
              <a:t>‹#›</a:t>
            </a:fld>
            <a:endParaRPr lang="en-US"/>
          </a:p>
        </p:txBody>
      </p:sp>
    </p:spTree>
    <p:extLst>
      <p:ext uri="{BB962C8B-B14F-4D97-AF65-F5344CB8AC3E}">
        <p14:creationId xmlns:p14="http://schemas.microsoft.com/office/powerpoint/2010/main" val="42026508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5772A68-96CE-413D-BC11-710F51B5CD61}" type="datetimeFigureOut">
              <a:rPr lang="en-US" smtClean="0"/>
              <a:t>7/23/2020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0A4F4F-7E9D-4587-B3B3-6D4D3F0D3894}" type="slidenum">
              <a:rPr lang="en-US" smtClean="0"/>
              <a:t>‹#›</a:t>
            </a:fld>
            <a:endParaRPr lang="en-US"/>
          </a:p>
        </p:txBody>
      </p:sp>
    </p:spTree>
    <p:extLst>
      <p:ext uri="{BB962C8B-B14F-4D97-AF65-F5344CB8AC3E}">
        <p14:creationId xmlns:p14="http://schemas.microsoft.com/office/powerpoint/2010/main" val="30747385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772A68-96CE-413D-BC11-710F51B5CD61}" type="datetimeFigureOut">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0A4F4F-7E9D-4587-B3B3-6D4D3F0D3894}" type="slidenum">
              <a:rPr lang="en-US" smtClean="0"/>
              <a:t>‹#›</a:t>
            </a:fld>
            <a:endParaRPr lang="en-US"/>
          </a:p>
        </p:txBody>
      </p:sp>
    </p:spTree>
    <p:extLst>
      <p:ext uri="{BB962C8B-B14F-4D97-AF65-F5344CB8AC3E}">
        <p14:creationId xmlns:p14="http://schemas.microsoft.com/office/powerpoint/2010/main" val="20513273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772A68-96CE-413D-BC11-710F51B5CD61}" type="datetimeFigureOut">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0A4F4F-7E9D-4587-B3B3-6D4D3F0D3894}" type="slidenum">
              <a:rPr lang="en-US" smtClean="0"/>
              <a:t>‹#›</a:t>
            </a:fld>
            <a:endParaRPr lang="en-US"/>
          </a:p>
        </p:txBody>
      </p:sp>
    </p:spTree>
    <p:extLst>
      <p:ext uri="{BB962C8B-B14F-4D97-AF65-F5344CB8AC3E}">
        <p14:creationId xmlns:p14="http://schemas.microsoft.com/office/powerpoint/2010/main" val="1849401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E5772A68-96CE-413D-BC11-710F51B5CD61}" type="datetimeFigureOut">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0A4F4F-7E9D-4587-B3B3-6D4D3F0D3894}" type="slidenum">
              <a:rPr lang="en-US" smtClean="0"/>
              <a:t>‹#›</a:t>
            </a:fld>
            <a:endParaRPr lang="en-US"/>
          </a:p>
        </p:txBody>
      </p:sp>
    </p:spTree>
    <p:extLst>
      <p:ext uri="{BB962C8B-B14F-4D97-AF65-F5344CB8AC3E}">
        <p14:creationId xmlns:p14="http://schemas.microsoft.com/office/powerpoint/2010/main" val="1333530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772A68-96CE-413D-BC11-710F51B5CD61}" type="datetimeFigureOut">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0A4F4F-7E9D-4587-B3B3-6D4D3F0D3894}" type="slidenum">
              <a:rPr lang="en-US" smtClean="0"/>
              <a:t>‹#›</a:t>
            </a:fld>
            <a:endParaRPr lang="en-US"/>
          </a:p>
        </p:txBody>
      </p:sp>
    </p:spTree>
    <p:extLst>
      <p:ext uri="{BB962C8B-B14F-4D97-AF65-F5344CB8AC3E}">
        <p14:creationId xmlns:p14="http://schemas.microsoft.com/office/powerpoint/2010/main" val="4147607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772A68-96CE-413D-BC11-710F51B5CD61}" type="datetimeFigureOut">
              <a:rPr lang="en-US" smtClean="0"/>
              <a:t>7/23/2020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0A4F4F-7E9D-4587-B3B3-6D4D3F0D3894}" type="slidenum">
              <a:rPr lang="en-US" smtClean="0"/>
              <a:t>‹#›</a:t>
            </a:fld>
            <a:endParaRPr lang="en-US"/>
          </a:p>
        </p:txBody>
      </p:sp>
    </p:spTree>
    <p:extLst>
      <p:ext uri="{BB962C8B-B14F-4D97-AF65-F5344CB8AC3E}">
        <p14:creationId xmlns:p14="http://schemas.microsoft.com/office/powerpoint/2010/main" val="2049240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5772A68-96CE-413D-BC11-710F51B5CD61}" type="datetimeFigureOut">
              <a:rPr lang="en-US" smtClean="0"/>
              <a:t>7/23/2020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0A4F4F-7E9D-4587-B3B3-6D4D3F0D3894}" type="slidenum">
              <a:rPr lang="en-US" smtClean="0"/>
              <a:t>‹#›</a:t>
            </a:fld>
            <a:endParaRPr lang="en-US"/>
          </a:p>
        </p:txBody>
      </p:sp>
    </p:spTree>
    <p:extLst>
      <p:ext uri="{BB962C8B-B14F-4D97-AF65-F5344CB8AC3E}">
        <p14:creationId xmlns:p14="http://schemas.microsoft.com/office/powerpoint/2010/main" val="4059270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E5772A68-96CE-413D-BC11-710F51B5CD61}" type="datetimeFigureOut">
              <a:rPr lang="en-US" smtClean="0"/>
              <a:t>7/23/2020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D0A4F4F-7E9D-4587-B3B3-6D4D3F0D3894}" type="slidenum">
              <a:rPr lang="en-US" smtClean="0"/>
              <a:t>‹#›</a:t>
            </a:fld>
            <a:endParaRPr lang="en-US"/>
          </a:p>
        </p:txBody>
      </p:sp>
    </p:spTree>
    <p:extLst>
      <p:ext uri="{BB962C8B-B14F-4D97-AF65-F5344CB8AC3E}">
        <p14:creationId xmlns:p14="http://schemas.microsoft.com/office/powerpoint/2010/main" val="1104191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5772A68-96CE-413D-BC11-710F51B5CD61}" type="datetimeFigureOut">
              <a:rPr lang="en-US" smtClean="0"/>
              <a:t>7/23/2020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D0A4F4F-7E9D-4587-B3B3-6D4D3F0D3894}" type="slidenum">
              <a:rPr lang="en-US" smtClean="0"/>
              <a:t>‹#›</a:t>
            </a:fld>
            <a:endParaRPr lang="en-US"/>
          </a:p>
        </p:txBody>
      </p:sp>
    </p:spTree>
    <p:extLst>
      <p:ext uri="{BB962C8B-B14F-4D97-AF65-F5344CB8AC3E}">
        <p14:creationId xmlns:p14="http://schemas.microsoft.com/office/powerpoint/2010/main" val="3676134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E5772A68-96CE-413D-BC11-710F51B5CD61}" type="datetimeFigureOut">
              <a:rPr lang="en-US" smtClean="0"/>
              <a:t>7/23/2020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D0A4F4F-7E9D-4587-B3B3-6D4D3F0D3894}" type="slidenum">
              <a:rPr lang="en-US" smtClean="0"/>
              <a:t>‹#›</a:t>
            </a:fld>
            <a:endParaRPr lang="en-US"/>
          </a:p>
        </p:txBody>
      </p:sp>
    </p:spTree>
    <p:extLst>
      <p:ext uri="{BB962C8B-B14F-4D97-AF65-F5344CB8AC3E}">
        <p14:creationId xmlns:p14="http://schemas.microsoft.com/office/powerpoint/2010/main" val="1099705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772A68-96CE-413D-BC11-710F51B5CD61}" type="datetimeFigureOut">
              <a:rPr lang="en-US" smtClean="0"/>
              <a:t>7/23/2020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0A4F4F-7E9D-4587-B3B3-6D4D3F0D3894}" type="slidenum">
              <a:rPr lang="en-US" smtClean="0"/>
              <a:t>‹#›</a:t>
            </a:fld>
            <a:endParaRPr lang="en-US"/>
          </a:p>
        </p:txBody>
      </p:sp>
    </p:spTree>
    <p:extLst>
      <p:ext uri="{BB962C8B-B14F-4D97-AF65-F5344CB8AC3E}">
        <p14:creationId xmlns:p14="http://schemas.microsoft.com/office/powerpoint/2010/main" val="1769074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5772A68-96CE-413D-BC11-710F51B5CD61}" type="datetimeFigureOut">
              <a:rPr lang="en-US" smtClean="0"/>
              <a:t>7/23/2020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D0A4F4F-7E9D-4587-B3B3-6D4D3F0D3894}" type="slidenum">
              <a:rPr lang="en-US" smtClean="0"/>
              <a:t>‹#›</a:t>
            </a:fld>
            <a:endParaRPr lang="en-US"/>
          </a:p>
        </p:txBody>
      </p:sp>
    </p:spTree>
    <p:extLst>
      <p:ext uri="{BB962C8B-B14F-4D97-AF65-F5344CB8AC3E}">
        <p14:creationId xmlns:p14="http://schemas.microsoft.com/office/powerpoint/2010/main" val="22010104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b="1" dirty="0" smtClean="0">
                <a:latin typeface="Berlin Sans FB" panose="020E0602020502020306" pitchFamily="34" charset="0"/>
              </a:rPr>
              <a:t>ARTIFICIAL INTELLIGENCE</a:t>
            </a:r>
            <a:endParaRPr lang="en-US" sz="3200" b="1" dirty="0">
              <a:latin typeface="Berlin Sans FB" panose="020E0602020502020306" pitchFamily="34" charset="0"/>
            </a:endParaRPr>
          </a:p>
        </p:txBody>
      </p:sp>
      <p:sp>
        <p:nvSpPr>
          <p:cNvPr id="3" name="Subtitle 2"/>
          <p:cNvSpPr>
            <a:spLocks noGrp="1"/>
          </p:cNvSpPr>
          <p:nvPr>
            <p:ph type="subTitle" idx="1"/>
          </p:nvPr>
        </p:nvSpPr>
        <p:spPr/>
        <p:txBody>
          <a:bodyPr/>
          <a:lstStyle/>
          <a:p>
            <a:r>
              <a:rPr lang="en-US" sz="1800" cap="none" dirty="0" smtClean="0">
                <a:latin typeface="Bahnschrift SemiBold" panose="020B0502040204020203" pitchFamily="34" charset="0"/>
              </a:rPr>
              <a:t>It is difficult to think of a major industry that AI will not transform. </a:t>
            </a:r>
            <a:r>
              <a:rPr lang="en-US" dirty="0" smtClean="0">
                <a:latin typeface="Bahnschrift SemiBold" panose="020B0502040204020203" pitchFamily="34" charset="0"/>
              </a:rPr>
              <a:t>– Andrew ng</a:t>
            </a:r>
            <a:endParaRPr lang="en-US" dirty="0">
              <a:latin typeface="Bahnschrift SemiBold" panose="020B0502040204020203" pitchFamily="34" charset="0"/>
            </a:endParaRPr>
          </a:p>
        </p:txBody>
      </p:sp>
    </p:spTree>
    <p:extLst>
      <p:ext uri="{BB962C8B-B14F-4D97-AF65-F5344CB8AC3E}">
        <p14:creationId xmlns:p14="http://schemas.microsoft.com/office/powerpoint/2010/main" val="2121572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180" y="581508"/>
            <a:ext cx="9404723" cy="706380"/>
          </a:xfrm>
        </p:spPr>
        <p:txBody>
          <a:bodyPr/>
          <a:lstStyle/>
          <a:p>
            <a:r>
              <a:rPr lang="en-US" sz="3600" b="1" dirty="0" smtClean="0"/>
              <a:t>CODE SNAPS: KNN</a:t>
            </a:r>
            <a:endParaRPr lang="en-US" sz="3600" b="1"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5180" y="1609860"/>
            <a:ext cx="5144294" cy="4195762"/>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9586" y="1609860"/>
            <a:ext cx="3968655" cy="2608374"/>
          </a:xfrm>
          <a:prstGeom prst="rect">
            <a:avLst/>
          </a:prstGeom>
        </p:spPr>
      </p:pic>
      <p:sp>
        <p:nvSpPr>
          <p:cNvPr id="3" name="TextBox 2"/>
          <p:cNvSpPr txBox="1"/>
          <p:nvPr/>
        </p:nvSpPr>
        <p:spPr>
          <a:xfrm>
            <a:off x="6409586" y="4752304"/>
            <a:ext cx="3968655" cy="646331"/>
          </a:xfrm>
          <a:prstGeom prst="rect">
            <a:avLst/>
          </a:prstGeom>
          <a:noFill/>
        </p:spPr>
        <p:txBody>
          <a:bodyPr wrap="square" rtlCol="0">
            <a:spAutoFit/>
          </a:bodyPr>
          <a:lstStyle/>
          <a:p>
            <a:r>
              <a:rPr lang="en-US" dirty="0" smtClean="0"/>
              <a:t>For complete code please refer to KNN notebook</a:t>
            </a:r>
            <a:endParaRPr lang="en-US" dirty="0"/>
          </a:p>
        </p:txBody>
      </p:sp>
    </p:spTree>
    <p:extLst>
      <p:ext uri="{BB962C8B-B14F-4D97-AF65-F5344CB8AC3E}">
        <p14:creationId xmlns:p14="http://schemas.microsoft.com/office/powerpoint/2010/main" val="4230265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180" y="581508"/>
            <a:ext cx="9404723" cy="706380"/>
          </a:xfrm>
        </p:spPr>
        <p:txBody>
          <a:bodyPr/>
          <a:lstStyle/>
          <a:p>
            <a:r>
              <a:rPr lang="en-US" sz="3600" b="1" dirty="0" smtClean="0"/>
              <a:t>CODE SNAPS: SINGLE LAYER PERCEPTRON</a:t>
            </a:r>
            <a:endParaRPr lang="en-US" sz="36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5180" y="1538467"/>
            <a:ext cx="3798320" cy="463207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7516" y="1538467"/>
            <a:ext cx="3143250" cy="176212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7517" y="3551171"/>
            <a:ext cx="6235588" cy="2619375"/>
          </a:xfrm>
          <a:prstGeom prst="rect">
            <a:avLst/>
          </a:prstGeom>
        </p:spPr>
      </p:pic>
    </p:spTree>
    <p:extLst>
      <p:ext uri="{BB962C8B-B14F-4D97-AF65-F5344CB8AC3E}">
        <p14:creationId xmlns:p14="http://schemas.microsoft.com/office/powerpoint/2010/main" val="345466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7300" y="1957421"/>
            <a:ext cx="4981575" cy="1990725"/>
          </a:xfrm>
        </p:spPr>
      </p:pic>
      <p:sp>
        <p:nvSpPr>
          <p:cNvPr id="5" name="Title 1"/>
          <p:cNvSpPr>
            <a:spLocks noGrp="1"/>
          </p:cNvSpPr>
          <p:nvPr>
            <p:ph type="title"/>
          </p:nvPr>
        </p:nvSpPr>
        <p:spPr>
          <a:xfrm>
            <a:off x="1103312" y="839085"/>
            <a:ext cx="9404723" cy="706380"/>
          </a:xfrm>
        </p:spPr>
        <p:txBody>
          <a:bodyPr/>
          <a:lstStyle/>
          <a:p>
            <a:r>
              <a:rPr lang="en-US" sz="3600" b="1" dirty="0" smtClean="0"/>
              <a:t>CODE SNAPS: SINGLE LAYER PERCEPTRON</a:t>
            </a:r>
            <a:endParaRPr lang="en-US" sz="3600" b="1"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642" y="4192677"/>
            <a:ext cx="3048000" cy="1085850"/>
          </a:xfrm>
          <a:prstGeom prst="rect">
            <a:avLst/>
          </a:prstGeom>
        </p:spPr>
      </p:pic>
      <p:sp>
        <p:nvSpPr>
          <p:cNvPr id="8" name="TextBox 7"/>
          <p:cNvSpPr txBox="1"/>
          <p:nvPr/>
        </p:nvSpPr>
        <p:spPr>
          <a:xfrm>
            <a:off x="5147457" y="4412436"/>
            <a:ext cx="3968655" cy="646331"/>
          </a:xfrm>
          <a:prstGeom prst="rect">
            <a:avLst/>
          </a:prstGeom>
          <a:noFill/>
        </p:spPr>
        <p:txBody>
          <a:bodyPr wrap="square" rtlCol="0">
            <a:spAutoFit/>
          </a:bodyPr>
          <a:lstStyle/>
          <a:p>
            <a:r>
              <a:rPr lang="en-US" dirty="0" smtClean="0"/>
              <a:t>For complete code please refer to SLP notebook</a:t>
            </a:r>
            <a:endParaRPr lang="en-US" dirty="0"/>
          </a:p>
        </p:txBody>
      </p:sp>
    </p:spTree>
    <p:extLst>
      <p:ext uri="{BB962C8B-B14F-4D97-AF65-F5344CB8AC3E}">
        <p14:creationId xmlns:p14="http://schemas.microsoft.com/office/powerpoint/2010/main" val="591154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09" y="1122420"/>
            <a:ext cx="9404723" cy="886684"/>
          </a:xfrm>
        </p:spPr>
        <p:txBody>
          <a:bodyPr/>
          <a:lstStyle/>
          <a:p>
            <a:r>
              <a:rPr lang="en-US" sz="3600" b="1" dirty="0" smtClean="0"/>
              <a:t>TOPIC</a:t>
            </a:r>
            <a:r>
              <a:rPr lang="en-US" sz="1600" b="1" dirty="0" smtClean="0"/>
              <a:t>(Dataset)</a:t>
            </a:r>
            <a:r>
              <a:rPr lang="en-US" sz="3600" dirty="0" smtClean="0"/>
              <a:t>:</a:t>
            </a:r>
            <a:r>
              <a:rPr lang="en-US" dirty="0" smtClean="0"/>
              <a:t> </a:t>
            </a:r>
            <a:r>
              <a:rPr lang="en-US" sz="3600" dirty="0" smtClean="0">
                <a:latin typeface="Berlin Sans FB" panose="020E0602020502020306" pitchFamily="34" charset="0"/>
              </a:rPr>
              <a:t>Angina &amp; </a:t>
            </a:r>
            <a:r>
              <a:rPr lang="en-US" sz="3600" dirty="0">
                <a:latin typeface="Berlin Sans FB" panose="020E0602020502020306" pitchFamily="34" charset="0"/>
              </a:rPr>
              <a:t>Myocardial </a:t>
            </a:r>
            <a:r>
              <a:rPr lang="en-US" sz="3600" dirty="0" smtClean="0">
                <a:latin typeface="Berlin Sans FB" panose="020E0602020502020306" pitchFamily="34" charset="0"/>
              </a:rPr>
              <a:t>infarction</a:t>
            </a:r>
            <a:endParaRPr lang="en-US" dirty="0">
              <a:latin typeface="Berlin Sans FB" panose="020E0602020502020306" pitchFamily="34" charset="0"/>
            </a:endParaRPr>
          </a:p>
        </p:txBody>
      </p:sp>
      <p:sp>
        <p:nvSpPr>
          <p:cNvPr id="3" name="Content Placeholder 2"/>
          <p:cNvSpPr>
            <a:spLocks noGrp="1"/>
          </p:cNvSpPr>
          <p:nvPr>
            <p:ph idx="1"/>
          </p:nvPr>
        </p:nvSpPr>
        <p:spPr>
          <a:xfrm>
            <a:off x="646109" y="2110826"/>
            <a:ext cx="8946541" cy="4195481"/>
          </a:xfrm>
        </p:spPr>
        <p:txBody>
          <a:bodyPr>
            <a:normAutofit/>
          </a:bodyPr>
          <a:lstStyle/>
          <a:p>
            <a:r>
              <a:rPr lang="en-US" sz="2400" b="1" dirty="0" smtClean="0"/>
              <a:t>MEDICAL ARTIFICIAL INTELLIGENCE</a:t>
            </a:r>
            <a:r>
              <a:rPr lang="en-US" sz="2400" dirty="0"/>
              <a:t> (</a:t>
            </a:r>
            <a:r>
              <a:rPr lang="en-US" sz="2400" b="1" dirty="0"/>
              <a:t>AI</a:t>
            </a:r>
            <a:r>
              <a:rPr lang="en-US" sz="2400" dirty="0"/>
              <a:t>)</a:t>
            </a:r>
            <a:r>
              <a:rPr lang="en-US" sz="2400" dirty="0" smtClean="0">
                <a:latin typeface="Berlin Sans FB" panose="020E0602020502020306" pitchFamily="34" charset="0"/>
              </a:rPr>
              <a:t>: </a:t>
            </a:r>
          </a:p>
          <a:p>
            <a:pPr marL="0" indent="0">
              <a:buNone/>
            </a:pPr>
            <a:r>
              <a:rPr lang="en-US" dirty="0" smtClean="0">
                <a:latin typeface="+mn-lt"/>
                <a:cs typeface="Arial" panose="020B0604020202020204" pitchFamily="34" charset="0"/>
              </a:rPr>
              <a:t>Artificial </a:t>
            </a:r>
            <a:r>
              <a:rPr lang="en-US" dirty="0">
                <a:latin typeface="+mn-lt"/>
                <a:cs typeface="Arial" panose="020B0604020202020204" pitchFamily="34" charset="0"/>
              </a:rPr>
              <a:t>intelligence (AI) mainly uses computer techniques to perform clinical diagnoses and suggest treatments. Computer based intelligence has the capacity of identifying important connections in an informational collection and has been broadly utilized in numerous clinical circumstances to analyze, treat, and predict the results</a:t>
            </a:r>
            <a:r>
              <a:rPr lang="en-US" dirty="0" smtClean="0">
                <a:latin typeface="+mn-lt"/>
                <a:cs typeface="Arial" panose="020B0604020202020204" pitchFamily="34" charset="0"/>
              </a:rPr>
              <a:t>.</a:t>
            </a:r>
          </a:p>
          <a:p>
            <a:r>
              <a:rPr lang="en-US" b="1" dirty="0" smtClean="0"/>
              <a:t>Question</a:t>
            </a:r>
            <a:r>
              <a:rPr lang="en-US" dirty="0" smtClean="0">
                <a:latin typeface="Bahnschrift SemiBold" panose="020B0502040204020203" pitchFamily="34" charset="0"/>
              </a:rPr>
              <a:t>: </a:t>
            </a:r>
            <a:r>
              <a:rPr lang="en-US" b="1" dirty="0" smtClean="0">
                <a:latin typeface="Arial" panose="020B0604020202020204" pitchFamily="34" charset="0"/>
                <a:cs typeface="Arial" panose="020B0604020202020204" pitchFamily="34" charset="0"/>
              </a:rPr>
              <a:t>Why we had chosen this topic?</a:t>
            </a:r>
          </a:p>
          <a:p>
            <a:r>
              <a:rPr lang="en-US" b="1" dirty="0" smtClean="0">
                <a:latin typeface="+mn-lt"/>
                <a:cs typeface="Arial" panose="020B0604020202020204" pitchFamily="34" charset="0"/>
              </a:rPr>
              <a:t>AI</a:t>
            </a:r>
            <a:r>
              <a:rPr lang="en-US" dirty="0">
                <a:latin typeface="+mn-lt"/>
                <a:cs typeface="Arial" panose="020B0604020202020204" pitchFamily="34" charset="0"/>
              </a:rPr>
              <a:t> is growing into the public </a:t>
            </a:r>
            <a:r>
              <a:rPr lang="en-US" b="1" dirty="0">
                <a:latin typeface="+mn-lt"/>
                <a:cs typeface="Arial" panose="020B0604020202020204" pitchFamily="34" charset="0"/>
              </a:rPr>
              <a:t>health</a:t>
            </a:r>
            <a:r>
              <a:rPr lang="en-US" dirty="0">
                <a:latin typeface="+mn-lt"/>
                <a:cs typeface="Arial" panose="020B0604020202020204" pitchFamily="34" charset="0"/>
              </a:rPr>
              <a:t> sector and is going to have a major impact on every aspect of primary care</a:t>
            </a:r>
            <a:r>
              <a:rPr lang="en-US" dirty="0" smtClean="0">
                <a:latin typeface="+mn-lt"/>
                <a:cs typeface="Arial" panose="020B0604020202020204" pitchFamily="34" charset="0"/>
              </a:rPr>
              <a:t>. That is why we have chosen the topic that is related to medical </a:t>
            </a:r>
            <a:r>
              <a:rPr lang="en-US" dirty="0">
                <a:latin typeface="+mn-lt"/>
                <a:cs typeface="Arial" panose="020B0604020202020204" pitchFamily="34" charset="0"/>
              </a:rPr>
              <a:t>.</a:t>
            </a:r>
            <a:r>
              <a:rPr lang="en-US" dirty="0" smtClean="0">
                <a:latin typeface="+mn-lt"/>
                <a:cs typeface="Arial" panose="020B0604020202020204" pitchFamily="34" charset="0"/>
              </a:rPr>
              <a:t> </a:t>
            </a:r>
          </a:p>
          <a:p>
            <a:pPr marL="0" indent="0">
              <a:buNone/>
            </a:pPr>
            <a:endParaRPr lang="en-US" dirty="0">
              <a:latin typeface="Bahnschrift SemiBold" panose="020B0502040204020203" pitchFamily="34" charset="0"/>
            </a:endParaRPr>
          </a:p>
        </p:txBody>
      </p:sp>
    </p:spTree>
    <p:extLst>
      <p:ext uri="{BB962C8B-B14F-4D97-AF65-F5344CB8AC3E}">
        <p14:creationId xmlns:p14="http://schemas.microsoft.com/office/powerpoint/2010/main" val="1115534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48766" y="1790163"/>
            <a:ext cx="9289937" cy="5653825"/>
          </a:xfrm>
        </p:spPr>
        <p:txBody>
          <a:bodyPr/>
          <a:lstStyle/>
          <a:p>
            <a:r>
              <a:rPr lang="en-US" sz="2400" b="1" dirty="0" smtClean="0"/>
              <a:t>ANGINA:</a:t>
            </a:r>
          </a:p>
          <a:p>
            <a:pPr marL="0" indent="0">
              <a:buNone/>
            </a:pPr>
            <a:r>
              <a:rPr lang="en-US" b="1" dirty="0">
                <a:latin typeface="+mn-lt"/>
                <a:cs typeface="Arial" panose="020B0604020202020204" pitchFamily="34" charset="0"/>
              </a:rPr>
              <a:t>Angina</a:t>
            </a:r>
            <a:r>
              <a:rPr lang="en-US" dirty="0">
                <a:latin typeface="+mn-lt"/>
                <a:cs typeface="Arial" panose="020B0604020202020204" pitchFamily="34" charset="0"/>
              </a:rPr>
              <a:t> is </a:t>
            </a:r>
            <a:r>
              <a:rPr lang="en-US" b="1" dirty="0">
                <a:latin typeface="+mn-lt"/>
                <a:cs typeface="Arial" panose="020B0604020202020204" pitchFamily="34" charset="0"/>
              </a:rPr>
              <a:t>chest pain</a:t>
            </a:r>
            <a:r>
              <a:rPr lang="en-US" dirty="0">
                <a:latin typeface="+mn-lt"/>
                <a:cs typeface="Arial" panose="020B0604020202020204" pitchFamily="34" charset="0"/>
              </a:rPr>
              <a:t> or discomfort caused when your heart muscle doesn't get enough oxygen-rich blood. It may feel like pressure or squeezing in your chest. The discomfort also can occur in your shoulders, arms, neck, jaw, or back</a:t>
            </a:r>
            <a:r>
              <a:rPr lang="en-US" dirty="0" smtClean="0">
                <a:latin typeface="+mn-lt"/>
                <a:cs typeface="Arial" panose="020B0604020202020204" pitchFamily="34" charset="0"/>
              </a:rPr>
              <a:t>.</a:t>
            </a:r>
          </a:p>
          <a:p>
            <a:r>
              <a:rPr lang="en-US" sz="2400" b="1" dirty="0" smtClean="0"/>
              <a:t>MYOCARDIAL INFARCTION:</a:t>
            </a:r>
          </a:p>
          <a:p>
            <a:pPr marL="0" indent="0">
              <a:buNone/>
            </a:pPr>
            <a:r>
              <a:rPr lang="en-US" dirty="0">
                <a:latin typeface="+mn-lt"/>
                <a:cs typeface="Arial" panose="020B0604020202020204" pitchFamily="34" charset="0"/>
              </a:rPr>
              <a:t>A heart attack, or </a:t>
            </a:r>
            <a:r>
              <a:rPr lang="en-US" b="1" dirty="0">
                <a:latin typeface="+mn-lt"/>
                <a:cs typeface="Arial" panose="020B0604020202020204" pitchFamily="34" charset="0"/>
              </a:rPr>
              <a:t>myocardial infarction</a:t>
            </a:r>
            <a:r>
              <a:rPr lang="en-US" dirty="0">
                <a:latin typeface="+mn-lt"/>
                <a:cs typeface="Arial" panose="020B0604020202020204" pitchFamily="34" charset="0"/>
              </a:rPr>
              <a:t> (</a:t>
            </a:r>
            <a:r>
              <a:rPr lang="en-US" b="1" dirty="0">
                <a:latin typeface="+mn-lt"/>
                <a:cs typeface="Arial" panose="020B0604020202020204" pitchFamily="34" charset="0"/>
              </a:rPr>
              <a:t>MI</a:t>
            </a:r>
            <a:r>
              <a:rPr lang="en-US" dirty="0">
                <a:latin typeface="+mn-lt"/>
                <a:cs typeface="Arial" panose="020B0604020202020204" pitchFamily="34" charset="0"/>
              </a:rPr>
              <a:t>), is permanent damage to the heart muscle. "Myo" means muscle, "cardial" refers to the heart, and "</a:t>
            </a:r>
            <a:r>
              <a:rPr lang="en-US" b="1" dirty="0">
                <a:latin typeface="+mn-lt"/>
                <a:cs typeface="Arial" panose="020B0604020202020204" pitchFamily="34" charset="0"/>
              </a:rPr>
              <a:t>infarction</a:t>
            </a:r>
            <a:r>
              <a:rPr lang="en-US" dirty="0">
                <a:latin typeface="+mn-lt"/>
                <a:cs typeface="Arial" panose="020B0604020202020204" pitchFamily="34" charset="0"/>
              </a:rPr>
              <a:t>" means death of tissue due to lack of blood supply.</a:t>
            </a:r>
            <a:endParaRPr lang="en-US" dirty="0" smtClean="0">
              <a:latin typeface="+mn-lt"/>
              <a:cs typeface="Arial" panose="020B0604020202020204" pitchFamily="34" charset="0"/>
            </a:endParaRPr>
          </a:p>
          <a:p>
            <a:pPr marL="0" indent="0">
              <a:buNone/>
            </a:pPr>
            <a:endParaRPr lang="en-US" sz="2400" dirty="0" smtClean="0">
              <a:latin typeface="Berlin Sans FB" panose="020E0602020502020306" pitchFamily="34" charset="0"/>
            </a:endParaRPr>
          </a:p>
          <a:p>
            <a:pPr marL="0" indent="0">
              <a:buNone/>
            </a:pPr>
            <a:endParaRPr lang="en-US" dirty="0" smtClean="0">
              <a:latin typeface="Bahnschrift SemiBold" panose="020B0502040204020203" pitchFamily="34" charset="0"/>
            </a:endParaRPr>
          </a:p>
          <a:p>
            <a:pPr marL="0" indent="0">
              <a:buNone/>
            </a:pPr>
            <a:endParaRPr lang="en-US" dirty="0">
              <a:latin typeface="Berlin Sans FB" panose="020E0602020502020306" pitchFamily="34" charset="0"/>
            </a:endParaRPr>
          </a:p>
        </p:txBody>
      </p:sp>
    </p:spTree>
    <p:extLst>
      <p:ext uri="{BB962C8B-B14F-4D97-AF65-F5344CB8AC3E}">
        <p14:creationId xmlns:p14="http://schemas.microsoft.com/office/powerpoint/2010/main" val="1613821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697416"/>
            <a:ext cx="9404723" cy="757896"/>
          </a:xfrm>
        </p:spPr>
        <p:txBody>
          <a:bodyPr/>
          <a:lstStyle/>
          <a:p>
            <a:r>
              <a:rPr lang="en-US" sz="3600" b="1" dirty="0" smtClean="0"/>
              <a:t>DATASET:</a:t>
            </a:r>
            <a:endParaRPr lang="en-US" sz="3600" b="1" dirty="0"/>
          </a:p>
        </p:txBody>
      </p:sp>
      <p:sp>
        <p:nvSpPr>
          <p:cNvPr id="3" name="Content Placeholder 2"/>
          <p:cNvSpPr>
            <a:spLocks noGrp="1"/>
          </p:cNvSpPr>
          <p:nvPr>
            <p:ph idx="1"/>
          </p:nvPr>
        </p:nvSpPr>
        <p:spPr>
          <a:xfrm>
            <a:off x="1103312" y="1499126"/>
            <a:ext cx="10167324" cy="4195481"/>
          </a:xfrm>
        </p:spPr>
        <p:txBody>
          <a:bodyPr/>
          <a:lstStyle/>
          <a:p>
            <a:r>
              <a:rPr lang="en-US" dirty="0" smtClean="0">
                <a:latin typeface="+mn-lt"/>
                <a:cs typeface="Arial" panose="020B0604020202020204" pitchFamily="34" charset="0"/>
              </a:rPr>
              <a:t>We are detecting whether the patient has </a:t>
            </a:r>
            <a:r>
              <a:rPr lang="en-US" b="1" dirty="0" smtClean="0">
                <a:latin typeface="+mn-lt"/>
                <a:cs typeface="Arial" panose="020B0604020202020204" pitchFamily="34" charset="0"/>
              </a:rPr>
              <a:t>Myocardial Infarction </a:t>
            </a:r>
            <a:r>
              <a:rPr lang="en-US" dirty="0" smtClean="0">
                <a:latin typeface="+mn-lt"/>
                <a:cs typeface="Arial" panose="020B0604020202020204" pitchFamily="34" charset="0"/>
              </a:rPr>
              <a:t>or </a:t>
            </a:r>
            <a:r>
              <a:rPr lang="en-US" b="1" dirty="0" smtClean="0">
                <a:latin typeface="+mn-lt"/>
                <a:cs typeface="Arial" panose="020B0604020202020204" pitchFamily="34" charset="0"/>
              </a:rPr>
              <a:t>Angina</a:t>
            </a:r>
            <a:r>
              <a:rPr lang="en-US" dirty="0">
                <a:latin typeface="+mn-lt"/>
                <a:cs typeface="Arial" panose="020B0604020202020204" pitchFamily="34" charset="0"/>
              </a:rPr>
              <a:t> </a:t>
            </a:r>
            <a:r>
              <a:rPr lang="en-US" dirty="0" smtClean="0">
                <a:latin typeface="+mn-lt"/>
                <a:cs typeface="Arial" panose="020B0604020202020204" pitchFamily="34" charset="0"/>
              </a:rPr>
              <a:t>depending upon two features Systolic Blood Pressure and White Blood Count. Diagnosis is our target variable.</a:t>
            </a:r>
          </a:p>
          <a:p>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6971" y="2815150"/>
            <a:ext cx="3883665" cy="309928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5015" y="2818811"/>
            <a:ext cx="5591175" cy="3095625"/>
          </a:xfrm>
          <a:prstGeom prst="rect">
            <a:avLst/>
          </a:prstGeom>
        </p:spPr>
      </p:pic>
    </p:spTree>
    <p:extLst>
      <p:ext uri="{BB962C8B-B14F-4D97-AF65-F5344CB8AC3E}">
        <p14:creationId xmlns:p14="http://schemas.microsoft.com/office/powerpoint/2010/main" val="3960433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WHY WE HAVE CHOSEN K nearest Neighbors &amp; Single Layer Perceptron FOR OUR DATASET?</a:t>
            </a:r>
            <a:endParaRPr lang="en-US" sz="3200" b="1" dirty="0"/>
          </a:p>
        </p:txBody>
      </p:sp>
      <p:sp>
        <p:nvSpPr>
          <p:cNvPr id="3" name="Content Placeholder 2"/>
          <p:cNvSpPr>
            <a:spLocks noGrp="1"/>
          </p:cNvSpPr>
          <p:nvPr>
            <p:ph idx="1"/>
          </p:nvPr>
        </p:nvSpPr>
        <p:spPr>
          <a:xfrm>
            <a:off x="755582" y="1718068"/>
            <a:ext cx="8946541" cy="4195481"/>
          </a:xfrm>
        </p:spPr>
        <p:txBody>
          <a:bodyPr/>
          <a:lstStyle/>
          <a:p>
            <a:r>
              <a:rPr lang="en-US" b="1" dirty="0" smtClean="0">
                <a:cs typeface="Arial" panose="020B0604020202020204" pitchFamily="34" charset="0"/>
              </a:rPr>
              <a:t>K – NEAREST NEIGHBORS:</a:t>
            </a:r>
          </a:p>
          <a:p>
            <a:pPr marL="0" indent="0">
              <a:buNone/>
            </a:pPr>
            <a:r>
              <a:rPr lang="en-US" dirty="0" smtClean="0">
                <a:latin typeface="+mn-lt"/>
                <a:cs typeface="Arial" panose="020B0604020202020204" pitchFamily="34" charset="0"/>
              </a:rPr>
              <a:t>Our dataset is simple and linearly separable as shown in slide 04. We have two classes whether a new point belongs to Angina or MI. So its easy to calculate a distance from the point to other neighbors and classify it to Angina or MI class. </a:t>
            </a:r>
          </a:p>
          <a:p>
            <a:r>
              <a:rPr lang="en-US" b="1" dirty="0" smtClean="0">
                <a:cs typeface="Arial" panose="020B0604020202020204" pitchFamily="34" charset="0"/>
              </a:rPr>
              <a:t>SINGLE LAYER PERCEPTRON CLASSIFIER:</a:t>
            </a:r>
          </a:p>
          <a:p>
            <a:pPr marL="0" indent="0">
              <a:buNone/>
            </a:pPr>
            <a:r>
              <a:rPr lang="en-US" dirty="0" smtClean="0">
                <a:latin typeface="+mn-lt"/>
                <a:cs typeface="Arial" panose="020B0604020202020204" pitchFamily="34" charset="0"/>
              </a:rPr>
              <a:t>Perceptron is the simplest type of feed forward neural network. It was designed by Frank Rosenblatt as classifier of two classes which are linearly separable. This means that the type of problems the network can solve must be linearly separable. Our dataset is linearly separable that’s why we have chosen it.</a:t>
            </a:r>
            <a:endParaRPr lang="en-US" b="1" dirty="0">
              <a:latin typeface="+mn-lt"/>
              <a:cs typeface="Arial" panose="020B0604020202020204" pitchFamily="34" charset="0"/>
            </a:endParaRPr>
          </a:p>
        </p:txBody>
      </p:sp>
    </p:spTree>
    <p:extLst>
      <p:ext uri="{BB962C8B-B14F-4D97-AF65-F5344CB8AC3E}">
        <p14:creationId xmlns:p14="http://schemas.microsoft.com/office/powerpoint/2010/main" val="2589354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220" y="548235"/>
            <a:ext cx="9404723" cy="667744"/>
          </a:xfrm>
        </p:spPr>
        <p:txBody>
          <a:bodyPr/>
          <a:lstStyle/>
          <a:p>
            <a:r>
              <a:rPr lang="en-US" sz="3600" b="1" dirty="0" smtClean="0"/>
              <a:t>ALGORITHM: K Nearest Neighbors</a:t>
            </a:r>
            <a:endParaRPr lang="en-US" sz="3600" b="1" dirty="0"/>
          </a:p>
        </p:txBody>
      </p:sp>
      <p:sp>
        <p:nvSpPr>
          <p:cNvPr id="3" name="Content Placeholder 2"/>
          <p:cNvSpPr>
            <a:spLocks noGrp="1"/>
          </p:cNvSpPr>
          <p:nvPr>
            <p:ph idx="1"/>
          </p:nvPr>
        </p:nvSpPr>
        <p:spPr>
          <a:xfrm>
            <a:off x="874220" y="1215979"/>
            <a:ext cx="8946541" cy="4195481"/>
          </a:xfrm>
        </p:spPr>
        <p:txBody>
          <a:bodyPr/>
          <a:lstStyle/>
          <a:p>
            <a:r>
              <a:rPr lang="en-US" dirty="0">
                <a:latin typeface="Arial" panose="020B0604020202020204" pitchFamily="34" charset="0"/>
                <a:cs typeface="Arial" panose="020B0604020202020204" pitchFamily="34" charset="0"/>
              </a:rPr>
              <a:t>The k-nearest neighbors (KNN) algorithm is a simple, easy-to-implement supervised machine learning algorithm that can be used to solve both classification and regression </a:t>
            </a:r>
            <a:r>
              <a:rPr lang="en-US" dirty="0" smtClean="0">
                <a:latin typeface="Arial" panose="020B0604020202020204" pitchFamily="34" charset="0"/>
                <a:cs typeface="Arial" panose="020B0604020202020204" pitchFamily="34" charset="0"/>
              </a:rPr>
              <a:t>problems.</a:t>
            </a:r>
          </a:p>
          <a:p>
            <a:pPr marL="0" indent="0">
              <a:buNone/>
            </a:pP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0766" y="2185051"/>
            <a:ext cx="8178085" cy="4318779"/>
          </a:xfrm>
          <a:prstGeom prst="rect">
            <a:avLst/>
          </a:prstGeom>
        </p:spPr>
      </p:pic>
    </p:spTree>
    <p:extLst>
      <p:ext uri="{BB962C8B-B14F-4D97-AF65-F5344CB8AC3E}">
        <p14:creationId xmlns:p14="http://schemas.microsoft.com/office/powerpoint/2010/main" val="2280087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340" y="684538"/>
            <a:ext cx="9404723" cy="706381"/>
          </a:xfrm>
        </p:spPr>
        <p:txBody>
          <a:bodyPr/>
          <a:lstStyle/>
          <a:p>
            <a:r>
              <a:rPr lang="en-US" sz="3600" b="1" dirty="0" smtClean="0"/>
              <a:t>SINGLE LAYER PERCEPTRON MODEL:</a:t>
            </a:r>
            <a:endParaRPr lang="en-US" sz="3600" b="1" dirty="0"/>
          </a:p>
        </p:txBody>
      </p:sp>
      <p:sp>
        <p:nvSpPr>
          <p:cNvPr id="3" name="Content Placeholder 2"/>
          <p:cNvSpPr>
            <a:spLocks noGrp="1"/>
          </p:cNvSpPr>
          <p:nvPr>
            <p:ph idx="1"/>
          </p:nvPr>
        </p:nvSpPr>
        <p:spPr>
          <a:xfrm>
            <a:off x="781340" y="1615036"/>
            <a:ext cx="8946541" cy="4195481"/>
          </a:xfrm>
        </p:spPr>
        <p:txBody>
          <a:bodyPr/>
          <a:lstStyle/>
          <a:p>
            <a:r>
              <a:rPr lang="en-US" dirty="0">
                <a:latin typeface="Arial" panose="020B0604020202020204" pitchFamily="34" charset="0"/>
                <a:cs typeface="Arial" panose="020B0604020202020204" pitchFamily="34" charset="0"/>
              </a:rPr>
              <a:t>In machine learning, the perceptron is an algorithm for supervised learning of binary classifiers. A binary classifier is a function which can decide whether or not an input, represented by a vector of numbers, belongs to some specific </a:t>
            </a:r>
            <a:r>
              <a:rPr lang="en-US" dirty="0" smtClean="0">
                <a:latin typeface="Arial" panose="020B0604020202020204" pitchFamily="34" charset="0"/>
                <a:cs typeface="Arial" panose="020B0604020202020204" pitchFamily="34" charset="0"/>
              </a:rPr>
              <a:t>class.</a:t>
            </a:r>
          </a:p>
          <a:p>
            <a:pPr marL="0" indent="0">
              <a:buNone/>
            </a:pPr>
            <a:endParaRPr lang="en-US" dirty="0">
              <a:latin typeface="Arial" panose="020B0604020202020204" pitchFamily="34" charset="0"/>
              <a:cs typeface="Arial" panose="020B0604020202020204" pitchFamily="34" charset="0"/>
            </a:endParaRPr>
          </a:p>
        </p:txBody>
      </p:sp>
      <p:pic>
        <p:nvPicPr>
          <p:cNvPr id="1026" name="Picture 2" descr="Single Layer Perceptron as Linear Classifier - CodePro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2217" y="2976515"/>
            <a:ext cx="5644786" cy="2834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8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5920012" y="1400610"/>
            <a:ext cx="4396338" cy="576262"/>
          </a:xfrm>
        </p:spPr>
        <p:txBody>
          <a:bodyPr/>
          <a:lstStyle/>
          <a:p>
            <a:r>
              <a:rPr lang="en-US" b="1" dirty="0" smtClean="0"/>
              <a:t>K NEAREST NEIGHBORS</a:t>
            </a:r>
            <a:endParaRPr lang="en-US" b="1" dirty="0"/>
          </a:p>
        </p:txBody>
      </p:sp>
      <p:sp>
        <p:nvSpPr>
          <p:cNvPr id="6" name="Content Placeholder 5"/>
          <p:cNvSpPr>
            <a:spLocks noGrp="1"/>
          </p:cNvSpPr>
          <p:nvPr>
            <p:ph sz="half" idx="2"/>
          </p:nvPr>
        </p:nvSpPr>
        <p:spPr>
          <a:xfrm>
            <a:off x="5920012" y="2189658"/>
            <a:ext cx="4396339" cy="3741738"/>
          </a:xfrm>
        </p:spPr>
        <p:txBody>
          <a:bodyPr>
            <a:normAutofit/>
          </a:bodyPr>
          <a:lstStyle/>
          <a:p>
            <a:pPr>
              <a:buFont typeface="+mj-lt"/>
              <a:buAutoNum type="arabicPeriod"/>
            </a:pPr>
            <a:r>
              <a:rPr lang="en-US" dirty="0" smtClean="0">
                <a:latin typeface="+mn-lt"/>
                <a:cs typeface="Arial" panose="020B0604020202020204" pitchFamily="34" charset="0"/>
              </a:rPr>
              <a:t>Requires no training time.</a:t>
            </a:r>
          </a:p>
          <a:p>
            <a:pPr>
              <a:buFont typeface="+mj-lt"/>
              <a:buAutoNum type="arabicPeriod"/>
            </a:pPr>
            <a:r>
              <a:rPr lang="en-US" dirty="0" smtClean="0">
                <a:latin typeface="+mn-lt"/>
                <a:cs typeface="Arial" panose="020B0604020202020204" pitchFamily="34" charset="0"/>
              </a:rPr>
              <a:t>It requires only one parameter (K).</a:t>
            </a:r>
          </a:p>
          <a:p>
            <a:pPr>
              <a:buFont typeface="+mj-lt"/>
              <a:buAutoNum type="arabicPeriod"/>
            </a:pPr>
            <a:r>
              <a:rPr lang="en-US" dirty="0">
                <a:latin typeface="+mn-lt"/>
                <a:cs typeface="Arial" panose="020B0604020202020204" pitchFamily="34" charset="0"/>
              </a:rPr>
              <a:t>This is obviously not the case with </a:t>
            </a:r>
            <a:r>
              <a:rPr lang="en-US" dirty="0" smtClean="0">
                <a:latin typeface="+mn-lt"/>
                <a:cs typeface="Arial" panose="020B0604020202020204" pitchFamily="34" charset="0"/>
              </a:rPr>
              <a:t>k-NN.</a:t>
            </a:r>
          </a:p>
          <a:p>
            <a:pPr>
              <a:buFont typeface="+mj-lt"/>
              <a:buAutoNum type="arabicPeriod"/>
            </a:pPr>
            <a:r>
              <a:rPr lang="en-US" dirty="0" smtClean="0">
                <a:latin typeface="+mn-lt"/>
                <a:cs typeface="Arial" panose="020B0604020202020204" pitchFamily="34" charset="0"/>
              </a:rPr>
              <a:t>This </a:t>
            </a:r>
            <a:r>
              <a:rPr lang="en-US" dirty="0">
                <a:latin typeface="+mn-lt"/>
                <a:cs typeface="Arial" panose="020B0604020202020204" pitchFamily="34" charset="0"/>
              </a:rPr>
              <a:t>is a form of </a:t>
            </a:r>
            <a:r>
              <a:rPr lang="en-US" i="1" dirty="0">
                <a:latin typeface="+mn-lt"/>
                <a:cs typeface="Arial" panose="020B0604020202020204" pitchFamily="34" charset="0"/>
              </a:rPr>
              <a:t>transfer learning</a:t>
            </a:r>
            <a:r>
              <a:rPr lang="en-US" dirty="0">
                <a:latin typeface="+mn-lt"/>
                <a:cs typeface="Arial" panose="020B0604020202020204" pitchFamily="34" charset="0"/>
              </a:rPr>
              <a:t> that cannot be achieved with k-NN</a:t>
            </a:r>
            <a:r>
              <a:rPr lang="en-US" dirty="0" smtClean="0">
                <a:latin typeface="+mn-lt"/>
                <a:cs typeface="Arial" panose="020B0604020202020204" pitchFamily="34" charset="0"/>
              </a:rPr>
              <a:t>.</a:t>
            </a:r>
          </a:p>
          <a:p>
            <a:pPr>
              <a:buFont typeface="+mj-lt"/>
              <a:buAutoNum type="arabicPeriod"/>
            </a:pPr>
            <a:r>
              <a:rPr lang="en-US" dirty="0" smtClean="0">
                <a:latin typeface="+mn-lt"/>
                <a:cs typeface="Arial" panose="020B0604020202020204" pitchFamily="34" charset="0"/>
              </a:rPr>
              <a:t>KNN </a:t>
            </a:r>
            <a:r>
              <a:rPr lang="en-US" dirty="0">
                <a:latin typeface="+mn-lt"/>
                <a:cs typeface="Arial" panose="020B0604020202020204" pitchFamily="34" charset="0"/>
              </a:rPr>
              <a:t>depends on the neighbors only.</a:t>
            </a:r>
          </a:p>
          <a:p>
            <a:pPr>
              <a:buFont typeface="+mj-lt"/>
              <a:buAutoNum type="arabicPeriod"/>
            </a:pPr>
            <a:endParaRPr lang="en-US" dirty="0"/>
          </a:p>
        </p:txBody>
      </p:sp>
      <p:sp>
        <p:nvSpPr>
          <p:cNvPr id="7" name="Text Placeholder 6"/>
          <p:cNvSpPr>
            <a:spLocks noGrp="1"/>
          </p:cNvSpPr>
          <p:nvPr>
            <p:ph type="body" sz="quarter" idx="3"/>
          </p:nvPr>
        </p:nvSpPr>
        <p:spPr>
          <a:xfrm>
            <a:off x="807098" y="1400610"/>
            <a:ext cx="4396339" cy="576262"/>
          </a:xfrm>
        </p:spPr>
        <p:txBody>
          <a:bodyPr/>
          <a:lstStyle/>
          <a:p>
            <a:r>
              <a:rPr lang="en-US" b="1" dirty="0" smtClean="0"/>
              <a:t>SINGLE LAYER PERCEPTRON</a:t>
            </a:r>
            <a:endParaRPr lang="en-US" b="1" dirty="0"/>
          </a:p>
        </p:txBody>
      </p:sp>
      <p:sp>
        <p:nvSpPr>
          <p:cNvPr id="8" name="Content Placeholder 7"/>
          <p:cNvSpPr>
            <a:spLocks noGrp="1"/>
          </p:cNvSpPr>
          <p:nvPr>
            <p:ph sz="quarter" idx="4"/>
          </p:nvPr>
        </p:nvSpPr>
        <p:spPr>
          <a:xfrm>
            <a:off x="807098" y="2205506"/>
            <a:ext cx="4396339" cy="3741738"/>
          </a:xfrm>
        </p:spPr>
        <p:txBody>
          <a:bodyPr/>
          <a:lstStyle/>
          <a:p>
            <a:pPr>
              <a:buFont typeface="+mj-lt"/>
              <a:buAutoNum type="arabicPeriod"/>
            </a:pPr>
            <a:r>
              <a:rPr lang="en-US" dirty="0" smtClean="0">
                <a:latin typeface="+mn-lt"/>
                <a:cs typeface="Arial" panose="020B0604020202020204" pitchFamily="34" charset="0"/>
              </a:rPr>
              <a:t>SLP is rather time intensive.</a:t>
            </a:r>
          </a:p>
          <a:p>
            <a:pPr>
              <a:buFont typeface="+mj-lt"/>
              <a:buAutoNum type="arabicPeriod"/>
            </a:pPr>
            <a:r>
              <a:rPr lang="en-US" dirty="0" smtClean="0">
                <a:latin typeface="+mn-lt"/>
                <a:cs typeface="Arial" panose="020B0604020202020204" pitchFamily="34" charset="0"/>
              </a:rPr>
              <a:t>Requires more parameters i.e. size, structure &amp; optimization.</a:t>
            </a:r>
          </a:p>
          <a:p>
            <a:pPr>
              <a:buFont typeface="+mj-lt"/>
              <a:buAutoNum type="arabicPeriod"/>
            </a:pPr>
            <a:r>
              <a:rPr lang="en-US" dirty="0">
                <a:latin typeface="+mn-lt"/>
                <a:cs typeface="Arial" panose="020B0604020202020204" pitchFamily="34" charset="0"/>
              </a:rPr>
              <a:t>Once trained, the training data is no longer needed to produce new predictions</a:t>
            </a:r>
            <a:r>
              <a:rPr lang="en-US" dirty="0" smtClean="0">
                <a:latin typeface="+mn-lt"/>
                <a:cs typeface="Arial" panose="020B0604020202020204" pitchFamily="34" charset="0"/>
              </a:rPr>
              <a:t>.</a:t>
            </a:r>
          </a:p>
          <a:p>
            <a:pPr>
              <a:buFont typeface="+mj-lt"/>
              <a:buAutoNum type="arabicPeriod"/>
            </a:pPr>
            <a:r>
              <a:rPr lang="en-US" dirty="0" smtClean="0">
                <a:latin typeface="+mn-lt"/>
                <a:cs typeface="Arial" panose="020B0604020202020204" pitchFamily="34" charset="0"/>
              </a:rPr>
              <a:t>Once trained, parameter can be used for similar task.</a:t>
            </a:r>
          </a:p>
          <a:p>
            <a:pPr>
              <a:buFont typeface="+mj-lt"/>
              <a:buAutoNum type="arabicPeriod"/>
            </a:pPr>
            <a:r>
              <a:rPr lang="en-US" dirty="0">
                <a:latin typeface="+mn-lt"/>
                <a:cs typeface="Arial" panose="020B0604020202020204" pitchFamily="34" charset="0"/>
              </a:rPr>
              <a:t>SLP uses weights/ transfer of weights for each neurons.</a:t>
            </a:r>
          </a:p>
        </p:txBody>
      </p:sp>
      <p:sp>
        <p:nvSpPr>
          <p:cNvPr id="9" name="Title 1"/>
          <p:cNvSpPr>
            <a:spLocks noGrp="1"/>
          </p:cNvSpPr>
          <p:nvPr>
            <p:ph type="title"/>
          </p:nvPr>
        </p:nvSpPr>
        <p:spPr>
          <a:xfrm>
            <a:off x="807098" y="567034"/>
            <a:ext cx="9404723" cy="719259"/>
          </a:xfrm>
        </p:spPr>
        <p:txBody>
          <a:bodyPr/>
          <a:lstStyle/>
          <a:p>
            <a:r>
              <a:rPr lang="en-US" sz="3600" b="1" dirty="0" smtClean="0"/>
              <a:t>COMPARSION: KNN vs SLP</a:t>
            </a:r>
            <a:r>
              <a:rPr lang="en-US" sz="1600" b="1" dirty="0" smtClean="0"/>
              <a:t>(Single Layer Perceptron)</a:t>
            </a:r>
            <a:endParaRPr lang="en-US" sz="1600" b="1" dirty="0"/>
          </a:p>
        </p:txBody>
      </p:sp>
    </p:spTree>
    <p:extLst>
      <p:ext uri="{BB962C8B-B14F-4D97-AF65-F5344CB8AC3E}">
        <p14:creationId xmlns:p14="http://schemas.microsoft.com/office/powerpoint/2010/main" val="258652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7756" y="903480"/>
            <a:ext cx="9404723" cy="706380"/>
          </a:xfrm>
        </p:spPr>
        <p:txBody>
          <a:bodyPr/>
          <a:lstStyle/>
          <a:p>
            <a:r>
              <a:rPr lang="en-US" sz="3600" b="1" dirty="0" smtClean="0"/>
              <a:t>CODE SNAPS: KNN</a:t>
            </a:r>
            <a:endParaRPr lang="en-US" sz="36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5130" y="2325243"/>
            <a:ext cx="4029075" cy="271039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9781" y="1880216"/>
            <a:ext cx="5838825" cy="3600450"/>
          </a:xfrm>
          <a:prstGeom prst="rect">
            <a:avLst/>
          </a:prstGeom>
        </p:spPr>
      </p:pic>
    </p:spTree>
    <p:extLst>
      <p:ext uri="{BB962C8B-B14F-4D97-AF65-F5344CB8AC3E}">
        <p14:creationId xmlns:p14="http://schemas.microsoft.com/office/powerpoint/2010/main" val="575685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412</TotalTime>
  <Words>405</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Bahnschrift SemiBold</vt:lpstr>
      <vt:lpstr>Berlin Sans FB</vt:lpstr>
      <vt:lpstr>Century Gothic</vt:lpstr>
      <vt:lpstr>Wingdings 3</vt:lpstr>
      <vt:lpstr>Ion</vt:lpstr>
      <vt:lpstr>ARTIFICIAL INTELLIGENCE</vt:lpstr>
      <vt:lpstr>TOPIC(Dataset): Angina &amp; Myocardial infarction</vt:lpstr>
      <vt:lpstr>PowerPoint Presentation</vt:lpstr>
      <vt:lpstr>DATASET:</vt:lpstr>
      <vt:lpstr>WHY WE HAVE CHOSEN K nearest Neighbors &amp; Single Layer Perceptron FOR OUR DATASET?</vt:lpstr>
      <vt:lpstr>ALGORITHM: K Nearest Neighbors</vt:lpstr>
      <vt:lpstr>SINGLE LAYER PERCEPTRON MODEL:</vt:lpstr>
      <vt:lpstr>COMPARSION: KNN vs SLP(Single Layer Perceptron)</vt:lpstr>
      <vt:lpstr>CODE SNAPS: KNN</vt:lpstr>
      <vt:lpstr>CODE SNAPS: KNN</vt:lpstr>
      <vt:lpstr>CODE SNAPS: SINGLE LAYER PERCEPTRON</vt:lpstr>
      <vt:lpstr>CODE SNAPS: SINGLE LAYER PERCEPTRON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Osama</dc:creator>
  <cp:lastModifiedBy>Osama</cp:lastModifiedBy>
  <cp:revision>53</cp:revision>
  <dcterms:created xsi:type="dcterms:W3CDTF">2020-07-20T19:19:08Z</dcterms:created>
  <dcterms:modified xsi:type="dcterms:W3CDTF">2020-07-22T21:24:51Z</dcterms:modified>
</cp:coreProperties>
</file>