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6"/>
  </p:notesMasterIdLst>
  <p:sldIdLst>
    <p:sldId id="257" r:id="rId3"/>
    <p:sldId id="258" r:id="rId4"/>
    <p:sldId id="259" r:id="rId5"/>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D9D"/>
    <a:srgbClr val="2142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08" d="100"/>
          <a:sy n="108" d="100"/>
        </p:scale>
        <p:origin x="67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BC46E-50EE-4BE8-B0E2-D14A3E4C82F6}" type="datetimeFigureOut">
              <a:rPr lang="en-US" smtClean="0"/>
              <a:t>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4F7C6-BB9F-4B06-8293-756CED0E2BA0}" type="slidenum">
              <a:rPr lang="en-US" smtClean="0"/>
              <a:t>‹#›</a:t>
            </a:fld>
            <a:endParaRPr lang="en-US"/>
          </a:p>
        </p:txBody>
      </p:sp>
    </p:spTree>
    <p:extLst>
      <p:ext uri="{BB962C8B-B14F-4D97-AF65-F5344CB8AC3E}">
        <p14:creationId xmlns:p14="http://schemas.microsoft.com/office/powerpoint/2010/main" val="1379972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94F7C6-BB9F-4B06-8293-756CED0E2BA0}" type="slidenum">
              <a:rPr lang="en-US" smtClean="0"/>
              <a:t>3</a:t>
            </a:fld>
            <a:endParaRPr lang="en-US"/>
          </a:p>
        </p:txBody>
      </p:sp>
    </p:spTree>
    <p:extLst>
      <p:ext uri="{BB962C8B-B14F-4D97-AF65-F5344CB8AC3E}">
        <p14:creationId xmlns:p14="http://schemas.microsoft.com/office/powerpoint/2010/main" val="3954824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973C-D9AE-5E43-9D14-1E13C3C51D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54F92912-9A0D-834B-96D7-9C7F8AC27A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6EBCE935-5461-4049-9A2F-4D5318D4D23E}"/>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5" name="Footer Placeholder 4">
            <a:extLst>
              <a:ext uri="{FF2B5EF4-FFF2-40B4-BE49-F238E27FC236}">
                <a16:creationId xmlns:a16="http://schemas.microsoft.com/office/drawing/2014/main" id="{DCEBBF84-FAE5-4446-8483-C3F32806E3FD}"/>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864A8C8B-2865-694A-874C-99C691CB1263}"/>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306775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047-1250-C047-A3A1-4D6BC6AE4796}"/>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BA876118-CE3C-3B47-87E2-D5DCED6465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38BBD27F-3F84-9C47-A21C-7AF46C949822}"/>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5" name="Footer Placeholder 4">
            <a:extLst>
              <a:ext uri="{FF2B5EF4-FFF2-40B4-BE49-F238E27FC236}">
                <a16:creationId xmlns:a16="http://schemas.microsoft.com/office/drawing/2014/main" id="{5FF403C4-4AF8-1F49-8551-BE2C3C60527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CCBBBE8C-7DC1-CC47-A906-913F811C0D6D}"/>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2872334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E44FAE-0DBA-AC4B-B96C-7A33B6F4B9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2A8E575E-4718-F143-93B8-C925C6520B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CE3CCCD9-D10A-B845-A62A-74B1E8C73620}"/>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5" name="Footer Placeholder 4">
            <a:extLst>
              <a:ext uri="{FF2B5EF4-FFF2-40B4-BE49-F238E27FC236}">
                <a16:creationId xmlns:a16="http://schemas.microsoft.com/office/drawing/2014/main" id="{CF3D28A3-8F71-E643-B92E-5F497173CE31}"/>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585DC0F8-B1E5-8B4D-A64A-F62569BBDC69}"/>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19862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973C-D9AE-5E43-9D14-1E13C3C51D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54F92912-9A0D-834B-96D7-9C7F8AC27A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6EBCE935-5461-4049-9A2F-4D5318D4D23E}"/>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5" name="Footer Placeholder 4">
            <a:extLst>
              <a:ext uri="{FF2B5EF4-FFF2-40B4-BE49-F238E27FC236}">
                <a16:creationId xmlns:a16="http://schemas.microsoft.com/office/drawing/2014/main" id="{DCEBBF84-FAE5-4446-8483-C3F32806E3FD}"/>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864A8C8B-2865-694A-874C-99C691CB1263}"/>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1770414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02BAC-745E-1B4B-9D23-74967A9B233E}"/>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53BA4EE2-5A4E-6842-8362-389AA1929D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A7248075-2BAD-914F-B0F9-40AB7E62D1FB}"/>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5" name="Footer Placeholder 4">
            <a:extLst>
              <a:ext uri="{FF2B5EF4-FFF2-40B4-BE49-F238E27FC236}">
                <a16:creationId xmlns:a16="http://schemas.microsoft.com/office/drawing/2014/main" id="{9DE18539-F114-C543-A04B-BC499A5599E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42894BF2-D8A4-1946-A7EB-71BF4BC75DC3}"/>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3827456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1829-DFC1-4B4E-BDDC-16491AC216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50A1463D-BE5B-2D40-8D60-8798A1B480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91C73C-D5C0-AA45-B8FF-D242130C6743}"/>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5" name="Footer Placeholder 4">
            <a:extLst>
              <a:ext uri="{FF2B5EF4-FFF2-40B4-BE49-F238E27FC236}">
                <a16:creationId xmlns:a16="http://schemas.microsoft.com/office/drawing/2014/main" id="{2847E2A5-5154-5449-A098-F562DD4151ED}"/>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3563E70C-AC12-AF46-AC69-C1495332DBD6}"/>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1160521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D121-EC7F-D14E-ACF6-17A4A83441BB}"/>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DF3652D6-C1BF-124F-9A02-C78FE8D1FB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84F5E8DE-964A-624A-96CB-C4AE1CDF8A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D1399025-4CF1-7E4C-A4AB-31D79036A42B}"/>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6" name="Footer Placeholder 5">
            <a:extLst>
              <a:ext uri="{FF2B5EF4-FFF2-40B4-BE49-F238E27FC236}">
                <a16:creationId xmlns:a16="http://schemas.microsoft.com/office/drawing/2014/main" id="{E34A2126-7F9C-F045-8BCD-0F123320A111}"/>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EBC8F6F5-0C4A-1341-AB47-C97852772900}"/>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649450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AD66-BE61-E547-9435-703444A56DA6}"/>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6958F09C-31EF-2744-91DE-9F20A16913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3030F9-BD61-0E49-ACE9-FA04ABD5D5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47C6FE45-7387-4D44-B95B-E78397AF7E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69A1D5-C583-C34F-AEF8-E2387A2C7D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098664ED-563C-C24B-BB64-708564D7E5F1}"/>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8" name="Footer Placeholder 7">
            <a:extLst>
              <a:ext uri="{FF2B5EF4-FFF2-40B4-BE49-F238E27FC236}">
                <a16:creationId xmlns:a16="http://schemas.microsoft.com/office/drawing/2014/main" id="{B2FA46C0-C015-084A-BFC3-5348677898C0}"/>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37500573-C82D-8D43-ACA5-98F18ACB05F1}"/>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2383018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A899-B836-B740-BD91-D686567481DE}"/>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121E7F0C-7F2F-A54C-BAF7-1D6A2135D417}"/>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4" name="Footer Placeholder 3">
            <a:extLst>
              <a:ext uri="{FF2B5EF4-FFF2-40B4-BE49-F238E27FC236}">
                <a16:creationId xmlns:a16="http://schemas.microsoft.com/office/drawing/2014/main" id="{40FC9DD5-2664-AA47-A93F-4640BD8E0BF5}"/>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4B6DEFDB-A77E-4E4C-BC72-45D793978A4D}"/>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887278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060DEF-D9BE-6F4A-86DF-F80F20F58FF7}"/>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3" name="Footer Placeholder 2">
            <a:extLst>
              <a:ext uri="{FF2B5EF4-FFF2-40B4-BE49-F238E27FC236}">
                <a16:creationId xmlns:a16="http://schemas.microsoft.com/office/drawing/2014/main" id="{C853823D-BA9A-F845-A0E2-A164A0787214}"/>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7429DFE6-BFE0-B441-B9AC-ED6191D7B889}"/>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3499571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B2E05-07AD-D748-BFC6-36DC25FBC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AB6B77F9-5580-034F-9DCA-D803CFF3B3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7F1B4374-240C-C448-A10E-E8BDE136E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A5AD0-E5FB-4447-BCD1-2C7B2FD3710F}"/>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6" name="Footer Placeholder 5">
            <a:extLst>
              <a:ext uri="{FF2B5EF4-FFF2-40B4-BE49-F238E27FC236}">
                <a16:creationId xmlns:a16="http://schemas.microsoft.com/office/drawing/2014/main" id="{A688B835-D9BE-2343-8357-F52B86525F17}"/>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DA194112-1EDD-454B-B642-F636C2165BF1}"/>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67151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02BAC-745E-1B4B-9D23-74967A9B233E}"/>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53BA4EE2-5A4E-6842-8362-389AA1929D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A7248075-2BAD-914F-B0F9-40AB7E62D1FB}"/>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5" name="Footer Placeholder 4">
            <a:extLst>
              <a:ext uri="{FF2B5EF4-FFF2-40B4-BE49-F238E27FC236}">
                <a16:creationId xmlns:a16="http://schemas.microsoft.com/office/drawing/2014/main" id="{9DE18539-F114-C543-A04B-BC499A5599E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42894BF2-D8A4-1946-A7EB-71BF4BC75DC3}"/>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692081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56F6-90EE-D746-8EF0-ABBA8FA11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2CCA1633-1F72-2649-8D63-79679E188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E57763C3-FEEA-5E4D-B6CF-FA01F55BA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79FADB-8DB4-2F4C-AAA8-F0BA075EE49C}"/>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6" name="Footer Placeholder 5">
            <a:extLst>
              <a:ext uri="{FF2B5EF4-FFF2-40B4-BE49-F238E27FC236}">
                <a16:creationId xmlns:a16="http://schemas.microsoft.com/office/drawing/2014/main" id="{68148B76-6FD5-D74A-99D7-A19404B373A6}"/>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4D812F25-89A3-BF4B-871A-51313725DBF9}"/>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2107738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047-1250-C047-A3A1-4D6BC6AE4796}"/>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BA876118-CE3C-3B47-87E2-D5DCED6465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38BBD27F-3F84-9C47-A21C-7AF46C949822}"/>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5" name="Footer Placeholder 4">
            <a:extLst>
              <a:ext uri="{FF2B5EF4-FFF2-40B4-BE49-F238E27FC236}">
                <a16:creationId xmlns:a16="http://schemas.microsoft.com/office/drawing/2014/main" id="{5FF403C4-4AF8-1F49-8551-BE2C3C60527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CCBBBE8C-7DC1-CC47-A906-913F811C0D6D}"/>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3994335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E44FAE-0DBA-AC4B-B96C-7A33B6F4B9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2A8E575E-4718-F143-93B8-C925C6520B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CE3CCCD9-D10A-B845-A62A-74B1E8C73620}"/>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5" name="Footer Placeholder 4">
            <a:extLst>
              <a:ext uri="{FF2B5EF4-FFF2-40B4-BE49-F238E27FC236}">
                <a16:creationId xmlns:a16="http://schemas.microsoft.com/office/drawing/2014/main" id="{CF3D28A3-8F71-E643-B92E-5F497173CE31}"/>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585DC0F8-B1E5-8B4D-A64A-F62569BBDC69}"/>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180867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1829-DFC1-4B4E-BDDC-16491AC216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50A1463D-BE5B-2D40-8D60-8798A1B480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91C73C-D5C0-AA45-B8FF-D242130C6743}"/>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5" name="Footer Placeholder 4">
            <a:extLst>
              <a:ext uri="{FF2B5EF4-FFF2-40B4-BE49-F238E27FC236}">
                <a16:creationId xmlns:a16="http://schemas.microsoft.com/office/drawing/2014/main" id="{2847E2A5-5154-5449-A098-F562DD4151ED}"/>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3563E70C-AC12-AF46-AC69-C1495332DBD6}"/>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1601499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D121-EC7F-D14E-ACF6-17A4A83441BB}"/>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DF3652D6-C1BF-124F-9A02-C78FE8D1FB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84F5E8DE-964A-624A-96CB-C4AE1CDF8A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D1399025-4CF1-7E4C-A4AB-31D79036A42B}"/>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6" name="Footer Placeholder 5">
            <a:extLst>
              <a:ext uri="{FF2B5EF4-FFF2-40B4-BE49-F238E27FC236}">
                <a16:creationId xmlns:a16="http://schemas.microsoft.com/office/drawing/2014/main" id="{E34A2126-7F9C-F045-8BCD-0F123320A111}"/>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EBC8F6F5-0C4A-1341-AB47-C97852772900}"/>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2552608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AD66-BE61-E547-9435-703444A56DA6}"/>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6958F09C-31EF-2744-91DE-9F20A16913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3030F9-BD61-0E49-ACE9-FA04ABD5D5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47C6FE45-7387-4D44-B95B-E78397AF7E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69A1D5-C583-C34F-AEF8-E2387A2C7D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098664ED-563C-C24B-BB64-708564D7E5F1}"/>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8" name="Footer Placeholder 7">
            <a:extLst>
              <a:ext uri="{FF2B5EF4-FFF2-40B4-BE49-F238E27FC236}">
                <a16:creationId xmlns:a16="http://schemas.microsoft.com/office/drawing/2014/main" id="{B2FA46C0-C015-084A-BFC3-5348677898C0}"/>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37500573-C82D-8D43-ACA5-98F18ACB05F1}"/>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180033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A899-B836-B740-BD91-D686567481DE}"/>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121E7F0C-7F2F-A54C-BAF7-1D6A2135D417}"/>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4" name="Footer Placeholder 3">
            <a:extLst>
              <a:ext uri="{FF2B5EF4-FFF2-40B4-BE49-F238E27FC236}">
                <a16:creationId xmlns:a16="http://schemas.microsoft.com/office/drawing/2014/main" id="{40FC9DD5-2664-AA47-A93F-4640BD8E0BF5}"/>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4B6DEFDB-A77E-4E4C-BC72-45D793978A4D}"/>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77365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060DEF-D9BE-6F4A-86DF-F80F20F58FF7}"/>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3" name="Footer Placeholder 2">
            <a:extLst>
              <a:ext uri="{FF2B5EF4-FFF2-40B4-BE49-F238E27FC236}">
                <a16:creationId xmlns:a16="http://schemas.microsoft.com/office/drawing/2014/main" id="{C853823D-BA9A-F845-A0E2-A164A0787214}"/>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7429DFE6-BFE0-B441-B9AC-ED6191D7B889}"/>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883380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B2E05-07AD-D748-BFC6-36DC25FBC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AB6B77F9-5580-034F-9DCA-D803CFF3B3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7F1B4374-240C-C448-A10E-E8BDE136E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A5AD0-E5FB-4447-BCD1-2C7B2FD3710F}"/>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6" name="Footer Placeholder 5">
            <a:extLst>
              <a:ext uri="{FF2B5EF4-FFF2-40B4-BE49-F238E27FC236}">
                <a16:creationId xmlns:a16="http://schemas.microsoft.com/office/drawing/2014/main" id="{A688B835-D9BE-2343-8357-F52B86525F17}"/>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DA194112-1EDD-454B-B642-F636C2165BF1}"/>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672806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56F6-90EE-D746-8EF0-ABBA8FA11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2CCA1633-1F72-2649-8D63-79679E188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E57763C3-FEEA-5E4D-B6CF-FA01F55BA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79FADB-8DB4-2F4C-AAA8-F0BA075EE49C}"/>
              </a:ext>
            </a:extLst>
          </p:cNvPr>
          <p:cNvSpPr>
            <a:spLocks noGrp="1"/>
          </p:cNvSpPr>
          <p:nvPr>
            <p:ph type="dt" sz="half" idx="10"/>
          </p:nvPr>
        </p:nvSpPr>
        <p:spPr/>
        <p:txBody>
          <a:bodyPr/>
          <a:lstStyle/>
          <a:p>
            <a:fld id="{5A6B0621-66FC-6C4A-A0E6-383B0F9C2B05}" type="datetimeFigureOut">
              <a:rPr lang="x-none" smtClean="0"/>
              <a:t>1/1/2023</a:t>
            </a:fld>
            <a:endParaRPr lang="x-none"/>
          </a:p>
        </p:txBody>
      </p:sp>
      <p:sp>
        <p:nvSpPr>
          <p:cNvPr id="6" name="Footer Placeholder 5">
            <a:extLst>
              <a:ext uri="{FF2B5EF4-FFF2-40B4-BE49-F238E27FC236}">
                <a16:creationId xmlns:a16="http://schemas.microsoft.com/office/drawing/2014/main" id="{68148B76-6FD5-D74A-99D7-A19404B373A6}"/>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4D812F25-89A3-BF4B-871A-51313725DBF9}"/>
              </a:ext>
            </a:extLst>
          </p:cNvPr>
          <p:cNvSpPr>
            <a:spLocks noGrp="1"/>
          </p:cNvSpPr>
          <p:nvPr>
            <p:ph type="sldNum" sz="quarter" idx="12"/>
          </p:nvPr>
        </p:nvSpPr>
        <p:spPr/>
        <p:txBody>
          <a:bodyPr/>
          <a:lstStyle/>
          <a:p>
            <a:fld id="{D3DAE706-D8A2-C342-A25A-3C65A6BF752C}" type="slidenum">
              <a:rPr lang="x-none" smtClean="0"/>
              <a:t>‹#›</a:t>
            </a:fld>
            <a:endParaRPr lang="x-none"/>
          </a:p>
        </p:txBody>
      </p:sp>
    </p:spTree>
    <p:extLst>
      <p:ext uri="{BB962C8B-B14F-4D97-AF65-F5344CB8AC3E}">
        <p14:creationId xmlns:p14="http://schemas.microsoft.com/office/powerpoint/2010/main" val="2882251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9A4076-BF7B-3C44-B580-578E01CACE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463471E4-64F7-4242-B1B7-28AA8C87F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3D5F5ECB-D8BA-FA4F-8114-272443D74A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B0621-66FC-6C4A-A0E6-383B0F9C2B05}" type="datetimeFigureOut">
              <a:rPr lang="x-none" smtClean="0"/>
              <a:t>1/1/2023</a:t>
            </a:fld>
            <a:endParaRPr lang="x-none"/>
          </a:p>
        </p:txBody>
      </p:sp>
      <p:sp>
        <p:nvSpPr>
          <p:cNvPr id="5" name="Footer Placeholder 4">
            <a:extLst>
              <a:ext uri="{FF2B5EF4-FFF2-40B4-BE49-F238E27FC236}">
                <a16:creationId xmlns:a16="http://schemas.microsoft.com/office/drawing/2014/main" id="{5B11A964-6C0A-C14D-A10F-24F3162A53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8FD648B6-1611-BF47-BBDF-A9583F8D18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DAE706-D8A2-C342-A25A-3C65A6BF752C}" type="slidenum">
              <a:rPr lang="x-none" smtClean="0"/>
              <a:t>‹#›</a:t>
            </a:fld>
            <a:endParaRPr lang="x-none"/>
          </a:p>
        </p:txBody>
      </p:sp>
    </p:spTree>
    <p:extLst>
      <p:ext uri="{BB962C8B-B14F-4D97-AF65-F5344CB8AC3E}">
        <p14:creationId xmlns:p14="http://schemas.microsoft.com/office/powerpoint/2010/main" val="3458214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9A4076-BF7B-3C44-B580-578E01CACE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463471E4-64F7-4242-B1B7-28AA8C87F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3D5F5ECB-D8BA-FA4F-8114-272443D74A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B0621-66FC-6C4A-A0E6-383B0F9C2B05}" type="datetimeFigureOut">
              <a:rPr lang="x-none" smtClean="0"/>
              <a:t>1/1/2023</a:t>
            </a:fld>
            <a:endParaRPr lang="x-none"/>
          </a:p>
        </p:txBody>
      </p:sp>
      <p:sp>
        <p:nvSpPr>
          <p:cNvPr id="5" name="Footer Placeholder 4">
            <a:extLst>
              <a:ext uri="{FF2B5EF4-FFF2-40B4-BE49-F238E27FC236}">
                <a16:creationId xmlns:a16="http://schemas.microsoft.com/office/drawing/2014/main" id="{5B11A964-6C0A-C14D-A10F-24F3162A53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8FD648B6-1611-BF47-BBDF-A9583F8D18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DAE706-D8A2-C342-A25A-3C65A6BF752C}" type="slidenum">
              <a:rPr lang="x-none" smtClean="0"/>
              <a:t>‹#›</a:t>
            </a:fld>
            <a:endParaRPr lang="x-none"/>
          </a:p>
        </p:txBody>
      </p:sp>
    </p:spTree>
    <p:extLst>
      <p:ext uri="{BB962C8B-B14F-4D97-AF65-F5344CB8AC3E}">
        <p14:creationId xmlns:p14="http://schemas.microsoft.com/office/powerpoint/2010/main" val="39650260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2BE8D41-07C7-324C-A5C9-16048FD5EF0B}"/>
              </a:ext>
            </a:extLst>
          </p:cNvPr>
          <p:cNvSpPr>
            <a:spLocks noGrp="1"/>
          </p:cNvSpPr>
          <p:nvPr/>
        </p:nvSpPr>
        <p:spPr>
          <a:xfrm>
            <a:off x="1551979" y="2546009"/>
            <a:ext cx="9088041" cy="1007131"/>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chor="b">
            <a:normAutofit fontScale="92500"/>
          </a:bodyPr>
          <a:lstStyle>
            <a:lvl1pPr algn="ctr" defTabSz="1007943" rtl="0" eaLnBrk="1" latinLnBrk="0" hangingPunct="1">
              <a:lnSpc>
                <a:spcPct val="90000"/>
              </a:lnSpc>
              <a:spcBef>
                <a:spcPct val="0"/>
              </a:spcBef>
              <a:buNone/>
              <a:defRPr sz="6614" kern="1200">
                <a:solidFill>
                  <a:schemeClr val="tx1"/>
                </a:solidFill>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marL="0" marR="0" lvl="0" indent="0" algn="ctr" defTabSz="1007943" rtl="0" eaLnBrk="1" fontAlgn="auto" latinLnBrk="0" hangingPunct="1">
              <a:lnSpc>
                <a:spcPct val="90000"/>
              </a:lnSpc>
              <a:spcBef>
                <a:spcPct val="0"/>
              </a:spcBef>
              <a:spcAft>
                <a:spcPts val="0"/>
              </a:spcAft>
              <a:buClrTx/>
              <a:buSzTx/>
              <a:buFontTx/>
              <a:buNone/>
              <a:tabLst/>
              <a:defRPr/>
            </a:pPr>
            <a:r>
              <a:rPr lang="en-US" noProof="0" dirty="0">
                <a:solidFill>
                  <a:prstClr val="white"/>
                </a:solidFill>
                <a:latin typeface="DIN Next LT Arabic" panose="020B0503020203050203" pitchFamily="34" charset="-78"/>
                <a:cs typeface="DIN Next LT Arabic" panose="020B0503020203050203" pitchFamily="34" charset="-78"/>
              </a:rPr>
              <a:t>Outpatient Coding In MCH </a:t>
            </a:r>
            <a:endParaRPr kumimoji="0" lang="x-none" sz="6614" b="0" i="0" u="none" strike="noStrike" kern="1200" cap="none" spc="0" normalizeH="0" baseline="0" noProof="0" dirty="0">
              <a:ln>
                <a:noFill/>
              </a:ln>
              <a:solidFill>
                <a:prstClr val="white"/>
              </a:solidFill>
              <a:effectLst/>
              <a:uLnTx/>
              <a:uFillTx/>
              <a:latin typeface="DIN Next LT Arabic" panose="020B0503020203050203" pitchFamily="34" charset="-78"/>
              <a:ea typeface="+mj-ea"/>
              <a:cs typeface="DIN Next LT Arabic" panose="020B0503020203050203" pitchFamily="34" charset="-78"/>
            </a:endParaRPr>
          </a:p>
        </p:txBody>
      </p:sp>
      <p:sp>
        <p:nvSpPr>
          <p:cNvPr id="6" name="Subtitle 2">
            <a:extLst>
              <a:ext uri="{FF2B5EF4-FFF2-40B4-BE49-F238E27FC236}">
                <a16:creationId xmlns:a16="http://schemas.microsoft.com/office/drawing/2014/main" id="{6A9921C5-ED31-ED41-9050-D188F3ADAA2D}"/>
              </a:ext>
            </a:extLst>
          </p:cNvPr>
          <p:cNvSpPr>
            <a:spLocks noGrp="1"/>
          </p:cNvSpPr>
          <p:nvPr/>
        </p:nvSpPr>
        <p:spPr>
          <a:xfrm>
            <a:off x="2086569" y="3934937"/>
            <a:ext cx="8018860" cy="672672"/>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ormAutofit fontScale="25000" lnSpcReduction="20000"/>
          </a:bodyPr>
          <a:lstStyle>
            <a:lvl1pPr marL="0" indent="0" algn="ctr" defTabSz="1007943" rtl="0" eaLnBrk="1" latinLnBrk="0" hangingPunct="1">
              <a:lnSpc>
                <a:spcPct val="90000"/>
              </a:lnSpc>
              <a:spcBef>
                <a:spcPts val="1102"/>
              </a:spcBef>
              <a:buFont typeface="Arial" panose="020B0604020202020204" pitchFamily="34" charset="0"/>
              <a:buNone/>
              <a:defRPr sz="2646" kern="1200">
                <a:solidFill>
                  <a:schemeClr val="tx1"/>
                </a:solidFill>
                <a:latin typeface="+mj-lt"/>
                <a:ea typeface="+mj-ea"/>
                <a:cs typeface="+mj-cs"/>
              </a:defRPr>
            </a:lvl1pPr>
            <a:lvl2pPr marL="503972" indent="0" algn="ctr" defTabSz="1007943" rtl="0" eaLnBrk="1" latinLnBrk="0" hangingPunct="1">
              <a:lnSpc>
                <a:spcPct val="90000"/>
              </a:lnSpc>
              <a:spcBef>
                <a:spcPts val="551"/>
              </a:spcBef>
              <a:buFont typeface="Arial" panose="020B0604020202020204" pitchFamily="34" charset="0"/>
              <a:buNone/>
              <a:defRPr sz="2205" kern="1200">
                <a:solidFill>
                  <a:schemeClr val="tx1"/>
                </a:solidFill>
                <a:latin typeface="+mj-lt"/>
                <a:ea typeface="+mj-ea"/>
                <a:cs typeface="+mj-cs"/>
              </a:defRPr>
            </a:lvl2pPr>
            <a:lvl3pPr marL="1007943" indent="0" algn="ctr" defTabSz="1007943" rtl="0" eaLnBrk="1" latinLnBrk="0" hangingPunct="1">
              <a:lnSpc>
                <a:spcPct val="90000"/>
              </a:lnSpc>
              <a:spcBef>
                <a:spcPts val="551"/>
              </a:spcBef>
              <a:buFont typeface="Arial" panose="020B0604020202020204" pitchFamily="34" charset="0"/>
              <a:buNone/>
              <a:defRPr sz="1984" kern="1200">
                <a:solidFill>
                  <a:schemeClr val="tx1"/>
                </a:solidFill>
                <a:latin typeface="+mj-lt"/>
                <a:ea typeface="+mj-ea"/>
                <a:cs typeface="+mj-cs"/>
              </a:defRPr>
            </a:lvl3pPr>
            <a:lvl4pPr marL="1511915"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4pPr>
            <a:lvl5pPr marL="2015886"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5pPr>
            <a:lvl6pPr marL="2519858"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6pPr>
            <a:lvl7pPr marL="3023829"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7pPr>
            <a:lvl8pPr marL="3527801"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8pPr>
            <a:lvl9pPr marL="4031772"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9pPr>
          </a:lstStyle>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Members:</a:t>
            </a:r>
          </a:p>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 </a:t>
            </a:r>
            <a:r>
              <a:rPr lang="en-US" sz="6400" dirty="0">
                <a:solidFill>
                  <a:prstClr val="white"/>
                </a:solidFill>
                <a:latin typeface="DIN Next LT Arabic Light" panose="020B0303020203050203" pitchFamily="34" charset="-78"/>
                <a:cs typeface="DIN Next LT Arabic Light" panose="020B0303020203050203" pitchFamily="34" charset="-78"/>
              </a:rPr>
              <a:t>Fatimah </a:t>
            </a:r>
            <a:r>
              <a:rPr lang="en-US" sz="6400" dirty="0" err="1">
                <a:solidFill>
                  <a:prstClr val="white"/>
                </a:solidFill>
                <a:latin typeface="DIN Next LT Arabic Light" panose="020B0303020203050203" pitchFamily="34" charset="-78"/>
                <a:cs typeface="DIN Next LT Arabic Light" panose="020B0303020203050203" pitchFamily="34" charset="-78"/>
              </a:rPr>
              <a:t>Jaber</a:t>
            </a:r>
            <a:endPar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endParaRPr>
          </a:p>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 </a:t>
            </a:r>
            <a:r>
              <a:rPr lang="en-US" sz="6400" dirty="0">
                <a:solidFill>
                  <a:prstClr val="white"/>
                </a:solidFill>
                <a:latin typeface="DIN Next LT Arabic Light" panose="020B0303020203050203" pitchFamily="34" charset="-78"/>
                <a:cs typeface="DIN Next LT Arabic Light" panose="020B0303020203050203" pitchFamily="34" charset="-78"/>
              </a:rPr>
              <a:t>Aminah Al-Saleem</a:t>
            </a:r>
            <a:endPar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endParaRPr>
          </a:p>
          <a:p>
            <a:pPr marL="0" marR="0" lvl="0" indent="0" algn="ctr"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endParaRPr kumimoji="0" lang="x-none" sz="36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endParaRPr>
          </a:p>
        </p:txBody>
      </p:sp>
      <p:sp>
        <p:nvSpPr>
          <p:cNvPr id="2" name="Rectangle 1">
            <a:extLst>
              <a:ext uri="{FF2B5EF4-FFF2-40B4-BE49-F238E27FC236}">
                <a16:creationId xmlns:a16="http://schemas.microsoft.com/office/drawing/2014/main" id="{AACD5239-98B7-524C-8BAE-4E633D69A2B1}"/>
              </a:ext>
            </a:extLst>
          </p:cNvPr>
          <p:cNvSpPr/>
          <p:nvPr/>
        </p:nvSpPr>
        <p:spPr>
          <a:xfrm>
            <a:off x="543415" y="387856"/>
            <a:ext cx="3805881" cy="951470"/>
          </a:xfrm>
          <a:prstGeom prst="rect">
            <a:avLst/>
          </a:prstGeom>
          <a:solidFill>
            <a:srgbClr val="184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AC0C10D2-E647-014C-A457-2F0632C9C337}"/>
              </a:ext>
            </a:extLst>
          </p:cNvPr>
          <p:cNvSpPr/>
          <p:nvPr/>
        </p:nvSpPr>
        <p:spPr>
          <a:xfrm>
            <a:off x="9947189" y="5913477"/>
            <a:ext cx="1878227" cy="672673"/>
          </a:xfrm>
          <a:prstGeom prst="rect">
            <a:avLst/>
          </a:prstGeom>
          <a:solidFill>
            <a:srgbClr val="184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10" name="Picture 9">
            <a:extLst>
              <a:ext uri="{FF2B5EF4-FFF2-40B4-BE49-F238E27FC236}">
                <a16:creationId xmlns:a16="http://schemas.microsoft.com/office/drawing/2014/main" id="{3B34C2D8-F9A1-2847-BBA4-4CB167A41F68}"/>
              </a:ext>
            </a:extLst>
          </p:cNvPr>
          <p:cNvPicPr>
            <a:picLocks noChangeAspect="1"/>
          </p:cNvPicPr>
          <p:nvPr/>
        </p:nvPicPr>
        <p:blipFill>
          <a:blip r:embed="rId3"/>
          <a:srcRect/>
          <a:stretch/>
        </p:blipFill>
        <p:spPr>
          <a:xfrm>
            <a:off x="745865" y="668196"/>
            <a:ext cx="3400979" cy="657917"/>
          </a:xfrm>
          <a:prstGeom prst="rect">
            <a:avLst/>
          </a:prstGeom>
        </p:spPr>
      </p:pic>
    </p:spTree>
    <p:extLst>
      <p:ext uri="{BB962C8B-B14F-4D97-AF65-F5344CB8AC3E}">
        <p14:creationId xmlns:p14="http://schemas.microsoft.com/office/powerpoint/2010/main" val="4240899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5">
            <a:extLst>
              <a:ext uri="{FF2B5EF4-FFF2-40B4-BE49-F238E27FC236}">
                <a16:creationId xmlns:a16="http://schemas.microsoft.com/office/drawing/2014/main" id="{46880803-6810-8B93-822E-C4DAF4324610}"/>
              </a:ext>
            </a:extLst>
          </p:cNvPr>
          <p:cNvSpPr txBox="1">
            <a:spLocks/>
          </p:cNvSpPr>
          <p:nvPr/>
        </p:nvSpPr>
        <p:spPr>
          <a:xfrm>
            <a:off x="576071" y="704089"/>
            <a:ext cx="650262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dirty="0"/>
              <a:t>Definition and Aims</a:t>
            </a:r>
          </a:p>
        </p:txBody>
      </p:sp>
      <p:sp>
        <p:nvSpPr>
          <p:cNvPr id="5" name="Text Placeholder 26">
            <a:extLst>
              <a:ext uri="{FF2B5EF4-FFF2-40B4-BE49-F238E27FC236}">
                <a16:creationId xmlns:a16="http://schemas.microsoft.com/office/drawing/2014/main" id="{A59C2EBF-679A-BB40-FBE5-C413FC237F2D}"/>
              </a:ext>
            </a:extLst>
          </p:cNvPr>
          <p:cNvSpPr txBox="1">
            <a:spLocks/>
          </p:cNvSpPr>
          <p:nvPr/>
        </p:nvSpPr>
        <p:spPr>
          <a:xfrm>
            <a:off x="576072" y="1947672"/>
            <a:ext cx="6581966"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Courier New" panose="02070309020205020404" pitchFamily="49" charset="0"/>
              <a:buChar char="o"/>
            </a:pPr>
            <a:r>
              <a:rPr lang="en-US" sz="1800" dirty="0">
                <a:latin typeface="Calibri" panose="020F0502020204030204" pitchFamily="34" charset="0"/>
              </a:rPr>
              <a:t>It is a project amid to set all locations in HIS to be related to MCH service only  and exclude the unknown one with an accurate coding to all health care provider in HIS .</a:t>
            </a:r>
            <a:endParaRPr lang="en-US" dirty="0">
              <a:latin typeface="Calibri" panose="020F0502020204030204" pitchFamily="34" charset="0"/>
            </a:endParaRPr>
          </a:p>
          <a:p>
            <a:endParaRPr lang="en-US" sz="1800" dirty="0">
              <a:latin typeface="Calibri" panose="020F0502020204030204" pitchFamily="34" charset="0"/>
            </a:endParaRPr>
          </a:p>
          <a:p>
            <a:pPr marL="285750" indent="-285750">
              <a:buFont typeface="Courier New" panose="02070309020205020404" pitchFamily="49" charset="0"/>
              <a:buChar char="o"/>
            </a:pPr>
            <a:r>
              <a:rPr lang="en-US" sz="1800" dirty="0">
                <a:latin typeface="Calibri" panose="020F0502020204030204" pitchFamily="34" charset="0"/>
              </a:rPr>
              <a:t>Aims:</a:t>
            </a:r>
          </a:p>
          <a:p>
            <a:pPr marL="1200150" lvl="2" indent="-285750">
              <a:buFont typeface="Courier New" panose="02070309020205020404" pitchFamily="49" charset="0"/>
              <a:buChar char="o"/>
            </a:pPr>
            <a:r>
              <a:rPr lang="en-US" sz="1400" i="1" dirty="0">
                <a:latin typeface="Calibri" panose="020F0502020204030204" pitchFamily="34" charset="0"/>
              </a:rPr>
              <a:t>To Provide  accurate data to the health care provider . Reduce the. </a:t>
            </a:r>
          </a:p>
          <a:p>
            <a:pPr marL="1200150" lvl="2" indent="-285750">
              <a:buFont typeface="Courier New" panose="02070309020205020404" pitchFamily="49" charset="0"/>
              <a:buChar char="o"/>
            </a:pPr>
            <a:r>
              <a:rPr lang="en-US" sz="1400" i="1" dirty="0">
                <a:latin typeface="Calibri" panose="020F0502020204030204" pitchFamily="34" charset="0"/>
              </a:rPr>
              <a:t>Improve the input in the statistics department . </a:t>
            </a:r>
          </a:p>
          <a:p>
            <a:pPr marL="1200150" lvl="2" indent="-285750">
              <a:buFont typeface="Courier New" panose="02070309020205020404" pitchFamily="49" charset="0"/>
              <a:buChar char="o"/>
            </a:pPr>
            <a:r>
              <a:rPr lang="en-US" sz="1400" i="1" dirty="0">
                <a:latin typeface="Calibri" panose="020F0502020204030204" pitchFamily="34" charset="0"/>
              </a:rPr>
              <a:t>Code all care giver with a proper and clear way. </a:t>
            </a:r>
          </a:p>
          <a:p>
            <a:pPr marL="1200150" lvl="2" indent="-285750">
              <a:buFont typeface="Courier New" panose="02070309020205020404" pitchFamily="49" charset="0"/>
              <a:buChar char="o"/>
            </a:pPr>
            <a:r>
              <a:rPr lang="en-US" sz="1400" i="1" dirty="0">
                <a:latin typeface="Calibri" panose="020F0502020204030204" pitchFamily="34" charset="0"/>
              </a:rPr>
              <a:t>Eliminate all useless data which will give inaccurate result to the statics department and Data Center .</a:t>
            </a:r>
          </a:p>
        </p:txBody>
      </p:sp>
    </p:spTree>
    <p:extLst>
      <p:ext uri="{BB962C8B-B14F-4D97-AF65-F5344CB8AC3E}">
        <p14:creationId xmlns:p14="http://schemas.microsoft.com/office/powerpoint/2010/main" val="3423335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E80E9B-B478-BB97-B06E-6D4CF3853781}"/>
              </a:ext>
            </a:extLst>
          </p:cNvPr>
          <p:cNvSpPr txBox="1">
            <a:spLocks/>
          </p:cNvSpPr>
          <p:nvPr/>
        </p:nvSpPr>
        <p:spPr>
          <a:xfrm>
            <a:off x="668942" y="211165"/>
            <a:ext cx="8820754" cy="10445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dirty="0"/>
              <a:t>Action plan / Tasks</a:t>
            </a:r>
          </a:p>
        </p:txBody>
      </p:sp>
      <p:sp>
        <p:nvSpPr>
          <p:cNvPr id="6" name="Date Placeholder 3">
            <a:extLst>
              <a:ext uri="{FF2B5EF4-FFF2-40B4-BE49-F238E27FC236}">
                <a16:creationId xmlns:a16="http://schemas.microsoft.com/office/drawing/2014/main" id="{EEF8D617-ECA9-200C-4BC6-A9936991A891}"/>
              </a:ext>
            </a:extLst>
          </p:cNvPr>
          <p:cNvSpPr>
            <a:spLocks noGrp="1"/>
          </p:cNvSpPr>
          <p:nvPr>
            <p:ph type="dt" sz="half" idx="10"/>
          </p:nvPr>
        </p:nvSpPr>
        <p:spPr>
          <a:xfrm>
            <a:off x="691579" y="1064614"/>
            <a:ext cx="9113471" cy="294324"/>
          </a:xfrm>
        </p:spPr>
        <p:txBody>
          <a:bodyPr/>
          <a:lstStyle/>
          <a:p>
            <a:r>
              <a:rPr lang="en-US" sz="1400" dirty="0">
                <a:solidFill>
                  <a:schemeClr val="accent1"/>
                </a:solidFill>
              </a:rPr>
              <a:t>Project start date:  </a:t>
            </a:r>
            <a:r>
              <a:rPr lang="en-US" sz="1400" dirty="0">
                <a:solidFill>
                  <a:schemeClr val="tx1">
                    <a:lumMod val="65000"/>
                    <a:lumOff val="35000"/>
                  </a:schemeClr>
                </a:solidFill>
              </a:rPr>
              <a:t>1/05/2022    </a:t>
            </a:r>
            <a:r>
              <a:rPr lang="en-US" sz="1400" dirty="0">
                <a:solidFill>
                  <a:schemeClr val="accent1"/>
                </a:solidFill>
              </a:rPr>
              <a:t>     Status: </a:t>
            </a:r>
            <a:r>
              <a:rPr lang="en-US" sz="1400" dirty="0" err="1">
                <a:solidFill>
                  <a:srgbClr val="AD5C4D"/>
                </a:solidFill>
              </a:rPr>
              <a:t>Compeleted</a:t>
            </a:r>
            <a:endParaRPr lang="en-US" dirty="0">
              <a:solidFill>
                <a:srgbClr val="AD5C4D"/>
              </a:solidFill>
            </a:endParaRPr>
          </a:p>
        </p:txBody>
      </p:sp>
      <p:graphicFrame>
        <p:nvGraphicFramePr>
          <p:cNvPr id="7" name="Table 6">
            <a:extLst>
              <a:ext uri="{FF2B5EF4-FFF2-40B4-BE49-F238E27FC236}">
                <a16:creationId xmlns:a16="http://schemas.microsoft.com/office/drawing/2014/main" id="{C9DF9FD7-7AFF-4016-8945-BB8B2266E4AC}"/>
              </a:ext>
            </a:extLst>
          </p:cNvPr>
          <p:cNvGraphicFramePr>
            <a:graphicFrameLocks noGrp="1"/>
          </p:cNvGraphicFramePr>
          <p:nvPr>
            <p:extLst>
              <p:ext uri="{D42A27DB-BD31-4B8C-83A1-F6EECF244321}">
                <p14:modId xmlns:p14="http://schemas.microsoft.com/office/powerpoint/2010/main" val="739738030"/>
              </p:ext>
            </p:extLst>
          </p:nvPr>
        </p:nvGraphicFramePr>
        <p:xfrm>
          <a:off x="336395" y="1470758"/>
          <a:ext cx="10485168" cy="4267981"/>
        </p:xfrm>
        <a:graphic>
          <a:graphicData uri="http://schemas.openxmlformats.org/drawingml/2006/table">
            <a:tbl>
              <a:tblPr firstRow="1" firstCol="1" lastRow="1" lastCol="1" bandRow="1" bandCol="1"/>
              <a:tblGrid>
                <a:gridCol w="3836019">
                  <a:extLst>
                    <a:ext uri="{9D8B030D-6E8A-4147-A177-3AD203B41FA5}">
                      <a16:colId xmlns:a16="http://schemas.microsoft.com/office/drawing/2014/main" val="661044141"/>
                    </a:ext>
                  </a:extLst>
                </a:gridCol>
                <a:gridCol w="2254023">
                  <a:extLst>
                    <a:ext uri="{9D8B030D-6E8A-4147-A177-3AD203B41FA5}">
                      <a16:colId xmlns:a16="http://schemas.microsoft.com/office/drawing/2014/main" val="2395277710"/>
                    </a:ext>
                  </a:extLst>
                </a:gridCol>
                <a:gridCol w="1016306">
                  <a:extLst>
                    <a:ext uri="{9D8B030D-6E8A-4147-A177-3AD203B41FA5}">
                      <a16:colId xmlns:a16="http://schemas.microsoft.com/office/drawing/2014/main" val="2568556119"/>
                    </a:ext>
                  </a:extLst>
                </a:gridCol>
                <a:gridCol w="2263698">
                  <a:extLst>
                    <a:ext uri="{9D8B030D-6E8A-4147-A177-3AD203B41FA5}">
                      <a16:colId xmlns:a16="http://schemas.microsoft.com/office/drawing/2014/main" val="2416481410"/>
                    </a:ext>
                  </a:extLst>
                </a:gridCol>
                <a:gridCol w="1115122">
                  <a:extLst>
                    <a:ext uri="{9D8B030D-6E8A-4147-A177-3AD203B41FA5}">
                      <a16:colId xmlns:a16="http://schemas.microsoft.com/office/drawing/2014/main" val="1577371034"/>
                    </a:ext>
                  </a:extLst>
                </a:gridCol>
              </a:tblGrid>
              <a:tr h="419627">
                <a:tc>
                  <a:txBody>
                    <a:bodyPr/>
                    <a:lstStyle/>
                    <a:p>
                      <a:pPr marL="51435">
                        <a:lnSpc>
                          <a:spcPct val="115000"/>
                        </a:lnSpc>
                        <a:spcBef>
                          <a:spcPts val="365"/>
                        </a:spcBef>
                        <a:spcAft>
                          <a:spcPts val="0"/>
                        </a:spcAft>
                      </a:pPr>
                      <a:r>
                        <a:rPr lang="en-US" sz="1400" b="1" spc="-110" dirty="0">
                          <a:effectLst/>
                          <a:latin typeface="Arial" panose="020B0604020202020204" pitchFamily="34" charset="0"/>
                          <a:ea typeface="Arial" panose="020B0604020202020204" pitchFamily="34" charset="0"/>
                          <a:cs typeface="Arial" panose="020B0604020202020204" pitchFamily="34" charset="0"/>
                        </a:rPr>
                        <a:t>T</a:t>
                      </a:r>
                      <a:r>
                        <a:rPr lang="en-US" sz="1400" b="1" dirty="0">
                          <a:effectLst/>
                          <a:latin typeface="Arial" panose="020B0604020202020204" pitchFamily="34" charset="0"/>
                          <a:ea typeface="Arial" panose="020B0604020202020204" pitchFamily="34" charset="0"/>
                          <a:cs typeface="Arial" panose="020B0604020202020204" pitchFamily="34" charset="0"/>
                        </a:rPr>
                        <a:t>ask</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EC0BF"/>
                    </a:solidFill>
                  </a:tcPr>
                </a:tc>
                <a:tc>
                  <a:txBody>
                    <a:bodyPr/>
                    <a:lstStyle/>
                    <a:p>
                      <a:pPr marL="48895">
                        <a:lnSpc>
                          <a:spcPct val="115000"/>
                        </a:lnSpc>
                        <a:spcBef>
                          <a:spcPts val="365"/>
                        </a:spcBef>
                        <a:spcAft>
                          <a:spcPts val="0"/>
                        </a:spcAft>
                      </a:pPr>
                      <a:r>
                        <a:rPr lang="en-US" sz="1400" b="1">
                          <a:effectLst/>
                          <a:latin typeface="Arial" panose="020B0604020202020204" pitchFamily="34" charset="0"/>
                          <a:ea typeface="Arial" panose="020B0604020202020204" pitchFamily="34" charset="0"/>
                          <a:cs typeface="Arial" panose="020B0604020202020204" pitchFamily="34" charset="0"/>
                        </a:rPr>
                        <a:t>Responsibility</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EC0BF"/>
                    </a:solidFill>
                  </a:tcPr>
                </a:tc>
                <a:tc>
                  <a:txBody>
                    <a:bodyPr/>
                    <a:lstStyle/>
                    <a:p>
                      <a:pPr marL="53340">
                        <a:lnSpc>
                          <a:spcPct val="115000"/>
                        </a:lnSpc>
                        <a:spcBef>
                          <a:spcPts val="365"/>
                        </a:spcBef>
                        <a:spcAft>
                          <a:spcPts val="0"/>
                        </a:spcAft>
                      </a:pPr>
                      <a:r>
                        <a:rPr lang="en-US" sz="1400" b="1" dirty="0">
                          <a:effectLst/>
                          <a:latin typeface="Arial" panose="020B0604020202020204" pitchFamily="34" charset="0"/>
                          <a:ea typeface="Arial" panose="020B0604020202020204" pitchFamily="34" charset="0"/>
                          <a:cs typeface="Arial" panose="020B0604020202020204" pitchFamily="34" charset="0"/>
                        </a:rPr>
                        <a:t>Timeframe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EC0BF"/>
                    </a:solidFill>
                  </a:tcPr>
                </a:tc>
                <a:tc>
                  <a:txBody>
                    <a:bodyPr/>
                    <a:lstStyle/>
                    <a:p>
                      <a:pPr marL="46355">
                        <a:lnSpc>
                          <a:spcPct val="115000"/>
                        </a:lnSpc>
                        <a:spcBef>
                          <a:spcPts val="365"/>
                        </a:spcBef>
                        <a:spcAft>
                          <a:spcPts val="0"/>
                        </a:spcAft>
                      </a:pPr>
                      <a:r>
                        <a:rPr lang="en-US" sz="1400" b="1">
                          <a:effectLst/>
                          <a:latin typeface="Arial" panose="020B0604020202020204" pitchFamily="34" charset="0"/>
                          <a:ea typeface="Arial" panose="020B0604020202020204" pitchFamily="34" charset="0"/>
                          <a:cs typeface="Arial" panose="020B0604020202020204" pitchFamily="34" charset="0"/>
                        </a:rPr>
                        <a:t>Outcome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EC0BF"/>
                    </a:solidFill>
                  </a:tcPr>
                </a:tc>
                <a:tc>
                  <a:txBody>
                    <a:bodyPr/>
                    <a:lstStyle/>
                    <a:p>
                      <a:pPr marL="56515">
                        <a:lnSpc>
                          <a:spcPct val="115000"/>
                        </a:lnSpc>
                        <a:spcBef>
                          <a:spcPts val="365"/>
                        </a:spcBef>
                        <a:spcAft>
                          <a:spcPts val="0"/>
                        </a:spcAft>
                      </a:pPr>
                      <a:r>
                        <a:rPr lang="en-US" sz="1400" b="1">
                          <a:effectLst/>
                          <a:latin typeface="Arial" panose="020B0604020202020204" pitchFamily="34" charset="0"/>
                          <a:ea typeface="Arial" panose="020B0604020202020204" pitchFamily="34" charset="0"/>
                          <a:cs typeface="Arial" panose="020B0604020202020204" pitchFamily="34" charset="0"/>
                        </a:rPr>
                        <a:t>Status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EC0BF"/>
                    </a:solidFill>
                  </a:tcPr>
                </a:tc>
                <a:extLst>
                  <a:ext uri="{0D108BD9-81ED-4DB2-BD59-A6C34878D82A}">
                    <a16:rowId xmlns:a16="http://schemas.microsoft.com/office/drawing/2014/main" val="565728763"/>
                  </a:ext>
                </a:extLst>
              </a:tr>
              <a:tr h="1339925">
                <a:tc>
                  <a:txBody>
                    <a:bodyPr/>
                    <a:lstStyle/>
                    <a:p>
                      <a:pPr marL="51435" marR="95250">
                        <a:lnSpc>
                          <a:spcPct val="104000"/>
                        </a:lnSpc>
                        <a:spcBef>
                          <a:spcPts val="465"/>
                        </a:spcBef>
                        <a:spcAft>
                          <a:spcPts val="0"/>
                        </a:spcAft>
                      </a:pPr>
                      <a:r>
                        <a:rPr lang="en-US" sz="1400" dirty="0">
                          <a:effectLst/>
                          <a:latin typeface="+mn-lt"/>
                          <a:ea typeface="Calibri" panose="020F0502020204030204" pitchFamily="34" charset="0"/>
                          <a:cs typeface="Arial" panose="020B0604020202020204" pitchFamily="34" charset="0"/>
                        </a:rPr>
                        <a:t>1 Set</a:t>
                      </a:r>
                      <a:r>
                        <a:rPr lang="en-US" sz="1400" baseline="0" dirty="0">
                          <a:effectLst/>
                          <a:latin typeface="+mn-lt"/>
                          <a:ea typeface="Calibri" panose="020F0502020204030204" pitchFamily="34" charset="0"/>
                          <a:cs typeface="Arial" panose="020B0604020202020204" pitchFamily="34" charset="0"/>
                        </a:rPr>
                        <a:t> all locations in HIS and exclude all unknown locations  </a:t>
                      </a: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8895">
                        <a:lnSpc>
                          <a:spcPct val="115000"/>
                        </a:lnSpc>
                        <a:spcBef>
                          <a:spcPts val="465"/>
                        </a:spcBef>
                        <a:spcAft>
                          <a:spcPts val="0"/>
                        </a:spcAft>
                      </a:pPr>
                      <a:r>
                        <a:rPr lang="en-US" sz="1200" dirty="0">
                          <a:effectLst/>
                          <a:latin typeface="+mn-lt"/>
                          <a:ea typeface="Calibri" panose="020F0502020204030204" pitchFamily="34" charset="0"/>
                          <a:cs typeface="Arial" panose="020B0604020202020204" pitchFamily="34" charset="0"/>
                        </a:rPr>
                        <a:t>Statics</a:t>
                      </a:r>
                      <a:r>
                        <a:rPr lang="en-US" sz="1200" baseline="0" dirty="0">
                          <a:effectLst/>
                          <a:latin typeface="+mn-lt"/>
                          <a:ea typeface="Calibri" panose="020F0502020204030204" pitchFamily="34" charset="0"/>
                          <a:cs typeface="Arial" panose="020B0604020202020204" pitchFamily="34" charset="0"/>
                        </a:rPr>
                        <a:t> department </a:t>
                      </a:r>
                    </a:p>
                    <a:p>
                      <a:pPr marL="48895">
                        <a:lnSpc>
                          <a:spcPct val="115000"/>
                        </a:lnSpc>
                        <a:spcBef>
                          <a:spcPts val="465"/>
                        </a:spcBef>
                        <a:spcAft>
                          <a:spcPts val="0"/>
                        </a:spcAft>
                      </a:pPr>
                      <a:r>
                        <a:rPr lang="en-US" sz="1200" baseline="0" dirty="0">
                          <a:effectLst/>
                          <a:latin typeface="+mn-lt"/>
                          <a:ea typeface="Calibri" panose="020F0502020204030204" pitchFamily="34" charset="0"/>
                          <a:cs typeface="Arial" panose="020B0604020202020204" pitchFamily="34" charset="0"/>
                        </a:rPr>
                        <a:t>HIS team(WED)</a:t>
                      </a:r>
                    </a:p>
                    <a:p>
                      <a:pPr marL="48895">
                        <a:lnSpc>
                          <a:spcPct val="115000"/>
                        </a:lnSpc>
                        <a:spcBef>
                          <a:spcPts val="465"/>
                        </a:spcBef>
                        <a:spcAft>
                          <a:spcPts val="0"/>
                        </a:spcAft>
                      </a:pPr>
                      <a:r>
                        <a:rPr lang="en-US" sz="1200" baseline="0" dirty="0">
                          <a:effectLst/>
                          <a:latin typeface="+mn-lt"/>
                          <a:ea typeface="Calibri" panose="020F0502020204030204" pitchFamily="34" charset="0"/>
                          <a:cs typeface="Arial" panose="020B0604020202020204" pitchFamily="34" charset="0"/>
                        </a:rPr>
                        <a:t>Fatimah </a:t>
                      </a:r>
                      <a:r>
                        <a:rPr lang="en-US" sz="1200" baseline="0" dirty="0" err="1">
                          <a:effectLst/>
                          <a:latin typeface="+mn-lt"/>
                          <a:ea typeface="Calibri" panose="020F0502020204030204" pitchFamily="34" charset="0"/>
                          <a:cs typeface="Arial" panose="020B0604020202020204" pitchFamily="34" charset="0"/>
                        </a:rPr>
                        <a:t>Jaber</a:t>
                      </a:r>
                      <a:r>
                        <a:rPr lang="en-US" sz="1200" baseline="0" dirty="0">
                          <a:effectLst/>
                          <a:latin typeface="+mn-lt"/>
                          <a:ea typeface="Calibri" panose="020F0502020204030204" pitchFamily="34" charset="0"/>
                          <a:cs typeface="Arial" panose="020B0604020202020204" pitchFamily="34" charset="0"/>
                        </a:rPr>
                        <a:t>(Data Center)</a:t>
                      </a:r>
                    </a:p>
                    <a:p>
                      <a:pPr marL="48895">
                        <a:lnSpc>
                          <a:spcPct val="115000"/>
                        </a:lnSpc>
                        <a:spcBef>
                          <a:spcPts val="465"/>
                        </a:spcBef>
                        <a:spcAft>
                          <a:spcPts val="0"/>
                        </a:spcAft>
                      </a:pPr>
                      <a:r>
                        <a:rPr lang="en-US" sz="1200" baseline="0" dirty="0">
                          <a:effectLst/>
                          <a:latin typeface="+mn-lt"/>
                          <a:ea typeface="Calibri" panose="020F0502020204030204" pitchFamily="34" charset="0"/>
                          <a:cs typeface="Arial" panose="020B0604020202020204" pitchFamily="34" charset="0"/>
                        </a:rPr>
                        <a:t>Aminah AL-</a:t>
                      </a:r>
                      <a:r>
                        <a:rPr lang="en-US" sz="1200" baseline="0" dirty="0" err="1">
                          <a:effectLst/>
                          <a:latin typeface="+mn-lt"/>
                          <a:ea typeface="Calibri" panose="020F0502020204030204" pitchFamily="34" charset="0"/>
                          <a:cs typeface="Arial" panose="020B0604020202020204" pitchFamily="34" charset="0"/>
                        </a:rPr>
                        <a:t>SaleemAL</a:t>
                      </a:r>
                      <a:r>
                        <a:rPr lang="en-US" sz="1200" baseline="0" dirty="0">
                          <a:effectLst/>
                          <a:latin typeface="+mn-lt"/>
                          <a:ea typeface="Calibri" panose="020F0502020204030204" pitchFamily="34" charset="0"/>
                          <a:cs typeface="Arial" panose="020B0604020202020204" pitchFamily="34" charset="0"/>
                        </a:rPr>
                        <a:t>-Saleem(Clinical Improvement Service Coordinator)</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3340" marR="0" lvl="0" indent="0" algn="l" defTabSz="914400" rtl="0" eaLnBrk="1" fontAlgn="auto" latinLnBrk="0" hangingPunct="1">
                        <a:lnSpc>
                          <a:spcPct val="115000"/>
                        </a:lnSpc>
                        <a:spcBef>
                          <a:spcPts val="465"/>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Calibri" panose="020F0502020204030204" pitchFamily="34" charset="0"/>
                          <a:cs typeface="Arial" panose="020B0604020202020204" pitchFamily="34" charset="0"/>
                        </a:rPr>
                        <a:t>15-8-2022</a:t>
                      </a:r>
                    </a:p>
                    <a:p>
                      <a:pPr marL="53340">
                        <a:lnSpc>
                          <a:spcPct val="115000"/>
                        </a:lnSpc>
                        <a:spcBef>
                          <a:spcPts val="465"/>
                        </a:spcBef>
                        <a:spcAft>
                          <a:spcPts val="0"/>
                        </a:spcAft>
                      </a:pP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1435" marR="95250">
                        <a:lnSpc>
                          <a:spcPct val="104000"/>
                        </a:lnSpc>
                        <a:spcBef>
                          <a:spcPts val="465"/>
                        </a:spcBef>
                        <a:spcAft>
                          <a:spcPts val="0"/>
                        </a:spcAft>
                      </a:pPr>
                      <a:r>
                        <a:rPr lang="en-US" sz="1400" dirty="0">
                          <a:effectLst/>
                          <a:latin typeface="+mn-lt"/>
                          <a:ea typeface="Calibri" panose="020F0502020204030204" pitchFamily="34" charset="0"/>
                          <a:cs typeface="Arial" panose="020B0604020202020204" pitchFamily="34" charset="0"/>
                        </a:rPr>
                        <a:t>All locations set up</a:t>
                      </a:r>
                      <a:r>
                        <a:rPr lang="en-US" sz="1400" baseline="0" dirty="0">
                          <a:effectLst/>
                          <a:latin typeface="+mn-lt"/>
                          <a:ea typeface="Calibri" panose="020F0502020204030204" pitchFamily="34" charset="0"/>
                          <a:cs typeface="Arial" panose="020B0604020202020204" pitchFamily="34" charset="0"/>
                        </a:rPr>
                        <a:t> accurately. </a:t>
                      </a:r>
                    </a:p>
                    <a:p>
                      <a:pPr marL="51435" marR="95250">
                        <a:lnSpc>
                          <a:spcPct val="104000"/>
                        </a:lnSpc>
                        <a:spcBef>
                          <a:spcPts val="465"/>
                        </a:spcBef>
                        <a:spcAft>
                          <a:spcPts val="0"/>
                        </a:spcAft>
                      </a:pP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6515">
                        <a:lnSpc>
                          <a:spcPct val="115000"/>
                        </a:lnSpc>
                        <a:spcBef>
                          <a:spcPts val="380"/>
                        </a:spcBef>
                        <a:spcAft>
                          <a:spcPts val="0"/>
                        </a:spcAft>
                      </a:pPr>
                      <a:r>
                        <a:rPr lang="en-US" sz="1400" dirty="0">
                          <a:effectLst/>
                          <a:latin typeface="+mn-lt"/>
                          <a:ea typeface="Calibri" panose="020F0502020204030204" pitchFamily="34" charset="0"/>
                          <a:cs typeface="Arial" panose="020B0604020202020204" pitchFamily="34" charset="0"/>
                        </a:rPr>
                        <a:t>done</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2983826"/>
                  </a:ext>
                </a:extLst>
              </a:tr>
              <a:tr h="401652">
                <a:tc>
                  <a:txBody>
                    <a:bodyPr/>
                    <a:lstStyle/>
                    <a:p>
                      <a:pPr marL="51435" marR="95250">
                        <a:lnSpc>
                          <a:spcPct val="104000"/>
                        </a:lnSpc>
                        <a:spcBef>
                          <a:spcPts val="465"/>
                        </a:spcBef>
                        <a:spcAft>
                          <a:spcPts val="0"/>
                        </a:spcAft>
                      </a:pPr>
                      <a:r>
                        <a:rPr lang="en-US" sz="1400" dirty="0">
                          <a:effectLst/>
                          <a:latin typeface="+mn-lt"/>
                          <a:ea typeface="Calibri" panose="020F0502020204030204" pitchFamily="34" charset="0"/>
                          <a:cs typeface="Arial" panose="020B0604020202020204" pitchFamily="34" charset="0"/>
                        </a:rPr>
                        <a:t>2 Coding all care giver in HIS .</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48895">
                        <a:lnSpc>
                          <a:spcPct val="115000"/>
                        </a:lnSpc>
                        <a:spcBef>
                          <a:spcPts val="465"/>
                        </a:spcBef>
                        <a:spcAft>
                          <a:spcPts val="0"/>
                        </a:spcAft>
                      </a:pPr>
                      <a:r>
                        <a:rPr lang="en-US" sz="1200" dirty="0">
                          <a:effectLst/>
                          <a:latin typeface="+mn-lt"/>
                          <a:ea typeface="Calibri" panose="020F0502020204030204" pitchFamily="34" charset="0"/>
                          <a:cs typeface="Arial" panose="020B0604020202020204" pitchFamily="34" charset="0"/>
                        </a:rPr>
                        <a:t>Dr.</a:t>
                      </a:r>
                      <a:r>
                        <a:rPr lang="en-US" sz="1200" baseline="0" dirty="0">
                          <a:effectLst/>
                          <a:latin typeface="+mn-lt"/>
                          <a:ea typeface="Calibri" panose="020F0502020204030204" pitchFamily="34" charset="0"/>
                          <a:cs typeface="Arial" panose="020B0604020202020204" pitchFamily="34" charset="0"/>
                        </a:rPr>
                        <a:t>  Nada Al-</a:t>
                      </a:r>
                      <a:r>
                        <a:rPr lang="en-US" sz="1200" baseline="0" dirty="0" err="1">
                          <a:effectLst/>
                          <a:latin typeface="+mn-lt"/>
                          <a:ea typeface="Calibri" panose="020F0502020204030204" pitchFamily="34" charset="0"/>
                          <a:cs typeface="Arial" panose="020B0604020202020204" pitchFamily="34" charset="0"/>
                        </a:rPr>
                        <a:t>Faleh</a:t>
                      </a:r>
                      <a:r>
                        <a:rPr lang="en-US" sz="1200" baseline="0" dirty="0">
                          <a:effectLst/>
                          <a:latin typeface="+mn-lt"/>
                          <a:ea typeface="Calibri" panose="020F0502020204030204" pitchFamily="34" charset="0"/>
                          <a:cs typeface="Arial" panose="020B0604020202020204" pitchFamily="34" charset="0"/>
                        </a:rPr>
                        <a:t>(head of </a:t>
                      </a:r>
                      <a:r>
                        <a:rPr lang="en-US" sz="1200" baseline="0" dirty="0" err="1">
                          <a:effectLst/>
                          <a:latin typeface="+mn-lt"/>
                          <a:ea typeface="Calibri" panose="020F0502020204030204" pitchFamily="34" charset="0"/>
                          <a:cs typeface="Arial" panose="020B0604020202020204" pitchFamily="34" charset="0"/>
                        </a:rPr>
                        <a:t>Gyne</a:t>
                      </a:r>
                      <a:r>
                        <a:rPr lang="en-US" sz="1200" baseline="0" dirty="0">
                          <a:effectLst/>
                          <a:latin typeface="+mn-lt"/>
                          <a:ea typeface="Calibri" panose="020F0502020204030204" pitchFamily="34" charset="0"/>
                          <a:cs typeface="Arial" panose="020B0604020202020204" pitchFamily="34" charset="0"/>
                        </a:rPr>
                        <a:t> OPD)</a:t>
                      </a:r>
                    </a:p>
                    <a:p>
                      <a:pPr marL="48895">
                        <a:lnSpc>
                          <a:spcPct val="115000"/>
                        </a:lnSpc>
                        <a:spcBef>
                          <a:spcPts val="465"/>
                        </a:spcBef>
                        <a:spcAft>
                          <a:spcPts val="0"/>
                        </a:spcAft>
                      </a:pPr>
                      <a:r>
                        <a:rPr lang="en-US" sz="1200" baseline="0" dirty="0" err="1">
                          <a:effectLst/>
                          <a:latin typeface="+mn-lt"/>
                          <a:ea typeface="Calibri" panose="020F0502020204030204" pitchFamily="34" charset="0"/>
                          <a:cs typeface="Arial" panose="020B0604020202020204" pitchFamily="34" charset="0"/>
                        </a:rPr>
                        <a:t>Dr.Fahad</a:t>
                      </a:r>
                      <a:r>
                        <a:rPr lang="en-US" sz="1200" baseline="0" dirty="0">
                          <a:effectLst/>
                          <a:latin typeface="+mn-lt"/>
                          <a:ea typeface="Calibri" panose="020F0502020204030204" pitchFamily="34" charset="0"/>
                          <a:cs typeface="Arial" panose="020B0604020202020204" pitchFamily="34" charset="0"/>
                        </a:rPr>
                        <a:t> AL-</a:t>
                      </a:r>
                      <a:r>
                        <a:rPr lang="en-US" sz="1200" baseline="0" dirty="0" err="1">
                          <a:effectLst/>
                          <a:latin typeface="+mn-lt"/>
                          <a:ea typeface="Calibri" panose="020F0502020204030204" pitchFamily="34" charset="0"/>
                          <a:cs typeface="Arial" panose="020B0604020202020204" pitchFamily="34" charset="0"/>
                        </a:rPr>
                        <a:t>Harbi</a:t>
                      </a:r>
                      <a:r>
                        <a:rPr lang="en-US" sz="1200" baseline="0" dirty="0">
                          <a:effectLst/>
                          <a:latin typeface="+mn-lt"/>
                          <a:ea typeface="Calibri" panose="020F0502020204030204" pitchFamily="34" charset="0"/>
                          <a:cs typeface="Arial" panose="020B0604020202020204" pitchFamily="34" charset="0"/>
                        </a:rPr>
                        <a:t>(Head of </a:t>
                      </a:r>
                      <a:r>
                        <a:rPr lang="en-US" sz="1200" baseline="0" dirty="0" err="1">
                          <a:effectLst/>
                          <a:latin typeface="+mn-lt"/>
                          <a:ea typeface="Calibri" panose="020F0502020204030204" pitchFamily="34" charset="0"/>
                          <a:cs typeface="Arial" panose="020B0604020202020204" pitchFamily="34" charset="0"/>
                        </a:rPr>
                        <a:t>Pedia</a:t>
                      </a:r>
                      <a:r>
                        <a:rPr lang="en-US" sz="1200" baseline="0" dirty="0">
                          <a:effectLst/>
                          <a:latin typeface="+mn-lt"/>
                          <a:ea typeface="Calibri" panose="020F0502020204030204" pitchFamily="34" charset="0"/>
                          <a:cs typeface="Arial" panose="020B0604020202020204" pitchFamily="34" charset="0"/>
                        </a:rPr>
                        <a:t> OPD)</a:t>
                      </a:r>
                    </a:p>
                    <a:p>
                      <a:pPr marL="48895">
                        <a:lnSpc>
                          <a:spcPct val="115000"/>
                        </a:lnSpc>
                        <a:spcBef>
                          <a:spcPts val="465"/>
                        </a:spcBef>
                        <a:spcAft>
                          <a:spcPts val="0"/>
                        </a:spcAft>
                      </a:pPr>
                      <a:r>
                        <a:rPr lang="en-US" sz="1200" baseline="0" dirty="0">
                          <a:effectLst/>
                          <a:latin typeface="+mn-lt"/>
                          <a:ea typeface="Calibri" panose="020F0502020204030204" pitchFamily="34" charset="0"/>
                          <a:cs typeface="Arial" panose="020B0604020202020204" pitchFamily="34" charset="0"/>
                        </a:rPr>
                        <a:t>HIS Team(</a:t>
                      </a:r>
                      <a:r>
                        <a:rPr lang="en-US" sz="1200" baseline="0" dirty="0" err="1">
                          <a:effectLst/>
                          <a:latin typeface="+mn-lt"/>
                          <a:ea typeface="Calibri" panose="020F0502020204030204" pitchFamily="34" charset="0"/>
                          <a:cs typeface="Arial" panose="020B0604020202020204" pitchFamily="34" charset="0"/>
                        </a:rPr>
                        <a:t>Maha</a:t>
                      </a:r>
                      <a:r>
                        <a:rPr lang="en-US" sz="1200" baseline="0" dirty="0">
                          <a:effectLst/>
                          <a:latin typeface="+mn-lt"/>
                          <a:ea typeface="Calibri" panose="020F0502020204030204" pitchFamily="34" charset="0"/>
                          <a:cs typeface="Arial" panose="020B0604020202020204" pitchFamily="34" charset="0"/>
                        </a:rPr>
                        <a:t> AL-</a:t>
                      </a:r>
                      <a:r>
                        <a:rPr lang="en-US" sz="1200" baseline="0" dirty="0" err="1">
                          <a:effectLst/>
                          <a:latin typeface="+mn-lt"/>
                          <a:ea typeface="Calibri" panose="020F0502020204030204" pitchFamily="34" charset="0"/>
                          <a:cs typeface="Arial" panose="020B0604020202020204" pitchFamily="34" charset="0"/>
                        </a:rPr>
                        <a:t>Jamea</a:t>
                      </a:r>
                      <a:r>
                        <a:rPr lang="en-US" sz="1200" baseline="0" dirty="0">
                          <a:effectLst/>
                          <a:latin typeface="+mn-lt"/>
                          <a:ea typeface="Calibri" panose="020F0502020204030204" pitchFamily="34" charset="0"/>
                          <a:cs typeface="Arial" panose="020B0604020202020204" pitchFamily="34" charset="0"/>
                        </a:rPr>
                        <a:t>)</a:t>
                      </a:r>
                    </a:p>
                    <a:p>
                      <a:pPr marL="48895">
                        <a:lnSpc>
                          <a:spcPct val="115000"/>
                        </a:lnSpc>
                        <a:spcBef>
                          <a:spcPts val="465"/>
                        </a:spcBef>
                        <a:spcAft>
                          <a:spcPts val="0"/>
                        </a:spcAft>
                      </a:pPr>
                      <a:r>
                        <a:rPr lang="en-US" sz="1200" baseline="0" dirty="0">
                          <a:effectLst/>
                          <a:latin typeface="+mn-lt"/>
                          <a:ea typeface="Calibri" panose="020F0502020204030204" pitchFamily="34" charset="0"/>
                          <a:cs typeface="Arial" panose="020B0604020202020204" pitchFamily="34" charset="0"/>
                        </a:rPr>
                        <a:t>Fatimah </a:t>
                      </a:r>
                      <a:r>
                        <a:rPr lang="en-US" sz="1200" baseline="0" dirty="0" err="1">
                          <a:effectLst/>
                          <a:latin typeface="+mn-lt"/>
                          <a:ea typeface="Calibri" panose="020F0502020204030204" pitchFamily="34" charset="0"/>
                          <a:cs typeface="Arial" panose="020B0604020202020204" pitchFamily="34" charset="0"/>
                        </a:rPr>
                        <a:t>Jaber</a:t>
                      </a:r>
                      <a:r>
                        <a:rPr lang="en-US" sz="1200" baseline="0" dirty="0">
                          <a:effectLst/>
                          <a:latin typeface="+mn-lt"/>
                          <a:ea typeface="Calibri" panose="020F0502020204030204" pitchFamily="34" charset="0"/>
                          <a:cs typeface="Arial" panose="020B0604020202020204" pitchFamily="34" charset="0"/>
                        </a:rPr>
                        <a:t>(Data Center)</a:t>
                      </a:r>
                    </a:p>
                    <a:p>
                      <a:pPr marL="48895">
                        <a:lnSpc>
                          <a:spcPct val="115000"/>
                        </a:lnSpc>
                        <a:spcBef>
                          <a:spcPts val="465"/>
                        </a:spcBef>
                        <a:spcAft>
                          <a:spcPts val="0"/>
                        </a:spcAft>
                      </a:pPr>
                      <a:r>
                        <a:rPr lang="en-US" sz="1200" baseline="0" dirty="0">
                          <a:effectLst/>
                          <a:latin typeface="+mn-lt"/>
                          <a:ea typeface="Calibri" panose="020F0502020204030204" pitchFamily="34" charset="0"/>
                          <a:cs typeface="Arial" panose="020B0604020202020204" pitchFamily="34" charset="0"/>
                        </a:rPr>
                        <a:t>Aminah AL-Saleem(Clinical Improvement Service Coordinator) </a:t>
                      </a:r>
                    </a:p>
                    <a:p>
                      <a:pPr marL="48895">
                        <a:lnSpc>
                          <a:spcPct val="115000"/>
                        </a:lnSpc>
                        <a:spcBef>
                          <a:spcPts val="465"/>
                        </a:spcBef>
                        <a:spcAft>
                          <a:spcPts val="0"/>
                        </a:spcAft>
                      </a:pPr>
                      <a:r>
                        <a:rPr lang="en-US" sz="1200" baseline="0" dirty="0">
                          <a:effectLst/>
                          <a:latin typeface="+mn-lt"/>
                          <a:ea typeface="Calibri" panose="020F0502020204030204" pitchFamily="34" charset="0"/>
                          <a:cs typeface="Arial" panose="020B0604020202020204" pitchFamily="34" charset="0"/>
                        </a:rPr>
                        <a:t>Mohammad AL-</a:t>
                      </a:r>
                      <a:r>
                        <a:rPr lang="en-US" sz="1200" baseline="0" dirty="0" err="1">
                          <a:effectLst/>
                          <a:latin typeface="+mn-lt"/>
                          <a:ea typeface="Calibri" panose="020F0502020204030204" pitchFamily="34" charset="0"/>
                          <a:cs typeface="Arial" panose="020B0604020202020204" pitchFamily="34" charset="0"/>
                        </a:rPr>
                        <a:t>Omran</a:t>
                      </a:r>
                      <a:r>
                        <a:rPr lang="en-US" sz="1200" baseline="0" dirty="0">
                          <a:effectLst/>
                          <a:latin typeface="+mn-lt"/>
                          <a:ea typeface="Calibri" panose="020F0502020204030204" pitchFamily="34" charset="0"/>
                          <a:cs typeface="Arial" panose="020B0604020202020204" pitchFamily="34" charset="0"/>
                        </a:rPr>
                        <a:t> (head of Allied Department )</a:t>
                      </a:r>
                      <a:endParaRPr lang="en-US" sz="12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53340">
                        <a:lnSpc>
                          <a:spcPct val="115000"/>
                        </a:lnSpc>
                        <a:spcBef>
                          <a:spcPts val="465"/>
                        </a:spcBef>
                        <a:spcAft>
                          <a:spcPts val="0"/>
                        </a:spcAft>
                      </a:pPr>
                      <a:r>
                        <a:rPr lang="en-US" sz="1400">
                          <a:effectLst/>
                          <a:latin typeface="+mn-lt"/>
                          <a:ea typeface="Calibri" panose="020F0502020204030204" pitchFamily="34" charset="0"/>
                          <a:cs typeface="Arial" panose="020B0604020202020204" pitchFamily="34" charset="0"/>
                        </a:rPr>
                        <a:t>15-11-2022</a:t>
                      </a: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51435" marR="95250">
                        <a:lnSpc>
                          <a:spcPct val="104000"/>
                        </a:lnSpc>
                        <a:spcBef>
                          <a:spcPts val="465"/>
                        </a:spcBef>
                        <a:spcAft>
                          <a:spcPts val="0"/>
                        </a:spcAft>
                      </a:pP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56515">
                        <a:lnSpc>
                          <a:spcPct val="115000"/>
                        </a:lnSpc>
                        <a:spcBef>
                          <a:spcPts val="380"/>
                        </a:spcBef>
                        <a:spcAft>
                          <a:spcPts val="0"/>
                        </a:spcAft>
                      </a:pPr>
                      <a:r>
                        <a:rPr lang="en-US" sz="1400" dirty="0">
                          <a:effectLst/>
                          <a:latin typeface="+mn-lt"/>
                          <a:ea typeface="Calibri" panose="020F0502020204030204" pitchFamily="34" charset="0"/>
                          <a:cs typeface="Arial" panose="020B0604020202020204" pitchFamily="34" charset="0"/>
                        </a:rPr>
                        <a:t>In</a:t>
                      </a:r>
                      <a:r>
                        <a:rPr lang="en-US" sz="1400" baseline="0" dirty="0">
                          <a:effectLst/>
                          <a:latin typeface="+mn-lt"/>
                          <a:ea typeface="Calibri" panose="020F0502020204030204" pitchFamily="34" charset="0"/>
                          <a:cs typeface="Arial" panose="020B0604020202020204" pitchFamily="34" charset="0"/>
                        </a:rPr>
                        <a:t> progress</a:t>
                      </a: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68048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3160</TotalTime>
  <Words>218</Words>
  <Application>Microsoft Office PowerPoint</Application>
  <PresentationFormat>Widescreen</PresentationFormat>
  <Paragraphs>37</Paragraphs>
  <Slides>3</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vt:i4>
      </vt:variant>
    </vt:vector>
  </HeadingPairs>
  <TitlesOfParts>
    <vt:vector size="11" baseType="lpstr">
      <vt:lpstr>Arial</vt:lpstr>
      <vt:lpstr>Calibri</vt:lpstr>
      <vt:lpstr>Calibri Light</vt:lpstr>
      <vt:lpstr>Courier New</vt:lpstr>
      <vt:lpstr>DIN Next LT Arabic</vt:lpstr>
      <vt:lpstr>DIN Next LT Arabic Light</vt:lpstr>
      <vt:lpstr>Office Theme</vt:lpstr>
      <vt:lpstr>1_Office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hussam08@gmail.com</dc:creator>
  <cp:lastModifiedBy>Aminah Saleem Alsaleem</cp:lastModifiedBy>
  <cp:revision>27</cp:revision>
  <dcterms:created xsi:type="dcterms:W3CDTF">2022-01-24T05:47:34Z</dcterms:created>
  <dcterms:modified xsi:type="dcterms:W3CDTF">2023-01-01T08:01:06Z</dcterms:modified>
</cp:coreProperties>
</file>