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8"/>
  </p:notesMasterIdLst>
  <p:sldIdLst>
    <p:sldId id="257" r:id="rId3"/>
    <p:sldId id="293" r:id="rId4"/>
    <p:sldId id="287" r:id="rId5"/>
    <p:sldId id="291" r:id="rId6"/>
    <p:sldId id="288" r:id="rId7"/>
    <p:sldId id="289" r:id="rId8"/>
    <p:sldId id="290" r:id="rId9"/>
    <p:sldId id="292" r:id="rId10"/>
    <p:sldId id="274" r:id="rId11"/>
    <p:sldId id="275" r:id="rId12"/>
    <p:sldId id="276" r:id="rId13"/>
    <p:sldId id="262" r:id="rId14"/>
    <p:sldId id="260" r:id="rId15"/>
    <p:sldId id="261" r:id="rId16"/>
    <p:sldId id="263" r:id="rId17"/>
    <p:sldId id="265" r:id="rId18"/>
    <p:sldId id="266" r:id="rId19"/>
    <p:sldId id="267" r:id="rId20"/>
    <p:sldId id="259" r:id="rId21"/>
    <p:sldId id="270" r:id="rId22"/>
    <p:sldId id="271" r:id="rId23"/>
    <p:sldId id="272" r:id="rId24"/>
    <p:sldId id="264" r:id="rId25"/>
    <p:sldId id="273" r:id="rId26"/>
    <p:sldId id="280" r:id="rId27"/>
    <p:sldId id="258" r:id="rId28"/>
    <p:sldId id="279" r:id="rId29"/>
    <p:sldId id="281" r:id="rId30"/>
    <p:sldId id="284" r:id="rId31"/>
    <p:sldId id="285" r:id="rId32"/>
    <p:sldId id="286" r:id="rId33"/>
    <p:sldId id="282" r:id="rId34"/>
    <p:sldId id="283" r:id="rId35"/>
    <p:sldId id="268" r:id="rId36"/>
    <p:sldId id="277" r:id="rId37"/>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D9D"/>
    <a:srgbClr val="05ABAD"/>
    <a:srgbClr val="214293"/>
    <a:srgbClr val="F4FAF7"/>
    <a:srgbClr val="CCFFFF"/>
    <a:srgbClr val="EBF5F0"/>
    <a:srgbClr val="A9D4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74" autoAdjust="0"/>
    <p:restoredTop sz="94674"/>
  </p:normalViewPr>
  <p:slideViewPr>
    <p:cSldViewPr snapToGrid="0" snapToObjects="1">
      <p:cViewPr>
        <p:scale>
          <a:sx n="75" d="100"/>
          <a:sy n="75" d="100"/>
        </p:scale>
        <p:origin x="608"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33073E-85F4-47FB-9506-D77B7582E432}" type="datetimeFigureOut">
              <a:rPr lang="en-US" smtClean="0"/>
              <a:t>10/23/2022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4CA5C-30E1-4F13-A7FB-E7814A3F4C14}" type="slidenum">
              <a:rPr lang="en-US" smtClean="0"/>
              <a:t>‹#›</a:t>
            </a:fld>
            <a:endParaRPr lang="en-US"/>
          </a:p>
        </p:txBody>
      </p:sp>
    </p:spTree>
    <p:extLst>
      <p:ext uri="{BB962C8B-B14F-4D97-AF65-F5344CB8AC3E}">
        <p14:creationId xmlns:p14="http://schemas.microsoft.com/office/powerpoint/2010/main" val="2921108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94F7C6-BB9F-4B06-8293-756CED0E2BA0}" type="slidenum">
              <a:rPr lang="en-US" smtClean="0"/>
              <a:t>14</a:t>
            </a:fld>
            <a:endParaRPr lang="en-US"/>
          </a:p>
        </p:txBody>
      </p:sp>
    </p:spTree>
    <p:extLst>
      <p:ext uri="{BB962C8B-B14F-4D97-AF65-F5344CB8AC3E}">
        <p14:creationId xmlns:p14="http://schemas.microsoft.com/office/powerpoint/2010/main" val="3954824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94F7C6-BB9F-4B06-8293-756CED0E2BA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6250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94F7C6-BB9F-4B06-8293-756CED0E2BA0}" type="slidenum">
              <a:rPr lang="en-US" smtClean="0"/>
              <a:t>19</a:t>
            </a:fld>
            <a:endParaRPr lang="en-US"/>
          </a:p>
        </p:txBody>
      </p:sp>
    </p:spTree>
    <p:extLst>
      <p:ext uri="{BB962C8B-B14F-4D97-AF65-F5344CB8AC3E}">
        <p14:creationId xmlns:p14="http://schemas.microsoft.com/office/powerpoint/2010/main" val="3954824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94F7C6-BB9F-4B06-8293-756CED0E2BA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625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94F7C6-BB9F-4B06-8293-756CED0E2BA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3163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94F7C6-BB9F-4B06-8293-756CED0E2BA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4084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94F7C6-BB9F-4B06-8293-756CED0E2BA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3029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94F7C6-BB9F-4B06-8293-756CED0E2BA0}" type="slidenum">
              <a:rPr lang="en-US" smtClean="0"/>
              <a:t>27</a:t>
            </a:fld>
            <a:endParaRPr lang="en-US"/>
          </a:p>
        </p:txBody>
      </p:sp>
    </p:spTree>
    <p:extLst>
      <p:ext uri="{BB962C8B-B14F-4D97-AF65-F5344CB8AC3E}">
        <p14:creationId xmlns:p14="http://schemas.microsoft.com/office/powerpoint/2010/main" val="3954824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24CA5C-30E1-4F13-A7FB-E7814A3F4C14}" type="slidenum">
              <a:rPr lang="en-US" smtClean="0"/>
              <a:t>35</a:t>
            </a:fld>
            <a:endParaRPr lang="en-US"/>
          </a:p>
        </p:txBody>
      </p:sp>
    </p:spTree>
    <p:extLst>
      <p:ext uri="{BB962C8B-B14F-4D97-AF65-F5344CB8AC3E}">
        <p14:creationId xmlns:p14="http://schemas.microsoft.com/office/powerpoint/2010/main" val="1401244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973C-D9AE-5E43-9D14-1E13C3C51D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54F92912-9A0D-834B-96D7-9C7F8AC27A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6EBCE935-5461-4049-9A2F-4D5318D4D23E}"/>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5" name="Footer Placeholder 4">
            <a:extLst>
              <a:ext uri="{FF2B5EF4-FFF2-40B4-BE49-F238E27FC236}">
                <a16:creationId xmlns:a16="http://schemas.microsoft.com/office/drawing/2014/main" id="{DCEBBF84-FAE5-4446-8483-C3F32806E3FD}"/>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864A8C8B-2865-694A-874C-99C691CB1263}"/>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306775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047-1250-C047-A3A1-4D6BC6AE4796}"/>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BA876118-CE3C-3B47-87E2-D5DCED6465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38BBD27F-3F84-9C47-A21C-7AF46C949822}"/>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5" name="Footer Placeholder 4">
            <a:extLst>
              <a:ext uri="{FF2B5EF4-FFF2-40B4-BE49-F238E27FC236}">
                <a16:creationId xmlns:a16="http://schemas.microsoft.com/office/drawing/2014/main" id="{5FF403C4-4AF8-1F49-8551-BE2C3C605279}"/>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CCBBBE8C-7DC1-CC47-A906-913F811C0D6D}"/>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2872334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E44FAE-0DBA-AC4B-B96C-7A33B6F4B9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2A8E575E-4718-F143-93B8-C925C6520B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CE3CCCD9-D10A-B845-A62A-74B1E8C73620}"/>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5" name="Footer Placeholder 4">
            <a:extLst>
              <a:ext uri="{FF2B5EF4-FFF2-40B4-BE49-F238E27FC236}">
                <a16:creationId xmlns:a16="http://schemas.microsoft.com/office/drawing/2014/main" id="{CF3D28A3-8F71-E643-B92E-5F497173CE31}"/>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585DC0F8-B1E5-8B4D-A64A-F62569BBDC69}"/>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19862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973C-D9AE-5E43-9D14-1E13C3C51D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54F92912-9A0D-834B-96D7-9C7F8AC27A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6EBCE935-5461-4049-9A2F-4D5318D4D23E}"/>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5" name="Footer Placeholder 4">
            <a:extLst>
              <a:ext uri="{FF2B5EF4-FFF2-40B4-BE49-F238E27FC236}">
                <a16:creationId xmlns:a16="http://schemas.microsoft.com/office/drawing/2014/main" id="{DCEBBF84-FAE5-4446-8483-C3F32806E3FD}"/>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864A8C8B-2865-694A-874C-99C691CB1263}"/>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1770414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02BAC-745E-1B4B-9D23-74967A9B233E}"/>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53BA4EE2-5A4E-6842-8362-389AA1929D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A7248075-2BAD-914F-B0F9-40AB7E62D1FB}"/>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5" name="Footer Placeholder 4">
            <a:extLst>
              <a:ext uri="{FF2B5EF4-FFF2-40B4-BE49-F238E27FC236}">
                <a16:creationId xmlns:a16="http://schemas.microsoft.com/office/drawing/2014/main" id="{9DE18539-F114-C543-A04B-BC499A5599E4}"/>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42894BF2-D8A4-1946-A7EB-71BF4BC75DC3}"/>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3827456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1829-DFC1-4B4E-BDDC-16491AC216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50A1463D-BE5B-2D40-8D60-8798A1B480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91C73C-D5C0-AA45-B8FF-D242130C6743}"/>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5" name="Footer Placeholder 4">
            <a:extLst>
              <a:ext uri="{FF2B5EF4-FFF2-40B4-BE49-F238E27FC236}">
                <a16:creationId xmlns:a16="http://schemas.microsoft.com/office/drawing/2014/main" id="{2847E2A5-5154-5449-A098-F562DD4151ED}"/>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3563E70C-AC12-AF46-AC69-C1495332DBD6}"/>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1160521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D121-EC7F-D14E-ACF6-17A4A83441BB}"/>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DF3652D6-C1BF-124F-9A02-C78FE8D1FB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84F5E8DE-964A-624A-96CB-C4AE1CDF8A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D1399025-4CF1-7E4C-A4AB-31D79036A42B}"/>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6" name="Footer Placeholder 5">
            <a:extLst>
              <a:ext uri="{FF2B5EF4-FFF2-40B4-BE49-F238E27FC236}">
                <a16:creationId xmlns:a16="http://schemas.microsoft.com/office/drawing/2014/main" id="{E34A2126-7F9C-F045-8BCD-0F123320A111}"/>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EBC8F6F5-0C4A-1341-AB47-C97852772900}"/>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649450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AD66-BE61-E547-9435-703444A56DA6}"/>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6958F09C-31EF-2744-91DE-9F20A16913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3030F9-BD61-0E49-ACE9-FA04ABD5D5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47C6FE45-7387-4D44-B95B-E78397AF7E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69A1D5-C583-C34F-AEF8-E2387A2C7D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098664ED-563C-C24B-BB64-708564D7E5F1}"/>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8" name="Footer Placeholder 7">
            <a:extLst>
              <a:ext uri="{FF2B5EF4-FFF2-40B4-BE49-F238E27FC236}">
                <a16:creationId xmlns:a16="http://schemas.microsoft.com/office/drawing/2014/main" id="{B2FA46C0-C015-084A-BFC3-5348677898C0}"/>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37500573-C82D-8D43-ACA5-98F18ACB05F1}"/>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2383018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A899-B836-B740-BD91-D686567481DE}"/>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121E7F0C-7F2F-A54C-BAF7-1D6A2135D417}"/>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4" name="Footer Placeholder 3">
            <a:extLst>
              <a:ext uri="{FF2B5EF4-FFF2-40B4-BE49-F238E27FC236}">
                <a16:creationId xmlns:a16="http://schemas.microsoft.com/office/drawing/2014/main" id="{40FC9DD5-2664-AA47-A93F-4640BD8E0BF5}"/>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4B6DEFDB-A77E-4E4C-BC72-45D793978A4D}"/>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887278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060DEF-D9BE-6F4A-86DF-F80F20F58FF7}"/>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3" name="Footer Placeholder 2">
            <a:extLst>
              <a:ext uri="{FF2B5EF4-FFF2-40B4-BE49-F238E27FC236}">
                <a16:creationId xmlns:a16="http://schemas.microsoft.com/office/drawing/2014/main" id="{C853823D-BA9A-F845-A0E2-A164A0787214}"/>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7429DFE6-BFE0-B441-B9AC-ED6191D7B889}"/>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3499571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2E05-07AD-D748-BFC6-36DC25FBC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AB6B77F9-5580-034F-9DCA-D803CFF3B3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7F1B4374-240C-C448-A10E-E8BDE136E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A5AD0-E5FB-4447-BCD1-2C7B2FD3710F}"/>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6" name="Footer Placeholder 5">
            <a:extLst>
              <a:ext uri="{FF2B5EF4-FFF2-40B4-BE49-F238E27FC236}">
                <a16:creationId xmlns:a16="http://schemas.microsoft.com/office/drawing/2014/main" id="{A688B835-D9BE-2343-8357-F52B86525F17}"/>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DA194112-1EDD-454B-B642-F636C2165BF1}"/>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67151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02BAC-745E-1B4B-9D23-74967A9B233E}"/>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53BA4EE2-5A4E-6842-8362-389AA1929D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A7248075-2BAD-914F-B0F9-40AB7E62D1FB}"/>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5" name="Footer Placeholder 4">
            <a:extLst>
              <a:ext uri="{FF2B5EF4-FFF2-40B4-BE49-F238E27FC236}">
                <a16:creationId xmlns:a16="http://schemas.microsoft.com/office/drawing/2014/main" id="{9DE18539-F114-C543-A04B-BC499A5599E4}"/>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42894BF2-D8A4-1946-A7EB-71BF4BC75DC3}"/>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692081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56F6-90EE-D746-8EF0-ABBA8FA11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2CCA1633-1F72-2649-8D63-79679E188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E57763C3-FEEA-5E4D-B6CF-FA01F55BA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9FADB-8DB4-2F4C-AAA8-F0BA075EE49C}"/>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6" name="Footer Placeholder 5">
            <a:extLst>
              <a:ext uri="{FF2B5EF4-FFF2-40B4-BE49-F238E27FC236}">
                <a16:creationId xmlns:a16="http://schemas.microsoft.com/office/drawing/2014/main" id="{68148B76-6FD5-D74A-99D7-A19404B373A6}"/>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4D812F25-89A3-BF4B-871A-51313725DBF9}"/>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2107738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D047-1250-C047-A3A1-4D6BC6AE4796}"/>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BA876118-CE3C-3B47-87E2-D5DCED6465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38BBD27F-3F84-9C47-A21C-7AF46C949822}"/>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5" name="Footer Placeholder 4">
            <a:extLst>
              <a:ext uri="{FF2B5EF4-FFF2-40B4-BE49-F238E27FC236}">
                <a16:creationId xmlns:a16="http://schemas.microsoft.com/office/drawing/2014/main" id="{5FF403C4-4AF8-1F49-8551-BE2C3C605279}"/>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CCBBBE8C-7DC1-CC47-A906-913F811C0D6D}"/>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3994335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E44FAE-0DBA-AC4B-B96C-7A33B6F4B9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2A8E575E-4718-F143-93B8-C925C6520B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CE3CCCD9-D10A-B845-A62A-74B1E8C73620}"/>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5" name="Footer Placeholder 4">
            <a:extLst>
              <a:ext uri="{FF2B5EF4-FFF2-40B4-BE49-F238E27FC236}">
                <a16:creationId xmlns:a16="http://schemas.microsoft.com/office/drawing/2014/main" id="{CF3D28A3-8F71-E643-B92E-5F497173CE31}"/>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585DC0F8-B1E5-8B4D-A64A-F62569BBDC69}"/>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180867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1829-DFC1-4B4E-BDDC-16491AC216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50A1463D-BE5B-2D40-8D60-8798A1B480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91C73C-D5C0-AA45-B8FF-D242130C6743}"/>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5" name="Footer Placeholder 4">
            <a:extLst>
              <a:ext uri="{FF2B5EF4-FFF2-40B4-BE49-F238E27FC236}">
                <a16:creationId xmlns:a16="http://schemas.microsoft.com/office/drawing/2014/main" id="{2847E2A5-5154-5449-A098-F562DD4151ED}"/>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3563E70C-AC12-AF46-AC69-C1495332DBD6}"/>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160149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D121-EC7F-D14E-ACF6-17A4A83441BB}"/>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DF3652D6-C1BF-124F-9A02-C78FE8D1FB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84F5E8DE-964A-624A-96CB-C4AE1CDF8A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D1399025-4CF1-7E4C-A4AB-31D79036A42B}"/>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6" name="Footer Placeholder 5">
            <a:extLst>
              <a:ext uri="{FF2B5EF4-FFF2-40B4-BE49-F238E27FC236}">
                <a16:creationId xmlns:a16="http://schemas.microsoft.com/office/drawing/2014/main" id="{E34A2126-7F9C-F045-8BCD-0F123320A111}"/>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EBC8F6F5-0C4A-1341-AB47-C97852772900}"/>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2552608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AD66-BE61-E547-9435-703444A56DA6}"/>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6958F09C-31EF-2744-91DE-9F20A16913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3030F9-BD61-0E49-ACE9-FA04ABD5D5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47C6FE45-7387-4D44-B95B-E78397AF7E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69A1D5-C583-C34F-AEF8-E2387A2C7D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098664ED-563C-C24B-BB64-708564D7E5F1}"/>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8" name="Footer Placeholder 7">
            <a:extLst>
              <a:ext uri="{FF2B5EF4-FFF2-40B4-BE49-F238E27FC236}">
                <a16:creationId xmlns:a16="http://schemas.microsoft.com/office/drawing/2014/main" id="{B2FA46C0-C015-084A-BFC3-5348677898C0}"/>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37500573-C82D-8D43-ACA5-98F18ACB05F1}"/>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18003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A899-B836-B740-BD91-D686567481DE}"/>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121E7F0C-7F2F-A54C-BAF7-1D6A2135D417}"/>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4" name="Footer Placeholder 3">
            <a:extLst>
              <a:ext uri="{FF2B5EF4-FFF2-40B4-BE49-F238E27FC236}">
                <a16:creationId xmlns:a16="http://schemas.microsoft.com/office/drawing/2014/main" id="{40FC9DD5-2664-AA47-A93F-4640BD8E0BF5}"/>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4B6DEFDB-A77E-4E4C-BC72-45D793978A4D}"/>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77365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060DEF-D9BE-6F4A-86DF-F80F20F58FF7}"/>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3" name="Footer Placeholder 2">
            <a:extLst>
              <a:ext uri="{FF2B5EF4-FFF2-40B4-BE49-F238E27FC236}">
                <a16:creationId xmlns:a16="http://schemas.microsoft.com/office/drawing/2014/main" id="{C853823D-BA9A-F845-A0E2-A164A0787214}"/>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7429DFE6-BFE0-B441-B9AC-ED6191D7B889}"/>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883380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2E05-07AD-D748-BFC6-36DC25FBC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AB6B77F9-5580-034F-9DCA-D803CFF3B3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7F1B4374-240C-C448-A10E-E8BDE136E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A5AD0-E5FB-4447-BCD1-2C7B2FD3710F}"/>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6" name="Footer Placeholder 5">
            <a:extLst>
              <a:ext uri="{FF2B5EF4-FFF2-40B4-BE49-F238E27FC236}">
                <a16:creationId xmlns:a16="http://schemas.microsoft.com/office/drawing/2014/main" id="{A688B835-D9BE-2343-8357-F52B86525F17}"/>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DA194112-1EDD-454B-B642-F636C2165BF1}"/>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672806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56F6-90EE-D746-8EF0-ABBA8FA11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2CCA1633-1F72-2649-8D63-79679E188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E57763C3-FEEA-5E4D-B6CF-FA01F55BA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9FADB-8DB4-2F4C-AAA8-F0BA075EE49C}"/>
              </a:ext>
            </a:extLst>
          </p:cNvPr>
          <p:cNvSpPr>
            <a:spLocks noGrp="1"/>
          </p:cNvSpPr>
          <p:nvPr>
            <p:ph type="dt" sz="half" idx="10"/>
          </p:nvPr>
        </p:nvSpPr>
        <p:spPr/>
        <p:txBody>
          <a:bodyPr/>
          <a:lstStyle/>
          <a:p>
            <a:fld id="{5A6B0621-66FC-6C4A-A0E6-383B0F9C2B05}" type="datetimeFigureOut">
              <a:rPr lang="en-SA" smtClean="0"/>
              <a:t>10/23/2022</a:t>
            </a:fld>
            <a:endParaRPr lang="en-SA"/>
          </a:p>
        </p:txBody>
      </p:sp>
      <p:sp>
        <p:nvSpPr>
          <p:cNvPr id="6" name="Footer Placeholder 5">
            <a:extLst>
              <a:ext uri="{FF2B5EF4-FFF2-40B4-BE49-F238E27FC236}">
                <a16:creationId xmlns:a16="http://schemas.microsoft.com/office/drawing/2014/main" id="{68148B76-6FD5-D74A-99D7-A19404B373A6}"/>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4D812F25-89A3-BF4B-871A-51313725DBF9}"/>
              </a:ext>
            </a:extLst>
          </p:cNvPr>
          <p:cNvSpPr>
            <a:spLocks noGrp="1"/>
          </p:cNvSpPr>
          <p:nvPr>
            <p:ph type="sldNum" sz="quarter" idx="12"/>
          </p:nvPr>
        </p:nvSpPr>
        <p:spPr/>
        <p:txBody>
          <a:bodyPr/>
          <a:lstStyle/>
          <a:p>
            <a:fld id="{D3DAE706-D8A2-C342-A25A-3C65A6BF752C}" type="slidenum">
              <a:rPr lang="en-SA" smtClean="0"/>
              <a:t>‹#›</a:t>
            </a:fld>
            <a:endParaRPr lang="en-SA"/>
          </a:p>
        </p:txBody>
      </p:sp>
    </p:spTree>
    <p:extLst>
      <p:ext uri="{BB962C8B-B14F-4D97-AF65-F5344CB8AC3E}">
        <p14:creationId xmlns:p14="http://schemas.microsoft.com/office/powerpoint/2010/main" val="2882251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9A4076-BF7B-3C44-B580-578E01CACE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463471E4-64F7-4242-B1B7-28AA8C87F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3D5F5ECB-D8BA-FA4F-8114-272443D74A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B0621-66FC-6C4A-A0E6-383B0F9C2B05}" type="datetimeFigureOut">
              <a:rPr lang="en-SA" smtClean="0"/>
              <a:t>10/23/2022</a:t>
            </a:fld>
            <a:endParaRPr lang="en-SA"/>
          </a:p>
        </p:txBody>
      </p:sp>
      <p:sp>
        <p:nvSpPr>
          <p:cNvPr id="5" name="Footer Placeholder 4">
            <a:extLst>
              <a:ext uri="{FF2B5EF4-FFF2-40B4-BE49-F238E27FC236}">
                <a16:creationId xmlns:a16="http://schemas.microsoft.com/office/drawing/2014/main" id="{5B11A964-6C0A-C14D-A10F-24F3162A53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8FD648B6-1611-BF47-BBDF-A9583F8D18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DAE706-D8A2-C342-A25A-3C65A6BF752C}" type="slidenum">
              <a:rPr lang="en-SA" smtClean="0"/>
              <a:t>‹#›</a:t>
            </a:fld>
            <a:endParaRPr lang="en-SA"/>
          </a:p>
        </p:txBody>
      </p:sp>
    </p:spTree>
    <p:extLst>
      <p:ext uri="{BB962C8B-B14F-4D97-AF65-F5344CB8AC3E}">
        <p14:creationId xmlns:p14="http://schemas.microsoft.com/office/powerpoint/2010/main" val="3458214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9A4076-BF7B-3C44-B580-578E01CACE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463471E4-64F7-4242-B1B7-28AA8C87F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3D5F5ECB-D8BA-FA4F-8114-272443D74A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B0621-66FC-6C4A-A0E6-383B0F9C2B05}" type="datetimeFigureOut">
              <a:rPr lang="en-SA" smtClean="0"/>
              <a:t>10/23/2022</a:t>
            </a:fld>
            <a:endParaRPr lang="en-SA"/>
          </a:p>
        </p:txBody>
      </p:sp>
      <p:sp>
        <p:nvSpPr>
          <p:cNvPr id="5" name="Footer Placeholder 4">
            <a:extLst>
              <a:ext uri="{FF2B5EF4-FFF2-40B4-BE49-F238E27FC236}">
                <a16:creationId xmlns:a16="http://schemas.microsoft.com/office/drawing/2014/main" id="{5B11A964-6C0A-C14D-A10F-24F3162A53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8FD648B6-1611-BF47-BBDF-A9583F8D18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DAE706-D8A2-C342-A25A-3C65A6BF752C}" type="slidenum">
              <a:rPr lang="en-SA" smtClean="0"/>
              <a:t>‹#›</a:t>
            </a:fld>
            <a:endParaRPr lang="en-SA"/>
          </a:p>
        </p:txBody>
      </p:sp>
    </p:spTree>
    <p:extLst>
      <p:ext uri="{BB962C8B-B14F-4D97-AF65-F5344CB8AC3E}">
        <p14:creationId xmlns:p14="http://schemas.microsoft.com/office/powerpoint/2010/main" val="39650260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2BE8D41-07C7-324C-A5C9-16048FD5EF0B}"/>
              </a:ext>
            </a:extLst>
          </p:cNvPr>
          <p:cNvSpPr>
            <a:spLocks noGrp="1"/>
          </p:cNvSpPr>
          <p:nvPr/>
        </p:nvSpPr>
        <p:spPr>
          <a:xfrm>
            <a:off x="1551979" y="2546009"/>
            <a:ext cx="9088041" cy="1007131"/>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chor="b">
            <a:normAutofit/>
          </a:bodyPr>
          <a:lstStyle>
            <a:lvl1pPr algn="ctr" defTabSz="1007943" rtl="0" eaLnBrk="1" latinLnBrk="0" hangingPunct="1">
              <a:lnSpc>
                <a:spcPct val="90000"/>
              </a:lnSpc>
              <a:spcBef>
                <a:spcPct val="0"/>
              </a:spcBef>
              <a:buNone/>
              <a:defRPr sz="6614" kern="1200">
                <a:solidFill>
                  <a:schemeClr val="tx1"/>
                </a:solidFill>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marL="0" marR="0" lvl="0" indent="0" algn="ctr" defTabSz="1007943" rtl="0" eaLnBrk="1" fontAlgn="auto" latinLnBrk="0" hangingPunct="1">
              <a:lnSpc>
                <a:spcPct val="90000"/>
              </a:lnSpc>
              <a:spcBef>
                <a:spcPct val="0"/>
              </a:spcBef>
              <a:spcAft>
                <a:spcPts val="0"/>
              </a:spcAft>
              <a:buClrTx/>
              <a:buSzTx/>
              <a:buFontTx/>
              <a:buNone/>
              <a:tabLst/>
              <a:defRPr/>
            </a:pPr>
            <a:r>
              <a:rPr kumimoji="0" lang="en-US" sz="6614" b="0" i="0" u="none" strike="noStrike" kern="1200" cap="none" spc="0" normalizeH="0" baseline="0" noProof="0" dirty="0">
                <a:ln>
                  <a:noFill/>
                </a:ln>
                <a:solidFill>
                  <a:prstClr val="white"/>
                </a:solidFill>
                <a:effectLst/>
                <a:uLnTx/>
                <a:uFillTx/>
                <a:latin typeface="DIN Next LT Arabic" panose="020B0503020203050203" pitchFamily="34" charset="-78"/>
                <a:ea typeface="+mj-ea"/>
                <a:cs typeface="DIN Next LT Arabic" panose="020B0503020203050203" pitchFamily="34" charset="-78"/>
              </a:rPr>
              <a:t>Projects</a:t>
            </a:r>
            <a:endParaRPr kumimoji="0" lang="en-SA" sz="6614" b="0" i="0" u="none" strike="noStrike" kern="1200" cap="none" spc="0" normalizeH="0" baseline="0" noProof="0" dirty="0">
              <a:ln>
                <a:noFill/>
              </a:ln>
              <a:solidFill>
                <a:prstClr val="white"/>
              </a:solidFill>
              <a:effectLst/>
              <a:uLnTx/>
              <a:uFillTx/>
              <a:latin typeface="DIN Next LT Arabic" panose="020B0503020203050203" pitchFamily="34" charset="-78"/>
              <a:ea typeface="+mj-ea"/>
              <a:cs typeface="DIN Next LT Arabic" panose="020B0503020203050203" pitchFamily="34" charset="-78"/>
            </a:endParaRPr>
          </a:p>
        </p:txBody>
      </p:sp>
      <p:sp>
        <p:nvSpPr>
          <p:cNvPr id="6" name="Subtitle 2">
            <a:extLst>
              <a:ext uri="{FF2B5EF4-FFF2-40B4-BE49-F238E27FC236}">
                <a16:creationId xmlns:a16="http://schemas.microsoft.com/office/drawing/2014/main" id="{6A9921C5-ED31-ED41-9050-D188F3ADAA2D}"/>
              </a:ext>
            </a:extLst>
          </p:cNvPr>
          <p:cNvSpPr>
            <a:spLocks noGrp="1"/>
          </p:cNvSpPr>
          <p:nvPr/>
        </p:nvSpPr>
        <p:spPr>
          <a:xfrm>
            <a:off x="2086569" y="3685554"/>
            <a:ext cx="8018860" cy="672672"/>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ormAutofit/>
          </a:bodyPr>
          <a:lstStyle>
            <a:lvl1pPr marL="0" indent="0" algn="ctr" defTabSz="1007943" rtl="0" eaLnBrk="1" latinLnBrk="0" hangingPunct="1">
              <a:lnSpc>
                <a:spcPct val="90000"/>
              </a:lnSpc>
              <a:spcBef>
                <a:spcPts val="1102"/>
              </a:spcBef>
              <a:buFont typeface="Arial" panose="020B0604020202020204" pitchFamily="34" charset="0"/>
              <a:buNone/>
              <a:defRPr sz="2646" kern="1200">
                <a:solidFill>
                  <a:schemeClr val="tx1"/>
                </a:solidFill>
                <a:latin typeface="+mj-lt"/>
                <a:ea typeface="+mj-ea"/>
                <a:cs typeface="+mj-cs"/>
              </a:defRPr>
            </a:lvl1pPr>
            <a:lvl2pPr marL="503972" indent="0" algn="ctr" defTabSz="1007943" rtl="0" eaLnBrk="1" latinLnBrk="0" hangingPunct="1">
              <a:lnSpc>
                <a:spcPct val="90000"/>
              </a:lnSpc>
              <a:spcBef>
                <a:spcPts val="551"/>
              </a:spcBef>
              <a:buFont typeface="Arial" panose="020B0604020202020204" pitchFamily="34" charset="0"/>
              <a:buNone/>
              <a:defRPr sz="2205" kern="1200">
                <a:solidFill>
                  <a:schemeClr val="tx1"/>
                </a:solidFill>
                <a:latin typeface="+mj-lt"/>
                <a:ea typeface="+mj-ea"/>
                <a:cs typeface="+mj-cs"/>
              </a:defRPr>
            </a:lvl2pPr>
            <a:lvl3pPr marL="1007943" indent="0" algn="ctr" defTabSz="1007943" rtl="0" eaLnBrk="1" latinLnBrk="0" hangingPunct="1">
              <a:lnSpc>
                <a:spcPct val="90000"/>
              </a:lnSpc>
              <a:spcBef>
                <a:spcPts val="551"/>
              </a:spcBef>
              <a:buFont typeface="Arial" panose="020B0604020202020204" pitchFamily="34" charset="0"/>
              <a:buNone/>
              <a:defRPr sz="1984" kern="1200">
                <a:solidFill>
                  <a:schemeClr val="tx1"/>
                </a:solidFill>
                <a:latin typeface="+mj-lt"/>
                <a:ea typeface="+mj-ea"/>
                <a:cs typeface="+mj-cs"/>
              </a:defRPr>
            </a:lvl3pPr>
            <a:lvl4pPr marL="1511915"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4pPr>
            <a:lvl5pPr marL="2015886"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5pPr>
            <a:lvl6pPr marL="2519858"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6pPr>
            <a:lvl7pPr marL="3023829"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7pPr>
            <a:lvl8pPr marL="3527801"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8pPr>
            <a:lvl9pPr marL="4031772"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9pPr>
          </a:lstStyle>
          <a:p>
            <a:pPr marL="0" marR="0" lvl="0" indent="0" algn="ctr"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n-US" sz="36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Clinical services improvement unit</a:t>
            </a:r>
            <a:endParaRPr kumimoji="0" lang="en-SA" sz="36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p:txBody>
      </p:sp>
      <p:sp>
        <p:nvSpPr>
          <p:cNvPr id="2" name="Rectangle 1">
            <a:extLst>
              <a:ext uri="{FF2B5EF4-FFF2-40B4-BE49-F238E27FC236}">
                <a16:creationId xmlns:a16="http://schemas.microsoft.com/office/drawing/2014/main" id="{AACD5239-98B7-524C-8BAE-4E633D69A2B1}"/>
              </a:ext>
            </a:extLst>
          </p:cNvPr>
          <p:cNvSpPr/>
          <p:nvPr/>
        </p:nvSpPr>
        <p:spPr>
          <a:xfrm>
            <a:off x="543415" y="387856"/>
            <a:ext cx="3805881" cy="951470"/>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7" name="Rectangle 6">
            <a:extLst>
              <a:ext uri="{FF2B5EF4-FFF2-40B4-BE49-F238E27FC236}">
                <a16:creationId xmlns:a16="http://schemas.microsoft.com/office/drawing/2014/main" id="{AC0C10D2-E647-014C-A457-2F0632C9C337}"/>
              </a:ext>
            </a:extLst>
          </p:cNvPr>
          <p:cNvSpPr/>
          <p:nvPr/>
        </p:nvSpPr>
        <p:spPr>
          <a:xfrm>
            <a:off x="9947189" y="5913477"/>
            <a:ext cx="1878227" cy="672673"/>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0" name="Picture 9">
            <a:extLst>
              <a:ext uri="{FF2B5EF4-FFF2-40B4-BE49-F238E27FC236}">
                <a16:creationId xmlns:a16="http://schemas.microsoft.com/office/drawing/2014/main" id="{3B34C2D8-F9A1-2847-BBA4-4CB167A41F68}"/>
              </a:ext>
            </a:extLst>
          </p:cNvPr>
          <p:cNvPicPr>
            <a:picLocks noChangeAspect="1"/>
          </p:cNvPicPr>
          <p:nvPr/>
        </p:nvPicPr>
        <p:blipFill>
          <a:blip r:embed="rId3"/>
          <a:srcRect/>
          <a:stretch/>
        </p:blipFill>
        <p:spPr>
          <a:xfrm>
            <a:off x="745865" y="668196"/>
            <a:ext cx="3400979" cy="657917"/>
          </a:xfrm>
          <a:prstGeom prst="rect">
            <a:avLst/>
          </a:prstGeom>
        </p:spPr>
      </p:pic>
    </p:spTree>
    <p:extLst>
      <p:ext uri="{BB962C8B-B14F-4D97-AF65-F5344CB8AC3E}">
        <p14:creationId xmlns:p14="http://schemas.microsoft.com/office/powerpoint/2010/main" val="4240899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5">
            <a:extLst>
              <a:ext uri="{FF2B5EF4-FFF2-40B4-BE49-F238E27FC236}">
                <a16:creationId xmlns:a16="http://schemas.microsoft.com/office/drawing/2014/main" id="{46880803-6810-8B93-822E-C4DAF4324610}"/>
              </a:ext>
            </a:extLst>
          </p:cNvPr>
          <p:cNvSpPr txBox="1">
            <a:spLocks/>
          </p:cNvSpPr>
          <p:nvPr/>
        </p:nvSpPr>
        <p:spPr>
          <a:xfrm>
            <a:off x="576071" y="704089"/>
            <a:ext cx="650262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solidFill>
                  <a:srgbClr val="214293"/>
                </a:solidFill>
              </a:rPr>
              <a:t>Definition and Aims</a:t>
            </a:r>
          </a:p>
        </p:txBody>
      </p:sp>
      <p:sp>
        <p:nvSpPr>
          <p:cNvPr id="5" name="Text Placeholder 26">
            <a:extLst>
              <a:ext uri="{FF2B5EF4-FFF2-40B4-BE49-F238E27FC236}">
                <a16:creationId xmlns:a16="http://schemas.microsoft.com/office/drawing/2014/main" id="{A59C2EBF-679A-BB40-FBE5-C413FC237F2D}"/>
              </a:ext>
            </a:extLst>
          </p:cNvPr>
          <p:cNvSpPr txBox="1">
            <a:spLocks/>
          </p:cNvSpPr>
          <p:nvPr/>
        </p:nvSpPr>
        <p:spPr>
          <a:xfrm>
            <a:off x="576072" y="1947672"/>
            <a:ext cx="6581966"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Courier New" panose="02070309020205020404" pitchFamily="49" charset="0"/>
              <a:buChar char="o"/>
            </a:pPr>
            <a:r>
              <a:rPr lang="en-US" sz="1800" dirty="0">
                <a:latin typeface="Calibri" panose="020F0502020204030204" pitchFamily="34" charset="0"/>
              </a:rPr>
              <a:t>It is a document for the mother from the beginning of her pregnancy to six weeks after birth, and the Baby from his birth until he reaches twenty-eight days</a:t>
            </a:r>
          </a:p>
          <a:p>
            <a:pPr marL="285750" indent="-285750">
              <a:buFont typeface="Courier New" panose="02070309020205020404" pitchFamily="49" charset="0"/>
              <a:buChar char="o"/>
            </a:pPr>
            <a:endParaRPr lang="en-US" dirty="0">
              <a:latin typeface="Calibri" panose="020F0502020204030204" pitchFamily="34" charset="0"/>
            </a:endParaRPr>
          </a:p>
          <a:p>
            <a:endParaRPr lang="en-US" sz="1800" dirty="0">
              <a:latin typeface="Calibri" panose="020F0502020204030204" pitchFamily="34" charset="0"/>
            </a:endParaRPr>
          </a:p>
          <a:p>
            <a:pPr marL="285750" indent="-285750">
              <a:buFont typeface="Courier New" panose="02070309020205020404" pitchFamily="49" charset="0"/>
              <a:buChar char="o"/>
            </a:pPr>
            <a:r>
              <a:rPr lang="en-US" sz="1800" dirty="0">
                <a:latin typeface="Calibri" panose="020F0502020204030204" pitchFamily="34" charset="0"/>
              </a:rPr>
              <a:t>Aims:</a:t>
            </a:r>
          </a:p>
          <a:p>
            <a:pPr marL="1200150" lvl="2" indent="-285750">
              <a:buFont typeface="Courier New" panose="02070309020205020404" pitchFamily="49" charset="0"/>
              <a:buChar char="o"/>
            </a:pPr>
            <a:r>
              <a:rPr lang="en-US" sz="1400" i="1" dirty="0">
                <a:latin typeface="Calibri" panose="020F0502020204030204" pitchFamily="34" charset="0"/>
              </a:rPr>
              <a:t>Reduce infant mortality</a:t>
            </a:r>
          </a:p>
          <a:p>
            <a:pPr marL="1200150" lvl="2" indent="-285750">
              <a:buFont typeface="Courier New" panose="02070309020205020404" pitchFamily="49" charset="0"/>
              <a:buChar char="o"/>
            </a:pPr>
            <a:r>
              <a:rPr lang="en-US" sz="1400" i="1" dirty="0">
                <a:latin typeface="Calibri" panose="020F0502020204030204" pitchFamily="34" charset="0"/>
              </a:rPr>
              <a:t> Ensure good health of mother and infant during pregnancy and delivery. </a:t>
            </a:r>
          </a:p>
          <a:p>
            <a:pPr marL="1200150" lvl="2" indent="-285750">
              <a:buFont typeface="Courier New" panose="02070309020205020404" pitchFamily="49" charset="0"/>
              <a:buChar char="o"/>
            </a:pPr>
            <a:r>
              <a:rPr lang="en-US" sz="1400" i="1" dirty="0">
                <a:latin typeface="Calibri" panose="020F0502020204030204" pitchFamily="34" charset="0"/>
              </a:rPr>
              <a:t>Monitor the health of both mother and child.</a:t>
            </a:r>
          </a:p>
          <a:p>
            <a:pPr marL="1200150" lvl="2" indent="-285750">
              <a:buFont typeface="Courier New" panose="02070309020205020404" pitchFamily="49" charset="0"/>
              <a:buChar char="o"/>
            </a:pPr>
            <a:r>
              <a:rPr lang="en-US" sz="1400" i="1" dirty="0">
                <a:latin typeface="Calibri" panose="020F0502020204030204" pitchFamily="34" charset="0"/>
              </a:rPr>
              <a:t>Improve quality of health care and awareness.</a:t>
            </a:r>
          </a:p>
        </p:txBody>
      </p:sp>
    </p:spTree>
    <p:extLst>
      <p:ext uri="{BB962C8B-B14F-4D97-AF65-F5344CB8AC3E}">
        <p14:creationId xmlns:p14="http://schemas.microsoft.com/office/powerpoint/2010/main" val="2816486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69404BF-86A3-FAA9-E853-C9D148809E57}"/>
              </a:ext>
            </a:extLst>
          </p:cNvPr>
          <p:cNvGraphicFramePr>
            <a:graphicFrameLocks/>
          </p:cNvGraphicFramePr>
          <p:nvPr>
            <p:extLst>
              <p:ext uri="{D42A27DB-BD31-4B8C-83A1-F6EECF244321}">
                <p14:modId xmlns:p14="http://schemas.microsoft.com/office/powerpoint/2010/main" val="3873411831"/>
              </p:ext>
            </p:extLst>
          </p:nvPr>
        </p:nvGraphicFramePr>
        <p:xfrm>
          <a:off x="1378527" y="1690688"/>
          <a:ext cx="8298873" cy="4293540"/>
        </p:xfrm>
        <a:graphic>
          <a:graphicData uri="http://schemas.openxmlformats.org/drawingml/2006/table">
            <a:tbl>
              <a:tblPr firstRow="1" bandRow="1">
                <a:tableStyleId>{BC89EF96-8CEA-46FF-86C4-4CE0E7609802}</a:tableStyleId>
              </a:tblPr>
              <a:tblGrid>
                <a:gridCol w="3217652">
                  <a:extLst>
                    <a:ext uri="{9D8B030D-6E8A-4147-A177-3AD203B41FA5}">
                      <a16:colId xmlns:a16="http://schemas.microsoft.com/office/drawing/2014/main" val="2439432168"/>
                    </a:ext>
                  </a:extLst>
                </a:gridCol>
                <a:gridCol w="1439875">
                  <a:extLst>
                    <a:ext uri="{9D8B030D-6E8A-4147-A177-3AD203B41FA5}">
                      <a16:colId xmlns:a16="http://schemas.microsoft.com/office/drawing/2014/main" val="1345832762"/>
                    </a:ext>
                  </a:extLst>
                </a:gridCol>
                <a:gridCol w="3641346">
                  <a:extLst>
                    <a:ext uri="{9D8B030D-6E8A-4147-A177-3AD203B41FA5}">
                      <a16:colId xmlns:a16="http://schemas.microsoft.com/office/drawing/2014/main" val="4005066504"/>
                    </a:ext>
                  </a:extLst>
                </a:gridCol>
              </a:tblGrid>
              <a:tr h="344466">
                <a:tc>
                  <a:txBody>
                    <a:bodyPr/>
                    <a:lstStyle/>
                    <a:p>
                      <a:pPr algn="ctr"/>
                      <a:r>
                        <a:rPr lang="en-US" sz="2000" dirty="0">
                          <a:solidFill>
                            <a:schemeClr val="bg1"/>
                          </a:solidFill>
                        </a:rPr>
                        <a:t>Action</a:t>
                      </a:r>
                    </a:p>
                  </a:txBody>
                  <a:tcPr>
                    <a:solidFill>
                      <a:srgbClr val="214293"/>
                    </a:solidFill>
                  </a:tcPr>
                </a:tc>
                <a:tc>
                  <a:txBody>
                    <a:bodyPr/>
                    <a:lstStyle/>
                    <a:p>
                      <a:pPr algn="ctr"/>
                      <a:r>
                        <a:rPr lang="en-US" sz="2000" dirty="0">
                          <a:solidFill>
                            <a:schemeClr val="bg1"/>
                          </a:solidFill>
                        </a:rPr>
                        <a:t>Status </a:t>
                      </a:r>
                    </a:p>
                  </a:txBody>
                  <a:tcPr>
                    <a:solidFill>
                      <a:srgbClr val="214293"/>
                    </a:solidFill>
                  </a:tcPr>
                </a:tc>
                <a:tc>
                  <a:txBody>
                    <a:bodyPr/>
                    <a:lstStyle/>
                    <a:p>
                      <a:pPr algn="ctr"/>
                      <a:r>
                        <a:rPr lang="en-US" sz="2000" dirty="0">
                          <a:solidFill>
                            <a:schemeClr val="bg1"/>
                          </a:solidFill>
                        </a:rPr>
                        <a:t>Responsible </a:t>
                      </a:r>
                    </a:p>
                  </a:txBody>
                  <a:tcPr>
                    <a:solidFill>
                      <a:srgbClr val="214293"/>
                    </a:solidFill>
                  </a:tcPr>
                </a:tc>
                <a:extLst>
                  <a:ext uri="{0D108BD9-81ED-4DB2-BD59-A6C34878D82A}">
                    <a16:rowId xmlns:a16="http://schemas.microsoft.com/office/drawing/2014/main" val="607010343"/>
                  </a:ext>
                </a:extLst>
              </a:tr>
              <a:tr h="496388">
                <a:tc>
                  <a:txBody>
                    <a:bodyPr/>
                    <a:lstStyle/>
                    <a:p>
                      <a:r>
                        <a:rPr lang="en-US" sz="1600" b="1" dirty="0">
                          <a:solidFill>
                            <a:schemeClr val="bg1"/>
                          </a:solidFill>
                        </a:rPr>
                        <a:t>Pregnancy Classes pathway </a:t>
                      </a:r>
                    </a:p>
                  </a:txBody>
                  <a:tcPr>
                    <a:solidFill>
                      <a:srgbClr val="05ABAD"/>
                    </a:solidFill>
                  </a:tcPr>
                </a:tc>
                <a:tc>
                  <a:txBody>
                    <a:bodyPr/>
                    <a:lstStyle/>
                    <a:p>
                      <a:r>
                        <a:rPr lang="en-US" sz="1600" b="1" dirty="0">
                          <a:solidFill>
                            <a:schemeClr val="accent1">
                              <a:lumMod val="75000"/>
                            </a:schemeClr>
                          </a:solidFill>
                        </a:rPr>
                        <a:t>Done</a:t>
                      </a:r>
                    </a:p>
                  </a:txBody>
                  <a:tcPr>
                    <a:solidFill>
                      <a:schemeClr val="bg1"/>
                    </a:solidFill>
                  </a:tcPr>
                </a:tc>
                <a:tc>
                  <a:txBody>
                    <a:bodyPr/>
                    <a:lstStyle/>
                    <a:p>
                      <a:r>
                        <a:rPr lang="en-US" sz="1600" b="1" dirty="0" err="1"/>
                        <a:t>Ms.Aminah</a:t>
                      </a:r>
                      <a:r>
                        <a:rPr lang="en-US" sz="1600" b="1" dirty="0"/>
                        <a:t> Al-Saleem </a:t>
                      </a:r>
                    </a:p>
                  </a:txBody>
                  <a:tcPr>
                    <a:solidFill>
                      <a:schemeClr val="bg1"/>
                    </a:solidFill>
                  </a:tcPr>
                </a:tc>
                <a:extLst>
                  <a:ext uri="{0D108BD9-81ED-4DB2-BD59-A6C34878D82A}">
                    <a16:rowId xmlns:a16="http://schemas.microsoft.com/office/drawing/2014/main" val="3615919379"/>
                  </a:ext>
                </a:extLst>
              </a:tr>
              <a:tr h="374205">
                <a:tc>
                  <a:txBody>
                    <a:bodyPr/>
                    <a:lstStyle/>
                    <a:p>
                      <a:r>
                        <a:rPr lang="en-US" sz="1600" b="1" dirty="0">
                          <a:solidFill>
                            <a:schemeClr val="bg1"/>
                          </a:solidFill>
                        </a:rPr>
                        <a:t>Dashboard </a:t>
                      </a:r>
                    </a:p>
                  </a:txBody>
                  <a:tcPr>
                    <a:solidFill>
                      <a:srgbClr val="05ABAD"/>
                    </a:solidFill>
                  </a:tcPr>
                </a:tc>
                <a:tc>
                  <a:txBody>
                    <a:bodyPr/>
                    <a:lstStyle/>
                    <a:p>
                      <a:r>
                        <a:rPr lang="en-US" sz="1600" b="1" dirty="0">
                          <a:solidFill>
                            <a:schemeClr val="accent1">
                              <a:lumMod val="75000"/>
                            </a:schemeClr>
                          </a:solidFill>
                        </a:rPr>
                        <a:t>Done</a:t>
                      </a:r>
                    </a:p>
                  </a:txBody>
                  <a:tcPr>
                    <a:solidFill>
                      <a:schemeClr val="bg1"/>
                    </a:solidFill>
                  </a:tcPr>
                </a:tc>
                <a:tc>
                  <a:txBody>
                    <a:bodyPr/>
                    <a:lstStyle/>
                    <a:p>
                      <a:r>
                        <a:rPr lang="en-US" sz="1600" b="1" dirty="0" err="1"/>
                        <a:t>Ms.Fatimah</a:t>
                      </a:r>
                      <a:r>
                        <a:rPr lang="en-US" sz="1600" b="1" dirty="0"/>
                        <a:t> Al Eid </a:t>
                      </a:r>
                    </a:p>
                  </a:txBody>
                  <a:tcPr>
                    <a:solidFill>
                      <a:schemeClr val="bg1"/>
                    </a:solidFill>
                  </a:tcPr>
                </a:tc>
                <a:extLst>
                  <a:ext uri="{0D108BD9-81ED-4DB2-BD59-A6C34878D82A}">
                    <a16:rowId xmlns:a16="http://schemas.microsoft.com/office/drawing/2014/main" val="626148407"/>
                  </a:ext>
                </a:extLst>
              </a:tr>
              <a:tr h="374205">
                <a:tc>
                  <a:txBody>
                    <a:bodyPr/>
                    <a:lstStyle/>
                    <a:p>
                      <a:r>
                        <a:rPr lang="en-US" sz="1600" b="1" dirty="0">
                          <a:solidFill>
                            <a:schemeClr val="bg1"/>
                          </a:solidFill>
                        </a:rPr>
                        <a:t>Technical part </a:t>
                      </a:r>
                    </a:p>
                  </a:txBody>
                  <a:tcPr>
                    <a:solidFill>
                      <a:srgbClr val="05ABAD"/>
                    </a:solidFill>
                  </a:tcPr>
                </a:tc>
                <a:tc>
                  <a:txBody>
                    <a:bodyPr/>
                    <a:lstStyle/>
                    <a:p>
                      <a:r>
                        <a:rPr lang="en-US" sz="1600" b="1" dirty="0">
                          <a:solidFill>
                            <a:schemeClr val="accent1">
                              <a:lumMod val="75000"/>
                            </a:schemeClr>
                          </a:solidFill>
                        </a:rPr>
                        <a:t>Done</a:t>
                      </a:r>
                    </a:p>
                  </a:txBody>
                  <a:tcPr>
                    <a:solidFill>
                      <a:schemeClr val="bg1"/>
                    </a:solidFill>
                  </a:tcPr>
                </a:tc>
                <a:tc>
                  <a:txBody>
                    <a:bodyPr/>
                    <a:lstStyle/>
                    <a:p>
                      <a:r>
                        <a:rPr lang="en-US" sz="1600" b="1" dirty="0"/>
                        <a:t>Dr. Ahmed </a:t>
                      </a:r>
                      <a:r>
                        <a:rPr lang="en-US" sz="1600" b="1" dirty="0" err="1"/>
                        <a:t>Alghanem</a:t>
                      </a:r>
                      <a:r>
                        <a:rPr lang="en-US" sz="1600" b="1" dirty="0"/>
                        <a:t> </a:t>
                      </a:r>
                    </a:p>
                  </a:txBody>
                  <a:tcPr>
                    <a:solidFill>
                      <a:schemeClr val="bg1"/>
                    </a:solidFill>
                  </a:tcPr>
                </a:tc>
                <a:extLst>
                  <a:ext uri="{0D108BD9-81ED-4DB2-BD59-A6C34878D82A}">
                    <a16:rowId xmlns:a16="http://schemas.microsoft.com/office/drawing/2014/main" val="3719480466"/>
                  </a:ext>
                </a:extLst>
              </a:tr>
              <a:tr h="374205">
                <a:tc>
                  <a:txBody>
                    <a:bodyPr/>
                    <a:lstStyle/>
                    <a:p>
                      <a:r>
                        <a:rPr lang="en-US" sz="1600" b="1" dirty="0">
                          <a:solidFill>
                            <a:schemeClr val="bg1"/>
                          </a:solidFill>
                        </a:rPr>
                        <a:t>Safe Birth Pathway </a:t>
                      </a:r>
                    </a:p>
                  </a:txBody>
                  <a:tcPr>
                    <a:solidFill>
                      <a:srgbClr val="05ABAD"/>
                    </a:solidFill>
                  </a:tcPr>
                </a:tc>
                <a:tc>
                  <a:txBody>
                    <a:bodyPr/>
                    <a:lstStyle/>
                    <a:p>
                      <a:r>
                        <a:rPr lang="en-US" sz="1600" b="1" dirty="0">
                          <a:solidFill>
                            <a:schemeClr val="accent1">
                              <a:lumMod val="75000"/>
                            </a:schemeClr>
                          </a:solidFill>
                        </a:rPr>
                        <a:t>Done</a:t>
                      </a:r>
                    </a:p>
                  </a:txBody>
                  <a:tcPr>
                    <a:solidFill>
                      <a:schemeClr val="bg1"/>
                    </a:solidFill>
                  </a:tcPr>
                </a:tc>
                <a:tc>
                  <a:txBody>
                    <a:bodyPr/>
                    <a:lstStyle/>
                    <a:p>
                      <a:r>
                        <a:rPr lang="en-US" sz="1600" b="1" dirty="0"/>
                        <a:t>Dr. Nada Al-</a:t>
                      </a:r>
                      <a:r>
                        <a:rPr lang="en-US" sz="1600" b="1" dirty="0" err="1"/>
                        <a:t>faleh</a:t>
                      </a:r>
                      <a:endParaRPr lang="en-US" sz="1600" b="1" dirty="0"/>
                    </a:p>
                  </a:txBody>
                  <a:tcPr>
                    <a:solidFill>
                      <a:schemeClr val="bg1"/>
                    </a:solidFill>
                  </a:tcPr>
                </a:tc>
                <a:extLst>
                  <a:ext uri="{0D108BD9-81ED-4DB2-BD59-A6C34878D82A}">
                    <a16:rowId xmlns:a16="http://schemas.microsoft.com/office/drawing/2014/main" val="266179498"/>
                  </a:ext>
                </a:extLst>
              </a:tr>
              <a:tr h="430557">
                <a:tc>
                  <a:txBody>
                    <a:bodyPr/>
                    <a:lstStyle/>
                    <a:p>
                      <a:r>
                        <a:rPr lang="en-US" sz="1600" b="1" dirty="0">
                          <a:solidFill>
                            <a:schemeClr val="bg1"/>
                          </a:solidFill>
                        </a:rPr>
                        <a:t>Midwife Clinic</a:t>
                      </a:r>
                    </a:p>
                  </a:txBody>
                  <a:tcPr>
                    <a:solidFill>
                      <a:srgbClr val="05ABAD"/>
                    </a:solidFill>
                  </a:tcPr>
                </a:tc>
                <a:tc>
                  <a:txBody>
                    <a:bodyPr/>
                    <a:lstStyle/>
                    <a:p>
                      <a:r>
                        <a:rPr lang="en-US" sz="1600" b="1" dirty="0">
                          <a:solidFill>
                            <a:schemeClr val="accent5">
                              <a:lumMod val="75000"/>
                            </a:schemeClr>
                          </a:solidFill>
                        </a:rPr>
                        <a:t>Pending </a:t>
                      </a:r>
                    </a:p>
                  </a:txBody>
                  <a:tcPr>
                    <a:solidFill>
                      <a:schemeClr val="bg1"/>
                    </a:solidFill>
                  </a:tcPr>
                </a:tc>
                <a:tc>
                  <a:txBody>
                    <a:bodyPr/>
                    <a:lstStyle/>
                    <a:p>
                      <a:r>
                        <a:rPr lang="en-US" sz="1600" b="1" dirty="0" err="1"/>
                        <a:t>Ms.Naflah</a:t>
                      </a:r>
                      <a:endParaRPr lang="en-US" sz="1600" b="1" dirty="0"/>
                    </a:p>
                  </a:txBody>
                  <a:tcPr>
                    <a:solidFill>
                      <a:schemeClr val="bg1"/>
                    </a:solidFill>
                  </a:tcPr>
                </a:tc>
                <a:extLst>
                  <a:ext uri="{0D108BD9-81ED-4DB2-BD59-A6C34878D82A}">
                    <a16:rowId xmlns:a16="http://schemas.microsoft.com/office/drawing/2014/main" val="857933816"/>
                  </a:ext>
                </a:extLst>
              </a:tr>
              <a:tr h="799605">
                <a:tc>
                  <a:txBody>
                    <a:bodyPr/>
                    <a:lstStyle/>
                    <a:p>
                      <a:r>
                        <a:rPr lang="en-US" sz="1600" b="1" dirty="0">
                          <a:solidFill>
                            <a:schemeClr val="bg1"/>
                          </a:solidFill>
                        </a:rPr>
                        <a:t>Arrangement with AL-Nour PHC &amp; Bader PHC</a:t>
                      </a:r>
                    </a:p>
                  </a:txBody>
                  <a:tcPr>
                    <a:solidFill>
                      <a:srgbClr val="05ABAD"/>
                    </a:solidFill>
                  </a:tcPr>
                </a:tc>
                <a:tc>
                  <a:txBody>
                    <a:bodyPr/>
                    <a:lstStyle/>
                    <a:p>
                      <a:r>
                        <a:rPr lang="en-US" sz="1600" b="1" dirty="0">
                          <a:solidFill>
                            <a:schemeClr val="accent1">
                              <a:lumMod val="75000"/>
                            </a:schemeClr>
                          </a:solidFill>
                        </a:rPr>
                        <a:t>Done </a:t>
                      </a:r>
                    </a:p>
                  </a:txBody>
                  <a:tcPr>
                    <a:solidFill>
                      <a:schemeClr val="bg1"/>
                    </a:solidFill>
                  </a:tcPr>
                </a:tc>
                <a:tc>
                  <a:txBody>
                    <a:bodyPr/>
                    <a:lstStyle/>
                    <a:p>
                      <a:r>
                        <a:rPr lang="en-US" sz="1600" b="1" dirty="0" err="1"/>
                        <a:t>Dr.Fdia</a:t>
                      </a:r>
                      <a:r>
                        <a:rPr lang="en-US" sz="1600" b="1" dirty="0"/>
                        <a:t> (Bader PHC)</a:t>
                      </a:r>
                    </a:p>
                    <a:p>
                      <a:endParaRPr lang="en-US" sz="1600" b="1" dirty="0"/>
                    </a:p>
                    <a:p>
                      <a:r>
                        <a:rPr lang="en-US" sz="1600" b="1" dirty="0" err="1"/>
                        <a:t>Dr.Murtadah</a:t>
                      </a:r>
                      <a:r>
                        <a:rPr lang="en-US" sz="1600" b="1" dirty="0"/>
                        <a:t> (Al-Nour PHC)</a:t>
                      </a:r>
                    </a:p>
                  </a:txBody>
                  <a:tcPr>
                    <a:solidFill>
                      <a:schemeClr val="bg1"/>
                    </a:solidFill>
                  </a:tcPr>
                </a:tc>
                <a:extLst>
                  <a:ext uri="{0D108BD9-81ED-4DB2-BD59-A6C34878D82A}">
                    <a16:rowId xmlns:a16="http://schemas.microsoft.com/office/drawing/2014/main" val="3411470925"/>
                  </a:ext>
                </a:extLst>
              </a:tr>
              <a:tr h="374205">
                <a:tc>
                  <a:txBody>
                    <a:bodyPr/>
                    <a:lstStyle/>
                    <a:p>
                      <a:r>
                        <a:rPr lang="en-US" sz="1600" b="1" dirty="0">
                          <a:solidFill>
                            <a:schemeClr val="bg1"/>
                          </a:solidFill>
                        </a:rPr>
                        <a:t>GO LIFE </a:t>
                      </a:r>
                    </a:p>
                  </a:txBody>
                  <a:tcPr>
                    <a:solidFill>
                      <a:srgbClr val="05ABAD"/>
                    </a:solidFill>
                  </a:tcPr>
                </a:tc>
                <a:tc>
                  <a:txBody>
                    <a:bodyPr/>
                    <a:lstStyle/>
                    <a:p>
                      <a:r>
                        <a:rPr lang="en-US" sz="1600" b="1" dirty="0">
                          <a:solidFill>
                            <a:schemeClr val="accent5">
                              <a:lumMod val="60000"/>
                              <a:lumOff val="40000"/>
                            </a:schemeClr>
                          </a:solidFill>
                        </a:rPr>
                        <a:t>October </a:t>
                      </a:r>
                    </a:p>
                  </a:txBody>
                  <a:tcPr>
                    <a:solidFill>
                      <a:schemeClr val="bg1"/>
                    </a:solidFill>
                  </a:tcPr>
                </a:tc>
                <a:tc>
                  <a:txBody>
                    <a:bodyPr/>
                    <a:lstStyle/>
                    <a:p>
                      <a:r>
                        <a:rPr lang="en-US" sz="1600" b="1" dirty="0"/>
                        <a:t>All Team</a:t>
                      </a:r>
                    </a:p>
                  </a:txBody>
                  <a:tcPr>
                    <a:solidFill>
                      <a:schemeClr val="bg1"/>
                    </a:solidFill>
                  </a:tcPr>
                </a:tc>
                <a:extLst>
                  <a:ext uri="{0D108BD9-81ED-4DB2-BD59-A6C34878D82A}">
                    <a16:rowId xmlns:a16="http://schemas.microsoft.com/office/drawing/2014/main" val="4245478032"/>
                  </a:ext>
                </a:extLst>
              </a:tr>
              <a:tr h="650575">
                <a:tc>
                  <a:txBody>
                    <a:bodyPr/>
                    <a:lstStyle/>
                    <a:p>
                      <a:r>
                        <a:rPr lang="en-US" sz="1600" b="1" dirty="0">
                          <a:solidFill>
                            <a:schemeClr val="bg1"/>
                          </a:solidFill>
                        </a:rPr>
                        <a:t>Tracking (Coordinators )</a:t>
                      </a:r>
                    </a:p>
                  </a:txBody>
                  <a:tcPr>
                    <a:solidFill>
                      <a:srgbClr val="05ABAD"/>
                    </a:solidFill>
                  </a:tcPr>
                </a:tc>
                <a:tc>
                  <a:txBody>
                    <a:bodyPr/>
                    <a:lstStyle/>
                    <a:p>
                      <a:r>
                        <a:rPr lang="en-US" sz="1600" b="1" dirty="0">
                          <a:solidFill>
                            <a:schemeClr val="accent1">
                              <a:lumMod val="75000"/>
                            </a:schemeClr>
                          </a:solidFill>
                        </a:rPr>
                        <a:t>Done</a:t>
                      </a:r>
                    </a:p>
                  </a:txBody>
                  <a:tcPr>
                    <a:solidFill>
                      <a:schemeClr val="bg1"/>
                    </a:solidFill>
                  </a:tcPr>
                </a:tc>
                <a:tc>
                  <a:txBody>
                    <a:bodyPr/>
                    <a:lstStyle/>
                    <a:p>
                      <a:r>
                        <a:rPr lang="en-US" sz="1600" b="1" dirty="0"/>
                        <a:t>MCHD</a:t>
                      </a:r>
                    </a:p>
                    <a:p>
                      <a:r>
                        <a:rPr lang="en-US" sz="1600" b="1" dirty="0"/>
                        <a:t>PHC</a:t>
                      </a:r>
                    </a:p>
                  </a:txBody>
                  <a:tcPr>
                    <a:solidFill>
                      <a:schemeClr val="bg1"/>
                    </a:solidFill>
                  </a:tcPr>
                </a:tc>
                <a:extLst>
                  <a:ext uri="{0D108BD9-81ED-4DB2-BD59-A6C34878D82A}">
                    <a16:rowId xmlns:a16="http://schemas.microsoft.com/office/drawing/2014/main" val="873739005"/>
                  </a:ext>
                </a:extLst>
              </a:tr>
            </a:tbl>
          </a:graphicData>
        </a:graphic>
      </p:graphicFrame>
      <p:sp>
        <p:nvSpPr>
          <p:cNvPr id="5" name="Title 1">
            <a:extLst>
              <a:ext uri="{FF2B5EF4-FFF2-40B4-BE49-F238E27FC236}">
                <a16:creationId xmlns:a16="http://schemas.microsoft.com/office/drawing/2014/main" id="{ADDC45A7-AE92-93B2-A7D5-A674AB89A674}"/>
              </a:ext>
            </a:extLst>
          </p:cNvPr>
          <p:cNvSpPr txBox="1">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solidFill>
                  <a:srgbClr val="214293"/>
                </a:solidFill>
              </a:rPr>
              <a:t>Action plan / Tasks</a:t>
            </a:r>
          </a:p>
        </p:txBody>
      </p:sp>
    </p:spTree>
    <p:extLst>
      <p:ext uri="{BB962C8B-B14F-4D97-AF65-F5344CB8AC3E}">
        <p14:creationId xmlns:p14="http://schemas.microsoft.com/office/powerpoint/2010/main" val="274352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2BE8D41-07C7-324C-A5C9-16048FD5EF0B}"/>
              </a:ext>
            </a:extLst>
          </p:cNvPr>
          <p:cNvSpPr>
            <a:spLocks noGrp="1"/>
          </p:cNvSpPr>
          <p:nvPr/>
        </p:nvSpPr>
        <p:spPr>
          <a:xfrm>
            <a:off x="1551979" y="2546009"/>
            <a:ext cx="9088041" cy="1007131"/>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chor="b">
            <a:normAutofit fontScale="62500" lnSpcReduction="20000"/>
          </a:bodyPr>
          <a:lstStyle>
            <a:lvl1pPr algn="ctr" defTabSz="1007943" rtl="0" eaLnBrk="1" latinLnBrk="0" hangingPunct="1">
              <a:lnSpc>
                <a:spcPct val="90000"/>
              </a:lnSpc>
              <a:spcBef>
                <a:spcPct val="0"/>
              </a:spcBef>
              <a:buNone/>
              <a:defRPr sz="6614" kern="1200">
                <a:solidFill>
                  <a:schemeClr val="tx1"/>
                </a:solidFill>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marL="0" marR="0" lvl="0" indent="0" algn="ctr" defTabSz="1007943" rtl="0" eaLnBrk="1" fontAlgn="auto" latinLnBrk="0" hangingPunct="1">
              <a:lnSpc>
                <a:spcPct val="90000"/>
              </a:lnSpc>
              <a:spcBef>
                <a:spcPct val="0"/>
              </a:spcBef>
              <a:spcAft>
                <a:spcPts val="0"/>
              </a:spcAft>
              <a:buClrTx/>
              <a:buSzTx/>
              <a:buFontTx/>
              <a:buNone/>
              <a:tabLst/>
              <a:defRPr/>
            </a:pPr>
            <a:r>
              <a:rPr kumimoji="0" lang="en-US" sz="6614" b="0" i="0" u="none" strike="noStrike" kern="1200" cap="none" spc="0" normalizeH="0" baseline="0" noProof="0" dirty="0">
                <a:ln>
                  <a:noFill/>
                </a:ln>
                <a:solidFill>
                  <a:prstClr val="white"/>
                </a:solidFill>
                <a:effectLst/>
                <a:uLnTx/>
                <a:uFillTx/>
                <a:latin typeface="DIN Next LT Arabic" panose="020B0503020203050203" pitchFamily="34" charset="-78"/>
                <a:ea typeface="+mj-ea"/>
                <a:cs typeface="DIN Next LT Arabic" panose="020B0503020203050203" pitchFamily="34" charset="-78"/>
              </a:rPr>
              <a:t>Pediatrics ER Sickle cell Patients MCHD</a:t>
            </a:r>
          </a:p>
        </p:txBody>
      </p:sp>
      <p:sp>
        <p:nvSpPr>
          <p:cNvPr id="2" name="Rectangle 1">
            <a:extLst>
              <a:ext uri="{FF2B5EF4-FFF2-40B4-BE49-F238E27FC236}">
                <a16:creationId xmlns:a16="http://schemas.microsoft.com/office/drawing/2014/main" id="{AACD5239-98B7-524C-8BAE-4E633D69A2B1}"/>
              </a:ext>
            </a:extLst>
          </p:cNvPr>
          <p:cNvSpPr/>
          <p:nvPr/>
        </p:nvSpPr>
        <p:spPr>
          <a:xfrm>
            <a:off x="543415" y="387856"/>
            <a:ext cx="3805881" cy="951470"/>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7" name="Rectangle 6">
            <a:extLst>
              <a:ext uri="{FF2B5EF4-FFF2-40B4-BE49-F238E27FC236}">
                <a16:creationId xmlns:a16="http://schemas.microsoft.com/office/drawing/2014/main" id="{AC0C10D2-E647-014C-A457-2F0632C9C337}"/>
              </a:ext>
            </a:extLst>
          </p:cNvPr>
          <p:cNvSpPr/>
          <p:nvPr/>
        </p:nvSpPr>
        <p:spPr>
          <a:xfrm>
            <a:off x="9947189" y="5913477"/>
            <a:ext cx="1878227" cy="672673"/>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0" name="Picture 9">
            <a:extLst>
              <a:ext uri="{FF2B5EF4-FFF2-40B4-BE49-F238E27FC236}">
                <a16:creationId xmlns:a16="http://schemas.microsoft.com/office/drawing/2014/main" id="{3B34C2D8-F9A1-2847-BBA4-4CB167A41F68}"/>
              </a:ext>
            </a:extLst>
          </p:cNvPr>
          <p:cNvPicPr>
            <a:picLocks noChangeAspect="1"/>
          </p:cNvPicPr>
          <p:nvPr/>
        </p:nvPicPr>
        <p:blipFill>
          <a:blip r:embed="rId3"/>
          <a:srcRect/>
          <a:stretch/>
        </p:blipFill>
        <p:spPr>
          <a:xfrm>
            <a:off x="745865" y="668196"/>
            <a:ext cx="3400979" cy="657917"/>
          </a:xfrm>
          <a:prstGeom prst="rect">
            <a:avLst/>
          </a:prstGeom>
        </p:spPr>
      </p:pic>
      <p:sp>
        <p:nvSpPr>
          <p:cNvPr id="3" name="Subtitle 2">
            <a:extLst>
              <a:ext uri="{FF2B5EF4-FFF2-40B4-BE49-F238E27FC236}">
                <a16:creationId xmlns:a16="http://schemas.microsoft.com/office/drawing/2014/main" id="{BC5C0DAC-E9A9-5109-F79B-1880D18C06AF}"/>
              </a:ext>
            </a:extLst>
          </p:cNvPr>
          <p:cNvSpPr>
            <a:spLocks noGrp="1"/>
          </p:cNvSpPr>
          <p:nvPr/>
        </p:nvSpPr>
        <p:spPr>
          <a:xfrm>
            <a:off x="2092035" y="3983181"/>
            <a:ext cx="8013393" cy="624427"/>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ormAutofit fontScale="25000" lnSpcReduction="20000"/>
          </a:bodyPr>
          <a:lstStyle>
            <a:lvl1pPr marL="0" indent="0" algn="ctr" defTabSz="1007943" rtl="0" eaLnBrk="1" latinLnBrk="0" hangingPunct="1">
              <a:lnSpc>
                <a:spcPct val="90000"/>
              </a:lnSpc>
              <a:spcBef>
                <a:spcPts val="1102"/>
              </a:spcBef>
              <a:buFont typeface="Arial" panose="020B0604020202020204" pitchFamily="34" charset="0"/>
              <a:buNone/>
              <a:defRPr sz="2646" kern="1200">
                <a:solidFill>
                  <a:schemeClr val="tx1"/>
                </a:solidFill>
                <a:latin typeface="+mj-lt"/>
                <a:ea typeface="+mj-ea"/>
                <a:cs typeface="+mj-cs"/>
              </a:defRPr>
            </a:lvl1pPr>
            <a:lvl2pPr marL="503972" indent="0" algn="ctr" defTabSz="1007943" rtl="0" eaLnBrk="1" latinLnBrk="0" hangingPunct="1">
              <a:lnSpc>
                <a:spcPct val="90000"/>
              </a:lnSpc>
              <a:spcBef>
                <a:spcPts val="551"/>
              </a:spcBef>
              <a:buFont typeface="Arial" panose="020B0604020202020204" pitchFamily="34" charset="0"/>
              <a:buNone/>
              <a:defRPr sz="2205" kern="1200">
                <a:solidFill>
                  <a:schemeClr val="tx1"/>
                </a:solidFill>
                <a:latin typeface="+mj-lt"/>
                <a:ea typeface="+mj-ea"/>
                <a:cs typeface="+mj-cs"/>
              </a:defRPr>
            </a:lvl2pPr>
            <a:lvl3pPr marL="1007943" indent="0" algn="ctr" defTabSz="1007943" rtl="0" eaLnBrk="1" latinLnBrk="0" hangingPunct="1">
              <a:lnSpc>
                <a:spcPct val="90000"/>
              </a:lnSpc>
              <a:spcBef>
                <a:spcPts val="551"/>
              </a:spcBef>
              <a:buFont typeface="Arial" panose="020B0604020202020204" pitchFamily="34" charset="0"/>
              <a:buNone/>
              <a:defRPr sz="1984" kern="1200">
                <a:solidFill>
                  <a:schemeClr val="tx1"/>
                </a:solidFill>
                <a:latin typeface="+mj-lt"/>
                <a:ea typeface="+mj-ea"/>
                <a:cs typeface="+mj-cs"/>
              </a:defRPr>
            </a:lvl3pPr>
            <a:lvl4pPr marL="1511915"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4pPr>
            <a:lvl5pPr marL="2015886"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5pPr>
            <a:lvl6pPr marL="2519858"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6pPr>
            <a:lvl7pPr marL="3023829"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7pPr>
            <a:lvl8pPr marL="3527801"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8pPr>
            <a:lvl9pPr marL="4031772"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9pPr>
          </a:lstStyle>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Members:</a:t>
            </a:r>
          </a:p>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 Dr. Zahra </a:t>
            </a:r>
            <a:r>
              <a:rPr kumimoji="0" lang="en-US" sz="6400" b="0" i="0" u="none" strike="noStrike" kern="1200" cap="none" spc="0" normalizeH="0" baseline="0" noProof="0" dirty="0" err="1">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Almajed</a:t>
            </a:r>
            <a:endPar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 Fatimah Al-Eid</a:t>
            </a:r>
          </a:p>
          <a:p>
            <a:pPr marL="0" marR="0" lvl="0" indent="0" algn="ctr"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endParaRPr kumimoji="0" lang="en-SA" sz="36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p:txBody>
      </p:sp>
    </p:spTree>
    <p:extLst>
      <p:ext uri="{BB962C8B-B14F-4D97-AF65-F5344CB8AC3E}">
        <p14:creationId xmlns:p14="http://schemas.microsoft.com/office/powerpoint/2010/main" val="123113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5">
            <a:extLst>
              <a:ext uri="{FF2B5EF4-FFF2-40B4-BE49-F238E27FC236}">
                <a16:creationId xmlns:a16="http://schemas.microsoft.com/office/drawing/2014/main" id="{46880803-6810-8B93-822E-C4DAF4324610}"/>
              </a:ext>
            </a:extLst>
          </p:cNvPr>
          <p:cNvSpPr txBox="1">
            <a:spLocks/>
          </p:cNvSpPr>
          <p:nvPr/>
        </p:nvSpPr>
        <p:spPr>
          <a:xfrm>
            <a:off x="576071" y="704089"/>
            <a:ext cx="650262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solidFill>
                  <a:srgbClr val="214293"/>
                </a:solidFill>
              </a:rPr>
              <a:t>Definition and Aims</a:t>
            </a:r>
          </a:p>
        </p:txBody>
      </p:sp>
      <p:sp>
        <p:nvSpPr>
          <p:cNvPr id="5" name="Text Placeholder 26">
            <a:extLst>
              <a:ext uri="{FF2B5EF4-FFF2-40B4-BE49-F238E27FC236}">
                <a16:creationId xmlns:a16="http://schemas.microsoft.com/office/drawing/2014/main" id="{A59C2EBF-679A-BB40-FBE5-C413FC237F2D}"/>
              </a:ext>
            </a:extLst>
          </p:cNvPr>
          <p:cNvSpPr txBox="1">
            <a:spLocks/>
          </p:cNvSpPr>
          <p:nvPr/>
        </p:nvSpPr>
        <p:spPr>
          <a:xfrm>
            <a:off x="576072" y="1947672"/>
            <a:ext cx="6581966"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Courier New" panose="02070309020205020404" pitchFamily="49" charset="0"/>
              <a:buChar char="o"/>
            </a:pPr>
            <a:r>
              <a:rPr lang="en-US" sz="1800" dirty="0">
                <a:latin typeface="Calibri" panose="020F0502020204030204" pitchFamily="34" charset="0"/>
              </a:rPr>
              <a:t>It is a project for Sickle Cell Patients who arrive at the hospital through the ER and take time to receive the Painkiller for more than 30 Minutes</a:t>
            </a:r>
          </a:p>
          <a:p>
            <a:pPr marL="285750" indent="-285750">
              <a:buFont typeface="Courier New" panose="02070309020205020404" pitchFamily="49" charset="0"/>
              <a:buChar char="o"/>
            </a:pPr>
            <a:endParaRPr lang="en-US" dirty="0">
              <a:latin typeface="Calibri" panose="020F0502020204030204" pitchFamily="34" charset="0"/>
            </a:endParaRPr>
          </a:p>
          <a:p>
            <a:endParaRPr lang="en-US" sz="1800" dirty="0">
              <a:latin typeface="Calibri" panose="020F0502020204030204" pitchFamily="34" charset="0"/>
            </a:endParaRPr>
          </a:p>
          <a:p>
            <a:pPr marL="285750" indent="-285750">
              <a:buFont typeface="Courier New" panose="02070309020205020404" pitchFamily="49" charset="0"/>
              <a:buChar char="o"/>
            </a:pPr>
            <a:r>
              <a:rPr lang="en-US" sz="1800" dirty="0">
                <a:latin typeface="Calibri" panose="020F0502020204030204" pitchFamily="34" charset="0"/>
              </a:rPr>
              <a:t>Aims:</a:t>
            </a:r>
          </a:p>
          <a:p>
            <a:pPr marL="1200150" lvl="2" indent="-285750">
              <a:buFont typeface="Courier New" panose="02070309020205020404" pitchFamily="49" charset="0"/>
              <a:buChar char="o"/>
            </a:pPr>
            <a:r>
              <a:rPr lang="en-US" sz="1400" i="1" dirty="0">
                <a:latin typeface="Calibri" panose="020F0502020204030204" pitchFamily="34" charset="0"/>
              </a:rPr>
              <a:t>To Provide  effective care within 30 minutes and meet patients needs. </a:t>
            </a:r>
          </a:p>
          <a:p>
            <a:pPr marL="1200150" lvl="2" indent="-285750">
              <a:buFont typeface="Courier New" panose="02070309020205020404" pitchFamily="49" charset="0"/>
              <a:buChar char="o"/>
            </a:pPr>
            <a:r>
              <a:rPr lang="en-US" sz="1400" i="1" dirty="0">
                <a:latin typeface="Calibri" panose="020F0502020204030204" pitchFamily="34" charset="0"/>
              </a:rPr>
              <a:t> Reduce the Number of Patients who didn’t receive Painkiller with 30 minutes. </a:t>
            </a:r>
          </a:p>
          <a:p>
            <a:pPr marL="1200150" lvl="2" indent="-285750">
              <a:buFont typeface="Courier New" panose="02070309020205020404" pitchFamily="49" charset="0"/>
              <a:buChar char="o"/>
            </a:pPr>
            <a:r>
              <a:rPr lang="en-US" sz="1400" i="1" dirty="0">
                <a:latin typeface="Calibri" panose="020F0502020204030204" pitchFamily="34" charset="0"/>
              </a:rPr>
              <a:t>Improve the Quality services in ER. </a:t>
            </a:r>
          </a:p>
          <a:p>
            <a:pPr marL="1200150" lvl="2" indent="-285750">
              <a:buFont typeface="Courier New" panose="02070309020205020404" pitchFamily="49" charset="0"/>
              <a:buChar char="o"/>
            </a:pPr>
            <a:r>
              <a:rPr lang="en-US" sz="1400" i="1" dirty="0">
                <a:latin typeface="Calibri" panose="020F0502020204030204" pitchFamily="34" charset="0"/>
              </a:rPr>
              <a:t>Meet 85% of the patient’s satisfactions. </a:t>
            </a:r>
          </a:p>
          <a:p>
            <a:pPr marL="1200150" lvl="2" indent="-285750">
              <a:buFont typeface="Courier New" panose="02070309020205020404" pitchFamily="49" charset="0"/>
              <a:buChar char="o"/>
            </a:pPr>
            <a:r>
              <a:rPr lang="en-US" sz="1400" i="1" dirty="0">
                <a:latin typeface="Calibri" panose="020F0502020204030204" pitchFamily="34" charset="0"/>
              </a:rPr>
              <a:t>Increase up to 70% of the patient’s awareness.</a:t>
            </a:r>
          </a:p>
        </p:txBody>
      </p:sp>
    </p:spTree>
    <p:extLst>
      <p:ext uri="{BB962C8B-B14F-4D97-AF65-F5344CB8AC3E}">
        <p14:creationId xmlns:p14="http://schemas.microsoft.com/office/powerpoint/2010/main" val="3896484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E80E9B-B478-BB97-B06E-6D4CF3853781}"/>
              </a:ext>
            </a:extLst>
          </p:cNvPr>
          <p:cNvSpPr txBox="1">
            <a:spLocks/>
          </p:cNvSpPr>
          <p:nvPr/>
        </p:nvSpPr>
        <p:spPr>
          <a:xfrm>
            <a:off x="668942" y="211165"/>
            <a:ext cx="8820754" cy="10445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solidFill>
                  <a:srgbClr val="214293"/>
                </a:solidFill>
              </a:rPr>
              <a:t>Action plan / Tasks</a:t>
            </a:r>
          </a:p>
        </p:txBody>
      </p:sp>
      <p:sp>
        <p:nvSpPr>
          <p:cNvPr id="6" name="Date Placeholder 3">
            <a:extLst>
              <a:ext uri="{FF2B5EF4-FFF2-40B4-BE49-F238E27FC236}">
                <a16:creationId xmlns:a16="http://schemas.microsoft.com/office/drawing/2014/main" id="{EEF8D617-ECA9-200C-4BC6-A9936991A891}"/>
              </a:ext>
            </a:extLst>
          </p:cNvPr>
          <p:cNvSpPr>
            <a:spLocks noGrp="1"/>
          </p:cNvSpPr>
          <p:nvPr>
            <p:ph type="dt" sz="half" idx="10"/>
          </p:nvPr>
        </p:nvSpPr>
        <p:spPr>
          <a:xfrm>
            <a:off x="666042" y="964780"/>
            <a:ext cx="4494763" cy="294324"/>
          </a:xfrm>
        </p:spPr>
        <p:txBody>
          <a:bodyPr/>
          <a:lstStyle/>
          <a:p>
            <a:r>
              <a:rPr lang="en-US" sz="1400" dirty="0">
                <a:solidFill>
                  <a:srgbClr val="184D9D"/>
                </a:solidFill>
              </a:rPr>
              <a:t>Project start date:  </a:t>
            </a:r>
            <a:r>
              <a:rPr lang="en-US" sz="1400" dirty="0">
                <a:solidFill>
                  <a:schemeClr val="tx1">
                    <a:lumMod val="65000"/>
                    <a:lumOff val="35000"/>
                  </a:schemeClr>
                </a:solidFill>
              </a:rPr>
              <a:t>01/09/2022    </a:t>
            </a:r>
            <a:r>
              <a:rPr lang="en-US" sz="1400" dirty="0">
                <a:solidFill>
                  <a:schemeClr val="accent1"/>
                </a:solidFill>
              </a:rPr>
              <a:t>     </a:t>
            </a:r>
            <a:r>
              <a:rPr lang="en-US" sz="1400" dirty="0">
                <a:solidFill>
                  <a:srgbClr val="184D9D"/>
                </a:solidFill>
              </a:rPr>
              <a:t>Status</a:t>
            </a:r>
            <a:r>
              <a:rPr lang="en-US" sz="1400" dirty="0">
                <a:solidFill>
                  <a:schemeClr val="accent1"/>
                </a:solidFill>
              </a:rPr>
              <a:t>: </a:t>
            </a:r>
            <a:r>
              <a:rPr lang="en-US" sz="1400" dirty="0">
                <a:solidFill>
                  <a:srgbClr val="AD5C4D"/>
                </a:solidFill>
              </a:rPr>
              <a:t>still in progress</a:t>
            </a:r>
            <a:endParaRPr lang="en-US" dirty="0">
              <a:solidFill>
                <a:srgbClr val="AD5C4D"/>
              </a:solidFill>
            </a:endParaRPr>
          </a:p>
        </p:txBody>
      </p:sp>
    </p:spTree>
    <p:extLst>
      <p:ext uri="{BB962C8B-B14F-4D97-AF65-F5344CB8AC3E}">
        <p14:creationId xmlns:p14="http://schemas.microsoft.com/office/powerpoint/2010/main" val="768048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2BE8D41-07C7-324C-A5C9-16048FD5EF0B}"/>
              </a:ext>
            </a:extLst>
          </p:cNvPr>
          <p:cNvSpPr>
            <a:spLocks noGrp="1"/>
          </p:cNvSpPr>
          <p:nvPr/>
        </p:nvSpPr>
        <p:spPr>
          <a:xfrm>
            <a:off x="1551979" y="2546009"/>
            <a:ext cx="9088041" cy="1007131"/>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chor="b">
            <a:normAutofit fontScale="62500" lnSpcReduction="20000"/>
          </a:bodyPr>
          <a:lstStyle>
            <a:lvl1pPr algn="ctr" defTabSz="1007943" rtl="0" eaLnBrk="1" latinLnBrk="0" hangingPunct="1">
              <a:lnSpc>
                <a:spcPct val="90000"/>
              </a:lnSpc>
              <a:spcBef>
                <a:spcPct val="0"/>
              </a:spcBef>
              <a:buNone/>
              <a:defRPr sz="6614" kern="1200">
                <a:solidFill>
                  <a:schemeClr val="tx1"/>
                </a:solidFill>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marL="0" marR="0" lvl="0" indent="0" algn="ctr" defTabSz="1007943" rtl="0" eaLnBrk="1" fontAlgn="auto" latinLnBrk="0" hangingPunct="1">
              <a:lnSpc>
                <a:spcPct val="90000"/>
              </a:lnSpc>
              <a:spcBef>
                <a:spcPct val="0"/>
              </a:spcBef>
              <a:spcAft>
                <a:spcPts val="0"/>
              </a:spcAft>
              <a:buClrTx/>
              <a:buSzTx/>
              <a:buFontTx/>
              <a:buNone/>
              <a:tabLst/>
              <a:defRPr/>
            </a:pPr>
            <a:r>
              <a:rPr kumimoji="0" lang="en-US" sz="6614" b="0" i="0" u="none" strike="noStrike" kern="1200" cap="none" spc="0" normalizeH="0" baseline="0" noProof="0" dirty="0">
                <a:ln>
                  <a:noFill/>
                </a:ln>
                <a:solidFill>
                  <a:prstClr val="white"/>
                </a:solidFill>
                <a:effectLst/>
                <a:uLnTx/>
                <a:uFillTx/>
                <a:latin typeface="DIN Next LT Arabic" panose="020B0503020203050203" pitchFamily="34" charset="-78"/>
                <a:ea typeface="+mj-ea"/>
                <a:cs typeface="DIN Next LT Arabic" panose="020B0503020203050203" pitchFamily="34" charset="-78"/>
              </a:rPr>
              <a:t>Enhanced Recovery After Surgery (ERAS) Program In MCH</a:t>
            </a:r>
          </a:p>
        </p:txBody>
      </p:sp>
      <p:sp>
        <p:nvSpPr>
          <p:cNvPr id="2" name="Rectangle 1">
            <a:extLst>
              <a:ext uri="{FF2B5EF4-FFF2-40B4-BE49-F238E27FC236}">
                <a16:creationId xmlns:a16="http://schemas.microsoft.com/office/drawing/2014/main" id="{AACD5239-98B7-524C-8BAE-4E633D69A2B1}"/>
              </a:ext>
            </a:extLst>
          </p:cNvPr>
          <p:cNvSpPr/>
          <p:nvPr/>
        </p:nvSpPr>
        <p:spPr>
          <a:xfrm>
            <a:off x="543415" y="387856"/>
            <a:ext cx="3805881" cy="951470"/>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7" name="Rectangle 6">
            <a:extLst>
              <a:ext uri="{FF2B5EF4-FFF2-40B4-BE49-F238E27FC236}">
                <a16:creationId xmlns:a16="http://schemas.microsoft.com/office/drawing/2014/main" id="{AC0C10D2-E647-014C-A457-2F0632C9C337}"/>
              </a:ext>
            </a:extLst>
          </p:cNvPr>
          <p:cNvSpPr/>
          <p:nvPr/>
        </p:nvSpPr>
        <p:spPr>
          <a:xfrm>
            <a:off x="9947189" y="5913477"/>
            <a:ext cx="1878227" cy="672673"/>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0" name="Picture 9">
            <a:extLst>
              <a:ext uri="{FF2B5EF4-FFF2-40B4-BE49-F238E27FC236}">
                <a16:creationId xmlns:a16="http://schemas.microsoft.com/office/drawing/2014/main" id="{3B34C2D8-F9A1-2847-BBA4-4CB167A41F68}"/>
              </a:ext>
            </a:extLst>
          </p:cNvPr>
          <p:cNvPicPr>
            <a:picLocks noChangeAspect="1"/>
          </p:cNvPicPr>
          <p:nvPr/>
        </p:nvPicPr>
        <p:blipFill>
          <a:blip r:embed="rId3"/>
          <a:srcRect/>
          <a:stretch/>
        </p:blipFill>
        <p:spPr>
          <a:xfrm>
            <a:off x="745865" y="668196"/>
            <a:ext cx="3400979" cy="657917"/>
          </a:xfrm>
          <a:prstGeom prst="rect">
            <a:avLst/>
          </a:prstGeom>
        </p:spPr>
      </p:pic>
      <p:sp>
        <p:nvSpPr>
          <p:cNvPr id="3" name="Subtitle 2">
            <a:extLst>
              <a:ext uri="{FF2B5EF4-FFF2-40B4-BE49-F238E27FC236}">
                <a16:creationId xmlns:a16="http://schemas.microsoft.com/office/drawing/2014/main" id="{BC5C0DAC-E9A9-5109-F79B-1880D18C06AF}"/>
              </a:ext>
            </a:extLst>
          </p:cNvPr>
          <p:cNvSpPr>
            <a:spLocks noGrp="1"/>
          </p:cNvSpPr>
          <p:nvPr/>
        </p:nvSpPr>
        <p:spPr>
          <a:xfrm>
            <a:off x="2092035" y="3983181"/>
            <a:ext cx="8013393" cy="624427"/>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ormAutofit fontScale="25000" lnSpcReduction="20000"/>
          </a:bodyPr>
          <a:lstStyle>
            <a:lvl1pPr marL="0" indent="0" algn="ctr" defTabSz="1007943" rtl="0" eaLnBrk="1" latinLnBrk="0" hangingPunct="1">
              <a:lnSpc>
                <a:spcPct val="90000"/>
              </a:lnSpc>
              <a:spcBef>
                <a:spcPts val="1102"/>
              </a:spcBef>
              <a:buFont typeface="Arial" panose="020B0604020202020204" pitchFamily="34" charset="0"/>
              <a:buNone/>
              <a:defRPr sz="2646" kern="1200">
                <a:solidFill>
                  <a:schemeClr val="tx1"/>
                </a:solidFill>
                <a:latin typeface="+mj-lt"/>
                <a:ea typeface="+mj-ea"/>
                <a:cs typeface="+mj-cs"/>
              </a:defRPr>
            </a:lvl1pPr>
            <a:lvl2pPr marL="503972" indent="0" algn="ctr" defTabSz="1007943" rtl="0" eaLnBrk="1" latinLnBrk="0" hangingPunct="1">
              <a:lnSpc>
                <a:spcPct val="90000"/>
              </a:lnSpc>
              <a:spcBef>
                <a:spcPts val="551"/>
              </a:spcBef>
              <a:buFont typeface="Arial" panose="020B0604020202020204" pitchFamily="34" charset="0"/>
              <a:buNone/>
              <a:defRPr sz="2205" kern="1200">
                <a:solidFill>
                  <a:schemeClr val="tx1"/>
                </a:solidFill>
                <a:latin typeface="+mj-lt"/>
                <a:ea typeface="+mj-ea"/>
                <a:cs typeface="+mj-cs"/>
              </a:defRPr>
            </a:lvl2pPr>
            <a:lvl3pPr marL="1007943" indent="0" algn="ctr" defTabSz="1007943" rtl="0" eaLnBrk="1" latinLnBrk="0" hangingPunct="1">
              <a:lnSpc>
                <a:spcPct val="90000"/>
              </a:lnSpc>
              <a:spcBef>
                <a:spcPts val="551"/>
              </a:spcBef>
              <a:buFont typeface="Arial" panose="020B0604020202020204" pitchFamily="34" charset="0"/>
              <a:buNone/>
              <a:defRPr sz="1984" kern="1200">
                <a:solidFill>
                  <a:schemeClr val="tx1"/>
                </a:solidFill>
                <a:latin typeface="+mj-lt"/>
                <a:ea typeface="+mj-ea"/>
                <a:cs typeface="+mj-cs"/>
              </a:defRPr>
            </a:lvl3pPr>
            <a:lvl4pPr marL="1511915"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4pPr>
            <a:lvl5pPr marL="2015886"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5pPr>
            <a:lvl6pPr marL="2519858"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6pPr>
            <a:lvl7pPr marL="3023829"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7pPr>
            <a:lvl8pPr marL="3527801"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8pPr>
            <a:lvl9pPr marL="4031772"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9pPr>
          </a:lstStyle>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Members:</a:t>
            </a:r>
          </a:p>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 Dr. Fatimah Al- Shehab</a:t>
            </a:r>
          </a:p>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 Aminah AL -Saleem</a:t>
            </a:r>
          </a:p>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 </a:t>
            </a:r>
            <a:r>
              <a:rPr kumimoji="0" lang="en-US" sz="6400" b="0" i="0" u="none" strike="noStrike" kern="1200" cap="none" spc="0" normalizeH="0" baseline="0" noProof="0" dirty="0" err="1">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Esraa</a:t>
            </a:r>
            <a:r>
              <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 Al-Faraj</a:t>
            </a:r>
          </a:p>
          <a:p>
            <a:pPr marL="0" marR="0" lvl="0" indent="0" algn="ctr"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endParaRPr kumimoji="0" lang="en-SA" sz="36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p:txBody>
      </p:sp>
    </p:spTree>
    <p:extLst>
      <p:ext uri="{BB962C8B-B14F-4D97-AF65-F5344CB8AC3E}">
        <p14:creationId xmlns:p14="http://schemas.microsoft.com/office/powerpoint/2010/main" val="402725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5">
            <a:extLst>
              <a:ext uri="{FF2B5EF4-FFF2-40B4-BE49-F238E27FC236}">
                <a16:creationId xmlns:a16="http://schemas.microsoft.com/office/drawing/2014/main" id="{46880803-6810-8B93-822E-C4DAF4324610}"/>
              </a:ext>
            </a:extLst>
          </p:cNvPr>
          <p:cNvSpPr txBox="1">
            <a:spLocks/>
          </p:cNvSpPr>
          <p:nvPr/>
        </p:nvSpPr>
        <p:spPr>
          <a:xfrm>
            <a:off x="576071" y="704089"/>
            <a:ext cx="650262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sz="4000" dirty="0">
                <a:solidFill>
                  <a:srgbClr val="214293"/>
                </a:solidFill>
                <a:latin typeface="+mn-lt"/>
              </a:rPr>
              <a:t>Definition and Aims</a:t>
            </a:r>
          </a:p>
        </p:txBody>
      </p:sp>
      <p:sp>
        <p:nvSpPr>
          <p:cNvPr id="5" name="Text Placeholder 26">
            <a:extLst>
              <a:ext uri="{FF2B5EF4-FFF2-40B4-BE49-F238E27FC236}">
                <a16:creationId xmlns:a16="http://schemas.microsoft.com/office/drawing/2014/main" id="{A59C2EBF-679A-BB40-FBE5-C413FC237F2D}"/>
              </a:ext>
            </a:extLst>
          </p:cNvPr>
          <p:cNvSpPr txBox="1">
            <a:spLocks/>
          </p:cNvSpPr>
          <p:nvPr/>
        </p:nvSpPr>
        <p:spPr>
          <a:xfrm>
            <a:off x="576072" y="1947673"/>
            <a:ext cx="6581966" cy="17816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lang="en-US" sz="1800" dirty="0">
                <a:solidFill>
                  <a:srgbClr val="E7E6E6">
                    <a:lumMod val="10000"/>
                  </a:srgbClr>
                </a:solidFill>
              </a:rPr>
              <a:t>Enhanced Recovery After Surgery (ERAS) is </a:t>
            </a:r>
            <a:r>
              <a:rPr lang="en-US" sz="1600" dirty="0">
                <a:solidFill>
                  <a:prstClr val="black"/>
                </a:solidFill>
                <a:cs typeface="Calibri"/>
              </a:rPr>
              <a:t>a multimodal perioperative care pathway ,designed to achieve early recovery for patients undergoing surgery.</a:t>
            </a:r>
            <a:endParaRPr lang="en-US" sz="1800" dirty="0">
              <a:solidFill>
                <a:srgbClr val="E7E6E6">
                  <a:lumMod val="10000"/>
                </a:srgbClr>
              </a:solidFill>
            </a:endParaRPr>
          </a:p>
          <a:p>
            <a:pPr marL="0" indent="0">
              <a:buNone/>
            </a:pPr>
            <a:endParaRPr lang="ar-SA" sz="1800" dirty="0">
              <a:latin typeface="Calibri" panose="020F0502020204030204" pitchFamily="34" charset="0"/>
            </a:endParaRPr>
          </a:p>
          <a:p>
            <a:pPr marL="0" indent="0">
              <a:buNone/>
            </a:pPr>
            <a:endParaRPr lang="ar-SA" sz="1800" dirty="0">
              <a:latin typeface="Calibri" panose="020F0502020204030204" pitchFamily="34" charset="0"/>
            </a:endParaRPr>
          </a:p>
          <a:p>
            <a:pPr marL="0" indent="0">
              <a:buNone/>
            </a:pPr>
            <a:endParaRPr lang="en-US" sz="1800" dirty="0">
              <a:latin typeface="Calibri" panose="020F0502020204030204" pitchFamily="34" charset="0"/>
            </a:endParaRPr>
          </a:p>
          <a:p>
            <a:pPr marL="285750" indent="-285750">
              <a:buFont typeface="Courier New" panose="02070309020205020404" pitchFamily="49" charset="0"/>
              <a:buChar char="o"/>
            </a:pPr>
            <a:r>
              <a:rPr lang="en-US" sz="1800" dirty="0">
                <a:latin typeface="Calibri" panose="020F0502020204030204" pitchFamily="34" charset="0"/>
              </a:rPr>
              <a:t>Aims:</a:t>
            </a:r>
          </a:p>
          <a:p>
            <a:pPr marL="1200150" lvl="2" indent="-285750">
              <a:buFont typeface="Courier New" panose="02070309020205020404" pitchFamily="49" charset="0"/>
              <a:buChar char="o"/>
            </a:pPr>
            <a:r>
              <a:rPr lang="en-US" sz="1400" i="1" dirty="0">
                <a:latin typeface="Calibri" panose="020F0502020204030204" pitchFamily="34" charset="0"/>
              </a:rPr>
              <a:t>High quality care for less cost</a:t>
            </a:r>
          </a:p>
          <a:p>
            <a:pPr marL="1200150" lvl="2" indent="-285750">
              <a:buFont typeface="Courier New" panose="02070309020205020404" pitchFamily="49" charset="0"/>
              <a:buChar char="o"/>
            </a:pPr>
            <a:r>
              <a:rPr lang="en-US" sz="1400" i="1" dirty="0">
                <a:latin typeface="Calibri" panose="020F0502020204030204" pitchFamily="34" charset="0"/>
              </a:rPr>
              <a:t> 20-40 % reduction in non surgical complication</a:t>
            </a:r>
          </a:p>
          <a:p>
            <a:pPr marL="1200150" lvl="2" indent="-285750">
              <a:buFont typeface="Courier New" panose="02070309020205020404" pitchFamily="49" charset="0"/>
              <a:buChar char="o"/>
            </a:pPr>
            <a:r>
              <a:rPr lang="en-US" sz="1400" i="1" dirty="0">
                <a:latin typeface="Calibri" panose="020F0502020204030204" pitchFamily="34" charset="0"/>
              </a:rPr>
              <a:t>20-40 % reduction in hospital length of stay. </a:t>
            </a:r>
          </a:p>
          <a:p>
            <a:pPr marL="1200150" lvl="2" indent="-285750">
              <a:buFont typeface="Courier New" panose="02070309020205020404" pitchFamily="49" charset="0"/>
              <a:buChar char="o"/>
            </a:pPr>
            <a:r>
              <a:rPr lang="en-US" sz="1400" i="1" dirty="0">
                <a:latin typeface="Calibri" panose="020F0502020204030204" pitchFamily="34" charset="0"/>
              </a:rPr>
              <a:t>40 % reduction in post  surgical care cost.</a:t>
            </a:r>
          </a:p>
        </p:txBody>
      </p:sp>
    </p:spTree>
    <p:extLst>
      <p:ext uri="{BB962C8B-B14F-4D97-AF65-F5344CB8AC3E}">
        <p14:creationId xmlns:p14="http://schemas.microsoft.com/office/powerpoint/2010/main" val="698042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9924B57-7314-43CE-87E4-204F3A8B7362}"/>
              </a:ext>
            </a:extLst>
          </p:cNvPr>
          <p:cNvSpPr txBox="1">
            <a:spLocks/>
          </p:cNvSpPr>
          <p:nvPr/>
        </p:nvSpPr>
        <p:spPr>
          <a:xfrm>
            <a:off x="2885410" y="388341"/>
            <a:ext cx="5843119" cy="477079"/>
          </a:xfrm>
          <a:prstGeom prst="rect">
            <a:avLst/>
          </a:prstGeom>
        </p:spPr>
        <p:txBody>
          <a:bodyPr/>
          <a:lstStyle>
            <a:lvl1pPr algn="r" defTabSz="385753" rtl="1" eaLnBrk="1" latinLnBrk="0" hangingPunct="1">
              <a:lnSpc>
                <a:spcPct val="90000"/>
              </a:lnSpc>
              <a:spcBef>
                <a:spcPct val="0"/>
              </a:spcBef>
              <a:buNone/>
              <a:defRPr sz="1519" b="0" i="0" kern="1200">
                <a:solidFill>
                  <a:srgbClr val="213165"/>
                </a:solidFill>
                <a:latin typeface="TheSansArab Black" panose="020B0502050302020203" pitchFamily="34" charset="-78"/>
                <a:ea typeface="GE SS Unique" charset="0"/>
                <a:cs typeface="TheSansArab Black" panose="020B0502050302020203" pitchFamily="34" charset="-78"/>
              </a:defRPr>
            </a:lvl1pPr>
          </a:lstStyle>
          <a:p>
            <a:pPr algn="ctr" defTabSz="514311">
              <a:defRPr/>
            </a:pPr>
            <a:r>
              <a:rPr lang="en-US" sz="2000" b="1" dirty="0">
                <a:latin typeface="+mn-lt"/>
              </a:rPr>
              <a:t>Enhanced Recovery After Surgery (ERAS) </a:t>
            </a:r>
          </a:p>
        </p:txBody>
      </p:sp>
      <p:sp>
        <p:nvSpPr>
          <p:cNvPr id="12" name="Rectangle 6">
            <a:extLst>
              <a:ext uri="{FF2B5EF4-FFF2-40B4-BE49-F238E27FC236}">
                <a16:creationId xmlns:a16="http://schemas.microsoft.com/office/drawing/2014/main" id="{78C7182D-8E72-4649-9088-5DAD17760BC0}"/>
              </a:ext>
            </a:extLst>
          </p:cNvPr>
          <p:cNvSpPr/>
          <p:nvPr/>
        </p:nvSpPr>
        <p:spPr>
          <a:xfrm>
            <a:off x="3750959" y="1080295"/>
            <a:ext cx="6608605" cy="1126436"/>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1400" dirty="0">
                <a:solidFill>
                  <a:srgbClr val="E7E6E6">
                    <a:lumMod val="10000"/>
                  </a:srgbClr>
                </a:solidFill>
                <a:ea typeface="Ebrima" panose="02000000000000000000" pitchFamily="2" charset="0"/>
                <a:cs typeface="Ebrima" panose="02000000000000000000" pitchFamily="2" charset="0"/>
              </a:rPr>
              <a:t>Enhanced Recovery After Surgery (ERAS) is </a:t>
            </a:r>
            <a:r>
              <a:rPr lang="en-US" sz="1400" dirty="0">
                <a:solidFill>
                  <a:prstClr val="black"/>
                </a:solidFill>
                <a:ea typeface="Ebrima" panose="02000000000000000000" pitchFamily="2" charset="0"/>
                <a:cs typeface="Ebrima" panose="02000000000000000000" pitchFamily="2" charset="0"/>
              </a:rPr>
              <a:t>a multimodal perioperative care pathway designed to achieve early recovery for patients undergoing surgery.</a:t>
            </a:r>
            <a:endParaRPr lang="en-US" sz="1400" dirty="0">
              <a:solidFill>
                <a:srgbClr val="E7E6E6">
                  <a:lumMod val="10000"/>
                </a:srgbClr>
              </a:solidFill>
              <a:ea typeface="Ebrima" panose="02000000000000000000" pitchFamily="2" charset="0"/>
              <a:cs typeface="Ebrima" panose="02000000000000000000" pitchFamily="2" charset="0"/>
            </a:endParaRPr>
          </a:p>
        </p:txBody>
      </p:sp>
      <p:sp>
        <p:nvSpPr>
          <p:cNvPr id="13" name="Rectangle 38">
            <a:extLst>
              <a:ext uri="{FF2B5EF4-FFF2-40B4-BE49-F238E27FC236}">
                <a16:creationId xmlns:a16="http://schemas.microsoft.com/office/drawing/2014/main" id="{547B6775-033E-4475-ABFD-D450EEEC6174}"/>
              </a:ext>
            </a:extLst>
          </p:cNvPr>
          <p:cNvSpPr/>
          <p:nvPr/>
        </p:nvSpPr>
        <p:spPr>
          <a:xfrm>
            <a:off x="2370335" y="1080295"/>
            <a:ext cx="1380624" cy="1126436"/>
          </a:xfrm>
          <a:prstGeom prst="rect">
            <a:avLst/>
          </a:prstGeom>
          <a:solidFill>
            <a:srgbClr val="05ABAD"/>
          </a:solidFill>
          <a:ln>
            <a:solidFill>
              <a:srgbClr val="1B9F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1333" dirty="0">
              <a:solidFill>
                <a:srgbClr val="FFFFFF"/>
              </a:solidFill>
              <a:ea typeface="Ebrima" panose="02000000000000000000" pitchFamily="2" charset="0"/>
              <a:cs typeface="Ebrima" panose="02000000000000000000" pitchFamily="2" charset="0"/>
            </a:endParaRPr>
          </a:p>
          <a:p>
            <a:pPr algn="ctr" defTabSz="1219140">
              <a:defRPr/>
            </a:pPr>
            <a:r>
              <a:rPr lang="en-US" sz="1333" dirty="0">
                <a:solidFill>
                  <a:srgbClr val="FFFFFF"/>
                </a:solidFill>
                <a:ea typeface="Ebrima" panose="02000000000000000000" pitchFamily="2" charset="0"/>
                <a:cs typeface="Ebrima" panose="02000000000000000000" pitchFamily="2" charset="0"/>
              </a:rPr>
              <a:t>ERAS Detention</a:t>
            </a:r>
          </a:p>
          <a:p>
            <a:pPr algn="ctr" defTabSz="1219140">
              <a:defRPr/>
            </a:pPr>
            <a:endParaRPr lang="en-US" sz="1333" dirty="0">
              <a:solidFill>
                <a:srgbClr val="FFFFFF"/>
              </a:solidFill>
              <a:ea typeface="Ebrima" panose="02000000000000000000" pitchFamily="2" charset="0"/>
              <a:cs typeface="Ebrima" panose="02000000000000000000" pitchFamily="2" charset="0"/>
            </a:endParaRPr>
          </a:p>
        </p:txBody>
      </p:sp>
      <p:sp>
        <p:nvSpPr>
          <p:cNvPr id="15" name="Text Placeholder 2">
            <a:extLst>
              <a:ext uri="{FF2B5EF4-FFF2-40B4-BE49-F238E27FC236}">
                <a16:creationId xmlns:a16="http://schemas.microsoft.com/office/drawing/2014/main" id="{05057355-1C05-42B9-A47B-FBBF036AF654}"/>
              </a:ext>
            </a:extLst>
          </p:cNvPr>
          <p:cNvSpPr txBox="1">
            <a:spLocks/>
          </p:cNvSpPr>
          <p:nvPr/>
        </p:nvSpPr>
        <p:spPr>
          <a:xfrm>
            <a:off x="2685229" y="2528088"/>
            <a:ext cx="2456617" cy="420291"/>
          </a:xfrm>
          <a:prstGeom prst="rect">
            <a:avLst/>
          </a:prstGeom>
        </p:spPr>
        <p:txBody>
          <a:bodyPr>
            <a:noAutofit/>
          </a:bodyPr>
          <a:lstStyle>
            <a:lvl1pPr marL="96439" indent="-96439" algn="r" defTabSz="385753" rtl="1" eaLnBrk="1" latinLnBrk="0" hangingPunct="1">
              <a:lnSpc>
                <a:spcPct val="90000"/>
              </a:lnSpc>
              <a:spcBef>
                <a:spcPts val="422"/>
              </a:spcBef>
              <a:buClr>
                <a:schemeClr val="tx1"/>
              </a:buClr>
              <a:buFont typeface="Arial" panose="020B0604020202020204" pitchFamily="34" charset="0"/>
              <a:buChar char="•"/>
              <a:defRPr sz="1181" b="0" i="0" kern="1200">
                <a:solidFill>
                  <a:srgbClr val="09846E"/>
                </a:solidFill>
                <a:latin typeface="GE SS Unique Light" charset="0"/>
                <a:ea typeface="GE SS Unique Light" charset="0"/>
                <a:cs typeface="GE SS Unique Light" charset="0"/>
              </a:defRPr>
            </a:lvl1pPr>
            <a:lvl2pPr marL="289315" indent="-96439" algn="r" defTabSz="385753" rtl="1" eaLnBrk="1" latinLnBrk="0" hangingPunct="1">
              <a:lnSpc>
                <a:spcPct val="90000"/>
              </a:lnSpc>
              <a:spcBef>
                <a:spcPts val="211"/>
              </a:spcBef>
              <a:buClr>
                <a:schemeClr val="tx1"/>
              </a:buClr>
              <a:buFont typeface="Arial" panose="020B0604020202020204" pitchFamily="34" charset="0"/>
              <a:buChar char="•"/>
              <a:defRPr sz="1013" b="0" i="0" kern="1200">
                <a:solidFill>
                  <a:srgbClr val="09846E"/>
                </a:solidFill>
                <a:latin typeface="GE SS Unique Light" charset="0"/>
                <a:ea typeface="GE SS Unique Light" charset="0"/>
                <a:cs typeface="GE SS Unique Light" charset="0"/>
              </a:defRPr>
            </a:lvl2pPr>
            <a:lvl3pPr marL="482191" indent="-96439" algn="r" defTabSz="385753" rtl="1" eaLnBrk="1" latinLnBrk="0" hangingPunct="1">
              <a:lnSpc>
                <a:spcPct val="90000"/>
              </a:lnSpc>
              <a:spcBef>
                <a:spcPts val="211"/>
              </a:spcBef>
              <a:buClr>
                <a:schemeClr val="tx1"/>
              </a:buClr>
              <a:buFont typeface="Arial" panose="020B0604020202020204" pitchFamily="34" charset="0"/>
              <a:buChar char="•"/>
              <a:defRPr sz="844" b="0" i="0" kern="1200">
                <a:solidFill>
                  <a:srgbClr val="09846E"/>
                </a:solidFill>
                <a:latin typeface="GE SS Unique Light" charset="0"/>
                <a:ea typeface="GE SS Unique Light" charset="0"/>
                <a:cs typeface="GE SS Unique Light" charset="0"/>
              </a:defRPr>
            </a:lvl3pPr>
            <a:lvl4pPr marL="675068" indent="-96439" algn="r" defTabSz="385753" rtl="1" eaLnBrk="1" latinLnBrk="0" hangingPunct="1">
              <a:lnSpc>
                <a:spcPct val="90000"/>
              </a:lnSpc>
              <a:spcBef>
                <a:spcPts val="211"/>
              </a:spcBef>
              <a:buClr>
                <a:schemeClr val="tx1"/>
              </a:buClr>
              <a:buFont typeface="Arial" panose="020B0604020202020204" pitchFamily="34" charset="0"/>
              <a:buChar char="•"/>
              <a:defRPr sz="760" b="0" i="0" kern="1200">
                <a:solidFill>
                  <a:srgbClr val="09846E"/>
                </a:solidFill>
                <a:latin typeface="GE SS Unique Light" charset="0"/>
                <a:ea typeface="GE SS Unique Light" charset="0"/>
                <a:cs typeface="GE SS Unique Light" charset="0"/>
              </a:defRPr>
            </a:lvl4pPr>
            <a:lvl5pPr marL="867944" indent="-96439" algn="r" defTabSz="385753" rtl="1" eaLnBrk="1" latinLnBrk="0" hangingPunct="1">
              <a:lnSpc>
                <a:spcPct val="90000"/>
              </a:lnSpc>
              <a:spcBef>
                <a:spcPts val="211"/>
              </a:spcBef>
              <a:buClr>
                <a:schemeClr val="tx1"/>
              </a:buClr>
              <a:buFont typeface="Arial" panose="020B0604020202020204" pitchFamily="34" charset="0"/>
              <a:buChar char="•"/>
              <a:defRPr sz="760" b="0" i="0" kern="1200">
                <a:solidFill>
                  <a:srgbClr val="09846E"/>
                </a:solidFill>
                <a:latin typeface="GE SS Unique Light" charset="0"/>
                <a:ea typeface="GE SS Unique Light" charset="0"/>
                <a:cs typeface="GE SS Unique Light" charset="0"/>
              </a:defRPr>
            </a:lvl5pPr>
            <a:lvl6pPr marL="1060820" indent="-96439" algn="l" defTabSz="38575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697" indent="-96439" algn="l" defTabSz="38575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574" indent="-96439" algn="l" defTabSz="38575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50" indent="-96439" algn="l" defTabSz="38575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marL="0" indent="0" algn="l" defTabSz="514311">
              <a:spcBef>
                <a:spcPts val="563"/>
              </a:spcBef>
              <a:buClr>
                <a:srgbClr val="008654"/>
              </a:buClr>
              <a:buNone/>
              <a:defRPr/>
            </a:pPr>
            <a:r>
              <a:rPr lang="en-US" sz="1333" b="1" dirty="0">
                <a:solidFill>
                  <a:srgbClr val="E7E6E6">
                    <a:lumMod val="10000"/>
                  </a:srgbClr>
                </a:solidFill>
                <a:latin typeface="+mn-lt"/>
                <a:ea typeface="Ebrima" panose="02000000000000000000" pitchFamily="2" charset="0"/>
                <a:cs typeface="Ebrima" panose="02000000000000000000" pitchFamily="2" charset="0"/>
              </a:rPr>
              <a:t>ERAS will enhance:</a:t>
            </a:r>
          </a:p>
        </p:txBody>
      </p:sp>
      <p:pic>
        <p:nvPicPr>
          <p:cNvPr id="16" name="Graphic 15" descr="Arrow circle">
            <a:extLst>
              <a:ext uri="{FF2B5EF4-FFF2-40B4-BE49-F238E27FC236}">
                <a16:creationId xmlns:a16="http://schemas.microsoft.com/office/drawing/2014/main" id="{3C0555E2-A372-4485-933D-1B3EF1423C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67366" y="2381573"/>
            <a:ext cx="519487" cy="519487"/>
          </a:xfrm>
          <a:prstGeom prst="rect">
            <a:avLst/>
          </a:prstGeom>
        </p:spPr>
      </p:pic>
      <p:sp>
        <p:nvSpPr>
          <p:cNvPr id="17" name="Rectangle 39">
            <a:extLst>
              <a:ext uri="{FF2B5EF4-FFF2-40B4-BE49-F238E27FC236}">
                <a16:creationId xmlns:a16="http://schemas.microsoft.com/office/drawing/2014/main" id="{19D4D1FD-1E3F-439E-BF30-63DCEC4D94D3}"/>
              </a:ext>
            </a:extLst>
          </p:cNvPr>
          <p:cNvSpPr/>
          <p:nvPr/>
        </p:nvSpPr>
        <p:spPr>
          <a:xfrm>
            <a:off x="2514720" y="3285550"/>
            <a:ext cx="1311367" cy="477077"/>
          </a:xfrm>
          <a:prstGeom prst="rect">
            <a:avLst/>
          </a:prstGeom>
          <a:solidFill>
            <a:srgbClr val="71C3B3"/>
          </a:solidFill>
          <a:ln>
            <a:solidFill>
              <a:srgbClr val="71C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933" dirty="0">
              <a:solidFill>
                <a:srgbClr val="FFFFFF"/>
              </a:solidFill>
            </a:endParaRPr>
          </a:p>
          <a:p>
            <a:pPr algn="ctr" defTabSz="1219140">
              <a:defRPr/>
            </a:pPr>
            <a:endParaRPr lang="en-US" sz="933" dirty="0">
              <a:solidFill>
                <a:srgbClr val="FFFFFF"/>
              </a:solidFill>
            </a:endParaRPr>
          </a:p>
          <a:p>
            <a:pPr algn="ctr" defTabSz="1219140">
              <a:defRPr/>
            </a:pPr>
            <a:r>
              <a:rPr lang="en-US" sz="1333" dirty="0">
                <a:solidFill>
                  <a:srgbClr val="FFFFFF"/>
                </a:solidFill>
              </a:rPr>
              <a:t>Quality of Care</a:t>
            </a:r>
          </a:p>
          <a:p>
            <a:pPr algn="ctr" defTabSz="1219140">
              <a:defRPr/>
            </a:pPr>
            <a:endParaRPr lang="en-US" sz="2400" dirty="0">
              <a:solidFill>
                <a:srgbClr val="FFFFFF"/>
              </a:solidFill>
            </a:endParaRPr>
          </a:p>
        </p:txBody>
      </p:sp>
      <p:sp>
        <p:nvSpPr>
          <p:cNvPr id="18" name="Rectangle 41">
            <a:extLst>
              <a:ext uri="{FF2B5EF4-FFF2-40B4-BE49-F238E27FC236}">
                <a16:creationId xmlns:a16="http://schemas.microsoft.com/office/drawing/2014/main" id="{57DEB121-FC38-4945-AAD6-43F7CE6E3783}"/>
              </a:ext>
            </a:extLst>
          </p:cNvPr>
          <p:cNvSpPr/>
          <p:nvPr/>
        </p:nvSpPr>
        <p:spPr>
          <a:xfrm>
            <a:off x="4153940" y="3285550"/>
            <a:ext cx="1311367" cy="477077"/>
          </a:xfrm>
          <a:prstGeom prst="rect">
            <a:avLst/>
          </a:prstGeom>
          <a:solidFill>
            <a:srgbClr val="71C3B3"/>
          </a:solidFill>
          <a:ln>
            <a:solidFill>
              <a:srgbClr val="71C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1333" dirty="0">
              <a:solidFill>
                <a:srgbClr val="FFFFFF"/>
              </a:solidFill>
            </a:endParaRPr>
          </a:p>
          <a:p>
            <a:pPr algn="ctr" defTabSz="1219140">
              <a:defRPr/>
            </a:pPr>
            <a:r>
              <a:rPr lang="en-US" sz="1333" dirty="0">
                <a:solidFill>
                  <a:srgbClr val="FFFFFF"/>
                </a:solidFill>
              </a:rPr>
              <a:t>Patient Safety</a:t>
            </a:r>
          </a:p>
          <a:p>
            <a:pPr algn="ctr" defTabSz="1219140">
              <a:defRPr/>
            </a:pPr>
            <a:endParaRPr lang="en-US" sz="1333" dirty="0">
              <a:solidFill>
                <a:srgbClr val="FFFFFF"/>
              </a:solidFill>
            </a:endParaRPr>
          </a:p>
        </p:txBody>
      </p:sp>
      <p:sp>
        <p:nvSpPr>
          <p:cNvPr id="19" name="Rectangle 45">
            <a:extLst>
              <a:ext uri="{FF2B5EF4-FFF2-40B4-BE49-F238E27FC236}">
                <a16:creationId xmlns:a16="http://schemas.microsoft.com/office/drawing/2014/main" id="{8B058F2A-1B7C-4C4C-B860-17CA95FA6EF3}"/>
              </a:ext>
            </a:extLst>
          </p:cNvPr>
          <p:cNvSpPr/>
          <p:nvPr/>
        </p:nvSpPr>
        <p:spPr>
          <a:xfrm>
            <a:off x="5793159" y="3285551"/>
            <a:ext cx="1311367" cy="477076"/>
          </a:xfrm>
          <a:prstGeom prst="rect">
            <a:avLst/>
          </a:prstGeom>
          <a:solidFill>
            <a:srgbClr val="71C3B3"/>
          </a:solidFill>
          <a:ln>
            <a:solidFill>
              <a:srgbClr val="71C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1333" dirty="0">
              <a:solidFill>
                <a:srgbClr val="FFFFFF"/>
              </a:solidFill>
            </a:endParaRPr>
          </a:p>
          <a:p>
            <a:pPr algn="ctr" defTabSz="1219140">
              <a:defRPr/>
            </a:pPr>
            <a:r>
              <a:rPr lang="en-US" sz="1333" dirty="0">
                <a:solidFill>
                  <a:srgbClr val="FFFFFF"/>
                </a:solidFill>
              </a:rPr>
              <a:t>Health Outcome</a:t>
            </a:r>
          </a:p>
          <a:p>
            <a:pPr algn="ctr" defTabSz="1219140">
              <a:defRPr/>
            </a:pPr>
            <a:endParaRPr lang="en-US" sz="1333" dirty="0">
              <a:solidFill>
                <a:srgbClr val="FFFFFF"/>
              </a:solidFill>
            </a:endParaRPr>
          </a:p>
        </p:txBody>
      </p:sp>
      <p:sp>
        <p:nvSpPr>
          <p:cNvPr id="20" name="Speech Bubble: Oval 47">
            <a:extLst>
              <a:ext uri="{FF2B5EF4-FFF2-40B4-BE49-F238E27FC236}">
                <a16:creationId xmlns:a16="http://schemas.microsoft.com/office/drawing/2014/main" id="{023B7A6B-7C3D-42DA-8761-EDA743E47B18}"/>
              </a:ext>
            </a:extLst>
          </p:cNvPr>
          <p:cNvSpPr/>
          <p:nvPr/>
        </p:nvSpPr>
        <p:spPr>
          <a:xfrm>
            <a:off x="7514283" y="3050323"/>
            <a:ext cx="2196563" cy="712304"/>
          </a:xfrm>
          <a:prstGeom prst="wedgeEllipseCallout">
            <a:avLst>
              <a:gd name="adj1" fmla="val -63115"/>
              <a:gd name="adj2" fmla="val 29713"/>
            </a:avLst>
          </a:prstGeom>
          <a:noFill/>
          <a:ln w="12700">
            <a:solidFill>
              <a:srgbClr val="095A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933" dirty="0">
              <a:solidFill>
                <a:srgbClr val="E7E6E6">
                  <a:lumMod val="10000"/>
                </a:srgbClr>
              </a:solidFill>
            </a:endParaRPr>
          </a:p>
          <a:p>
            <a:pPr algn="ctr" defTabSz="1219140">
              <a:defRPr/>
            </a:pPr>
            <a:r>
              <a:rPr lang="en-US" sz="1333" b="1" dirty="0">
                <a:solidFill>
                  <a:srgbClr val="E7E6E6">
                    <a:lumMod val="10000"/>
                  </a:srgbClr>
                </a:solidFill>
              </a:rPr>
              <a:t>Reduce length of stay </a:t>
            </a:r>
            <a:r>
              <a:rPr lang="en-US" sz="1333" dirty="0">
                <a:solidFill>
                  <a:srgbClr val="E7E6E6">
                    <a:lumMod val="10000"/>
                  </a:srgbClr>
                </a:solidFill>
              </a:rPr>
              <a:t>&amp; Better Health  Outcome </a:t>
            </a:r>
          </a:p>
          <a:p>
            <a:pPr algn="ctr" defTabSz="1219140">
              <a:defRPr/>
            </a:pPr>
            <a:endParaRPr lang="en-US" sz="933" dirty="0">
              <a:solidFill>
                <a:srgbClr val="E7E6E6">
                  <a:lumMod val="10000"/>
                </a:srgbClr>
              </a:solidFill>
            </a:endParaRPr>
          </a:p>
        </p:txBody>
      </p:sp>
      <p:grpSp>
        <p:nvGrpSpPr>
          <p:cNvPr id="21" name="Group 34">
            <a:extLst>
              <a:ext uri="{FF2B5EF4-FFF2-40B4-BE49-F238E27FC236}">
                <a16:creationId xmlns:a16="http://schemas.microsoft.com/office/drawing/2014/main" id="{A5CA9F78-66F4-4426-927C-C6146BF83ED3}"/>
              </a:ext>
            </a:extLst>
          </p:cNvPr>
          <p:cNvGrpSpPr/>
          <p:nvPr/>
        </p:nvGrpSpPr>
        <p:grpSpPr>
          <a:xfrm>
            <a:off x="2383587" y="2980750"/>
            <a:ext cx="7605924" cy="1046921"/>
            <a:chOff x="974036" y="1888435"/>
            <a:chExt cx="4611756" cy="785191"/>
          </a:xfrm>
        </p:grpSpPr>
        <p:sp>
          <p:nvSpPr>
            <p:cNvPr id="22" name="Rectangle 35">
              <a:extLst>
                <a:ext uri="{FF2B5EF4-FFF2-40B4-BE49-F238E27FC236}">
                  <a16:creationId xmlns:a16="http://schemas.microsoft.com/office/drawing/2014/main" id="{B801BD09-E389-4AD9-B6D8-23D4AA28EF95}"/>
                </a:ext>
              </a:extLst>
            </p:cNvPr>
            <p:cNvSpPr/>
            <p:nvPr/>
          </p:nvSpPr>
          <p:spPr>
            <a:xfrm>
              <a:off x="974036" y="1888435"/>
              <a:ext cx="4611756" cy="785191"/>
            </a:xfrm>
            <a:prstGeom prst="rect">
              <a:avLst/>
            </a:prstGeom>
            <a:noFill/>
            <a:ln>
              <a:solidFill>
                <a:srgbClr val="0489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2400" dirty="0">
                <a:solidFill>
                  <a:srgbClr val="FFFFFF"/>
                </a:solidFill>
              </a:endParaRPr>
            </a:p>
          </p:txBody>
        </p:sp>
        <p:sp>
          <p:nvSpPr>
            <p:cNvPr id="23" name="Rectangle 39">
              <a:extLst>
                <a:ext uri="{FF2B5EF4-FFF2-40B4-BE49-F238E27FC236}">
                  <a16:creationId xmlns:a16="http://schemas.microsoft.com/office/drawing/2014/main" id="{EABBC838-EE98-4949-BBC7-3A5839E7E999}"/>
                </a:ext>
              </a:extLst>
            </p:cNvPr>
            <p:cNvSpPr/>
            <p:nvPr/>
          </p:nvSpPr>
          <p:spPr>
            <a:xfrm>
              <a:off x="1053547" y="2117035"/>
              <a:ext cx="795131" cy="357808"/>
            </a:xfrm>
            <a:prstGeom prst="rect">
              <a:avLst/>
            </a:prstGeom>
            <a:solidFill>
              <a:srgbClr val="05ABAD"/>
            </a:solidFill>
            <a:ln>
              <a:solidFill>
                <a:srgbClr val="71C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933" dirty="0">
                <a:solidFill>
                  <a:srgbClr val="FFFFFF"/>
                </a:solidFill>
              </a:endParaRPr>
            </a:p>
            <a:p>
              <a:pPr algn="ctr" defTabSz="1219140">
                <a:defRPr/>
              </a:pPr>
              <a:endParaRPr lang="en-US" sz="933" dirty="0">
                <a:solidFill>
                  <a:srgbClr val="FFFFFF"/>
                </a:solidFill>
              </a:endParaRPr>
            </a:p>
            <a:p>
              <a:pPr algn="ctr" defTabSz="1219140">
                <a:defRPr/>
              </a:pPr>
              <a:r>
                <a:rPr lang="en-US" sz="1333" dirty="0">
                  <a:solidFill>
                    <a:srgbClr val="FFFFFF"/>
                  </a:solidFill>
                </a:rPr>
                <a:t>Quality of Care</a:t>
              </a:r>
            </a:p>
            <a:p>
              <a:pPr algn="ctr" defTabSz="1219140">
                <a:defRPr/>
              </a:pPr>
              <a:endParaRPr lang="en-US" sz="2400" dirty="0">
                <a:solidFill>
                  <a:srgbClr val="FFFFFF"/>
                </a:solidFill>
              </a:endParaRPr>
            </a:p>
          </p:txBody>
        </p:sp>
        <p:sp>
          <p:nvSpPr>
            <p:cNvPr id="24" name="Rectangle 41">
              <a:extLst>
                <a:ext uri="{FF2B5EF4-FFF2-40B4-BE49-F238E27FC236}">
                  <a16:creationId xmlns:a16="http://schemas.microsoft.com/office/drawing/2014/main" id="{CBC55CB9-AA2C-439B-A9E5-E5DB639DFEAF}"/>
                </a:ext>
              </a:extLst>
            </p:cNvPr>
            <p:cNvSpPr/>
            <p:nvPr/>
          </p:nvSpPr>
          <p:spPr>
            <a:xfrm>
              <a:off x="2047467" y="2117035"/>
              <a:ext cx="795131" cy="357808"/>
            </a:xfrm>
            <a:prstGeom prst="rect">
              <a:avLst/>
            </a:prstGeom>
            <a:solidFill>
              <a:srgbClr val="05ABAD"/>
            </a:solidFill>
            <a:ln>
              <a:solidFill>
                <a:srgbClr val="71C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1333" dirty="0">
                <a:solidFill>
                  <a:srgbClr val="FFFFFF"/>
                </a:solidFill>
              </a:endParaRPr>
            </a:p>
            <a:p>
              <a:pPr algn="ctr" defTabSz="1219140">
                <a:defRPr/>
              </a:pPr>
              <a:r>
                <a:rPr lang="en-US" sz="1333" dirty="0">
                  <a:solidFill>
                    <a:srgbClr val="FFFFFF"/>
                  </a:solidFill>
                </a:rPr>
                <a:t>Patient Safety</a:t>
              </a:r>
            </a:p>
            <a:p>
              <a:pPr algn="ctr" defTabSz="1219140">
                <a:defRPr/>
              </a:pPr>
              <a:endParaRPr lang="en-US" sz="1333" dirty="0">
                <a:solidFill>
                  <a:srgbClr val="FFFFFF"/>
                </a:solidFill>
              </a:endParaRPr>
            </a:p>
          </p:txBody>
        </p:sp>
        <p:sp>
          <p:nvSpPr>
            <p:cNvPr id="25" name="Rectangle 45">
              <a:extLst>
                <a:ext uri="{FF2B5EF4-FFF2-40B4-BE49-F238E27FC236}">
                  <a16:creationId xmlns:a16="http://schemas.microsoft.com/office/drawing/2014/main" id="{3105A5F6-4C0F-4A3C-BF8E-CCC452B0798E}"/>
                </a:ext>
              </a:extLst>
            </p:cNvPr>
            <p:cNvSpPr/>
            <p:nvPr/>
          </p:nvSpPr>
          <p:spPr>
            <a:xfrm>
              <a:off x="3041387" y="2117036"/>
              <a:ext cx="795131" cy="357807"/>
            </a:xfrm>
            <a:prstGeom prst="rect">
              <a:avLst/>
            </a:prstGeom>
            <a:solidFill>
              <a:srgbClr val="05ABAD"/>
            </a:solidFill>
            <a:ln>
              <a:solidFill>
                <a:srgbClr val="71C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1333" dirty="0">
                <a:solidFill>
                  <a:srgbClr val="FFFFFF"/>
                </a:solidFill>
              </a:endParaRPr>
            </a:p>
            <a:p>
              <a:pPr algn="ctr" defTabSz="1219140">
                <a:defRPr/>
              </a:pPr>
              <a:r>
                <a:rPr lang="en-US" sz="1333" dirty="0">
                  <a:solidFill>
                    <a:srgbClr val="FFFFFF"/>
                  </a:solidFill>
                </a:rPr>
                <a:t>Health Outcome</a:t>
              </a:r>
            </a:p>
            <a:p>
              <a:pPr algn="ctr" defTabSz="1219140">
                <a:defRPr/>
              </a:pPr>
              <a:endParaRPr lang="en-US" sz="1333" dirty="0">
                <a:solidFill>
                  <a:srgbClr val="FFFFFF"/>
                </a:solidFill>
              </a:endParaRPr>
            </a:p>
          </p:txBody>
        </p:sp>
        <p:sp>
          <p:nvSpPr>
            <p:cNvPr id="26" name="Speech Bubble: Oval 47">
              <a:extLst>
                <a:ext uri="{FF2B5EF4-FFF2-40B4-BE49-F238E27FC236}">
                  <a16:creationId xmlns:a16="http://schemas.microsoft.com/office/drawing/2014/main" id="{CBB724BF-72B3-4C1F-AB09-AEB43DE8CC75}"/>
                </a:ext>
              </a:extLst>
            </p:cNvPr>
            <p:cNvSpPr/>
            <p:nvPr/>
          </p:nvSpPr>
          <p:spPr>
            <a:xfrm>
              <a:off x="4084969" y="1940615"/>
              <a:ext cx="1331858" cy="534228"/>
            </a:xfrm>
            <a:prstGeom prst="wedgeEllipseCallout">
              <a:avLst>
                <a:gd name="adj1" fmla="val -63115"/>
                <a:gd name="adj2" fmla="val 29713"/>
              </a:avLst>
            </a:prstGeom>
            <a:noFill/>
            <a:ln w="12700">
              <a:solidFill>
                <a:srgbClr val="095A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933" dirty="0">
                <a:solidFill>
                  <a:srgbClr val="E7E6E6">
                    <a:lumMod val="10000"/>
                  </a:srgbClr>
                </a:solidFill>
              </a:endParaRPr>
            </a:p>
            <a:p>
              <a:pPr algn="ctr" defTabSz="1219140">
                <a:defRPr/>
              </a:pPr>
              <a:r>
                <a:rPr lang="en-US" sz="1333" b="1" dirty="0">
                  <a:solidFill>
                    <a:srgbClr val="E7E6E6">
                      <a:lumMod val="10000"/>
                    </a:srgbClr>
                  </a:solidFill>
                </a:rPr>
                <a:t>Reduce length of stay </a:t>
              </a:r>
              <a:r>
                <a:rPr lang="en-US" sz="1333" dirty="0">
                  <a:solidFill>
                    <a:srgbClr val="E7E6E6">
                      <a:lumMod val="10000"/>
                    </a:srgbClr>
                  </a:solidFill>
                </a:rPr>
                <a:t>&amp; Better Health  Outcome </a:t>
              </a:r>
            </a:p>
            <a:p>
              <a:pPr algn="ctr" defTabSz="1219140">
                <a:defRPr/>
              </a:pPr>
              <a:endParaRPr lang="en-US" sz="933" dirty="0">
                <a:solidFill>
                  <a:srgbClr val="E7E6E6">
                    <a:lumMod val="10000"/>
                  </a:srgbClr>
                </a:solidFill>
              </a:endParaRPr>
            </a:p>
          </p:txBody>
        </p:sp>
      </p:grpSp>
      <p:sp>
        <p:nvSpPr>
          <p:cNvPr id="27" name="Rectangle 2">
            <a:extLst>
              <a:ext uri="{FF2B5EF4-FFF2-40B4-BE49-F238E27FC236}">
                <a16:creationId xmlns:a16="http://schemas.microsoft.com/office/drawing/2014/main" id="{A09782CD-6326-41B2-9880-CDE8EFD0CDE4}"/>
              </a:ext>
            </a:extLst>
          </p:cNvPr>
          <p:cNvSpPr/>
          <p:nvPr/>
        </p:nvSpPr>
        <p:spPr>
          <a:xfrm>
            <a:off x="2370336" y="4407662"/>
            <a:ext cx="5130693" cy="1046921"/>
          </a:xfrm>
          <a:prstGeom prst="rect">
            <a:avLst/>
          </a:prstGeom>
          <a:noFill/>
          <a:ln>
            <a:solidFill>
              <a:srgbClr val="0489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2400" dirty="0">
              <a:solidFill>
                <a:srgbClr val="FFFFFF"/>
              </a:solidFill>
            </a:endParaRPr>
          </a:p>
        </p:txBody>
      </p:sp>
      <p:sp>
        <p:nvSpPr>
          <p:cNvPr id="28" name="Text Placeholder 2">
            <a:extLst>
              <a:ext uri="{FF2B5EF4-FFF2-40B4-BE49-F238E27FC236}">
                <a16:creationId xmlns:a16="http://schemas.microsoft.com/office/drawing/2014/main" id="{632ADA65-8F52-433F-A16A-279063409873}"/>
              </a:ext>
            </a:extLst>
          </p:cNvPr>
          <p:cNvSpPr txBox="1">
            <a:spLocks/>
          </p:cNvSpPr>
          <p:nvPr/>
        </p:nvSpPr>
        <p:spPr>
          <a:xfrm>
            <a:off x="2945463" y="4607073"/>
            <a:ext cx="4525151" cy="875152"/>
          </a:xfrm>
          <a:prstGeom prst="rect">
            <a:avLst/>
          </a:prstGeom>
        </p:spPr>
        <p:txBody>
          <a:bodyPr>
            <a:normAutofit/>
          </a:bodyPr>
          <a:lstStyle>
            <a:lvl1pPr marL="96439" indent="-96439" algn="r" defTabSz="385753" rtl="1" eaLnBrk="1" latinLnBrk="0" hangingPunct="1">
              <a:lnSpc>
                <a:spcPct val="90000"/>
              </a:lnSpc>
              <a:spcBef>
                <a:spcPts val="422"/>
              </a:spcBef>
              <a:buClr>
                <a:schemeClr val="tx1"/>
              </a:buClr>
              <a:buFont typeface="Arial" panose="020B0604020202020204" pitchFamily="34" charset="0"/>
              <a:buChar char="•"/>
              <a:defRPr sz="1181" b="0" i="0" kern="1200">
                <a:solidFill>
                  <a:srgbClr val="09846E"/>
                </a:solidFill>
                <a:latin typeface="GE SS Unique Light" charset="0"/>
                <a:ea typeface="GE SS Unique Light" charset="0"/>
                <a:cs typeface="GE SS Unique Light" charset="0"/>
              </a:defRPr>
            </a:lvl1pPr>
            <a:lvl2pPr marL="289315" indent="-96439" algn="r" defTabSz="385753" rtl="1" eaLnBrk="1" latinLnBrk="0" hangingPunct="1">
              <a:lnSpc>
                <a:spcPct val="90000"/>
              </a:lnSpc>
              <a:spcBef>
                <a:spcPts val="211"/>
              </a:spcBef>
              <a:buClr>
                <a:schemeClr val="tx1"/>
              </a:buClr>
              <a:buFont typeface="Arial" panose="020B0604020202020204" pitchFamily="34" charset="0"/>
              <a:buChar char="•"/>
              <a:defRPr sz="1013" b="0" i="0" kern="1200">
                <a:solidFill>
                  <a:srgbClr val="09846E"/>
                </a:solidFill>
                <a:latin typeface="GE SS Unique Light" charset="0"/>
                <a:ea typeface="GE SS Unique Light" charset="0"/>
                <a:cs typeface="GE SS Unique Light" charset="0"/>
              </a:defRPr>
            </a:lvl2pPr>
            <a:lvl3pPr marL="482191" indent="-96439" algn="r" defTabSz="385753" rtl="1" eaLnBrk="1" latinLnBrk="0" hangingPunct="1">
              <a:lnSpc>
                <a:spcPct val="90000"/>
              </a:lnSpc>
              <a:spcBef>
                <a:spcPts val="211"/>
              </a:spcBef>
              <a:buClr>
                <a:schemeClr val="tx1"/>
              </a:buClr>
              <a:buFont typeface="Arial" panose="020B0604020202020204" pitchFamily="34" charset="0"/>
              <a:buChar char="•"/>
              <a:defRPr sz="844" b="0" i="0" kern="1200">
                <a:solidFill>
                  <a:srgbClr val="09846E"/>
                </a:solidFill>
                <a:latin typeface="GE SS Unique Light" charset="0"/>
                <a:ea typeface="GE SS Unique Light" charset="0"/>
                <a:cs typeface="GE SS Unique Light" charset="0"/>
              </a:defRPr>
            </a:lvl3pPr>
            <a:lvl4pPr marL="675068" indent="-96439" algn="r" defTabSz="385753" rtl="1" eaLnBrk="1" latinLnBrk="0" hangingPunct="1">
              <a:lnSpc>
                <a:spcPct val="90000"/>
              </a:lnSpc>
              <a:spcBef>
                <a:spcPts val="211"/>
              </a:spcBef>
              <a:buClr>
                <a:schemeClr val="tx1"/>
              </a:buClr>
              <a:buFont typeface="Arial" panose="020B0604020202020204" pitchFamily="34" charset="0"/>
              <a:buChar char="•"/>
              <a:defRPr sz="760" b="0" i="0" kern="1200">
                <a:solidFill>
                  <a:srgbClr val="09846E"/>
                </a:solidFill>
                <a:latin typeface="GE SS Unique Light" charset="0"/>
                <a:ea typeface="GE SS Unique Light" charset="0"/>
                <a:cs typeface="GE SS Unique Light" charset="0"/>
              </a:defRPr>
            </a:lvl4pPr>
            <a:lvl5pPr marL="867944" indent="-96439" algn="r" defTabSz="385753" rtl="1" eaLnBrk="1" latinLnBrk="0" hangingPunct="1">
              <a:lnSpc>
                <a:spcPct val="90000"/>
              </a:lnSpc>
              <a:spcBef>
                <a:spcPts val="211"/>
              </a:spcBef>
              <a:buClr>
                <a:schemeClr val="tx1"/>
              </a:buClr>
              <a:buFont typeface="Arial" panose="020B0604020202020204" pitchFamily="34" charset="0"/>
              <a:buChar char="•"/>
              <a:defRPr sz="760" b="0" i="0" kern="1200">
                <a:solidFill>
                  <a:srgbClr val="09846E"/>
                </a:solidFill>
                <a:latin typeface="GE SS Unique Light" charset="0"/>
                <a:ea typeface="GE SS Unique Light" charset="0"/>
                <a:cs typeface="GE SS Unique Light" charset="0"/>
              </a:defRPr>
            </a:lvl5pPr>
            <a:lvl6pPr marL="1060820" indent="-96439" algn="l" defTabSz="38575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697" indent="-96439" algn="l" defTabSz="38575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574" indent="-96439" algn="l" defTabSz="38575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50" indent="-96439" algn="l" defTabSz="38575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marL="0" indent="0" algn="ctr" defTabSz="514311">
              <a:spcBef>
                <a:spcPts val="563"/>
              </a:spcBef>
              <a:buClr>
                <a:srgbClr val="008654"/>
              </a:buClr>
              <a:buNone/>
              <a:defRPr/>
            </a:pPr>
            <a:r>
              <a:rPr lang="en-US" sz="1333" b="1" dirty="0">
                <a:solidFill>
                  <a:srgbClr val="E7E6E6">
                    <a:lumMod val="10000"/>
                  </a:srgbClr>
                </a:solidFill>
                <a:latin typeface="+mn-lt"/>
              </a:rPr>
              <a:t>ERAS in this initiative focus on </a:t>
            </a:r>
            <a:r>
              <a:rPr lang="en-US" sz="1333" dirty="0">
                <a:solidFill>
                  <a:srgbClr val="E7E6E6">
                    <a:lumMod val="10000"/>
                  </a:srgbClr>
                </a:solidFill>
                <a:latin typeface="+mn-lt"/>
              </a:rPr>
              <a:t>giving standardized guidelines and recommendations for</a:t>
            </a:r>
            <a:r>
              <a:rPr lang="en-US" sz="1333" b="1" dirty="0">
                <a:solidFill>
                  <a:srgbClr val="E7E6E6">
                    <a:lumMod val="10000"/>
                  </a:srgbClr>
                </a:solidFill>
                <a:latin typeface="+mn-lt"/>
              </a:rPr>
              <a:t> </a:t>
            </a:r>
            <a:r>
              <a:rPr lang="en-US" sz="1333" dirty="0">
                <a:solidFill>
                  <a:srgbClr val="E7E6E6">
                    <a:lumMod val="10000"/>
                  </a:srgbClr>
                </a:solidFill>
                <a:latin typeface="+mn-lt"/>
              </a:rPr>
              <a:t>perioperative care, intraoperative, and postoperative phases to reduce length of stay of women after cesarean delivery. </a:t>
            </a:r>
            <a:endParaRPr lang="en-US" sz="1333" b="1" dirty="0">
              <a:solidFill>
                <a:srgbClr val="E7E6E6">
                  <a:lumMod val="10000"/>
                </a:srgbClr>
              </a:solidFill>
              <a:latin typeface="+mn-lt"/>
            </a:endParaRPr>
          </a:p>
        </p:txBody>
      </p:sp>
      <p:pic>
        <p:nvPicPr>
          <p:cNvPr id="29" name="Graphic 9" descr="Group brainstorm">
            <a:extLst>
              <a:ext uri="{FF2B5EF4-FFF2-40B4-BE49-F238E27FC236}">
                <a16:creationId xmlns:a16="http://schemas.microsoft.com/office/drawing/2014/main" id="{1BF95B15-B55F-4E66-9226-8D2258A01F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70338" y="4523850"/>
            <a:ext cx="723209" cy="655495"/>
          </a:xfrm>
          <a:prstGeom prst="rect">
            <a:avLst/>
          </a:prstGeom>
        </p:spPr>
      </p:pic>
      <p:grpSp>
        <p:nvGrpSpPr>
          <p:cNvPr id="30" name="Group 12">
            <a:extLst>
              <a:ext uri="{FF2B5EF4-FFF2-40B4-BE49-F238E27FC236}">
                <a16:creationId xmlns:a16="http://schemas.microsoft.com/office/drawing/2014/main" id="{C9BC7633-434E-45A5-AD11-E24F5038917A}"/>
              </a:ext>
            </a:extLst>
          </p:cNvPr>
          <p:cNvGrpSpPr/>
          <p:nvPr/>
        </p:nvGrpSpPr>
        <p:grpSpPr>
          <a:xfrm>
            <a:off x="7598065" y="4407662"/>
            <a:ext cx="2391795" cy="1046921"/>
            <a:chOff x="3929066" y="3365388"/>
            <a:chExt cx="1793846" cy="785191"/>
          </a:xfrm>
        </p:grpSpPr>
        <p:sp>
          <p:nvSpPr>
            <p:cNvPr id="31" name="Rectangle 3">
              <a:extLst>
                <a:ext uri="{FF2B5EF4-FFF2-40B4-BE49-F238E27FC236}">
                  <a16:creationId xmlns:a16="http://schemas.microsoft.com/office/drawing/2014/main" id="{AE50A425-E583-4BD9-8D8D-56ED58ABE2B4}"/>
                </a:ext>
              </a:extLst>
            </p:cNvPr>
            <p:cNvSpPr/>
            <p:nvPr/>
          </p:nvSpPr>
          <p:spPr>
            <a:xfrm>
              <a:off x="4146216" y="3601265"/>
              <a:ext cx="630696" cy="484900"/>
            </a:xfrm>
            <a:prstGeom prst="rect">
              <a:avLst/>
            </a:prstGeom>
            <a:solidFill>
              <a:srgbClr val="05ABAD"/>
            </a:solidFill>
            <a:ln>
              <a:solidFill>
                <a:srgbClr val="71C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1067" dirty="0">
                <a:solidFill>
                  <a:srgbClr val="FFFFFF"/>
                </a:solidFill>
              </a:endParaRPr>
            </a:p>
            <a:p>
              <a:pPr algn="ctr" defTabSz="1219140">
                <a:defRPr/>
              </a:pPr>
              <a:r>
                <a:rPr lang="en-US" sz="1067" dirty="0">
                  <a:solidFill>
                    <a:srgbClr val="FFFFFF"/>
                  </a:solidFill>
                </a:rPr>
                <a:t>Patient </a:t>
              </a:r>
            </a:p>
            <a:p>
              <a:pPr algn="ctr" defTabSz="1219140">
                <a:defRPr/>
              </a:pPr>
              <a:r>
                <a:rPr lang="en-US" sz="1067" dirty="0">
                  <a:solidFill>
                    <a:srgbClr val="FFFFFF"/>
                  </a:solidFill>
                </a:rPr>
                <a:t>Health</a:t>
              </a:r>
            </a:p>
            <a:p>
              <a:pPr algn="ctr" defTabSz="1219140">
                <a:defRPr/>
              </a:pPr>
              <a:endParaRPr lang="en-US" sz="1067" dirty="0">
                <a:solidFill>
                  <a:srgbClr val="FFFFFF"/>
                </a:solidFill>
              </a:endParaRPr>
            </a:p>
          </p:txBody>
        </p:sp>
        <p:pic>
          <p:nvPicPr>
            <p:cNvPr id="32" name="Graphic 11" descr="Pregnant lady">
              <a:extLst>
                <a:ext uri="{FF2B5EF4-FFF2-40B4-BE49-F238E27FC236}">
                  <a16:creationId xmlns:a16="http://schemas.microsoft.com/office/drawing/2014/main" id="{D48396FB-0A7C-42DC-89B1-D47D328730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29066" y="3707591"/>
              <a:ext cx="384312" cy="384312"/>
            </a:xfrm>
            <a:prstGeom prst="rect">
              <a:avLst/>
            </a:prstGeom>
          </p:spPr>
        </p:pic>
        <p:pic>
          <p:nvPicPr>
            <p:cNvPr id="33" name="Graphic 13" descr="Baby">
              <a:extLst>
                <a:ext uri="{FF2B5EF4-FFF2-40B4-BE49-F238E27FC236}">
                  <a16:creationId xmlns:a16="http://schemas.microsoft.com/office/drawing/2014/main" id="{F62FD905-0A26-4F44-9B22-D19F42A43F9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05971" y="3707591"/>
              <a:ext cx="384312" cy="384312"/>
            </a:xfrm>
            <a:prstGeom prst="rect">
              <a:avLst/>
            </a:prstGeom>
          </p:spPr>
        </p:pic>
        <p:sp>
          <p:nvSpPr>
            <p:cNvPr id="34" name="Rectangle 1">
              <a:extLst>
                <a:ext uri="{FF2B5EF4-FFF2-40B4-BE49-F238E27FC236}">
                  <a16:creationId xmlns:a16="http://schemas.microsoft.com/office/drawing/2014/main" id="{E3BE4EAE-A3DB-4BF0-B483-A871A1AD665D}"/>
                </a:ext>
              </a:extLst>
            </p:cNvPr>
            <p:cNvSpPr/>
            <p:nvPr/>
          </p:nvSpPr>
          <p:spPr>
            <a:xfrm>
              <a:off x="3985245" y="3365388"/>
              <a:ext cx="1737667" cy="785191"/>
            </a:xfrm>
            <a:prstGeom prst="rect">
              <a:avLst/>
            </a:prstGeom>
            <a:noFill/>
            <a:ln>
              <a:solidFill>
                <a:srgbClr val="0489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endParaRPr lang="en-US" sz="2400" dirty="0">
                <a:solidFill>
                  <a:srgbClr val="FFFFFF"/>
                </a:solidFill>
              </a:endParaRPr>
            </a:p>
          </p:txBody>
        </p:sp>
        <p:sp>
          <p:nvSpPr>
            <p:cNvPr id="35" name="Text Placeholder 2">
              <a:extLst>
                <a:ext uri="{FF2B5EF4-FFF2-40B4-BE49-F238E27FC236}">
                  <a16:creationId xmlns:a16="http://schemas.microsoft.com/office/drawing/2014/main" id="{BC307446-49E3-4705-A76C-853F4093F316}"/>
                </a:ext>
              </a:extLst>
            </p:cNvPr>
            <p:cNvSpPr txBox="1">
              <a:spLocks/>
            </p:cNvSpPr>
            <p:nvPr/>
          </p:nvSpPr>
          <p:spPr>
            <a:xfrm>
              <a:off x="3975042" y="3392373"/>
              <a:ext cx="1314683" cy="315218"/>
            </a:xfrm>
            <a:prstGeom prst="rect">
              <a:avLst/>
            </a:prstGeom>
          </p:spPr>
          <p:txBody>
            <a:bodyPr>
              <a:normAutofit/>
            </a:bodyPr>
            <a:lstStyle>
              <a:lvl1pPr marL="96439" indent="-96439" algn="r" defTabSz="385753" rtl="1" eaLnBrk="1" latinLnBrk="0" hangingPunct="1">
                <a:lnSpc>
                  <a:spcPct val="90000"/>
                </a:lnSpc>
                <a:spcBef>
                  <a:spcPts val="422"/>
                </a:spcBef>
                <a:buClr>
                  <a:schemeClr val="tx1"/>
                </a:buClr>
                <a:buFont typeface="Arial" panose="020B0604020202020204" pitchFamily="34" charset="0"/>
                <a:buChar char="•"/>
                <a:defRPr sz="1181" b="0" i="0" kern="1200">
                  <a:solidFill>
                    <a:srgbClr val="09846E"/>
                  </a:solidFill>
                  <a:latin typeface="GE SS Unique Light" charset="0"/>
                  <a:ea typeface="GE SS Unique Light" charset="0"/>
                  <a:cs typeface="GE SS Unique Light" charset="0"/>
                </a:defRPr>
              </a:lvl1pPr>
              <a:lvl2pPr marL="289315" indent="-96439" algn="r" defTabSz="385753" rtl="1" eaLnBrk="1" latinLnBrk="0" hangingPunct="1">
                <a:lnSpc>
                  <a:spcPct val="90000"/>
                </a:lnSpc>
                <a:spcBef>
                  <a:spcPts val="211"/>
                </a:spcBef>
                <a:buClr>
                  <a:schemeClr val="tx1"/>
                </a:buClr>
                <a:buFont typeface="Arial" panose="020B0604020202020204" pitchFamily="34" charset="0"/>
                <a:buChar char="•"/>
                <a:defRPr sz="1013" b="0" i="0" kern="1200">
                  <a:solidFill>
                    <a:srgbClr val="09846E"/>
                  </a:solidFill>
                  <a:latin typeface="GE SS Unique Light" charset="0"/>
                  <a:ea typeface="GE SS Unique Light" charset="0"/>
                  <a:cs typeface="GE SS Unique Light" charset="0"/>
                </a:defRPr>
              </a:lvl2pPr>
              <a:lvl3pPr marL="482191" indent="-96439" algn="r" defTabSz="385753" rtl="1" eaLnBrk="1" latinLnBrk="0" hangingPunct="1">
                <a:lnSpc>
                  <a:spcPct val="90000"/>
                </a:lnSpc>
                <a:spcBef>
                  <a:spcPts val="211"/>
                </a:spcBef>
                <a:buClr>
                  <a:schemeClr val="tx1"/>
                </a:buClr>
                <a:buFont typeface="Arial" panose="020B0604020202020204" pitchFamily="34" charset="0"/>
                <a:buChar char="•"/>
                <a:defRPr sz="844" b="0" i="0" kern="1200">
                  <a:solidFill>
                    <a:srgbClr val="09846E"/>
                  </a:solidFill>
                  <a:latin typeface="GE SS Unique Light" charset="0"/>
                  <a:ea typeface="GE SS Unique Light" charset="0"/>
                  <a:cs typeface="GE SS Unique Light" charset="0"/>
                </a:defRPr>
              </a:lvl3pPr>
              <a:lvl4pPr marL="675068" indent="-96439" algn="r" defTabSz="385753" rtl="1" eaLnBrk="1" latinLnBrk="0" hangingPunct="1">
                <a:lnSpc>
                  <a:spcPct val="90000"/>
                </a:lnSpc>
                <a:spcBef>
                  <a:spcPts val="211"/>
                </a:spcBef>
                <a:buClr>
                  <a:schemeClr val="tx1"/>
                </a:buClr>
                <a:buFont typeface="Arial" panose="020B0604020202020204" pitchFamily="34" charset="0"/>
                <a:buChar char="•"/>
                <a:defRPr sz="760" b="0" i="0" kern="1200">
                  <a:solidFill>
                    <a:srgbClr val="09846E"/>
                  </a:solidFill>
                  <a:latin typeface="GE SS Unique Light" charset="0"/>
                  <a:ea typeface="GE SS Unique Light" charset="0"/>
                  <a:cs typeface="GE SS Unique Light" charset="0"/>
                </a:defRPr>
              </a:lvl4pPr>
              <a:lvl5pPr marL="867944" indent="-96439" algn="r" defTabSz="385753" rtl="1" eaLnBrk="1" latinLnBrk="0" hangingPunct="1">
                <a:lnSpc>
                  <a:spcPct val="90000"/>
                </a:lnSpc>
                <a:spcBef>
                  <a:spcPts val="211"/>
                </a:spcBef>
                <a:buClr>
                  <a:schemeClr val="tx1"/>
                </a:buClr>
                <a:buFont typeface="Arial" panose="020B0604020202020204" pitchFamily="34" charset="0"/>
                <a:buChar char="•"/>
                <a:defRPr sz="760" b="0" i="0" kern="1200">
                  <a:solidFill>
                    <a:srgbClr val="09846E"/>
                  </a:solidFill>
                  <a:latin typeface="GE SS Unique Light" charset="0"/>
                  <a:ea typeface="GE SS Unique Light" charset="0"/>
                  <a:cs typeface="GE SS Unique Light" charset="0"/>
                </a:defRPr>
              </a:lvl5pPr>
              <a:lvl6pPr marL="1060820" indent="-96439" algn="l" defTabSz="38575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697" indent="-96439" algn="l" defTabSz="38575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574" indent="-96439" algn="l" defTabSz="38575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50" indent="-96439" algn="l" defTabSz="38575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a:lstStyle>
            <a:p>
              <a:pPr marL="0" indent="0" algn="l" defTabSz="514311">
                <a:spcBef>
                  <a:spcPts val="563"/>
                </a:spcBef>
                <a:buClr>
                  <a:srgbClr val="008654"/>
                </a:buClr>
                <a:buNone/>
                <a:defRPr/>
              </a:pPr>
              <a:r>
                <a:rPr lang="en-US" sz="1200" b="1" dirty="0">
                  <a:solidFill>
                    <a:srgbClr val="E7E6E6">
                      <a:lumMod val="10000"/>
                    </a:srgbClr>
                  </a:solidFill>
                  <a:latin typeface="+mn-lt"/>
                </a:rPr>
                <a:t>ERAS Focus Group:</a:t>
              </a:r>
            </a:p>
          </p:txBody>
        </p:sp>
      </p:grpSp>
    </p:spTree>
    <p:extLst>
      <p:ext uri="{BB962C8B-B14F-4D97-AF65-F5344CB8AC3E}">
        <p14:creationId xmlns:p14="http://schemas.microsoft.com/office/powerpoint/2010/main" val="4063371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E80E9B-B478-BB97-B06E-6D4CF3853781}"/>
              </a:ext>
            </a:extLst>
          </p:cNvPr>
          <p:cNvSpPr txBox="1">
            <a:spLocks/>
          </p:cNvSpPr>
          <p:nvPr/>
        </p:nvSpPr>
        <p:spPr>
          <a:xfrm>
            <a:off x="627380" y="342778"/>
            <a:ext cx="8820754" cy="10445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noFill/>
                </a:ln>
                <a:solidFill>
                  <a:srgbClr val="214293"/>
                </a:solidFill>
                <a:effectLst/>
                <a:uLnTx/>
                <a:uFillTx/>
                <a:latin typeface="Calibri Light" panose="020F0302020204030204"/>
                <a:ea typeface="+mj-ea"/>
                <a:cs typeface="+mj-cs"/>
              </a:rPr>
              <a:t>Action plan / Tasks</a:t>
            </a:r>
          </a:p>
        </p:txBody>
      </p:sp>
      <p:sp>
        <p:nvSpPr>
          <p:cNvPr id="6" name="Date Placeholder 3">
            <a:extLst>
              <a:ext uri="{FF2B5EF4-FFF2-40B4-BE49-F238E27FC236}">
                <a16:creationId xmlns:a16="http://schemas.microsoft.com/office/drawing/2014/main" id="{EEF8D617-ECA9-200C-4BC6-A9936991A891}"/>
              </a:ext>
            </a:extLst>
          </p:cNvPr>
          <p:cNvSpPr>
            <a:spLocks noGrp="1"/>
          </p:cNvSpPr>
          <p:nvPr>
            <p:ph type="dt" sz="half" idx="10"/>
          </p:nvPr>
        </p:nvSpPr>
        <p:spPr>
          <a:xfrm>
            <a:off x="668942" y="1140114"/>
            <a:ext cx="519845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rPr>
              <a:t>Project start date:  </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20/07/2022    </a:t>
            </a:r>
            <a:r>
              <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rPr>
              <a:t>     Status: </a:t>
            </a:r>
            <a:r>
              <a:rPr kumimoji="0" lang="en-US" sz="1400" b="0" i="0" u="none" strike="noStrike" kern="1200" cap="none" spc="0" normalizeH="0" baseline="0" noProof="0" dirty="0">
                <a:ln>
                  <a:noFill/>
                </a:ln>
                <a:solidFill>
                  <a:srgbClr val="AD5C4D"/>
                </a:solidFill>
                <a:effectLst/>
                <a:uLnTx/>
                <a:uFillTx/>
                <a:latin typeface="Calibri" panose="020F0502020204030204"/>
                <a:ea typeface="+mn-ea"/>
                <a:cs typeface="+mn-cs"/>
              </a:rPr>
              <a:t>still in progress</a:t>
            </a:r>
            <a:endParaRPr kumimoji="0" lang="en-US" sz="1200" b="0" i="0" u="none" strike="noStrike" kern="1200" cap="none" spc="0" normalizeH="0" baseline="0" noProof="0" dirty="0">
              <a:ln>
                <a:noFill/>
              </a:ln>
              <a:solidFill>
                <a:srgbClr val="AD5C4D"/>
              </a:solidFill>
              <a:effectLst/>
              <a:uLnTx/>
              <a:uFillTx/>
              <a:latin typeface="Calibri" panose="020F0502020204030204"/>
              <a:ea typeface="+mn-ea"/>
              <a:cs typeface="+mn-cs"/>
            </a:endParaRPr>
          </a:p>
        </p:txBody>
      </p:sp>
      <p:graphicFrame>
        <p:nvGraphicFramePr>
          <p:cNvPr id="2" name="جدول 1">
            <a:extLst>
              <a:ext uri="{FF2B5EF4-FFF2-40B4-BE49-F238E27FC236}">
                <a16:creationId xmlns:a16="http://schemas.microsoft.com/office/drawing/2014/main" id="{29146F15-A10D-4CF7-9260-1F799FB19C79}"/>
              </a:ext>
            </a:extLst>
          </p:cNvPr>
          <p:cNvGraphicFramePr>
            <a:graphicFrameLocks noGrp="1"/>
          </p:cNvGraphicFramePr>
          <p:nvPr>
            <p:extLst>
              <p:ext uri="{D42A27DB-BD31-4B8C-83A1-F6EECF244321}">
                <p14:modId xmlns:p14="http://schemas.microsoft.com/office/powerpoint/2010/main" val="1837547157"/>
              </p:ext>
            </p:extLst>
          </p:nvPr>
        </p:nvGraphicFramePr>
        <p:xfrm>
          <a:off x="668942" y="1840095"/>
          <a:ext cx="10483010" cy="3549934"/>
        </p:xfrm>
        <a:graphic>
          <a:graphicData uri="http://schemas.openxmlformats.org/drawingml/2006/table">
            <a:tbl>
              <a:tblPr firstRow="1" firstCol="1" lastRow="1" lastCol="1" bandRow="1" bandCol="1">
                <a:tableStyleId>{5A111915-BE36-4E01-A7E5-04B1672EAD32}</a:tableStyleId>
              </a:tblPr>
              <a:tblGrid>
                <a:gridCol w="1568887">
                  <a:extLst>
                    <a:ext uri="{9D8B030D-6E8A-4147-A177-3AD203B41FA5}">
                      <a16:colId xmlns:a16="http://schemas.microsoft.com/office/drawing/2014/main" val="2515444048"/>
                    </a:ext>
                  </a:extLst>
                </a:gridCol>
                <a:gridCol w="3526386">
                  <a:extLst>
                    <a:ext uri="{9D8B030D-6E8A-4147-A177-3AD203B41FA5}">
                      <a16:colId xmlns:a16="http://schemas.microsoft.com/office/drawing/2014/main" val="3167456945"/>
                    </a:ext>
                  </a:extLst>
                </a:gridCol>
                <a:gridCol w="2257171">
                  <a:extLst>
                    <a:ext uri="{9D8B030D-6E8A-4147-A177-3AD203B41FA5}">
                      <a16:colId xmlns:a16="http://schemas.microsoft.com/office/drawing/2014/main" val="1678039438"/>
                    </a:ext>
                  </a:extLst>
                </a:gridCol>
                <a:gridCol w="984092">
                  <a:extLst>
                    <a:ext uri="{9D8B030D-6E8A-4147-A177-3AD203B41FA5}">
                      <a16:colId xmlns:a16="http://schemas.microsoft.com/office/drawing/2014/main" val="3014680625"/>
                    </a:ext>
                  </a:extLst>
                </a:gridCol>
                <a:gridCol w="1092053">
                  <a:extLst>
                    <a:ext uri="{9D8B030D-6E8A-4147-A177-3AD203B41FA5}">
                      <a16:colId xmlns:a16="http://schemas.microsoft.com/office/drawing/2014/main" val="1866075588"/>
                    </a:ext>
                  </a:extLst>
                </a:gridCol>
                <a:gridCol w="1054421">
                  <a:extLst>
                    <a:ext uri="{9D8B030D-6E8A-4147-A177-3AD203B41FA5}">
                      <a16:colId xmlns:a16="http://schemas.microsoft.com/office/drawing/2014/main" val="2192280007"/>
                    </a:ext>
                  </a:extLst>
                </a:gridCol>
              </a:tblGrid>
              <a:tr h="283130">
                <a:tc>
                  <a:txBody>
                    <a:bodyPr/>
                    <a:lstStyle/>
                    <a:p>
                      <a:pPr marL="51435" algn="ctr">
                        <a:lnSpc>
                          <a:spcPct val="115000"/>
                        </a:lnSpc>
                        <a:spcBef>
                          <a:spcPts val="365"/>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Task</a:t>
                      </a:r>
                    </a:p>
                  </a:txBody>
                  <a:tcPr marL="0" marR="0" marT="0" marB="0">
                    <a:solidFill>
                      <a:srgbClr val="214293"/>
                    </a:solidFill>
                  </a:tcPr>
                </a:tc>
                <a:tc>
                  <a:txBody>
                    <a:bodyPr/>
                    <a:lstStyle/>
                    <a:p>
                      <a:pPr marL="48895" algn="ctr">
                        <a:lnSpc>
                          <a:spcPct val="115000"/>
                        </a:lnSpc>
                        <a:spcBef>
                          <a:spcPts val="365"/>
                        </a:spcBef>
                        <a:spcAft>
                          <a:spcPts val="0"/>
                        </a:spcAft>
                      </a:pPr>
                      <a:r>
                        <a:rPr lang="en-US" sz="1400" b="1" dirty="0">
                          <a:effectLst/>
                        </a:rPr>
                        <a:t>Action plan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solidFill>
                      <a:srgbClr val="214293"/>
                    </a:solidFill>
                  </a:tcPr>
                </a:tc>
                <a:tc>
                  <a:txBody>
                    <a:bodyPr/>
                    <a:lstStyle/>
                    <a:p>
                      <a:pPr marL="53975" algn="ctr">
                        <a:lnSpc>
                          <a:spcPct val="115000"/>
                        </a:lnSpc>
                        <a:spcBef>
                          <a:spcPts val="365"/>
                        </a:spcBef>
                        <a:spcAft>
                          <a:spcPts val="0"/>
                        </a:spcAft>
                      </a:pPr>
                      <a:r>
                        <a:rPr lang="en-US" sz="1400" b="1" dirty="0">
                          <a:effectLst/>
                        </a:rPr>
                        <a:t>Responsibility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solidFill>
                      <a:srgbClr val="214293"/>
                    </a:solidFill>
                  </a:tcPr>
                </a:tc>
                <a:tc>
                  <a:txBody>
                    <a:bodyPr/>
                    <a:lstStyle/>
                    <a:p>
                      <a:pPr marL="53340" algn="ctr">
                        <a:lnSpc>
                          <a:spcPct val="115000"/>
                        </a:lnSpc>
                        <a:spcBef>
                          <a:spcPts val="365"/>
                        </a:spcBef>
                        <a:spcAft>
                          <a:spcPts val="0"/>
                        </a:spcAft>
                      </a:pPr>
                      <a:r>
                        <a:rPr lang="en-US" sz="1400" b="1" dirty="0">
                          <a:effectLst/>
                        </a:rPr>
                        <a:t>Timeframe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solidFill>
                      <a:srgbClr val="214293"/>
                    </a:solidFill>
                  </a:tcPr>
                </a:tc>
                <a:tc>
                  <a:txBody>
                    <a:bodyPr/>
                    <a:lstStyle/>
                    <a:p>
                      <a:pPr marL="46355" algn="ctr">
                        <a:lnSpc>
                          <a:spcPct val="115000"/>
                        </a:lnSpc>
                        <a:spcBef>
                          <a:spcPts val="365"/>
                        </a:spcBef>
                        <a:spcAft>
                          <a:spcPts val="0"/>
                        </a:spcAft>
                      </a:pPr>
                      <a:r>
                        <a:rPr lang="en-US" sz="1400" b="1" dirty="0">
                          <a:effectLst/>
                        </a:rPr>
                        <a:t>Outcome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solidFill>
                      <a:srgbClr val="214293"/>
                    </a:solidFill>
                  </a:tcPr>
                </a:tc>
                <a:tc>
                  <a:txBody>
                    <a:bodyPr/>
                    <a:lstStyle/>
                    <a:p>
                      <a:pPr marL="56515" algn="ctr">
                        <a:lnSpc>
                          <a:spcPct val="115000"/>
                        </a:lnSpc>
                        <a:spcBef>
                          <a:spcPts val="365"/>
                        </a:spcBef>
                        <a:spcAft>
                          <a:spcPts val="0"/>
                        </a:spcAft>
                      </a:pPr>
                      <a:r>
                        <a:rPr lang="en-US" sz="1400" b="1" dirty="0">
                          <a:effectLst/>
                        </a:rPr>
                        <a:t>Status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solidFill>
                      <a:srgbClr val="214293"/>
                    </a:solidFill>
                  </a:tcPr>
                </a:tc>
                <a:extLst>
                  <a:ext uri="{0D108BD9-81ED-4DB2-BD59-A6C34878D82A}">
                    <a16:rowId xmlns:a16="http://schemas.microsoft.com/office/drawing/2014/main" val="1941272766"/>
                  </a:ext>
                </a:extLst>
              </a:tr>
              <a:tr h="598851">
                <a:tc>
                  <a:txBody>
                    <a:bodyPr/>
                    <a:lstStyle/>
                    <a:p>
                      <a:pPr marL="51435" marR="95250" algn="ctr">
                        <a:lnSpc>
                          <a:spcPct val="104000"/>
                        </a:lnSpc>
                        <a:spcBef>
                          <a:spcPts val="465"/>
                        </a:spcBef>
                        <a:spcAft>
                          <a:spcPts val="0"/>
                        </a:spcAft>
                      </a:pPr>
                      <a:r>
                        <a:rPr lang="en-US" sz="1400" b="1" dirty="0">
                          <a:solidFill>
                            <a:schemeClr val="bg1"/>
                          </a:solidFill>
                          <a:effectLst/>
                        </a:rPr>
                        <a:t>1 Workflow</a:t>
                      </a:r>
                      <a:endParaRPr lang="en-US" sz="1400" b="1" dirty="0">
                        <a:solidFill>
                          <a:schemeClr val="bg1"/>
                        </a:solidFill>
                        <a:effectLst/>
                        <a:latin typeface="+mn-lt"/>
                        <a:ea typeface="Calibri" panose="020F0502020204030204" pitchFamily="34" charset="0"/>
                        <a:cs typeface="Arial" panose="020B0604020202020204" pitchFamily="34" charset="0"/>
                      </a:endParaRPr>
                    </a:p>
                  </a:txBody>
                  <a:tcPr marL="0" marR="0" marT="0" marB="0">
                    <a:lnR w="12700" cap="flat" cmpd="sng" algn="ctr">
                      <a:solidFill>
                        <a:srgbClr val="214293"/>
                      </a:solidFill>
                      <a:prstDash val="solid"/>
                      <a:round/>
                      <a:headEnd type="none" w="med" len="med"/>
                      <a:tailEnd type="none" w="med" len="med"/>
                    </a:lnR>
                    <a:lnB w="12700" cap="flat" cmpd="sng" algn="ctr">
                      <a:solidFill>
                        <a:srgbClr val="214293"/>
                      </a:solidFill>
                      <a:prstDash val="solid"/>
                      <a:round/>
                      <a:headEnd type="none" w="med" len="med"/>
                      <a:tailEnd type="none" w="med" len="med"/>
                    </a:lnB>
                    <a:solidFill>
                      <a:srgbClr val="05ABAD"/>
                    </a:solidFill>
                  </a:tcPr>
                </a:tc>
                <a:tc>
                  <a:txBody>
                    <a:bodyPr/>
                    <a:lstStyle/>
                    <a:p>
                      <a:pPr marL="48895" algn="ctr">
                        <a:lnSpc>
                          <a:spcPct val="115000"/>
                        </a:lnSpc>
                        <a:spcBef>
                          <a:spcPts val="465"/>
                        </a:spcBef>
                        <a:spcAft>
                          <a:spcPts val="0"/>
                        </a:spcAft>
                      </a:pPr>
                      <a:r>
                        <a:rPr lang="en-US" sz="1400" b="0" dirty="0">
                          <a:effectLst/>
                        </a:rPr>
                        <a:t>Clear  multidisciplinary pathway of ERAS patient.</a:t>
                      </a:r>
                      <a:endParaRPr lang="en-US" sz="1400" b="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214293"/>
                      </a:solidFill>
                      <a:prstDash val="solid"/>
                      <a:round/>
                      <a:headEnd type="none" w="med" len="med"/>
                      <a:tailEnd type="none" w="med" len="med"/>
                    </a:lnL>
                    <a:lnR w="12700" cap="flat" cmpd="sng" algn="ctr">
                      <a:solidFill>
                        <a:srgbClr val="214293"/>
                      </a:solidFill>
                      <a:prstDash val="solid"/>
                      <a:round/>
                      <a:headEnd type="none" w="med" len="med"/>
                      <a:tailEnd type="none" w="med" len="med"/>
                    </a:lnR>
                    <a:lnB w="12700" cap="flat" cmpd="sng" algn="ctr">
                      <a:solidFill>
                        <a:srgbClr val="214293"/>
                      </a:solidFill>
                      <a:prstDash val="solid"/>
                      <a:round/>
                      <a:headEnd type="none" w="med" len="med"/>
                      <a:tailEnd type="none" w="med" len="med"/>
                    </a:lnB>
                  </a:tcPr>
                </a:tc>
                <a:tc>
                  <a:txBody>
                    <a:bodyPr/>
                    <a:lstStyle/>
                    <a:p>
                      <a:pPr algn="ctr">
                        <a:lnSpc>
                          <a:spcPct val="115000"/>
                        </a:lnSpc>
                        <a:spcAft>
                          <a:spcPts val="1000"/>
                        </a:spcAft>
                      </a:pPr>
                      <a:r>
                        <a:rPr lang="en-US" sz="1200" b="0" kern="1200" dirty="0" err="1">
                          <a:solidFill>
                            <a:schemeClr val="tx1"/>
                          </a:solidFill>
                          <a:effectLst/>
                        </a:rPr>
                        <a:t>Dr.Ayman</a:t>
                      </a:r>
                      <a:r>
                        <a:rPr lang="en-US" sz="1200" b="0" kern="1200" dirty="0">
                          <a:solidFill>
                            <a:schemeClr val="tx1"/>
                          </a:solidFill>
                          <a:effectLst/>
                        </a:rPr>
                        <a:t> </a:t>
                      </a:r>
                      <a:r>
                        <a:rPr lang="en-US" sz="1200" b="0" kern="1200" dirty="0" err="1">
                          <a:solidFill>
                            <a:schemeClr val="tx1"/>
                          </a:solidFill>
                          <a:effectLst/>
                        </a:rPr>
                        <a:t>Azab</a:t>
                      </a:r>
                      <a:r>
                        <a:rPr lang="en-US" sz="1200" b="0" kern="1200" dirty="0">
                          <a:solidFill>
                            <a:schemeClr val="tx1"/>
                          </a:solidFill>
                          <a:effectLst/>
                        </a:rPr>
                        <a:t> ( Anesthesia – Chairman Eras)</a:t>
                      </a:r>
                      <a:endParaRPr lang="en-US" sz="1200" b="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214293"/>
                      </a:solidFill>
                      <a:prstDash val="solid"/>
                      <a:round/>
                      <a:headEnd type="none" w="med" len="med"/>
                      <a:tailEnd type="none" w="med" len="med"/>
                    </a:lnL>
                    <a:lnR w="12700" cap="flat" cmpd="sng" algn="ctr">
                      <a:solidFill>
                        <a:srgbClr val="214293"/>
                      </a:solidFill>
                      <a:prstDash val="solid"/>
                      <a:round/>
                      <a:headEnd type="none" w="med" len="med"/>
                      <a:tailEnd type="none" w="med" len="med"/>
                    </a:lnR>
                    <a:lnB w="12700" cap="flat" cmpd="sng" algn="ctr">
                      <a:solidFill>
                        <a:srgbClr val="214293"/>
                      </a:solidFill>
                      <a:prstDash val="solid"/>
                      <a:round/>
                      <a:headEnd type="none" w="med" len="med"/>
                      <a:tailEnd type="none" w="med" len="med"/>
                    </a:lnB>
                  </a:tcPr>
                </a:tc>
                <a:tc>
                  <a:txBody>
                    <a:bodyPr/>
                    <a:lstStyle/>
                    <a:p>
                      <a:pPr marL="53340" algn="ctr">
                        <a:lnSpc>
                          <a:spcPct val="115000"/>
                        </a:lnSpc>
                        <a:spcBef>
                          <a:spcPts val="465"/>
                        </a:spcBef>
                        <a:spcAft>
                          <a:spcPts val="0"/>
                        </a:spcAft>
                      </a:pPr>
                      <a:r>
                        <a:rPr lang="en-US" sz="1400" b="0" dirty="0">
                          <a:effectLst/>
                        </a:rPr>
                        <a:t>20-8-2022</a:t>
                      </a:r>
                      <a:endParaRPr lang="en-US" sz="1400" b="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214293"/>
                      </a:solidFill>
                      <a:prstDash val="solid"/>
                      <a:round/>
                      <a:headEnd type="none" w="med" len="med"/>
                      <a:tailEnd type="none" w="med" len="med"/>
                    </a:lnL>
                    <a:lnR w="12700" cap="flat" cmpd="sng" algn="ctr">
                      <a:solidFill>
                        <a:srgbClr val="214293"/>
                      </a:solidFill>
                      <a:prstDash val="solid"/>
                      <a:round/>
                      <a:headEnd type="none" w="med" len="med"/>
                      <a:tailEnd type="none" w="med" len="med"/>
                    </a:lnR>
                    <a:lnB w="12700" cap="flat" cmpd="sng" algn="ctr">
                      <a:solidFill>
                        <a:srgbClr val="214293"/>
                      </a:solidFill>
                      <a:prstDash val="solid"/>
                      <a:round/>
                      <a:headEnd type="none" w="med" len="med"/>
                      <a:tailEnd type="none" w="med" len="med"/>
                    </a:lnB>
                  </a:tcPr>
                </a:tc>
                <a:tc>
                  <a:txBody>
                    <a:bodyPr/>
                    <a:lstStyle/>
                    <a:p>
                      <a:pPr marL="51435" marR="95250" algn="ctr">
                        <a:lnSpc>
                          <a:spcPct val="104000"/>
                        </a:lnSpc>
                        <a:spcBef>
                          <a:spcPts val="465"/>
                        </a:spcBef>
                        <a:spcAft>
                          <a:spcPts val="0"/>
                        </a:spcAft>
                      </a:pPr>
                      <a:endParaRPr lang="en-US" sz="1400" b="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214293"/>
                      </a:solidFill>
                      <a:prstDash val="solid"/>
                      <a:round/>
                      <a:headEnd type="none" w="med" len="med"/>
                      <a:tailEnd type="none" w="med" len="med"/>
                    </a:lnL>
                    <a:lnR w="12700" cap="flat" cmpd="sng" algn="ctr">
                      <a:solidFill>
                        <a:srgbClr val="214293"/>
                      </a:solidFill>
                      <a:prstDash val="solid"/>
                      <a:round/>
                      <a:headEnd type="none" w="med" len="med"/>
                      <a:tailEnd type="none" w="med" len="med"/>
                    </a:lnR>
                    <a:lnB w="12700" cap="flat" cmpd="sng" algn="ctr">
                      <a:solidFill>
                        <a:srgbClr val="214293"/>
                      </a:solidFill>
                      <a:prstDash val="solid"/>
                      <a:round/>
                      <a:headEnd type="none" w="med" len="med"/>
                      <a:tailEnd type="none" w="med" len="med"/>
                    </a:lnB>
                  </a:tcPr>
                </a:tc>
                <a:tc>
                  <a:txBody>
                    <a:bodyPr/>
                    <a:lstStyle/>
                    <a:p>
                      <a:pPr marL="56515" algn="ctr">
                        <a:lnSpc>
                          <a:spcPct val="115000"/>
                        </a:lnSpc>
                        <a:spcBef>
                          <a:spcPts val="380"/>
                        </a:spcBef>
                        <a:spcAft>
                          <a:spcPts val="0"/>
                        </a:spcAft>
                      </a:pPr>
                      <a:r>
                        <a:rPr lang="en-US" sz="1200" b="0" dirty="0">
                          <a:effectLst/>
                        </a:rPr>
                        <a:t>Done</a:t>
                      </a:r>
                      <a:endParaRPr lang="en-US" sz="1200" b="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214293"/>
                      </a:solidFill>
                      <a:prstDash val="solid"/>
                      <a:round/>
                      <a:headEnd type="none" w="med" len="med"/>
                      <a:tailEnd type="none" w="med" len="med"/>
                    </a:lnL>
                    <a:lnR w="12700" cap="flat" cmpd="sng" algn="ctr">
                      <a:solidFill>
                        <a:srgbClr val="214293"/>
                      </a:solidFill>
                      <a:prstDash val="solid"/>
                      <a:round/>
                      <a:headEnd type="none" w="med" len="med"/>
                      <a:tailEnd type="none" w="med" len="med"/>
                    </a:lnR>
                    <a:lnB w="12700" cap="flat" cmpd="sng" algn="ctr">
                      <a:solidFill>
                        <a:srgbClr val="214293"/>
                      </a:solidFill>
                      <a:prstDash val="solid"/>
                      <a:round/>
                      <a:headEnd type="none" w="med" len="med"/>
                      <a:tailEnd type="none" w="med" len="med"/>
                    </a:lnB>
                  </a:tcPr>
                </a:tc>
                <a:extLst>
                  <a:ext uri="{0D108BD9-81ED-4DB2-BD59-A6C34878D82A}">
                    <a16:rowId xmlns:a16="http://schemas.microsoft.com/office/drawing/2014/main" val="1944762763"/>
                  </a:ext>
                </a:extLst>
              </a:tr>
              <a:tr h="598851">
                <a:tc>
                  <a:txBody>
                    <a:bodyPr/>
                    <a:lstStyle/>
                    <a:p>
                      <a:pPr marL="51435" marR="95250" lvl="0" indent="0" algn="ctr" defTabSz="914400" rtl="0" eaLnBrk="1" fontAlgn="auto" latinLnBrk="0" hangingPunct="1">
                        <a:lnSpc>
                          <a:spcPct val="104000"/>
                        </a:lnSpc>
                        <a:spcBef>
                          <a:spcPts val="465"/>
                        </a:spcBef>
                        <a:spcAft>
                          <a:spcPts val="0"/>
                        </a:spcAft>
                        <a:buClrTx/>
                        <a:buSzTx/>
                        <a:buFontTx/>
                        <a:buNone/>
                        <a:tabLst/>
                        <a:defRPr/>
                      </a:pPr>
                      <a:r>
                        <a:rPr lang="en-US" sz="1400" b="1" dirty="0">
                          <a:solidFill>
                            <a:schemeClr val="bg1"/>
                          </a:solidFill>
                        </a:rPr>
                        <a:t>2 Patient Awareness </a:t>
                      </a:r>
                    </a:p>
                    <a:p>
                      <a:pPr marL="51435" marR="95250" lvl="0" indent="0" algn="ctr" defTabSz="914400" rtl="0" eaLnBrk="1" fontAlgn="auto" latinLnBrk="0" hangingPunct="1">
                        <a:lnSpc>
                          <a:spcPct val="104000"/>
                        </a:lnSpc>
                        <a:spcBef>
                          <a:spcPts val="465"/>
                        </a:spcBef>
                        <a:spcAft>
                          <a:spcPts val="0"/>
                        </a:spcAft>
                        <a:buClrTx/>
                        <a:buSzTx/>
                        <a:buFontTx/>
                        <a:buNone/>
                        <a:tabLst/>
                        <a:defRPr/>
                      </a:pPr>
                      <a:endParaRPr lang="en-US" sz="1400" b="1" dirty="0">
                        <a:solidFill>
                          <a:schemeClr val="bg1"/>
                        </a:solidFill>
                      </a:endParaRPr>
                    </a:p>
                  </a:txBody>
                  <a:tcPr marL="0" marR="0" marT="0" marB="0">
                    <a:lnR w="12700" cap="flat" cmpd="sng" algn="ctr">
                      <a:solidFill>
                        <a:srgbClr val="214293"/>
                      </a:solidFill>
                      <a:prstDash val="solid"/>
                      <a:round/>
                      <a:headEnd type="none" w="med" len="med"/>
                      <a:tailEnd type="none" w="med" len="med"/>
                    </a:lnR>
                    <a:lnT w="12700" cap="flat" cmpd="sng" algn="ctr">
                      <a:solidFill>
                        <a:srgbClr val="214293"/>
                      </a:solidFill>
                      <a:prstDash val="solid"/>
                      <a:round/>
                      <a:headEnd type="none" w="med" len="med"/>
                      <a:tailEnd type="none" w="med" len="med"/>
                    </a:lnT>
                    <a:lnB w="12700" cap="flat" cmpd="sng" algn="ctr">
                      <a:solidFill>
                        <a:srgbClr val="214293"/>
                      </a:solidFill>
                      <a:prstDash val="solid"/>
                      <a:round/>
                      <a:headEnd type="none" w="med" len="med"/>
                      <a:tailEnd type="none" w="med" len="med"/>
                    </a:lnB>
                    <a:solidFill>
                      <a:srgbClr val="05ABAD"/>
                    </a:solidFill>
                  </a:tcPr>
                </a:tc>
                <a:tc>
                  <a:txBody>
                    <a:bodyPr/>
                    <a:lstStyle/>
                    <a:p>
                      <a:pPr marL="0" marR="0" lvl="0" indent="0" algn="ctr" defTabSz="914400" rtl="0" eaLnBrk="1" fontAlgn="auto" latinLnBrk="0" hangingPunct="1">
                        <a:lnSpc>
                          <a:spcPct val="115000"/>
                        </a:lnSpc>
                        <a:spcBef>
                          <a:spcPts val="260"/>
                        </a:spcBef>
                        <a:spcAft>
                          <a:spcPts val="0"/>
                        </a:spcAft>
                        <a:buClrTx/>
                        <a:buSzTx/>
                        <a:buFontTx/>
                        <a:buNone/>
                        <a:tabLst/>
                        <a:defRPr/>
                      </a:pPr>
                      <a:r>
                        <a:rPr lang="en-GB" sz="1400" b="0" dirty="0">
                          <a:solidFill>
                            <a:schemeClr val="tx1"/>
                          </a:solidFill>
                        </a:rPr>
                        <a:t> Education and  increase awareness </a:t>
                      </a:r>
                    </a:p>
                  </a:txBody>
                  <a:tcPr marL="0" marR="0" marT="0" marB="0">
                    <a:lnL w="12700" cap="flat" cmpd="sng" algn="ctr">
                      <a:solidFill>
                        <a:srgbClr val="214293"/>
                      </a:solidFill>
                      <a:prstDash val="solid"/>
                      <a:round/>
                      <a:headEnd type="none" w="med" len="med"/>
                      <a:tailEnd type="none" w="med" len="med"/>
                    </a:lnL>
                    <a:lnT w="12700" cap="flat" cmpd="sng" algn="ctr">
                      <a:solidFill>
                        <a:srgbClr val="214293"/>
                      </a:solidFill>
                      <a:prstDash val="solid"/>
                      <a:round/>
                      <a:headEnd type="none" w="med" len="med"/>
                      <a:tailEnd type="none" w="med" len="med"/>
                    </a:lnT>
                    <a:lnB w="12700" cap="flat" cmpd="sng" algn="ctr">
                      <a:solidFill>
                        <a:srgbClr val="214293"/>
                      </a:solidFill>
                      <a:prstDash val="solid"/>
                      <a:round/>
                      <a:headEnd type="none" w="med" len="med"/>
                      <a:tailEnd type="none" w="med" len="med"/>
                    </a:lnB>
                  </a:tcPr>
                </a:tc>
                <a:tc>
                  <a:txBody>
                    <a:bodyPr/>
                    <a:lstStyle/>
                    <a:p>
                      <a:pPr algn="ctr">
                        <a:lnSpc>
                          <a:spcPct val="115000"/>
                        </a:lnSpc>
                        <a:spcAft>
                          <a:spcPts val="1000"/>
                        </a:spcAft>
                      </a:pPr>
                      <a:r>
                        <a:rPr lang="en-US" sz="1200" b="0" baseline="0" dirty="0" err="1">
                          <a:effectLst/>
                        </a:rPr>
                        <a:t>Dr.Ghada</a:t>
                      </a:r>
                      <a:r>
                        <a:rPr lang="en-US" sz="1200" b="0" baseline="0" dirty="0">
                          <a:effectLst/>
                        </a:rPr>
                        <a:t> Al-</a:t>
                      </a:r>
                      <a:r>
                        <a:rPr lang="en-US" sz="1200" b="0" baseline="0" dirty="0" err="1">
                          <a:effectLst/>
                        </a:rPr>
                        <a:t>Olyani</a:t>
                      </a:r>
                      <a:r>
                        <a:rPr lang="en-US" sz="1200" b="0" baseline="0" dirty="0">
                          <a:effectLst/>
                        </a:rPr>
                        <a:t> (OB-</a:t>
                      </a:r>
                      <a:r>
                        <a:rPr lang="en-US" sz="1200" b="0" baseline="0" dirty="0" err="1">
                          <a:effectLst/>
                        </a:rPr>
                        <a:t>Gyne</a:t>
                      </a:r>
                      <a:r>
                        <a:rPr lang="en-US" sz="1200" b="0" baseline="0" dirty="0">
                          <a:effectLst/>
                        </a:rPr>
                        <a:t> </a:t>
                      </a:r>
                    </a:p>
                    <a:p>
                      <a:pPr algn="ctr">
                        <a:lnSpc>
                          <a:spcPct val="115000"/>
                        </a:lnSpc>
                        <a:spcAft>
                          <a:spcPts val="1000"/>
                        </a:spcAft>
                      </a:pPr>
                      <a:r>
                        <a:rPr lang="en-US" sz="1200" b="0" baseline="0" dirty="0">
                          <a:effectLst/>
                        </a:rPr>
                        <a:t>Nadia Al -</a:t>
                      </a:r>
                      <a:r>
                        <a:rPr lang="en-US" sz="1200" b="0" baseline="0" dirty="0" err="1">
                          <a:effectLst/>
                        </a:rPr>
                        <a:t>Jishi</a:t>
                      </a:r>
                      <a:r>
                        <a:rPr lang="en-US" sz="1200" b="0" baseline="0" dirty="0">
                          <a:effectLst/>
                        </a:rPr>
                        <a:t>(Health Education)</a:t>
                      </a:r>
                      <a:endParaRPr lang="en-US" sz="1200" b="0" baseline="0" dirty="0">
                        <a:effectLst/>
                        <a:latin typeface="+mn-lt"/>
                        <a:ea typeface="Calibri" panose="020F0502020204030204" pitchFamily="34" charset="0"/>
                        <a:cs typeface="Arial" panose="020B0604020202020204" pitchFamily="34" charset="0"/>
                      </a:endParaRPr>
                    </a:p>
                  </a:txBody>
                  <a:tcPr marL="0" marR="0" marT="0" marB="0">
                    <a:lnR w="12700" cap="flat" cmpd="sng" algn="ctr">
                      <a:solidFill>
                        <a:srgbClr val="214293"/>
                      </a:solidFill>
                      <a:prstDash val="solid"/>
                      <a:round/>
                      <a:headEnd type="none" w="med" len="med"/>
                      <a:tailEnd type="none" w="med" len="med"/>
                    </a:lnR>
                    <a:lnT w="12700" cap="flat" cmpd="sng" algn="ctr">
                      <a:solidFill>
                        <a:srgbClr val="214293"/>
                      </a:solidFill>
                      <a:prstDash val="solid"/>
                      <a:round/>
                      <a:headEnd type="none" w="med" len="med"/>
                      <a:tailEnd type="none" w="med" len="med"/>
                    </a:lnT>
                    <a:lnB w="12700" cap="flat" cmpd="sng" algn="ctr">
                      <a:solidFill>
                        <a:srgbClr val="214293"/>
                      </a:solidFill>
                      <a:prstDash val="solid"/>
                      <a:round/>
                      <a:headEnd type="none" w="med" len="med"/>
                      <a:tailEnd type="none" w="med" len="med"/>
                    </a:lnB>
                  </a:tcPr>
                </a:tc>
                <a:tc>
                  <a:txBody>
                    <a:bodyPr/>
                    <a:lstStyle/>
                    <a:p>
                      <a:pPr marL="53340" algn="ctr">
                        <a:lnSpc>
                          <a:spcPct val="115000"/>
                        </a:lnSpc>
                        <a:spcBef>
                          <a:spcPts val="465"/>
                        </a:spcBef>
                        <a:spcAft>
                          <a:spcPts val="0"/>
                        </a:spcAft>
                      </a:pPr>
                      <a:r>
                        <a:rPr lang="en-US" sz="1400" b="0" dirty="0">
                          <a:effectLst/>
                        </a:rPr>
                        <a:t>26-7-2022</a:t>
                      </a:r>
                      <a:endParaRPr lang="en-US" sz="1400" b="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214293"/>
                      </a:solidFill>
                      <a:prstDash val="solid"/>
                      <a:round/>
                      <a:headEnd type="none" w="med" len="med"/>
                      <a:tailEnd type="none" w="med" len="med"/>
                    </a:lnL>
                    <a:lnR w="12700" cap="flat" cmpd="sng" algn="ctr">
                      <a:solidFill>
                        <a:srgbClr val="214293"/>
                      </a:solidFill>
                      <a:prstDash val="solid"/>
                      <a:round/>
                      <a:headEnd type="none" w="med" len="med"/>
                      <a:tailEnd type="none" w="med" len="med"/>
                    </a:lnR>
                    <a:lnT w="12700" cap="flat" cmpd="sng" algn="ctr">
                      <a:solidFill>
                        <a:srgbClr val="214293"/>
                      </a:solidFill>
                      <a:prstDash val="solid"/>
                      <a:round/>
                      <a:headEnd type="none" w="med" len="med"/>
                      <a:tailEnd type="none" w="med" len="med"/>
                    </a:lnT>
                    <a:lnB w="12700" cap="flat" cmpd="sng" algn="ctr">
                      <a:solidFill>
                        <a:srgbClr val="214293"/>
                      </a:solidFill>
                      <a:prstDash val="solid"/>
                      <a:round/>
                      <a:headEnd type="none" w="med" len="med"/>
                      <a:tailEnd type="none" w="med" len="med"/>
                    </a:lnB>
                  </a:tcPr>
                </a:tc>
                <a:tc>
                  <a:txBody>
                    <a:bodyPr/>
                    <a:lstStyle/>
                    <a:p>
                      <a:pPr marL="46355" marR="42545" algn="ctr">
                        <a:lnSpc>
                          <a:spcPct val="104000"/>
                        </a:lnSpc>
                        <a:spcBef>
                          <a:spcPts val="465"/>
                        </a:spcBef>
                        <a:spcAft>
                          <a:spcPts val="0"/>
                        </a:spcAft>
                      </a:pPr>
                      <a:endParaRPr lang="en-US" sz="1400" b="0" baseline="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214293"/>
                      </a:solidFill>
                      <a:prstDash val="solid"/>
                      <a:round/>
                      <a:headEnd type="none" w="med" len="med"/>
                      <a:tailEnd type="none" w="med" len="med"/>
                    </a:lnL>
                    <a:lnR w="12700" cap="flat" cmpd="sng" algn="ctr">
                      <a:solidFill>
                        <a:srgbClr val="214293"/>
                      </a:solidFill>
                      <a:prstDash val="solid"/>
                      <a:round/>
                      <a:headEnd type="none" w="med" len="med"/>
                      <a:tailEnd type="none" w="med" len="med"/>
                    </a:lnR>
                    <a:lnT w="12700" cap="flat" cmpd="sng" algn="ctr">
                      <a:solidFill>
                        <a:srgbClr val="214293"/>
                      </a:solidFill>
                      <a:prstDash val="solid"/>
                      <a:round/>
                      <a:headEnd type="none" w="med" len="med"/>
                      <a:tailEnd type="none" w="med" len="med"/>
                    </a:lnT>
                    <a:lnB w="12700" cap="flat" cmpd="sng" algn="ctr">
                      <a:solidFill>
                        <a:srgbClr val="214293"/>
                      </a:solidFill>
                      <a:prstDash val="solid"/>
                      <a:round/>
                      <a:headEnd type="none" w="med" len="med"/>
                      <a:tailEnd type="none" w="med" len="med"/>
                    </a:lnB>
                  </a:tcPr>
                </a:tc>
                <a:tc>
                  <a:txBody>
                    <a:bodyPr/>
                    <a:lstStyle/>
                    <a:p>
                      <a:pPr marL="56515" algn="ctr">
                        <a:lnSpc>
                          <a:spcPct val="115000"/>
                        </a:lnSpc>
                        <a:spcBef>
                          <a:spcPts val="380"/>
                        </a:spcBef>
                        <a:spcAft>
                          <a:spcPts val="0"/>
                        </a:spcAft>
                      </a:pPr>
                      <a:r>
                        <a:rPr lang="en-US" sz="1200" b="0" dirty="0">
                          <a:effectLst/>
                        </a:rPr>
                        <a:t>Done</a:t>
                      </a:r>
                      <a:endParaRPr lang="en-US" sz="1200" b="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214293"/>
                      </a:solidFill>
                      <a:prstDash val="solid"/>
                      <a:round/>
                      <a:headEnd type="none" w="med" len="med"/>
                      <a:tailEnd type="none" w="med" len="med"/>
                    </a:lnL>
                    <a:lnR w="12700" cap="flat" cmpd="sng" algn="ctr">
                      <a:solidFill>
                        <a:srgbClr val="214293"/>
                      </a:solidFill>
                      <a:prstDash val="solid"/>
                      <a:round/>
                      <a:headEnd type="none" w="med" len="med"/>
                      <a:tailEnd type="none" w="med" len="med"/>
                    </a:lnR>
                    <a:lnT w="12700" cap="flat" cmpd="sng" algn="ctr">
                      <a:solidFill>
                        <a:srgbClr val="214293"/>
                      </a:solidFill>
                      <a:prstDash val="solid"/>
                      <a:round/>
                      <a:headEnd type="none" w="med" len="med"/>
                      <a:tailEnd type="none" w="med" len="med"/>
                    </a:lnT>
                    <a:lnB w="12700" cap="flat" cmpd="sng" algn="ctr">
                      <a:solidFill>
                        <a:srgbClr val="214293"/>
                      </a:solidFill>
                      <a:prstDash val="solid"/>
                      <a:round/>
                      <a:headEnd type="none" w="med" len="med"/>
                      <a:tailEnd type="none" w="med" len="med"/>
                    </a:lnB>
                  </a:tcPr>
                </a:tc>
                <a:extLst>
                  <a:ext uri="{0D108BD9-81ED-4DB2-BD59-A6C34878D82A}">
                    <a16:rowId xmlns:a16="http://schemas.microsoft.com/office/drawing/2014/main" val="3206152414"/>
                  </a:ext>
                </a:extLst>
              </a:tr>
              <a:tr h="460351">
                <a:tc>
                  <a:txBody>
                    <a:bodyPr/>
                    <a:lstStyle/>
                    <a:p>
                      <a:pPr marL="51435" marR="0" lvl="0" indent="0" algn="ctr" defTabSz="914400" rtl="0" eaLnBrk="1" fontAlgn="auto" latinLnBrk="0" hangingPunct="1">
                        <a:lnSpc>
                          <a:spcPct val="115000"/>
                        </a:lnSpc>
                        <a:spcBef>
                          <a:spcPts val="370"/>
                        </a:spcBef>
                        <a:spcAft>
                          <a:spcPts val="0"/>
                        </a:spcAft>
                        <a:buClrTx/>
                        <a:buSzTx/>
                        <a:buFontTx/>
                        <a:buNone/>
                        <a:tabLst/>
                        <a:defRPr/>
                      </a:pPr>
                      <a:r>
                        <a:rPr lang="en-US" sz="1400" b="1" dirty="0">
                          <a:solidFill>
                            <a:schemeClr val="bg1"/>
                          </a:solidFill>
                          <a:effectLst/>
                        </a:rPr>
                        <a:t>3 </a:t>
                      </a:r>
                      <a:r>
                        <a:rPr kumimoji="0" lang="en-US" sz="1400" b="1" u="none" strike="noStrike" kern="0" cap="none" spc="0" normalizeH="0" baseline="0" noProof="0" dirty="0">
                          <a:ln>
                            <a:noFill/>
                          </a:ln>
                          <a:solidFill>
                            <a:schemeClr val="bg1"/>
                          </a:solidFill>
                          <a:effectLst/>
                          <a:uLnTx/>
                          <a:uFillTx/>
                        </a:rPr>
                        <a:t>Medications</a:t>
                      </a:r>
                    </a:p>
                    <a:p>
                      <a:pPr marL="51435" algn="ctr">
                        <a:lnSpc>
                          <a:spcPct val="115000"/>
                        </a:lnSpc>
                        <a:spcBef>
                          <a:spcPts val="370"/>
                        </a:spcBef>
                        <a:spcAft>
                          <a:spcPts val="0"/>
                        </a:spcAft>
                      </a:pPr>
                      <a:endParaRPr lang="en-US" sz="1400" b="1" dirty="0">
                        <a:solidFill>
                          <a:schemeClr val="bg1"/>
                        </a:solidFill>
                        <a:effectLst/>
                        <a:latin typeface="+mn-lt"/>
                        <a:ea typeface="Calibri" panose="020F0502020204030204" pitchFamily="34" charset="0"/>
                        <a:cs typeface="Arial" panose="020B0604020202020204" pitchFamily="34" charset="0"/>
                      </a:endParaRPr>
                    </a:p>
                  </a:txBody>
                  <a:tcPr marL="0" marR="0" marT="0" marB="0">
                    <a:lnR w="12700" cap="flat" cmpd="sng" algn="ctr">
                      <a:solidFill>
                        <a:srgbClr val="214293"/>
                      </a:solidFill>
                      <a:prstDash val="solid"/>
                      <a:round/>
                      <a:headEnd type="none" w="med" len="med"/>
                      <a:tailEnd type="none" w="med" len="med"/>
                    </a:lnR>
                    <a:lnT w="12700" cap="flat" cmpd="sng" algn="ctr">
                      <a:solidFill>
                        <a:srgbClr val="214293"/>
                      </a:solidFill>
                      <a:prstDash val="solid"/>
                      <a:round/>
                      <a:headEnd type="none" w="med" len="med"/>
                      <a:tailEnd type="none" w="med" len="med"/>
                    </a:lnT>
                    <a:lnB w="12700" cap="flat" cmpd="sng" algn="ctr">
                      <a:solidFill>
                        <a:srgbClr val="214293"/>
                      </a:solidFill>
                      <a:prstDash val="solid"/>
                      <a:round/>
                      <a:headEnd type="none" w="med" len="med"/>
                      <a:tailEnd type="none" w="med" len="med"/>
                    </a:lnB>
                    <a:solidFill>
                      <a:srgbClr val="05ABAD"/>
                    </a:solidFill>
                  </a:tcPr>
                </a:tc>
                <a:tc>
                  <a:txBody>
                    <a:bodyPr/>
                    <a:lstStyle/>
                    <a:p>
                      <a:pPr marL="48895" algn="ctr">
                        <a:lnSpc>
                          <a:spcPct val="115000"/>
                        </a:lnSpc>
                        <a:spcBef>
                          <a:spcPts val="465"/>
                        </a:spcBef>
                        <a:spcAft>
                          <a:spcPts val="0"/>
                        </a:spcAft>
                      </a:pPr>
                      <a:r>
                        <a:rPr lang="en-US" sz="1400" b="0" dirty="0">
                          <a:effectLst/>
                        </a:rPr>
                        <a:t>Request medication </a:t>
                      </a:r>
                      <a:endParaRPr lang="en-US" sz="1400" b="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214293"/>
                      </a:solidFill>
                      <a:prstDash val="solid"/>
                      <a:round/>
                      <a:headEnd type="none" w="med" len="med"/>
                      <a:tailEnd type="none" w="med" len="med"/>
                    </a:lnL>
                    <a:lnR w="12700" cap="flat" cmpd="sng" algn="ctr">
                      <a:solidFill>
                        <a:srgbClr val="214293"/>
                      </a:solidFill>
                      <a:prstDash val="solid"/>
                      <a:round/>
                      <a:headEnd type="none" w="med" len="med"/>
                      <a:tailEnd type="none" w="med" len="med"/>
                    </a:lnR>
                    <a:lnT w="12700" cap="flat" cmpd="sng" algn="ctr">
                      <a:solidFill>
                        <a:srgbClr val="214293"/>
                      </a:solidFill>
                      <a:prstDash val="solid"/>
                      <a:round/>
                      <a:headEnd type="none" w="med" len="med"/>
                      <a:tailEnd type="none" w="med" len="med"/>
                    </a:lnT>
                    <a:lnB w="12700" cap="flat" cmpd="sng" algn="ctr">
                      <a:solidFill>
                        <a:srgbClr val="214293"/>
                      </a:solidFill>
                      <a:prstDash val="solid"/>
                      <a:round/>
                      <a:headEnd type="none" w="med" len="med"/>
                      <a:tailEnd type="none" w="med" len="med"/>
                    </a:lnB>
                  </a:tcPr>
                </a:tc>
                <a:tc>
                  <a:txBody>
                    <a:bodyPr/>
                    <a:lstStyle/>
                    <a:p>
                      <a:pPr algn="ctr">
                        <a:lnSpc>
                          <a:spcPct val="115000"/>
                        </a:lnSpc>
                        <a:spcAft>
                          <a:spcPts val="1000"/>
                        </a:spcAft>
                      </a:pPr>
                      <a:r>
                        <a:rPr lang="en-US" sz="1200" b="0" dirty="0">
                          <a:effectLst/>
                        </a:rPr>
                        <a:t>Abdullah Al-</a:t>
                      </a:r>
                      <a:r>
                        <a:rPr lang="en-US" sz="1200" b="0" dirty="0" err="1">
                          <a:effectLst/>
                        </a:rPr>
                        <a:t>Nahawi</a:t>
                      </a:r>
                      <a:r>
                        <a:rPr lang="en-US" sz="1200" b="0" dirty="0">
                          <a:effectLst/>
                        </a:rPr>
                        <a:t> ( Head of pharmacy)</a:t>
                      </a:r>
                      <a:endParaRPr lang="en-US" sz="1200" b="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214293"/>
                      </a:solidFill>
                      <a:prstDash val="solid"/>
                      <a:round/>
                      <a:headEnd type="none" w="med" len="med"/>
                      <a:tailEnd type="none" w="med" len="med"/>
                    </a:lnL>
                    <a:lnR w="12700" cap="flat" cmpd="sng" algn="ctr">
                      <a:solidFill>
                        <a:srgbClr val="214293"/>
                      </a:solidFill>
                      <a:prstDash val="solid"/>
                      <a:round/>
                      <a:headEnd type="none" w="med" len="med"/>
                      <a:tailEnd type="none" w="med" len="med"/>
                    </a:lnR>
                    <a:lnT w="12700" cap="flat" cmpd="sng" algn="ctr">
                      <a:solidFill>
                        <a:srgbClr val="214293"/>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53340" algn="ctr">
                        <a:lnSpc>
                          <a:spcPct val="115000"/>
                        </a:lnSpc>
                        <a:spcBef>
                          <a:spcPts val="465"/>
                        </a:spcBef>
                        <a:spcAft>
                          <a:spcPts val="0"/>
                        </a:spcAft>
                      </a:pPr>
                      <a:r>
                        <a:rPr lang="en-US" sz="1400" b="0" dirty="0">
                          <a:effectLst/>
                        </a:rPr>
                        <a:t>16-8-2022</a:t>
                      </a:r>
                      <a:endParaRPr lang="en-US" sz="1400" b="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214293"/>
                      </a:solidFill>
                      <a:prstDash val="solid"/>
                      <a:round/>
                      <a:headEnd type="none" w="med" len="med"/>
                      <a:tailEnd type="none" w="med" len="med"/>
                    </a:lnL>
                    <a:lnR w="12700" cap="flat" cmpd="sng" algn="ctr">
                      <a:solidFill>
                        <a:srgbClr val="214293"/>
                      </a:solidFill>
                      <a:prstDash val="solid"/>
                      <a:round/>
                      <a:headEnd type="none" w="med" len="med"/>
                      <a:tailEnd type="none" w="med" len="med"/>
                    </a:lnR>
                    <a:lnT w="12700" cap="flat" cmpd="sng" algn="ctr">
                      <a:solidFill>
                        <a:srgbClr val="214293"/>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46355" marR="209550" algn="ctr">
                        <a:lnSpc>
                          <a:spcPct val="104000"/>
                        </a:lnSpc>
                        <a:spcBef>
                          <a:spcPts val="370"/>
                        </a:spcBef>
                        <a:spcAft>
                          <a:spcPts val="0"/>
                        </a:spcAft>
                      </a:pPr>
                      <a:r>
                        <a:rPr lang="en-US" sz="1400" b="0" dirty="0">
                          <a:effectLst/>
                        </a:rPr>
                        <a:t>In progress</a:t>
                      </a:r>
                      <a:endParaRPr lang="en-US" sz="1400" b="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214293"/>
                      </a:solidFill>
                      <a:prstDash val="solid"/>
                      <a:round/>
                      <a:headEnd type="none" w="med" len="med"/>
                      <a:tailEnd type="none" w="med" len="med"/>
                    </a:lnL>
                    <a:lnR w="12700" cap="flat" cmpd="sng" algn="ctr">
                      <a:solidFill>
                        <a:srgbClr val="214293"/>
                      </a:solidFill>
                      <a:prstDash val="solid"/>
                      <a:round/>
                      <a:headEnd type="none" w="med" len="med"/>
                      <a:tailEnd type="none" w="med" len="med"/>
                    </a:lnR>
                    <a:lnT w="12700" cap="flat" cmpd="sng" algn="ctr">
                      <a:solidFill>
                        <a:srgbClr val="214293"/>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56515" algn="ctr">
                        <a:lnSpc>
                          <a:spcPct val="115000"/>
                        </a:lnSpc>
                        <a:spcBef>
                          <a:spcPts val="370"/>
                        </a:spcBef>
                        <a:spcAft>
                          <a:spcPts val="0"/>
                        </a:spcAft>
                      </a:pPr>
                      <a:r>
                        <a:rPr lang="en-US" sz="1200" b="0" dirty="0">
                          <a:effectLst/>
                        </a:rPr>
                        <a:t>Partially  Done </a:t>
                      </a:r>
                      <a:endParaRPr lang="en-US" sz="1200" b="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214293"/>
                      </a:solidFill>
                      <a:prstDash val="solid"/>
                      <a:round/>
                      <a:headEnd type="none" w="med" len="med"/>
                      <a:tailEnd type="none" w="med" len="med"/>
                    </a:lnL>
                    <a:lnR w="12700" cap="flat" cmpd="sng" algn="ctr">
                      <a:solidFill>
                        <a:srgbClr val="214293"/>
                      </a:solidFill>
                      <a:prstDash val="solid"/>
                      <a:round/>
                      <a:headEnd type="none" w="med" len="med"/>
                      <a:tailEnd type="none" w="med" len="med"/>
                    </a:lnR>
                    <a:lnT w="12700" cap="flat" cmpd="sng" algn="ctr">
                      <a:solidFill>
                        <a:srgbClr val="214293"/>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822521977"/>
                  </a:ext>
                </a:extLst>
              </a:tr>
              <a:tr h="568928">
                <a:tc>
                  <a:txBody>
                    <a:bodyPr/>
                    <a:lstStyle/>
                    <a:p>
                      <a:pPr marL="51435" marR="290830" algn="ctr">
                        <a:lnSpc>
                          <a:spcPct val="104000"/>
                        </a:lnSpc>
                        <a:spcBef>
                          <a:spcPts val="375"/>
                        </a:spcBef>
                        <a:spcAft>
                          <a:spcPts val="0"/>
                        </a:spcAft>
                      </a:pPr>
                      <a:r>
                        <a:rPr lang="en-US" sz="1400" b="1" dirty="0">
                          <a:solidFill>
                            <a:schemeClr val="bg1"/>
                          </a:solidFill>
                          <a:effectLst/>
                        </a:rPr>
                        <a:t>4 </a:t>
                      </a:r>
                      <a:r>
                        <a:rPr kumimoji="0" lang="en-US" sz="1400" b="1" u="none" strike="noStrike" kern="0" cap="none" spc="0" normalizeH="0" baseline="0" noProof="0" dirty="0">
                          <a:ln>
                            <a:noFill/>
                          </a:ln>
                          <a:solidFill>
                            <a:schemeClr val="bg1"/>
                          </a:solidFill>
                          <a:effectLst/>
                          <a:uLnTx/>
                          <a:uFillTx/>
                        </a:rPr>
                        <a:t>KPIs</a:t>
                      </a:r>
                      <a:endParaRPr lang="en-US" sz="1400" b="1" dirty="0">
                        <a:solidFill>
                          <a:schemeClr val="bg1"/>
                        </a:solidFill>
                        <a:effectLst/>
                        <a:latin typeface="+mn-lt"/>
                        <a:ea typeface="Calibri" panose="020F0502020204030204" pitchFamily="34" charset="0"/>
                        <a:cs typeface="Arial" panose="020B0604020202020204" pitchFamily="34" charset="0"/>
                      </a:endParaRPr>
                    </a:p>
                  </a:txBody>
                  <a:tcPr marL="0" marR="0" marT="0" marB="0">
                    <a:lnR w="12700" cap="flat" cmpd="sng" algn="ctr">
                      <a:solidFill>
                        <a:srgbClr val="214293"/>
                      </a:solidFill>
                      <a:prstDash val="solid"/>
                      <a:round/>
                      <a:headEnd type="none" w="med" len="med"/>
                      <a:tailEnd type="none" w="med" len="med"/>
                    </a:lnR>
                    <a:lnT w="12700" cap="flat" cmpd="sng" algn="ctr">
                      <a:solidFill>
                        <a:srgbClr val="214293"/>
                      </a:solidFill>
                      <a:prstDash val="solid"/>
                      <a:round/>
                      <a:headEnd type="none" w="med" len="med"/>
                      <a:tailEnd type="none" w="med" len="med"/>
                    </a:lnT>
                    <a:lnB w="12700" cap="flat" cmpd="sng" algn="ctr">
                      <a:solidFill>
                        <a:srgbClr val="214293"/>
                      </a:solidFill>
                      <a:prstDash val="solid"/>
                      <a:round/>
                      <a:headEnd type="none" w="med" len="med"/>
                      <a:tailEnd type="none" w="med" len="med"/>
                    </a:lnB>
                    <a:solidFill>
                      <a:srgbClr val="05ABAD"/>
                    </a:solidFill>
                  </a:tcPr>
                </a:tc>
                <a:tc>
                  <a:txBody>
                    <a:bodyPr/>
                    <a:lstStyle/>
                    <a:p>
                      <a:pPr marL="48895" marR="0" lvl="0" indent="0" algn="ctr" defTabSz="914400" rtl="0" eaLnBrk="1" fontAlgn="auto" latinLnBrk="0" hangingPunct="1">
                        <a:lnSpc>
                          <a:spcPct val="115000"/>
                        </a:lnSpc>
                        <a:spcBef>
                          <a:spcPts val="375"/>
                        </a:spcBef>
                        <a:spcAft>
                          <a:spcPts val="0"/>
                        </a:spcAft>
                        <a:buClrTx/>
                        <a:buSzTx/>
                        <a:buFontTx/>
                        <a:buNone/>
                        <a:tabLst/>
                        <a:defRPr/>
                      </a:pPr>
                      <a:r>
                        <a:rPr lang="en-GB" sz="1400" b="0" dirty="0">
                          <a:solidFill>
                            <a:schemeClr val="tx1"/>
                          </a:solidFill>
                        </a:rPr>
                        <a:t>Will be collected by OR access team , post operative department and OR team then submitted to ADAA</a:t>
                      </a:r>
                    </a:p>
                  </a:txBody>
                  <a:tcPr marL="0" marR="0" marT="0" marB="0">
                    <a:lnL w="12700" cap="flat" cmpd="sng" algn="ctr">
                      <a:solidFill>
                        <a:srgbClr val="214293"/>
                      </a:solidFill>
                      <a:prstDash val="solid"/>
                      <a:round/>
                      <a:headEnd type="none" w="med" len="med"/>
                      <a:tailEnd type="none" w="med" len="med"/>
                    </a:lnL>
                    <a:lnR w="12700" cap="flat" cmpd="sng" algn="ctr">
                      <a:solidFill>
                        <a:srgbClr val="214293"/>
                      </a:solidFill>
                      <a:prstDash val="solid"/>
                      <a:round/>
                      <a:headEnd type="none" w="med" len="med"/>
                      <a:tailEnd type="none" w="med" len="med"/>
                    </a:lnR>
                    <a:lnT w="12700" cap="flat" cmpd="sng" algn="ctr">
                      <a:solidFill>
                        <a:srgbClr val="214293"/>
                      </a:solidFill>
                      <a:prstDash val="solid"/>
                      <a:round/>
                      <a:headEnd type="none" w="med" len="med"/>
                      <a:tailEnd type="none" w="med" len="med"/>
                    </a:lnT>
                    <a:lnB w="12700" cap="flat" cmpd="sng" algn="ctr">
                      <a:solidFill>
                        <a:srgbClr val="214293"/>
                      </a:solidFill>
                      <a:prstDash val="solid"/>
                      <a:round/>
                      <a:headEnd type="none" w="med" len="med"/>
                      <a:tailEnd type="none" w="med" len="med"/>
                    </a:lnB>
                  </a:tcPr>
                </a:tc>
                <a:tc>
                  <a:txBody>
                    <a:bodyPr/>
                    <a:lstStyle/>
                    <a:p>
                      <a:pPr algn="ctr">
                        <a:lnSpc>
                          <a:spcPct val="115000"/>
                        </a:lnSpc>
                        <a:spcAft>
                          <a:spcPts val="1000"/>
                        </a:spcAft>
                      </a:pPr>
                      <a:r>
                        <a:rPr lang="en-US" sz="1200" b="0" dirty="0">
                          <a:effectLst/>
                        </a:rPr>
                        <a:t>Zahra Al –Zaher(Head Nurse Of Post Operative Department )</a:t>
                      </a:r>
                    </a:p>
                    <a:p>
                      <a:pPr algn="ctr">
                        <a:lnSpc>
                          <a:spcPct val="115000"/>
                        </a:lnSpc>
                        <a:spcAft>
                          <a:spcPts val="1000"/>
                        </a:spcAft>
                      </a:pPr>
                      <a:r>
                        <a:rPr lang="en-US" sz="1200" b="0" dirty="0" err="1">
                          <a:effectLst/>
                        </a:rPr>
                        <a:t>Eman</a:t>
                      </a:r>
                      <a:r>
                        <a:rPr lang="en-US" sz="1200" b="0" dirty="0">
                          <a:effectLst/>
                        </a:rPr>
                        <a:t> Al- </a:t>
                      </a:r>
                      <a:r>
                        <a:rPr lang="en-US" sz="1200" b="0" dirty="0" err="1">
                          <a:effectLst/>
                        </a:rPr>
                        <a:t>Galaf</a:t>
                      </a:r>
                      <a:r>
                        <a:rPr lang="en-US" sz="1200" b="0" dirty="0">
                          <a:effectLst/>
                        </a:rPr>
                        <a:t> (OR Access team )</a:t>
                      </a:r>
                    </a:p>
                    <a:p>
                      <a:pPr algn="ctr" rtl="0">
                        <a:lnSpc>
                          <a:spcPct val="115000"/>
                        </a:lnSpc>
                        <a:spcAft>
                          <a:spcPts val="1000"/>
                        </a:spcAft>
                      </a:pPr>
                      <a:r>
                        <a:rPr lang="en-US" sz="1200" b="0" dirty="0" err="1">
                          <a:effectLst/>
                        </a:rPr>
                        <a:t>Mehad</a:t>
                      </a:r>
                      <a:r>
                        <a:rPr lang="en-US" sz="1200" b="0" dirty="0">
                          <a:effectLst/>
                        </a:rPr>
                        <a:t> </a:t>
                      </a:r>
                    </a:p>
                    <a:p>
                      <a:pPr algn="ctr">
                        <a:lnSpc>
                          <a:spcPct val="115000"/>
                        </a:lnSpc>
                        <a:spcAft>
                          <a:spcPts val="1000"/>
                        </a:spcAft>
                      </a:pPr>
                      <a:r>
                        <a:rPr lang="en-US" sz="1200" b="0" dirty="0">
                          <a:effectLst/>
                        </a:rPr>
                        <a:t>Zahra Al Muslim (ADAA)</a:t>
                      </a:r>
                      <a:endParaRPr lang="en-US" sz="1200" b="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214293"/>
                      </a:solidFill>
                      <a:prstDash val="solid"/>
                      <a:round/>
                      <a:headEnd type="none" w="med" len="med"/>
                      <a:tailEnd type="none" w="med" len="med"/>
                    </a:lnL>
                    <a:lnR w="12700" cap="flat" cmpd="sng" algn="ctr">
                      <a:solidFill>
                        <a:srgbClr val="214293"/>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53340" algn="ctr">
                        <a:lnSpc>
                          <a:spcPct val="115000"/>
                        </a:lnSpc>
                        <a:spcBef>
                          <a:spcPts val="465"/>
                        </a:spcBef>
                        <a:spcAft>
                          <a:spcPts val="0"/>
                        </a:spcAft>
                      </a:pPr>
                      <a:r>
                        <a:rPr lang="en-US" sz="1400" b="0" dirty="0">
                          <a:effectLst/>
                        </a:rPr>
                        <a:t>30-12-2022</a:t>
                      </a:r>
                      <a:endParaRPr lang="en-US" sz="1400" b="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214293"/>
                      </a:solidFill>
                      <a:prstDash val="solid"/>
                      <a:round/>
                      <a:headEnd type="none" w="med" len="med"/>
                      <a:tailEnd type="none" w="med" len="med"/>
                    </a:lnL>
                    <a:lnR w="12700" cap="flat" cmpd="sng" algn="ctr">
                      <a:solidFill>
                        <a:srgbClr val="214293"/>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46355" marR="37465" algn="ctr">
                        <a:lnSpc>
                          <a:spcPct val="104000"/>
                        </a:lnSpc>
                        <a:spcBef>
                          <a:spcPts val="375"/>
                        </a:spcBef>
                        <a:spcAft>
                          <a:spcPts val="0"/>
                        </a:spcAft>
                      </a:pPr>
                      <a:endParaRPr lang="en-US" sz="1400" b="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214293"/>
                      </a:solidFill>
                      <a:prstDash val="solid"/>
                      <a:round/>
                      <a:headEnd type="none" w="med" len="med"/>
                      <a:tailEnd type="none" w="med" len="med"/>
                    </a:lnL>
                    <a:lnR w="12700" cap="flat" cmpd="sng" algn="ctr">
                      <a:solidFill>
                        <a:srgbClr val="214293"/>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56515" algn="ctr">
                        <a:lnSpc>
                          <a:spcPct val="115000"/>
                        </a:lnSpc>
                        <a:spcBef>
                          <a:spcPts val="380"/>
                        </a:spcBef>
                        <a:spcAft>
                          <a:spcPts val="0"/>
                        </a:spcAft>
                      </a:pPr>
                      <a:r>
                        <a:rPr lang="en-US" sz="1200" b="0" dirty="0">
                          <a:effectLst/>
                        </a:rPr>
                        <a:t> In Progress</a:t>
                      </a:r>
                      <a:endParaRPr lang="en-US" sz="1200" b="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214293"/>
                      </a:solidFill>
                      <a:prstDash val="solid"/>
                      <a:round/>
                      <a:headEnd type="none" w="med" len="med"/>
                      <a:tailEnd type="none" w="med" len="med"/>
                    </a:lnL>
                    <a:lnR w="12700" cap="flat" cmpd="sng" algn="ctr">
                      <a:solidFill>
                        <a:srgbClr val="214293"/>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29876216"/>
                  </a:ext>
                </a:extLst>
              </a:tr>
            </a:tbl>
          </a:graphicData>
        </a:graphic>
      </p:graphicFrame>
    </p:spTree>
    <p:extLst>
      <p:ext uri="{BB962C8B-B14F-4D97-AF65-F5344CB8AC3E}">
        <p14:creationId xmlns:p14="http://schemas.microsoft.com/office/powerpoint/2010/main" val="2984834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جدول 1">
            <a:extLst>
              <a:ext uri="{FF2B5EF4-FFF2-40B4-BE49-F238E27FC236}">
                <a16:creationId xmlns:a16="http://schemas.microsoft.com/office/drawing/2014/main" id="{29146F15-A10D-4CF7-9260-1F799FB19C79}"/>
              </a:ext>
            </a:extLst>
          </p:cNvPr>
          <p:cNvGraphicFramePr>
            <a:graphicFrameLocks noGrp="1"/>
          </p:cNvGraphicFramePr>
          <p:nvPr>
            <p:extLst>
              <p:ext uri="{D42A27DB-BD31-4B8C-83A1-F6EECF244321}">
                <p14:modId xmlns:p14="http://schemas.microsoft.com/office/powerpoint/2010/main" val="3902864088"/>
              </p:ext>
            </p:extLst>
          </p:nvPr>
        </p:nvGraphicFramePr>
        <p:xfrm>
          <a:off x="523063" y="859322"/>
          <a:ext cx="11080119" cy="5114393"/>
        </p:xfrm>
        <a:graphic>
          <a:graphicData uri="http://schemas.openxmlformats.org/drawingml/2006/table">
            <a:tbl>
              <a:tblPr firstRow="1" firstCol="1" lastRow="1" lastCol="1" bandRow="1" bandCol="1">
                <a:tableStyleId>{5940675A-B579-460E-94D1-54222C63F5DA}</a:tableStyleId>
              </a:tblPr>
              <a:tblGrid>
                <a:gridCol w="1220781">
                  <a:extLst>
                    <a:ext uri="{9D8B030D-6E8A-4147-A177-3AD203B41FA5}">
                      <a16:colId xmlns:a16="http://schemas.microsoft.com/office/drawing/2014/main" val="2515444048"/>
                    </a:ext>
                  </a:extLst>
                </a:gridCol>
                <a:gridCol w="3967814">
                  <a:extLst>
                    <a:ext uri="{9D8B030D-6E8A-4147-A177-3AD203B41FA5}">
                      <a16:colId xmlns:a16="http://schemas.microsoft.com/office/drawing/2014/main" val="3167456945"/>
                    </a:ext>
                  </a:extLst>
                </a:gridCol>
                <a:gridCol w="2860229">
                  <a:extLst>
                    <a:ext uri="{9D8B030D-6E8A-4147-A177-3AD203B41FA5}">
                      <a16:colId xmlns:a16="http://schemas.microsoft.com/office/drawing/2014/main" val="1678039438"/>
                    </a:ext>
                  </a:extLst>
                </a:gridCol>
                <a:gridCol w="1144207">
                  <a:extLst>
                    <a:ext uri="{9D8B030D-6E8A-4147-A177-3AD203B41FA5}">
                      <a16:colId xmlns:a16="http://schemas.microsoft.com/office/drawing/2014/main" val="3014680625"/>
                    </a:ext>
                  </a:extLst>
                </a:gridCol>
                <a:gridCol w="1104172">
                  <a:extLst>
                    <a:ext uri="{9D8B030D-6E8A-4147-A177-3AD203B41FA5}">
                      <a16:colId xmlns:a16="http://schemas.microsoft.com/office/drawing/2014/main" val="1866075588"/>
                    </a:ext>
                  </a:extLst>
                </a:gridCol>
                <a:gridCol w="782916">
                  <a:extLst>
                    <a:ext uri="{9D8B030D-6E8A-4147-A177-3AD203B41FA5}">
                      <a16:colId xmlns:a16="http://schemas.microsoft.com/office/drawing/2014/main" val="2192280007"/>
                    </a:ext>
                  </a:extLst>
                </a:gridCol>
              </a:tblGrid>
              <a:tr h="250039">
                <a:tc>
                  <a:txBody>
                    <a:bodyPr/>
                    <a:lstStyle/>
                    <a:p>
                      <a:pPr marL="51435">
                        <a:lnSpc>
                          <a:spcPct val="115000"/>
                        </a:lnSpc>
                        <a:spcBef>
                          <a:spcPts val="365"/>
                        </a:spcBef>
                        <a:spcAft>
                          <a:spcPts val="0"/>
                        </a:spcAft>
                      </a:pPr>
                      <a:r>
                        <a:rPr lang="en-US" sz="1400" b="1" spc="-110" dirty="0">
                          <a:solidFill>
                            <a:schemeClr val="bg1"/>
                          </a:solidFill>
                          <a:effectLst/>
                        </a:rPr>
                        <a:t>T</a:t>
                      </a:r>
                      <a:r>
                        <a:rPr lang="en-US" sz="1400" b="1" dirty="0">
                          <a:solidFill>
                            <a:schemeClr val="bg1"/>
                          </a:solidFill>
                          <a:effectLst/>
                        </a:rPr>
                        <a:t>ask</a:t>
                      </a:r>
                      <a:endParaRPr lang="en-US" sz="14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214293"/>
                      </a:solidFill>
                      <a:prstDash val="solid"/>
                      <a:round/>
                      <a:headEnd type="none" w="med" len="med"/>
                      <a:tailEnd type="none" w="med" len="med"/>
                    </a:lnL>
                    <a:lnR w="12700" cap="flat" cmpd="sng" algn="ctr">
                      <a:solidFill>
                        <a:srgbClr val="214293"/>
                      </a:solidFill>
                      <a:prstDash val="solid"/>
                      <a:round/>
                      <a:headEnd type="none" w="med" len="med"/>
                      <a:tailEnd type="none" w="med" len="med"/>
                    </a:lnR>
                    <a:lnT w="12700" cap="flat" cmpd="sng" algn="ctr">
                      <a:solidFill>
                        <a:srgbClr val="214293"/>
                      </a:solidFill>
                      <a:prstDash val="solid"/>
                      <a:round/>
                      <a:headEnd type="none" w="med" len="med"/>
                      <a:tailEnd type="none" w="med" len="med"/>
                    </a:lnT>
                    <a:lnB w="12700" cap="flat" cmpd="sng" algn="ctr">
                      <a:solidFill>
                        <a:srgbClr val="214293"/>
                      </a:solidFill>
                      <a:prstDash val="solid"/>
                      <a:round/>
                      <a:headEnd type="none" w="med" len="med"/>
                      <a:tailEnd type="none" w="med" len="med"/>
                    </a:lnB>
                    <a:solidFill>
                      <a:srgbClr val="214293"/>
                    </a:solidFill>
                  </a:tcPr>
                </a:tc>
                <a:tc>
                  <a:txBody>
                    <a:bodyPr/>
                    <a:lstStyle/>
                    <a:p>
                      <a:pPr marL="48895">
                        <a:lnSpc>
                          <a:spcPct val="115000"/>
                        </a:lnSpc>
                        <a:spcBef>
                          <a:spcPts val="365"/>
                        </a:spcBef>
                        <a:spcAft>
                          <a:spcPts val="0"/>
                        </a:spcAft>
                      </a:pPr>
                      <a:r>
                        <a:rPr lang="en-US" sz="1400" b="1" dirty="0">
                          <a:solidFill>
                            <a:schemeClr val="bg1"/>
                          </a:solidFill>
                          <a:effectLst/>
                        </a:rPr>
                        <a:t>Action plan</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214293"/>
                      </a:solidFill>
                      <a:prstDash val="solid"/>
                      <a:round/>
                      <a:headEnd type="none" w="med" len="med"/>
                      <a:tailEnd type="none" w="med" len="med"/>
                    </a:lnL>
                    <a:solidFill>
                      <a:srgbClr val="214293"/>
                    </a:solidFill>
                  </a:tcPr>
                </a:tc>
                <a:tc>
                  <a:txBody>
                    <a:bodyPr/>
                    <a:lstStyle/>
                    <a:p>
                      <a:pPr marL="53975">
                        <a:lnSpc>
                          <a:spcPct val="115000"/>
                        </a:lnSpc>
                        <a:spcBef>
                          <a:spcPts val="365"/>
                        </a:spcBef>
                        <a:spcAft>
                          <a:spcPts val="0"/>
                        </a:spcAft>
                      </a:pPr>
                      <a:r>
                        <a:rPr lang="en-US" sz="1400" b="1" dirty="0">
                          <a:solidFill>
                            <a:schemeClr val="bg1"/>
                          </a:solidFill>
                          <a:effectLst/>
                        </a:rPr>
                        <a:t>Responsibility</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solidFill>
                      <a:srgbClr val="214293"/>
                    </a:solidFill>
                  </a:tcPr>
                </a:tc>
                <a:tc>
                  <a:txBody>
                    <a:bodyPr/>
                    <a:lstStyle/>
                    <a:p>
                      <a:pPr marL="53340">
                        <a:lnSpc>
                          <a:spcPct val="115000"/>
                        </a:lnSpc>
                        <a:spcBef>
                          <a:spcPts val="365"/>
                        </a:spcBef>
                        <a:spcAft>
                          <a:spcPts val="0"/>
                        </a:spcAft>
                      </a:pPr>
                      <a:r>
                        <a:rPr lang="en-US" sz="1400" b="1" dirty="0">
                          <a:solidFill>
                            <a:schemeClr val="bg1"/>
                          </a:solidFill>
                          <a:effectLst/>
                        </a:rPr>
                        <a:t>Timeframe</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solidFill>
                      <a:srgbClr val="214293"/>
                    </a:solidFill>
                  </a:tcPr>
                </a:tc>
                <a:tc>
                  <a:txBody>
                    <a:bodyPr/>
                    <a:lstStyle/>
                    <a:p>
                      <a:pPr marL="46355">
                        <a:lnSpc>
                          <a:spcPct val="115000"/>
                        </a:lnSpc>
                        <a:spcBef>
                          <a:spcPts val="365"/>
                        </a:spcBef>
                        <a:spcAft>
                          <a:spcPts val="0"/>
                        </a:spcAft>
                      </a:pPr>
                      <a:r>
                        <a:rPr lang="en-US" sz="1400" b="1" dirty="0">
                          <a:solidFill>
                            <a:schemeClr val="bg1"/>
                          </a:solidFill>
                          <a:effectLst/>
                        </a:rPr>
                        <a:t>Outcome</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solidFill>
                      <a:srgbClr val="214293"/>
                    </a:solidFill>
                  </a:tcPr>
                </a:tc>
                <a:tc>
                  <a:txBody>
                    <a:bodyPr/>
                    <a:lstStyle/>
                    <a:p>
                      <a:pPr marL="56515">
                        <a:lnSpc>
                          <a:spcPct val="115000"/>
                        </a:lnSpc>
                        <a:spcBef>
                          <a:spcPts val="365"/>
                        </a:spcBef>
                        <a:spcAft>
                          <a:spcPts val="0"/>
                        </a:spcAft>
                      </a:pPr>
                      <a:r>
                        <a:rPr lang="en-US" sz="1400" b="1" dirty="0">
                          <a:solidFill>
                            <a:schemeClr val="bg1"/>
                          </a:solidFill>
                          <a:effectLst/>
                        </a:rPr>
                        <a:t>Status</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solidFill>
                      <a:srgbClr val="214293"/>
                    </a:solidFill>
                  </a:tcPr>
                </a:tc>
                <a:extLst>
                  <a:ext uri="{0D108BD9-81ED-4DB2-BD59-A6C34878D82A}">
                    <a16:rowId xmlns:a16="http://schemas.microsoft.com/office/drawing/2014/main" val="1941272766"/>
                  </a:ext>
                </a:extLst>
              </a:tr>
              <a:tr h="3637353">
                <a:tc>
                  <a:txBody>
                    <a:bodyPr/>
                    <a:lstStyle/>
                    <a:p>
                      <a:pPr marL="51435">
                        <a:lnSpc>
                          <a:spcPct val="115000"/>
                        </a:lnSpc>
                        <a:spcBef>
                          <a:spcPts val="375"/>
                        </a:spcBef>
                        <a:spcAft>
                          <a:spcPts val="0"/>
                        </a:spcAft>
                      </a:pPr>
                      <a:r>
                        <a:rPr lang="en-US" sz="1400" b="1" dirty="0">
                          <a:solidFill>
                            <a:schemeClr val="bg1"/>
                          </a:solidFill>
                          <a:effectLst/>
                        </a:rPr>
                        <a:t>5 Policy </a:t>
                      </a:r>
                      <a:endParaRPr lang="en-US" sz="1400" b="1" dirty="0">
                        <a:solidFill>
                          <a:schemeClr val="bg1"/>
                        </a:solidFill>
                        <a:effectLst/>
                        <a:latin typeface="+mn-lt"/>
                        <a:ea typeface="Calibri" panose="020F0502020204030204" pitchFamily="34" charset="0"/>
                        <a:cs typeface="Arial" panose="020B0604020202020204" pitchFamily="34" charset="0"/>
                      </a:endParaRPr>
                    </a:p>
                  </a:txBody>
                  <a:tcPr marL="0" marR="0" marT="0" marB="0">
                    <a:lnT w="12700" cap="flat" cmpd="sng" algn="ctr">
                      <a:solidFill>
                        <a:srgbClr val="214293"/>
                      </a:solidFill>
                      <a:prstDash val="solid"/>
                      <a:round/>
                      <a:headEnd type="none" w="med" len="med"/>
                      <a:tailEnd type="none" w="med" len="med"/>
                    </a:lnT>
                    <a:solidFill>
                      <a:srgbClr val="05ABAD"/>
                    </a:solidFill>
                  </a:tcPr>
                </a:tc>
                <a:tc>
                  <a:txBody>
                    <a:bodyPr/>
                    <a:lstStyle/>
                    <a:p>
                      <a:pPr marL="48895" marR="0" lvl="0" indent="0" algn="l" defTabSz="914400" rtl="0" eaLnBrk="1" fontAlgn="auto" latinLnBrk="0" hangingPunct="1">
                        <a:lnSpc>
                          <a:spcPct val="115000"/>
                        </a:lnSpc>
                        <a:spcBef>
                          <a:spcPts val="375"/>
                        </a:spcBef>
                        <a:spcAft>
                          <a:spcPts val="0"/>
                        </a:spcAft>
                        <a:buClrTx/>
                        <a:buSzTx/>
                        <a:buFontTx/>
                        <a:buNone/>
                        <a:tabLst/>
                        <a:defRPr/>
                      </a:pPr>
                      <a:r>
                        <a:rPr lang="en-US" sz="1400" dirty="0">
                          <a:effectLst/>
                        </a:rPr>
                        <a:t>Review and modify  the policy with multidisciplinary department </a:t>
                      </a:r>
                      <a:endParaRPr lang="en-US" sz="1400" dirty="0">
                        <a:effectLst/>
                        <a:latin typeface="+mn-lt"/>
                        <a:ea typeface="Calibri" panose="020F0502020204030204" pitchFamily="34" charset="0"/>
                        <a:cs typeface="Arial" panose="020B0604020202020204" pitchFamily="34" charset="0"/>
                      </a:endParaRPr>
                    </a:p>
                  </a:txBody>
                  <a:tcPr marL="0" marR="0" marT="0" marB="0"/>
                </a:tc>
                <a:tc>
                  <a:txBody>
                    <a:bodyPr/>
                    <a:lstStyle/>
                    <a:p>
                      <a:pPr>
                        <a:lnSpc>
                          <a:spcPct val="115000"/>
                        </a:lnSpc>
                        <a:spcAft>
                          <a:spcPts val="1000"/>
                        </a:spcAft>
                      </a:pPr>
                      <a:r>
                        <a:rPr lang="en-US" sz="1200" dirty="0" err="1">
                          <a:effectLst/>
                        </a:rPr>
                        <a:t>Aymen</a:t>
                      </a:r>
                      <a:r>
                        <a:rPr lang="en-US" sz="1200" dirty="0">
                          <a:effectLst/>
                        </a:rPr>
                        <a:t> </a:t>
                      </a:r>
                      <a:r>
                        <a:rPr lang="en-US" sz="1200" dirty="0" err="1">
                          <a:effectLst/>
                        </a:rPr>
                        <a:t>Azeb</a:t>
                      </a:r>
                      <a:r>
                        <a:rPr lang="en-US" sz="1200" dirty="0">
                          <a:effectLst/>
                        </a:rPr>
                        <a:t>( Anesthesia – Chairman Eras)</a:t>
                      </a:r>
                    </a:p>
                    <a:p>
                      <a:pPr>
                        <a:lnSpc>
                          <a:spcPct val="115000"/>
                        </a:lnSpc>
                        <a:spcAft>
                          <a:spcPts val="1000"/>
                        </a:spcAft>
                      </a:pPr>
                      <a:r>
                        <a:rPr lang="it-IT" sz="1200" dirty="0">
                          <a:effectLst/>
                        </a:rPr>
                        <a:t>Dr.Gada Al-Oliani (OB-Gyne Consultant)</a:t>
                      </a:r>
                      <a:endParaRPr lang="en-US" sz="1200" dirty="0">
                        <a:effectLst/>
                      </a:endParaRPr>
                    </a:p>
                    <a:p>
                      <a:pPr>
                        <a:lnSpc>
                          <a:spcPct val="115000"/>
                        </a:lnSpc>
                        <a:spcAft>
                          <a:spcPts val="1000"/>
                        </a:spcAft>
                      </a:pPr>
                      <a:r>
                        <a:rPr lang="en-US" sz="1200" dirty="0">
                          <a:effectLst/>
                        </a:rPr>
                        <a:t>Mai Al-</a:t>
                      </a:r>
                      <a:r>
                        <a:rPr lang="en-US" sz="1200" dirty="0" err="1">
                          <a:effectLst/>
                        </a:rPr>
                        <a:t>Omairi</a:t>
                      </a:r>
                      <a:endParaRPr lang="en-US" sz="1200" dirty="0">
                        <a:effectLst/>
                      </a:endParaRPr>
                    </a:p>
                    <a:p>
                      <a:pPr>
                        <a:lnSpc>
                          <a:spcPct val="115000"/>
                        </a:lnSpc>
                        <a:spcAft>
                          <a:spcPts val="1000"/>
                        </a:spcAft>
                      </a:pPr>
                      <a:r>
                        <a:rPr lang="en-US" sz="1200" dirty="0" err="1">
                          <a:effectLst/>
                        </a:rPr>
                        <a:t>Sukaina</a:t>
                      </a:r>
                      <a:r>
                        <a:rPr lang="en-US" sz="1200" dirty="0">
                          <a:effectLst/>
                        </a:rPr>
                        <a:t> Al-</a:t>
                      </a:r>
                      <a:r>
                        <a:rPr lang="en-US" sz="1200" dirty="0" err="1">
                          <a:effectLst/>
                        </a:rPr>
                        <a:t>Moaliem</a:t>
                      </a:r>
                      <a:r>
                        <a:rPr lang="en-US" sz="1200" dirty="0">
                          <a:effectLst/>
                        </a:rPr>
                        <a:t> (QIPS)</a:t>
                      </a:r>
                    </a:p>
                    <a:p>
                      <a:pPr>
                        <a:lnSpc>
                          <a:spcPct val="115000"/>
                        </a:lnSpc>
                        <a:spcAft>
                          <a:spcPts val="1000"/>
                        </a:spcAft>
                      </a:pPr>
                      <a:r>
                        <a:rPr lang="en-US" sz="1200" dirty="0">
                          <a:effectLst/>
                        </a:rPr>
                        <a:t>Alia Al- </a:t>
                      </a:r>
                      <a:r>
                        <a:rPr lang="en-US" sz="1200" dirty="0" err="1">
                          <a:effectLst/>
                        </a:rPr>
                        <a:t>Binali</a:t>
                      </a:r>
                      <a:r>
                        <a:rPr lang="en-US" sz="1200" dirty="0">
                          <a:effectLst/>
                        </a:rPr>
                        <a:t> (Nursing Department)</a:t>
                      </a:r>
                    </a:p>
                    <a:p>
                      <a:pPr>
                        <a:lnSpc>
                          <a:spcPct val="115000"/>
                        </a:lnSpc>
                        <a:spcAft>
                          <a:spcPts val="1000"/>
                        </a:spcAft>
                      </a:pPr>
                      <a:r>
                        <a:rPr lang="en-US" sz="1200" dirty="0">
                          <a:effectLst/>
                        </a:rPr>
                        <a:t>Nadia Al-</a:t>
                      </a:r>
                      <a:r>
                        <a:rPr lang="en-US" sz="1200" dirty="0" err="1">
                          <a:effectLst/>
                        </a:rPr>
                        <a:t>jishi</a:t>
                      </a:r>
                      <a:r>
                        <a:rPr lang="en-US" sz="1200" dirty="0">
                          <a:effectLst/>
                        </a:rPr>
                        <a:t> (Education Department</a:t>
                      </a:r>
                    </a:p>
                    <a:p>
                      <a:pPr>
                        <a:lnSpc>
                          <a:spcPct val="115000"/>
                        </a:lnSpc>
                        <a:spcAft>
                          <a:spcPts val="1000"/>
                        </a:spcAft>
                      </a:pPr>
                      <a:r>
                        <a:rPr lang="en-US" sz="1200" dirty="0">
                          <a:effectLst/>
                        </a:rPr>
                        <a:t>Hanan Al-Qahtani</a:t>
                      </a:r>
                      <a:r>
                        <a:rPr lang="en-US" sz="1200" kern="1200" dirty="0">
                          <a:solidFill>
                            <a:schemeClr val="tx1"/>
                          </a:solidFill>
                          <a:effectLst/>
                        </a:rPr>
                        <a:t>(Dietitian Dept.)</a:t>
                      </a:r>
                      <a:endParaRPr lang="en-US" sz="1200" dirty="0">
                        <a:effectLst/>
                      </a:endParaRPr>
                    </a:p>
                    <a:p>
                      <a:pPr>
                        <a:lnSpc>
                          <a:spcPct val="115000"/>
                        </a:lnSpc>
                        <a:spcAft>
                          <a:spcPts val="1000"/>
                        </a:spcAft>
                      </a:pPr>
                      <a:r>
                        <a:rPr lang="en-US" sz="1200" dirty="0" err="1">
                          <a:effectLst/>
                        </a:rPr>
                        <a:t>Thurya</a:t>
                      </a:r>
                      <a:r>
                        <a:rPr lang="en-US" sz="1200" dirty="0">
                          <a:effectLst/>
                        </a:rPr>
                        <a:t> Al-</a:t>
                      </a:r>
                      <a:r>
                        <a:rPr lang="en-US" sz="1200" dirty="0" err="1">
                          <a:effectLst/>
                        </a:rPr>
                        <a:t>shiek</a:t>
                      </a:r>
                      <a:r>
                        <a:rPr lang="en-US" sz="1200" dirty="0">
                          <a:effectLst/>
                        </a:rPr>
                        <a:t>(Physiotherapy Department)</a:t>
                      </a:r>
                    </a:p>
                    <a:p>
                      <a:pPr>
                        <a:lnSpc>
                          <a:spcPct val="115000"/>
                        </a:lnSpc>
                        <a:spcAft>
                          <a:spcPts val="1000"/>
                        </a:spcAft>
                      </a:pPr>
                      <a:r>
                        <a:rPr lang="en-US" sz="1200" dirty="0" err="1">
                          <a:effectLst/>
                        </a:rPr>
                        <a:t>Hameeda</a:t>
                      </a:r>
                      <a:r>
                        <a:rPr lang="en-US" sz="1200" dirty="0">
                          <a:effectLst/>
                        </a:rPr>
                        <a:t> </a:t>
                      </a:r>
                    </a:p>
                    <a:p>
                      <a:pPr>
                        <a:lnSpc>
                          <a:spcPct val="115000"/>
                        </a:lnSpc>
                        <a:spcAft>
                          <a:spcPts val="1000"/>
                        </a:spcAft>
                      </a:pPr>
                      <a:r>
                        <a:rPr lang="en-US" sz="1200" dirty="0">
                          <a:effectLst/>
                        </a:rPr>
                        <a:t>Fatimah Al-Shehab(project Leader)</a:t>
                      </a:r>
                    </a:p>
                    <a:p>
                      <a:pPr>
                        <a:lnSpc>
                          <a:spcPct val="115000"/>
                        </a:lnSpc>
                        <a:spcAft>
                          <a:spcPts val="1000"/>
                        </a:spcAft>
                      </a:pPr>
                      <a:r>
                        <a:rPr lang="en-US" sz="1200" dirty="0" err="1">
                          <a:effectLst/>
                        </a:rPr>
                        <a:t>Esraa</a:t>
                      </a:r>
                      <a:r>
                        <a:rPr lang="en-US" sz="1200" dirty="0">
                          <a:effectLst/>
                        </a:rPr>
                        <a:t> Al-Faraj  (Clinical Audit )</a:t>
                      </a:r>
                    </a:p>
                    <a:p>
                      <a:pPr>
                        <a:lnSpc>
                          <a:spcPct val="115000"/>
                        </a:lnSpc>
                        <a:spcAft>
                          <a:spcPts val="1000"/>
                        </a:spcAft>
                      </a:pPr>
                      <a:r>
                        <a:rPr lang="en-US" sz="1200" dirty="0">
                          <a:effectLst/>
                        </a:rPr>
                        <a:t>Aminah al-Saleem(Clinical improvement service coordinator)</a:t>
                      </a:r>
                      <a:endParaRPr lang="en-US" sz="1200" dirty="0">
                        <a:effectLst/>
                        <a:latin typeface="+mn-lt"/>
                        <a:ea typeface="Calibri" panose="020F0502020204030204" pitchFamily="34" charset="0"/>
                        <a:cs typeface="Arial" panose="020B0604020202020204" pitchFamily="34" charset="0"/>
                      </a:endParaRPr>
                    </a:p>
                  </a:txBody>
                  <a:tcPr marL="0" marR="0" marT="0" marB="0"/>
                </a:tc>
                <a:tc>
                  <a:txBody>
                    <a:bodyPr/>
                    <a:lstStyle/>
                    <a:p>
                      <a:pPr marL="53340">
                        <a:lnSpc>
                          <a:spcPct val="115000"/>
                        </a:lnSpc>
                        <a:spcBef>
                          <a:spcPts val="465"/>
                        </a:spcBef>
                        <a:spcAft>
                          <a:spcPts val="0"/>
                        </a:spcAft>
                      </a:pPr>
                      <a:r>
                        <a:rPr lang="en-US" sz="1400" dirty="0">
                          <a:effectLst/>
                        </a:rPr>
                        <a:t>6-10-2022</a:t>
                      </a:r>
                      <a:endParaRPr lang="en-US" sz="1400" dirty="0">
                        <a:effectLst/>
                        <a:latin typeface="+mn-lt"/>
                        <a:ea typeface="Calibri" panose="020F0502020204030204" pitchFamily="34" charset="0"/>
                        <a:cs typeface="Arial" panose="020B0604020202020204" pitchFamily="34" charset="0"/>
                      </a:endParaRPr>
                    </a:p>
                  </a:txBody>
                  <a:tcPr marL="0" marR="0" marT="0" marB="0"/>
                </a:tc>
                <a:tc>
                  <a:txBody>
                    <a:bodyPr/>
                    <a:lstStyle/>
                    <a:p>
                      <a:pPr marL="46355">
                        <a:lnSpc>
                          <a:spcPct val="115000"/>
                        </a:lnSpc>
                        <a:spcBef>
                          <a:spcPts val="375"/>
                        </a:spcBef>
                        <a:spcAft>
                          <a:spcPts val="0"/>
                        </a:spcAft>
                      </a:pPr>
                      <a:endParaRPr lang="en-US" sz="1400" dirty="0">
                        <a:effectLst/>
                        <a:latin typeface="+mn-lt"/>
                        <a:ea typeface="Calibri" panose="020F0502020204030204" pitchFamily="34" charset="0"/>
                        <a:cs typeface="Arial" panose="020B0604020202020204" pitchFamily="34" charset="0"/>
                      </a:endParaRPr>
                    </a:p>
                  </a:txBody>
                  <a:tcPr marL="0" marR="0" marT="0" marB="0"/>
                </a:tc>
                <a:tc>
                  <a:txBody>
                    <a:bodyPr/>
                    <a:lstStyle/>
                    <a:p>
                      <a:pPr marL="56515">
                        <a:lnSpc>
                          <a:spcPct val="115000"/>
                        </a:lnSpc>
                        <a:spcBef>
                          <a:spcPts val="375"/>
                        </a:spcBef>
                        <a:spcAft>
                          <a:spcPts val="0"/>
                        </a:spcAft>
                      </a:pPr>
                      <a:r>
                        <a:rPr lang="en-US" sz="1200" dirty="0">
                          <a:effectLst/>
                        </a:rPr>
                        <a:t> done </a:t>
                      </a:r>
                      <a:endParaRPr lang="en-US" sz="1200" dirty="0">
                        <a:effectLst/>
                        <a:latin typeface="+mn-lt"/>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3925961064"/>
                  </a:ext>
                </a:extLst>
              </a:tr>
              <a:tr h="658472">
                <a:tc>
                  <a:txBody>
                    <a:bodyPr/>
                    <a:lstStyle/>
                    <a:p>
                      <a:pPr marL="51435">
                        <a:lnSpc>
                          <a:spcPct val="115000"/>
                        </a:lnSpc>
                        <a:spcBef>
                          <a:spcPts val="375"/>
                        </a:spcBef>
                        <a:spcAft>
                          <a:spcPts val="0"/>
                        </a:spcAft>
                      </a:pPr>
                      <a:r>
                        <a:rPr lang="en-US" sz="1400" b="1" dirty="0">
                          <a:solidFill>
                            <a:schemeClr val="bg1"/>
                          </a:solidFill>
                          <a:effectLst/>
                        </a:rPr>
                        <a:t>6 HHC</a:t>
                      </a:r>
                      <a:endParaRPr lang="en-US" sz="1400" b="1" dirty="0">
                        <a:solidFill>
                          <a:schemeClr val="bg1"/>
                        </a:solidFill>
                        <a:effectLst/>
                        <a:latin typeface="+mn-lt"/>
                        <a:ea typeface="Calibri" panose="020F0502020204030204" pitchFamily="34" charset="0"/>
                        <a:cs typeface="Arial" panose="020B0604020202020204" pitchFamily="34" charset="0"/>
                      </a:endParaRPr>
                    </a:p>
                  </a:txBody>
                  <a:tcPr marL="0" marR="0" marT="0" marB="0">
                    <a:solidFill>
                      <a:srgbClr val="05ABAD"/>
                    </a:solidFill>
                  </a:tcPr>
                </a:tc>
                <a:tc>
                  <a:txBody>
                    <a:bodyPr/>
                    <a:lstStyle/>
                    <a:p>
                      <a:pPr marL="48895" marR="0" lvl="0" indent="0" algn="l" defTabSz="914400" rtl="0" eaLnBrk="1" fontAlgn="auto" latinLnBrk="0" hangingPunct="1">
                        <a:lnSpc>
                          <a:spcPct val="115000"/>
                        </a:lnSpc>
                        <a:spcBef>
                          <a:spcPts val="375"/>
                        </a:spcBef>
                        <a:spcAft>
                          <a:spcPts val="0"/>
                        </a:spcAft>
                        <a:buClrTx/>
                        <a:buSzTx/>
                        <a:buFontTx/>
                        <a:buNone/>
                        <a:tabLst/>
                        <a:defRPr/>
                      </a:pPr>
                      <a:r>
                        <a:rPr lang="en-US" sz="1400" dirty="0">
                          <a:effectLst/>
                        </a:rPr>
                        <a:t>Adding ERAS patient to home health care visit </a:t>
                      </a:r>
                      <a:endParaRPr lang="en-US" sz="1400" dirty="0">
                        <a:effectLst/>
                        <a:latin typeface="+mn-lt"/>
                        <a:ea typeface="Calibri" panose="020F0502020204030204" pitchFamily="34" charset="0"/>
                        <a:cs typeface="Arial" panose="020B0604020202020204" pitchFamily="34" charset="0"/>
                      </a:endParaRPr>
                    </a:p>
                  </a:txBody>
                  <a:tcPr marL="0" marR="0" marT="0" marB="0"/>
                </a:tc>
                <a:tc>
                  <a:txBody>
                    <a:bodyPr/>
                    <a:lstStyle/>
                    <a:p>
                      <a:pPr>
                        <a:lnSpc>
                          <a:spcPct val="115000"/>
                        </a:lnSpc>
                        <a:spcAft>
                          <a:spcPts val="1000"/>
                        </a:spcAft>
                      </a:pPr>
                      <a:r>
                        <a:rPr lang="en-US" sz="1200" dirty="0">
                          <a:effectLst/>
                        </a:rPr>
                        <a:t> DR. Hassan Al Hashem (head of HHC Department)</a:t>
                      </a:r>
                    </a:p>
                    <a:p>
                      <a:pPr>
                        <a:lnSpc>
                          <a:spcPct val="115000"/>
                        </a:lnSpc>
                        <a:spcAft>
                          <a:spcPts val="1000"/>
                        </a:spcAft>
                      </a:pPr>
                      <a:r>
                        <a:rPr lang="en-US" sz="1200" dirty="0">
                          <a:effectLst/>
                        </a:rPr>
                        <a:t>HHC team </a:t>
                      </a:r>
                      <a:endParaRPr lang="en-US" sz="1200" dirty="0">
                        <a:effectLst/>
                        <a:latin typeface="+mn-lt"/>
                        <a:ea typeface="Calibri" panose="020F0502020204030204" pitchFamily="34" charset="0"/>
                        <a:cs typeface="Arial" panose="020B0604020202020204" pitchFamily="34" charset="0"/>
                      </a:endParaRPr>
                    </a:p>
                  </a:txBody>
                  <a:tcPr marL="0" marR="0" marT="0" marB="0"/>
                </a:tc>
                <a:tc>
                  <a:txBody>
                    <a:bodyPr/>
                    <a:lstStyle/>
                    <a:p>
                      <a:pPr marL="53340" marR="0" lvl="0" indent="0" algn="l" defTabSz="914400" rtl="0" eaLnBrk="1" fontAlgn="auto" latinLnBrk="0" hangingPunct="1">
                        <a:lnSpc>
                          <a:spcPct val="115000"/>
                        </a:lnSpc>
                        <a:spcBef>
                          <a:spcPts val="375"/>
                        </a:spcBef>
                        <a:spcAft>
                          <a:spcPts val="0"/>
                        </a:spcAft>
                        <a:buClrTx/>
                        <a:buSzTx/>
                        <a:buFontTx/>
                        <a:buNone/>
                        <a:tabLst/>
                        <a:defRPr/>
                      </a:pPr>
                      <a:r>
                        <a:rPr lang="en-US" sz="1400" dirty="0">
                          <a:effectLst/>
                        </a:rPr>
                        <a:t>30-11-2022</a:t>
                      </a:r>
                      <a:endParaRPr lang="en-US" sz="1400" dirty="0">
                        <a:effectLst/>
                        <a:latin typeface="+mn-lt"/>
                        <a:ea typeface="Calibri" panose="020F0502020204030204" pitchFamily="34" charset="0"/>
                        <a:cs typeface="Arial" panose="020B0604020202020204" pitchFamily="34" charset="0"/>
                      </a:endParaRPr>
                    </a:p>
                  </a:txBody>
                  <a:tcPr marL="0" marR="0" marT="0" marB="0"/>
                </a:tc>
                <a:tc>
                  <a:txBody>
                    <a:bodyPr/>
                    <a:lstStyle/>
                    <a:p>
                      <a:pPr marL="46355">
                        <a:lnSpc>
                          <a:spcPct val="115000"/>
                        </a:lnSpc>
                        <a:spcBef>
                          <a:spcPts val="375"/>
                        </a:spcBef>
                        <a:spcAft>
                          <a:spcPts val="0"/>
                        </a:spcAft>
                      </a:pPr>
                      <a:r>
                        <a:rPr lang="en-US" sz="1200" dirty="0">
                          <a:effectLst/>
                        </a:rPr>
                        <a:t>Education and training </a:t>
                      </a:r>
                      <a:endParaRPr lang="en-US" sz="1200" dirty="0">
                        <a:effectLst/>
                        <a:latin typeface="+mn-lt"/>
                        <a:ea typeface="Calibri" panose="020F0502020204030204" pitchFamily="34" charset="0"/>
                        <a:cs typeface="Arial" panose="020B0604020202020204" pitchFamily="34" charset="0"/>
                      </a:endParaRPr>
                    </a:p>
                  </a:txBody>
                  <a:tcPr marL="0" marR="0" marT="0" marB="0"/>
                </a:tc>
                <a:tc>
                  <a:txBody>
                    <a:bodyPr/>
                    <a:lstStyle/>
                    <a:p>
                      <a:pPr marL="56515">
                        <a:lnSpc>
                          <a:spcPct val="115000"/>
                        </a:lnSpc>
                        <a:spcBef>
                          <a:spcPts val="375"/>
                        </a:spcBef>
                        <a:spcAft>
                          <a:spcPts val="0"/>
                        </a:spcAft>
                      </a:pPr>
                      <a:r>
                        <a:rPr lang="en-US" sz="1200" dirty="0">
                          <a:effectLst/>
                        </a:rPr>
                        <a:t>In progress</a:t>
                      </a:r>
                      <a:endParaRPr lang="en-US" sz="1200" dirty="0">
                        <a:effectLst/>
                        <a:latin typeface="+mn-lt"/>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3711506631"/>
                  </a:ext>
                </a:extLst>
              </a:tr>
            </a:tbl>
          </a:graphicData>
        </a:graphic>
      </p:graphicFrame>
    </p:spTree>
    <p:extLst>
      <p:ext uri="{BB962C8B-B14F-4D97-AF65-F5344CB8AC3E}">
        <p14:creationId xmlns:p14="http://schemas.microsoft.com/office/powerpoint/2010/main" val="126686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84D9D"/>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71AA462-1E0A-E372-6CA0-E88A232E98FC}"/>
              </a:ext>
            </a:extLst>
          </p:cNvPr>
          <p:cNvGraphicFramePr>
            <a:graphicFrameLocks noGrp="1"/>
          </p:cNvGraphicFramePr>
          <p:nvPr>
            <p:extLst>
              <p:ext uri="{D42A27DB-BD31-4B8C-83A1-F6EECF244321}">
                <p14:modId xmlns:p14="http://schemas.microsoft.com/office/powerpoint/2010/main" val="2812289536"/>
              </p:ext>
            </p:extLst>
          </p:nvPr>
        </p:nvGraphicFramePr>
        <p:xfrm>
          <a:off x="3276600" y="126999"/>
          <a:ext cx="8147049" cy="6524996"/>
        </p:xfrm>
        <a:graphic>
          <a:graphicData uri="http://schemas.openxmlformats.org/drawingml/2006/table">
            <a:tbl>
              <a:tblPr>
                <a:tableStyleId>{5C22544A-7EE6-4342-B048-85BDC9FD1C3A}</a:tableStyleId>
              </a:tblPr>
              <a:tblGrid>
                <a:gridCol w="2089418">
                  <a:extLst>
                    <a:ext uri="{9D8B030D-6E8A-4147-A177-3AD203B41FA5}">
                      <a16:colId xmlns:a16="http://schemas.microsoft.com/office/drawing/2014/main" val="3924827217"/>
                    </a:ext>
                  </a:extLst>
                </a:gridCol>
                <a:gridCol w="1727142">
                  <a:extLst>
                    <a:ext uri="{9D8B030D-6E8A-4147-A177-3AD203B41FA5}">
                      <a16:colId xmlns:a16="http://schemas.microsoft.com/office/drawing/2014/main" val="4171831988"/>
                    </a:ext>
                  </a:extLst>
                </a:gridCol>
                <a:gridCol w="1019434">
                  <a:extLst>
                    <a:ext uri="{9D8B030D-6E8A-4147-A177-3AD203B41FA5}">
                      <a16:colId xmlns:a16="http://schemas.microsoft.com/office/drawing/2014/main" val="2340047560"/>
                    </a:ext>
                  </a:extLst>
                </a:gridCol>
                <a:gridCol w="1542945">
                  <a:extLst>
                    <a:ext uri="{9D8B030D-6E8A-4147-A177-3AD203B41FA5}">
                      <a16:colId xmlns:a16="http://schemas.microsoft.com/office/drawing/2014/main" val="1723700845"/>
                    </a:ext>
                  </a:extLst>
                </a:gridCol>
                <a:gridCol w="1768110">
                  <a:extLst>
                    <a:ext uri="{9D8B030D-6E8A-4147-A177-3AD203B41FA5}">
                      <a16:colId xmlns:a16="http://schemas.microsoft.com/office/drawing/2014/main" val="3453037864"/>
                    </a:ext>
                  </a:extLst>
                </a:gridCol>
              </a:tblGrid>
              <a:tr h="485011">
                <a:tc>
                  <a:txBody>
                    <a:bodyPr/>
                    <a:lstStyle/>
                    <a:p>
                      <a:pPr algn="ctr" fontAlgn="ctr"/>
                      <a:r>
                        <a:rPr lang="en-US" sz="1200" b="1" u="none" strike="noStrike" dirty="0">
                          <a:solidFill>
                            <a:schemeClr val="bg1"/>
                          </a:solidFill>
                          <a:effectLst/>
                        </a:rPr>
                        <a:t>Projects Name </a:t>
                      </a:r>
                      <a:endParaRPr lang="en-US" sz="1200" b="1" i="0" u="none" strike="noStrike" dirty="0">
                        <a:solidFill>
                          <a:schemeClr val="bg1"/>
                        </a:solidFill>
                        <a:effectLst/>
                        <a:latin typeface="Century Gothic" panose="020B0502020202020204" pitchFamily="34" charset="0"/>
                      </a:endParaRPr>
                    </a:p>
                  </a:txBody>
                  <a:tcPr marL="2243" marR="2243" marT="2243" marB="0" anchor="ctr">
                    <a:solidFill>
                      <a:srgbClr val="C00000"/>
                    </a:solidFill>
                  </a:tcPr>
                </a:tc>
                <a:tc>
                  <a:txBody>
                    <a:bodyPr/>
                    <a:lstStyle/>
                    <a:p>
                      <a:pPr algn="ctr" fontAlgn="ctr"/>
                      <a:r>
                        <a:rPr lang="en-US" sz="1200" b="1" u="none" strike="noStrike" dirty="0">
                          <a:solidFill>
                            <a:schemeClr val="bg1"/>
                          </a:solidFill>
                          <a:effectLst/>
                        </a:rPr>
                        <a:t>Assigns to</a:t>
                      </a:r>
                      <a:endParaRPr lang="en-US" sz="1200" b="1" i="0" u="none" strike="noStrike" dirty="0">
                        <a:solidFill>
                          <a:schemeClr val="bg1"/>
                        </a:solidFill>
                        <a:effectLst/>
                        <a:latin typeface="Century Gothic" panose="020B0502020202020204" pitchFamily="34" charset="0"/>
                      </a:endParaRPr>
                    </a:p>
                  </a:txBody>
                  <a:tcPr marL="2243" marR="2243" marT="2243" marB="0" anchor="ctr">
                    <a:solidFill>
                      <a:srgbClr val="05ABAD"/>
                    </a:solidFill>
                  </a:tcPr>
                </a:tc>
                <a:tc>
                  <a:txBody>
                    <a:bodyPr/>
                    <a:lstStyle/>
                    <a:p>
                      <a:pPr algn="ctr" fontAlgn="ctr"/>
                      <a:r>
                        <a:rPr lang="en-US" sz="1200" b="1" u="none" strike="noStrike" dirty="0">
                          <a:solidFill>
                            <a:schemeClr val="bg1"/>
                          </a:solidFill>
                          <a:effectLst/>
                        </a:rPr>
                        <a:t>Start Date</a:t>
                      </a:r>
                      <a:endParaRPr lang="en-US" sz="1200" b="1" i="0" u="none" strike="noStrike" dirty="0">
                        <a:solidFill>
                          <a:schemeClr val="bg1"/>
                        </a:solidFill>
                        <a:effectLst/>
                        <a:latin typeface="Century Gothic" panose="020B0502020202020204" pitchFamily="34" charset="0"/>
                      </a:endParaRPr>
                    </a:p>
                  </a:txBody>
                  <a:tcPr marL="2243" marR="2243" marT="2243" marB="0" anchor="ctr">
                    <a:solidFill>
                      <a:srgbClr val="0070C0"/>
                    </a:solidFill>
                  </a:tcPr>
                </a:tc>
                <a:tc>
                  <a:txBody>
                    <a:bodyPr/>
                    <a:lstStyle/>
                    <a:p>
                      <a:pPr algn="ctr" fontAlgn="ctr"/>
                      <a:r>
                        <a:rPr lang="en-US" sz="1200" b="1" u="none" strike="noStrike" dirty="0">
                          <a:solidFill>
                            <a:schemeClr val="bg1"/>
                          </a:solidFill>
                          <a:effectLst/>
                        </a:rPr>
                        <a:t>End Date</a:t>
                      </a:r>
                      <a:endParaRPr lang="en-US" sz="1200" b="1" i="0" u="none" strike="noStrike" dirty="0">
                        <a:solidFill>
                          <a:schemeClr val="bg1"/>
                        </a:solidFill>
                        <a:effectLst/>
                        <a:latin typeface="Century Gothic" panose="020B0502020202020204" pitchFamily="34" charset="0"/>
                      </a:endParaRPr>
                    </a:p>
                  </a:txBody>
                  <a:tcPr marL="2243" marR="2243" marT="2243" marB="0" anchor="ctr">
                    <a:solidFill>
                      <a:schemeClr val="accent5">
                        <a:lumMod val="60000"/>
                        <a:lumOff val="40000"/>
                      </a:schemeClr>
                    </a:solidFill>
                  </a:tcPr>
                </a:tc>
                <a:tc>
                  <a:txBody>
                    <a:bodyPr/>
                    <a:lstStyle/>
                    <a:p>
                      <a:pPr algn="ctr" fontAlgn="ctr"/>
                      <a:r>
                        <a:rPr lang="en-US" sz="1200" b="1" u="none" strike="noStrike" dirty="0">
                          <a:solidFill>
                            <a:schemeClr val="bg1"/>
                          </a:solidFill>
                          <a:effectLst/>
                        </a:rPr>
                        <a:t>Status</a:t>
                      </a:r>
                      <a:endParaRPr lang="en-US" sz="1200" b="1" i="0" u="none" strike="noStrike" dirty="0">
                        <a:solidFill>
                          <a:schemeClr val="bg1"/>
                        </a:solidFill>
                        <a:effectLst/>
                        <a:latin typeface="Century Gothic" panose="020B0502020202020204" pitchFamily="34" charset="0"/>
                      </a:endParaRPr>
                    </a:p>
                  </a:txBody>
                  <a:tcPr marL="2243" marR="2243" marT="2243" marB="0" anchor="ctr">
                    <a:solidFill>
                      <a:srgbClr val="FFC000"/>
                    </a:solidFill>
                  </a:tcPr>
                </a:tc>
                <a:extLst>
                  <a:ext uri="{0D108BD9-81ED-4DB2-BD59-A6C34878D82A}">
                    <a16:rowId xmlns:a16="http://schemas.microsoft.com/office/drawing/2014/main" val="97287888"/>
                  </a:ext>
                </a:extLst>
              </a:tr>
              <a:tr h="548417">
                <a:tc>
                  <a:txBody>
                    <a:bodyPr/>
                    <a:lstStyle/>
                    <a:p>
                      <a:pPr algn="ctr" fontAlgn="ctr"/>
                      <a:r>
                        <a:rPr lang="en-US" sz="1200" u="none" strike="noStrike" dirty="0">
                          <a:effectLst/>
                        </a:rPr>
                        <a:t>Workplace wellness program</a:t>
                      </a:r>
                      <a:endParaRPr lang="en-US" sz="1200" b="0" i="0" u="none" strike="noStrike" dirty="0">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Dr. Zahra Almajed</a:t>
                      </a:r>
                      <a:br>
                        <a:rPr lang="en-US" sz="1200" u="none" strike="noStrike">
                          <a:effectLst/>
                        </a:rPr>
                      </a:br>
                      <a:r>
                        <a:rPr lang="en-US" sz="1200" u="none" strike="noStrike">
                          <a:effectLst/>
                        </a:rPr>
                        <a:t>Dr. Wejdan Al Arqan</a:t>
                      </a:r>
                      <a:br>
                        <a:rPr lang="en-US" sz="1200" u="none" strike="noStrike">
                          <a:effectLst/>
                        </a:rPr>
                      </a:br>
                      <a:r>
                        <a:rPr lang="en-US" sz="1200" u="none" strike="noStrike">
                          <a:effectLst/>
                        </a:rPr>
                        <a:t>Fatima Al Eid</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19/09/2022</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dirty="0">
                          <a:effectLst/>
                        </a:rPr>
                        <a:t>Continues </a:t>
                      </a:r>
                      <a:endParaRPr lang="en-US" sz="1200" b="0" i="0" u="none" strike="noStrike" dirty="0">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dirty="0">
                          <a:effectLst/>
                        </a:rPr>
                        <a:t>Continues</a:t>
                      </a:r>
                      <a:endParaRPr lang="en-US" sz="1200" b="0" i="0" u="none" strike="noStrike" dirty="0">
                        <a:solidFill>
                          <a:srgbClr val="000000"/>
                        </a:solidFill>
                        <a:effectLst/>
                        <a:latin typeface="Century Gothic" panose="020B0502020202020204" pitchFamily="34" charset="0"/>
                      </a:endParaRPr>
                    </a:p>
                  </a:txBody>
                  <a:tcPr marL="2243" marR="2243" marT="2243" marB="0" anchor="ctr"/>
                </a:tc>
                <a:extLst>
                  <a:ext uri="{0D108BD9-81ED-4DB2-BD59-A6C34878D82A}">
                    <a16:rowId xmlns:a16="http://schemas.microsoft.com/office/drawing/2014/main" val="1448183123"/>
                  </a:ext>
                </a:extLst>
              </a:tr>
              <a:tr h="548417">
                <a:tc>
                  <a:txBody>
                    <a:bodyPr/>
                    <a:lstStyle/>
                    <a:p>
                      <a:pPr algn="ctr" fontAlgn="ctr"/>
                      <a:r>
                        <a:rPr lang="en-US" sz="1200" u="none" strike="noStrike">
                          <a:effectLst/>
                        </a:rPr>
                        <a:t>Antenatal Health Passport Project</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Dr. Zainab Al Shams</a:t>
                      </a:r>
                      <a:br>
                        <a:rPr lang="en-US" sz="1200" u="none" strike="noStrike">
                          <a:effectLst/>
                        </a:rPr>
                      </a:br>
                      <a:r>
                        <a:rPr lang="en-US" sz="1200" u="none" strike="noStrike">
                          <a:effectLst/>
                        </a:rPr>
                        <a:t>Fatima Al Eid</a:t>
                      </a:r>
                      <a:br>
                        <a:rPr lang="en-US" sz="1200" u="none" strike="noStrike">
                          <a:effectLst/>
                        </a:rPr>
                      </a:br>
                      <a:r>
                        <a:rPr lang="en-US" sz="1200" u="none" strike="noStrike">
                          <a:effectLst/>
                        </a:rPr>
                        <a:t>Aminah Alsaleem</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1/9/2022</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 </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Almost done</a:t>
                      </a:r>
                      <a:endParaRPr lang="en-US" sz="1200" b="0" i="0" u="none" strike="noStrike">
                        <a:solidFill>
                          <a:srgbClr val="000000"/>
                        </a:solidFill>
                        <a:effectLst/>
                        <a:latin typeface="Century Gothic" panose="020B0502020202020204" pitchFamily="34" charset="0"/>
                      </a:endParaRPr>
                    </a:p>
                  </a:txBody>
                  <a:tcPr marL="2243" marR="2243" marT="2243" marB="0" anchor="ctr"/>
                </a:tc>
                <a:extLst>
                  <a:ext uri="{0D108BD9-81ED-4DB2-BD59-A6C34878D82A}">
                    <a16:rowId xmlns:a16="http://schemas.microsoft.com/office/drawing/2014/main" val="1205026111"/>
                  </a:ext>
                </a:extLst>
              </a:tr>
              <a:tr h="548417">
                <a:tc>
                  <a:txBody>
                    <a:bodyPr/>
                    <a:lstStyle/>
                    <a:p>
                      <a:pPr algn="ctr" fontAlgn="ctr"/>
                      <a:r>
                        <a:rPr lang="en-US" sz="1200" u="none" strike="noStrike" dirty="0">
                          <a:effectLst/>
                        </a:rPr>
                        <a:t>Pediatrics ER Sickle cell Patients MCHD</a:t>
                      </a:r>
                      <a:endParaRPr lang="en-US" sz="1200" b="0" i="0" u="none" strike="noStrike" dirty="0">
                        <a:solidFill>
                          <a:srgbClr val="000000"/>
                        </a:solidFill>
                        <a:effectLst/>
                        <a:latin typeface="Century Gothic" panose="020B0502020202020204" pitchFamily="34" charset="0"/>
                      </a:endParaRPr>
                    </a:p>
                  </a:txBody>
                  <a:tcPr marL="2243" marR="2243" marT="2243" marB="0" anchor="ctr"/>
                </a:tc>
                <a:tc>
                  <a:txBody>
                    <a:bodyPr/>
                    <a:lstStyle/>
                    <a:p>
                      <a:pPr algn="ctr" fontAlgn="ctr"/>
                      <a:r>
                        <a:rPr lang="it-IT" sz="1200" u="none" strike="noStrike">
                          <a:effectLst/>
                        </a:rPr>
                        <a:t>Dr. Zahra Almajed</a:t>
                      </a:r>
                      <a:br>
                        <a:rPr lang="it-IT" sz="1200" u="none" strike="noStrike">
                          <a:effectLst/>
                        </a:rPr>
                      </a:br>
                      <a:r>
                        <a:rPr lang="it-IT" sz="1200" u="none" strike="noStrike">
                          <a:effectLst/>
                        </a:rPr>
                        <a:t>Fatima Al Eid</a:t>
                      </a:r>
                      <a:endParaRPr lang="it-IT"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dirty="0">
                          <a:effectLst/>
                        </a:rPr>
                        <a:t>1/9/2022</a:t>
                      </a:r>
                      <a:endParaRPr lang="en-US" sz="1200" b="0" i="0" u="none" strike="noStrike" dirty="0">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 </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dirty="0">
                          <a:effectLst/>
                        </a:rPr>
                        <a:t>in progress</a:t>
                      </a:r>
                      <a:endParaRPr lang="en-US" sz="1200" b="0" i="0" u="none" strike="noStrike" dirty="0">
                        <a:solidFill>
                          <a:srgbClr val="000000"/>
                        </a:solidFill>
                        <a:effectLst/>
                        <a:latin typeface="Century Gothic" panose="020B0502020202020204" pitchFamily="34" charset="0"/>
                      </a:endParaRPr>
                    </a:p>
                  </a:txBody>
                  <a:tcPr marL="2243" marR="2243" marT="2243" marB="0" anchor="ctr"/>
                </a:tc>
                <a:extLst>
                  <a:ext uri="{0D108BD9-81ED-4DB2-BD59-A6C34878D82A}">
                    <a16:rowId xmlns:a16="http://schemas.microsoft.com/office/drawing/2014/main" val="607542827"/>
                  </a:ext>
                </a:extLst>
              </a:tr>
              <a:tr h="548417">
                <a:tc>
                  <a:txBody>
                    <a:bodyPr/>
                    <a:lstStyle/>
                    <a:p>
                      <a:pPr algn="ctr" fontAlgn="ctr"/>
                      <a:r>
                        <a:rPr lang="en-US" sz="1200" u="none" strike="noStrike">
                          <a:effectLst/>
                        </a:rPr>
                        <a:t>Enhanced Recovery After Surgery (ERAS) </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it-IT" sz="1200" u="none" strike="noStrike">
                          <a:effectLst/>
                        </a:rPr>
                        <a:t>Dr. Fatimah Al- Shehab</a:t>
                      </a:r>
                      <a:br>
                        <a:rPr lang="it-IT" sz="1200" u="none" strike="noStrike">
                          <a:effectLst/>
                        </a:rPr>
                      </a:br>
                      <a:r>
                        <a:rPr lang="it-IT" sz="1200" u="none" strike="noStrike">
                          <a:effectLst/>
                        </a:rPr>
                        <a:t>Aminah AL -Saleem</a:t>
                      </a:r>
                      <a:endParaRPr lang="it-IT"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20/07/2022   </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 </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in progress</a:t>
                      </a:r>
                      <a:endParaRPr lang="en-US" sz="1200" b="0" i="0" u="none" strike="noStrike">
                        <a:solidFill>
                          <a:srgbClr val="000000"/>
                        </a:solidFill>
                        <a:effectLst/>
                        <a:latin typeface="Century Gothic" panose="020B0502020202020204" pitchFamily="34" charset="0"/>
                      </a:endParaRPr>
                    </a:p>
                  </a:txBody>
                  <a:tcPr marL="2243" marR="2243" marT="2243" marB="0" anchor="ctr"/>
                </a:tc>
                <a:extLst>
                  <a:ext uri="{0D108BD9-81ED-4DB2-BD59-A6C34878D82A}">
                    <a16:rowId xmlns:a16="http://schemas.microsoft.com/office/drawing/2014/main" val="1820443360"/>
                  </a:ext>
                </a:extLst>
              </a:tr>
              <a:tr h="548417">
                <a:tc>
                  <a:txBody>
                    <a:bodyPr/>
                    <a:lstStyle/>
                    <a:p>
                      <a:pPr algn="ctr" fontAlgn="ctr"/>
                      <a:r>
                        <a:rPr lang="en-US" sz="1200" u="none" strike="noStrike">
                          <a:effectLst/>
                        </a:rPr>
                        <a:t>Home Health Care</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it-IT" sz="1200" u="none" strike="noStrike">
                          <a:effectLst/>
                        </a:rPr>
                        <a:t>Dr. Fatimah Al- Shehab</a:t>
                      </a:r>
                      <a:br>
                        <a:rPr lang="it-IT" sz="1200" u="none" strike="noStrike">
                          <a:effectLst/>
                        </a:rPr>
                      </a:br>
                      <a:r>
                        <a:rPr lang="it-IT" sz="1200" u="none" strike="noStrike">
                          <a:effectLst/>
                        </a:rPr>
                        <a:t>Aminah AL -Saleem</a:t>
                      </a:r>
                      <a:endParaRPr lang="it-IT"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27/06/2022</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 </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in progress</a:t>
                      </a:r>
                      <a:endParaRPr lang="en-US" sz="1200" b="0" i="0" u="none" strike="noStrike">
                        <a:solidFill>
                          <a:srgbClr val="000000"/>
                        </a:solidFill>
                        <a:effectLst/>
                        <a:latin typeface="Century Gothic" panose="020B0502020202020204" pitchFamily="34" charset="0"/>
                      </a:endParaRPr>
                    </a:p>
                  </a:txBody>
                  <a:tcPr marL="2243" marR="2243" marT="2243" marB="0" anchor="ctr"/>
                </a:tc>
                <a:extLst>
                  <a:ext uri="{0D108BD9-81ED-4DB2-BD59-A6C34878D82A}">
                    <a16:rowId xmlns:a16="http://schemas.microsoft.com/office/drawing/2014/main" val="2835366941"/>
                  </a:ext>
                </a:extLst>
              </a:tr>
              <a:tr h="548417">
                <a:tc>
                  <a:txBody>
                    <a:bodyPr/>
                    <a:lstStyle/>
                    <a:p>
                      <a:pPr algn="ctr" fontAlgn="ctr"/>
                      <a:r>
                        <a:rPr lang="en-US" sz="1200" u="none" strike="noStrike">
                          <a:effectLst/>
                        </a:rPr>
                        <a:t>Outpatient Coding In MCH </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Aminah Alsaleem</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27/07/2022 </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 </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in progress</a:t>
                      </a:r>
                      <a:endParaRPr lang="en-US" sz="1200" b="0" i="0" u="none" strike="noStrike">
                        <a:solidFill>
                          <a:srgbClr val="000000"/>
                        </a:solidFill>
                        <a:effectLst/>
                        <a:latin typeface="Century Gothic" panose="020B0502020202020204" pitchFamily="34" charset="0"/>
                      </a:endParaRPr>
                    </a:p>
                  </a:txBody>
                  <a:tcPr marL="2243" marR="2243" marT="2243" marB="0" anchor="ctr"/>
                </a:tc>
                <a:extLst>
                  <a:ext uri="{0D108BD9-81ED-4DB2-BD59-A6C34878D82A}">
                    <a16:rowId xmlns:a16="http://schemas.microsoft.com/office/drawing/2014/main" val="1046003867"/>
                  </a:ext>
                </a:extLst>
              </a:tr>
              <a:tr h="548417">
                <a:tc>
                  <a:txBody>
                    <a:bodyPr/>
                    <a:lstStyle/>
                    <a:p>
                      <a:pPr algn="ctr" fontAlgn="ctr"/>
                      <a:r>
                        <a:rPr lang="en-US" sz="1200" u="none" strike="noStrike">
                          <a:effectLst/>
                        </a:rPr>
                        <a:t>Trigger tool</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Dr. Zahra Almajed</a:t>
                      </a:r>
                      <a:br>
                        <a:rPr lang="en-US" sz="1200" u="none" strike="noStrike">
                          <a:effectLst/>
                        </a:rPr>
                      </a:br>
                      <a:r>
                        <a:rPr lang="en-US" sz="1200" u="none" strike="noStrike">
                          <a:effectLst/>
                        </a:rPr>
                        <a:t>Dr. Maryam Almazen</a:t>
                      </a:r>
                      <a:br>
                        <a:rPr lang="en-US" sz="1200" u="none" strike="noStrike">
                          <a:effectLst/>
                        </a:rPr>
                      </a:br>
                      <a:r>
                        <a:rPr lang="en-US" sz="1200" u="none" strike="noStrike">
                          <a:effectLst/>
                        </a:rPr>
                        <a:t>Dr. Fatima Al Shehab</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 </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in progress</a:t>
                      </a:r>
                      <a:endParaRPr lang="en-US" sz="1200" b="0" i="0" u="none" strike="noStrike">
                        <a:solidFill>
                          <a:srgbClr val="000000"/>
                        </a:solidFill>
                        <a:effectLst/>
                        <a:latin typeface="Century Gothic" panose="020B0502020202020204" pitchFamily="34" charset="0"/>
                      </a:endParaRPr>
                    </a:p>
                  </a:txBody>
                  <a:tcPr marL="2243" marR="2243" marT="2243" marB="0" anchor="ctr"/>
                </a:tc>
                <a:extLst>
                  <a:ext uri="{0D108BD9-81ED-4DB2-BD59-A6C34878D82A}">
                    <a16:rowId xmlns:a16="http://schemas.microsoft.com/office/drawing/2014/main" val="2848098021"/>
                  </a:ext>
                </a:extLst>
              </a:tr>
              <a:tr h="548417">
                <a:tc>
                  <a:txBody>
                    <a:bodyPr/>
                    <a:lstStyle/>
                    <a:p>
                      <a:pPr algn="ctr" fontAlgn="ctr"/>
                      <a:r>
                        <a:rPr lang="en-US" sz="1200" u="none" strike="noStrike">
                          <a:effectLst/>
                        </a:rPr>
                        <a:t>Digital Health Program</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Dr. Maryam Almazen</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13/09/2022</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 </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in progress</a:t>
                      </a:r>
                      <a:endParaRPr lang="en-US" sz="1200" b="0" i="0" u="none" strike="noStrike">
                        <a:solidFill>
                          <a:srgbClr val="000000"/>
                        </a:solidFill>
                        <a:effectLst/>
                        <a:latin typeface="Century Gothic" panose="020B0502020202020204" pitchFamily="34" charset="0"/>
                      </a:endParaRPr>
                    </a:p>
                  </a:txBody>
                  <a:tcPr marL="2243" marR="2243" marT="2243" marB="0" anchor="ctr"/>
                </a:tc>
                <a:extLst>
                  <a:ext uri="{0D108BD9-81ED-4DB2-BD59-A6C34878D82A}">
                    <a16:rowId xmlns:a16="http://schemas.microsoft.com/office/drawing/2014/main" val="3003039719"/>
                  </a:ext>
                </a:extLst>
              </a:tr>
              <a:tr h="548417">
                <a:tc>
                  <a:txBody>
                    <a:bodyPr/>
                    <a:lstStyle/>
                    <a:p>
                      <a:pPr algn="ctr" fontAlgn="ctr"/>
                      <a:r>
                        <a:rPr lang="en-US" sz="1200" u="none" strike="noStrike">
                          <a:effectLst/>
                        </a:rPr>
                        <a:t>newborn discharge</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all team</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 </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 </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 </a:t>
                      </a:r>
                      <a:endParaRPr lang="en-US" sz="1200" b="0" i="0" u="none" strike="noStrike">
                        <a:solidFill>
                          <a:srgbClr val="000000"/>
                        </a:solidFill>
                        <a:effectLst/>
                        <a:latin typeface="Century Gothic" panose="020B0502020202020204" pitchFamily="34" charset="0"/>
                      </a:endParaRPr>
                    </a:p>
                  </a:txBody>
                  <a:tcPr marL="2243" marR="2243" marT="2243" marB="0" anchor="ctr"/>
                </a:tc>
                <a:extLst>
                  <a:ext uri="{0D108BD9-81ED-4DB2-BD59-A6C34878D82A}">
                    <a16:rowId xmlns:a16="http://schemas.microsoft.com/office/drawing/2014/main" val="2491798565"/>
                  </a:ext>
                </a:extLst>
              </a:tr>
              <a:tr h="548417">
                <a:tc>
                  <a:txBody>
                    <a:bodyPr/>
                    <a:lstStyle/>
                    <a:p>
                      <a:pPr algn="ctr" fontAlgn="ctr"/>
                      <a:r>
                        <a:rPr lang="en-US" sz="1200" u="none" strike="noStrike">
                          <a:effectLst/>
                        </a:rPr>
                        <a:t>newborn reports</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Dr. Wejdan Al Arqan</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29/09/2022</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in progress</a:t>
                      </a:r>
                      <a:endParaRPr lang="en-US" sz="1200" b="0" i="0" u="none" strike="noStrike">
                        <a:solidFill>
                          <a:srgbClr val="000000"/>
                        </a:solidFill>
                        <a:effectLst/>
                        <a:latin typeface="Century Gothic" panose="020B0502020202020204" pitchFamily="34" charset="0"/>
                      </a:endParaRPr>
                    </a:p>
                  </a:txBody>
                  <a:tcPr marL="2243" marR="2243" marT="2243" marB="0" anchor="ctr"/>
                </a:tc>
                <a:extLst>
                  <a:ext uri="{0D108BD9-81ED-4DB2-BD59-A6C34878D82A}">
                    <a16:rowId xmlns:a16="http://schemas.microsoft.com/office/drawing/2014/main" val="3001967000"/>
                  </a:ext>
                </a:extLst>
              </a:tr>
              <a:tr h="548417">
                <a:tc>
                  <a:txBody>
                    <a:bodyPr/>
                    <a:lstStyle/>
                    <a:p>
                      <a:pPr algn="ctr" fontAlgn="ctr"/>
                      <a:r>
                        <a:rPr lang="en-US" sz="1200" u="none" strike="noStrike">
                          <a:effectLst/>
                        </a:rPr>
                        <a:t>CHI</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Dr. Wejdan Al Arqan</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dirty="0">
                          <a:effectLst/>
                        </a:rPr>
                        <a:t> </a:t>
                      </a:r>
                      <a:endParaRPr lang="en-US" sz="1200" b="0" i="0" u="none" strike="noStrike" dirty="0">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a:effectLst/>
                        </a:rPr>
                        <a:t> </a:t>
                      </a:r>
                      <a:endParaRPr lang="en-US" sz="1200" b="0" i="0" u="none" strike="noStrike">
                        <a:solidFill>
                          <a:srgbClr val="000000"/>
                        </a:solidFill>
                        <a:effectLst/>
                        <a:latin typeface="Century Gothic" panose="020B0502020202020204" pitchFamily="34" charset="0"/>
                      </a:endParaRPr>
                    </a:p>
                  </a:txBody>
                  <a:tcPr marL="2243" marR="2243" marT="2243" marB="0" anchor="ctr"/>
                </a:tc>
                <a:tc>
                  <a:txBody>
                    <a:bodyPr/>
                    <a:lstStyle/>
                    <a:p>
                      <a:pPr algn="ctr" fontAlgn="ctr"/>
                      <a:r>
                        <a:rPr lang="en-US" sz="1200" u="none" strike="noStrike" dirty="0">
                          <a:effectLst/>
                        </a:rPr>
                        <a:t>in progress</a:t>
                      </a:r>
                      <a:endParaRPr lang="en-US" sz="1200" b="0" i="0" u="none" strike="noStrike" dirty="0">
                        <a:solidFill>
                          <a:srgbClr val="000000"/>
                        </a:solidFill>
                        <a:effectLst/>
                        <a:latin typeface="Century Gothic" panose="020B0502020202020204" pitchFamily="34" charset="0"/>
                      </a:endParaRPr>
                    </a:p>
                  </a:txBody>
                  <a:tcPr marL="2243" marR="2243" marT="2243" marB="0" anchor="ctr"/>
                </a:tc>
                <a:extLst>
                  <a:ext uri="{0D108BD9-81ED-4DB2-BD59-A6C34878D82A}">
                    <a16:rowId xmlns:a16="http://schemas.microsoft.com/office/drawing/2014/main" val="4077410749"/>
                  </a:ext>
                </a:extLst>
              </a:tr>
            </a:tbl>
          </a:graphicData>
        </a:graphic>
      </p:graphicFrame>
      <p:sp>
        <p:nvSpPr>
          <p:cNvPr id="7" name="Rectangle 6">
            <a:extLst>
              <a:ext uri="{FF2B5EF4-FFF2-40B4-BE49-F238E27FC236}">
                <a16:creationId xmlns:a16="http://schemas.microsoft.com/office/drawing/2014/main" id="{9C2E8E52-257A-01F6-A6EF-D627CE06E989}"/>
              </a:ext>
            </a:extLst>
          </p:cNvPr>
          <p:cNvSpPr/>
          <p:nvPr/>
        </p:nvSpPr>
        <p:spPr>
          <a:xfrm rot="16200000">
            <a:off x="-845609" y="2977525"/>
            <a:ext cx="5183727" cy="830997"/>
          </a:xfrm>
          <a:prstGeom prst="rect">
            <a:avLst/>
          </a:prstGeom>
          <a:noFill/>
        </p:spPr>
        <p:txBody>
          <a:bodyPr wrap="none" lIns="91440" tIns="45720" rIns="91440" bIns="45720">
            <a:spAutoFit/>
          </a:bodyPr>
          <a:lstStyle/>
          <a:p>
            <a:pPr algn="ctr"/>
            <a:r>
              <a:rPr lang="en-US" sz="4800" b="0" cap="none" spc="0" dirty="0">
                <a:ln w="0"/>
                <a:solidFill>
                  <a:schemeClr val="bg1"/>
                </a:solidFill>
                <a:effectLst>
                  <a:outerShdw blurRad="38100" dist="25400" dir="5400000" algn="ctr" rotWithShape="0">
                    <a:srgbClr val="6E747A">
                      <a:alpha val="43000"/>
                    </a:srgbClr>
                  </a:outerShdw>
                </a:effectLst>
              </a:rPr>
              <a:t>Projects Dashboard </a:t>
            </a:r>
          </a:p>
        </p:txBody>
      </p:sp>
    </p:spTree>
    <p:extLst>
      <p:ext uri="{BB962C8B-B14F-4D97-AF65-F5344CB8AC3E}">
        <p14:creationId xmlns:p14="http://schemas.microsoft.com/office/powerpoint/2010/main" val="4140013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5">
            <a:extLst>
              <a:ext uri="{FF2B5EF4-FFF2-40B4-BE49-F238E27FC236}">
                <a16:creationId xmlns:a16="http://schemas.microsoft.com/office/drawing/2014/main" id="{46880803-6810-8B93-822E-C4DAF4324610}"/>
              </a:ext>
            </a:extLst>
          </p:cNvPr>
          <p:cNvSpPr txBox="1">
            <a:spLocks/>
          </p:cNvSpPr>
          <p:nvPr/>
        </p:nvSpPr>
        <p:spPr>
          <a:xfrm>
            <a:off x="576071" y="704089"/>
            <a:ext cx="650262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solidFill>
                  <a:srgbClr val="184D9D"/>
                </a:solidFill>
              </a:rPr>
              <a:t>Definition and Aims</a:t>
            </a:r>
          </a:p>
        </p:txBody>
      </p:sp>
      <p:sp>
        <p:nvSpPr>
          <p:cNvPr id="5" name="Text Placeholder 26">
            <a:extLst>
              <a:ext uri="{FF2B5EF4-FFF2-40B4-BE49-F238E27FC236}">
                <a16:creationId xmlns:a16="http://schemas.microsoft.com/office/drawing/2014/main" id="{A59C2EBF-679A-BB40-FBE5-C413FC237F2D}"/>
              </a:ext>
            </a:extLst>
          </p:cNvPr>
          <p:cNvSpPr txBox="1">
            <a:spLocks/>
          </p:cNvSpPr>
          <p:nvPr/>
        </p:nvSpPr>
        <p:spPr>
          <a:xfrm>
            <a:off x="576072" y="1947672"/>
            <a:ext cx="9056200"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Courier New" panose="02070309020205020404" pitchFamily="49" charset="0"/>
              <a:buChar char="o"/>
            </a:pPr>
            <a:r>
              <a:rPr lang="en-US" sz="2000" dirty="0">
                <a:latin typeface="Calibri" panose="020F0502020204030204" pitchFamily="34" charset="0"/>
              </a:rPr>
              <a:t>It is a health or supportive care provided by a professional care giver  at patient  home .</a:t>
            </a:r>
          </a:p>
          <a:p>
            <a:endParaRPr lang="en-US" sz="2000" i="1" dirty="0">
              <a:latin typeface="Calibri" panose="020F0502020204030204" pitchFamily="34" charset="0"/>
            </a:endParaRPr>
          </a:p>
          <a:p>
            <a:pPr marL="285750" indent="-285750">
              <a:buFont typeface="Courier New" panose="02070309020205020404" pitchFamily="49" charset="0"/>
              <a:buChar char="o"/>
            </a:pPr>
            <a:r>
              <a:rPr lang="en-US" sz="1800" dirty="0">
                <a:latin typeface="Calibri" panose="020F0502020204030204" pitchFamily="34" charset="0"/>
              </a:rPr>
              <a:t>Aims:</a:t>
            </a:r>
          </a:p>
          <a:p>
            <a:pPr marL="1200150" lvl="2" indent="-285750">
              <a:buFont typeface="Courier New" panose="02070309020205020404" pitchFamily="49" charset="0"/>
              <a:buChar char="o"/>
            </a:pPr>
            <a:endParaRPr lang="en-US" sz="1400" i="1" dirty="0">
              <a:latin typeface="Calibri" panose="020F0502020204030204" pitchFamily="34" charset="0"/>
            </a:endParaRPr>
          </a:p>
          <a:p>
            <a:pPr marL="1200150" lvl="2" indent="-285750">
              <a:buFont typeface="Courier New" panose="02070309020205020404" pitchFamily="49" charset="0"/>
              <a:buChar char="o"/>
            </a:pPr>
            <a:r>
              <a:rPr lang="en-US" sz="1600" i="1" dirty="0">
                <a:latin typeface="Calibri" panose="020F0502020204030204" pitchFamily="34" charset="0"/>
              </a:rPr>
              <a:t>Number of new patients added to the HHC program: expect to add 15-20 patients every </a:t>
            </a:r>
          </a:p>
          <a:p>
            <a:pPr marL="1200150" lvl="2" indent="-285750">
              <a:buFont typeface="Courier New" panose="02070309020205020404" pitchFamily="49" charset="0"/>
              <a:buChar char="o"/>
            </a:pPr>
            <a:r>
              <a:rPr lang="en-US" sz="1600" i="1" dirty="0">
                <a:latin typeface="Calibri" panose="020F0502020204030204" pitchFamily="34" charset="0"/>
              </a:rPr>
              <a:t>Number of wound infection decrease by 50%</a:t>
            </a:r>
          </a:p>
          <a:p>
            <a:pPr marL="1200150" lvl="2" indent="-285750">
              <a:buFont typeface="Courier New" panose="02070309020205020404" pitchFamily="49" charset="0"/>
              <a:buChar char="o"/>
            </a:pPr>
            <a:r>
              <a:rPr lang="en-US" sz="1600" i="1" dirty="0">
                <a:latin typeface="Calibri" panose="020F0502020204030204" pitchFamily="34" charset="0"/>
              </a:rPr>
              <a:t> increase the number of patient accepting ERAS by 20% every quarter.</a:t>
            </a:r>
          </a:p>
          <a:p>
            <a:pPr marL="1200150" lvl="2" indent="-285750">
              <a:buFont typeface="Courier New" panose="02070309020205020404" pitchFamily="49" charset="0"/>
              <a:buChar char="o"/>
            </a:pPr>
            <a:r>
              <a:rPr lang="en-US" sz="1600" i="1" dirty="0">
                <a:latin typeface="Calibri" panose="020F0502020204030204" pitchFamily="34" charset="0"/>
              </a:rPr>
              <a:t>Improve the Quality services in HHC. </a:t>
            </a:r>
          </a:p>
          <a:p>
            <a:pPr marL="1200150" lvl="2" indent="-285750">
              <a:buFont typeface="Courier New" panose="02070309020205020404" pitchFamily="49" charset="0"/>
              <a:buChar char="o"/>
            </a:pPr>
            <a:r>
              <a:rPr lang="en-US" sz="1600" i="1" dirty="0">
                <a:latin typeface="Calibri" panose="020F0502020204030204" pitchFamily="34" charset="0"/>
              </a:rPr>
              <a:t>Meet 80% of the patient’s satisfactions. </a:t>
            </a:r>
          </a:p>
          <a:p>
            <a:pPr marL="1200150" lvl="2" indent="-285750">
              <a:buFont typeface="Courier New" panose="02070309020205020404" pitchFamily="49" charset="0"/>
              <a:buChar char="o"/>
            </a:pPr>
            <a:r>
              <a:rPr lang="en-US" sz="1600" i="1" dirty="0">
                <a:latin typeface="Calibri" panose="020F0502020204030204" pitchFamily="34" charset="0"/>
              </a:rPr>
              <a:t>Increase up to 80% of the patient’s and health care provider awareness.</a:t>
            </a:r>
          </a:p>
        </p:txBody>
      </p:sp>
    </p:spTree>
    <p:extLst>
      <p:ext uri="{BB962C8B-B14F-4D97-AF65-F5344CB8AC3E}">
        <p14:creationId xmlns:p14="http://schemas.microsoft.com/office/powerpoint/2010/main" val="2801197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E80E9B-B478-BB97-B06E-6D4CF3853781}"/>
              </a:ext>
            </a:extLst>
          </p:cNvPr>
          <p:cNvSpPr txBox="1">
            <a:spLocks/>
          </p:cNvSpPr>
          <p:nvPr/>
        </p:nvSpPr>
        <p:spPr>
          <a:xfrm>
            <a:off x="668942" y="211165"/>
            <a:ext cx="8820754" cy="10445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184D9D"/>
                </a:solidFill>
                <a:effectLst/>
                <a:uLnTx/>
                <a:uFillTx/>
                <a:latin typeface="Calibri Light" panose="020F0302020204030204"/>
                <a:ea typeface="+mj-ea"/>
                <a:cs typeface="+mj-cs"/>
              </a:rPr>
              <a:t>Action plan / Tasks (ERAS)</a:t>
            </a:r>
          </a:p>
        </p:txBody>
      </p:sp>
      <p:sp>
        <p:nvSpPr>
          <p:cNvPr id="6" name="Date Placeholder 3">
            <a:extLst>
              <a:ext uri="{FF2B5EF4-FFF2-40B4-BE49-F238E27FC236}">
                <a16:creationId xmlns:a16="http://schemas.microsoft.com/office/drawing/2014/main" id="{EEF8D617-ECA9-200C-4BC6-A9936991A891}"/>
              </a:ext>
            </a:extLst>
          </p:cNvPr>
          <p:cNvSpPr>
            <a:spLocks noGrp="1"/>
          </p:cNvSpPr>
          <p:nvPr>
            <p:ph type="dt" sz="half" idx="10"/>
          </p:nvPr>
        </p:nvSpPr>
        <p:spPr>
          <a:xfrm>
            <a:off x="668941" y="942225"/>
            <a:ext cx="5724931"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rPr>
              <a:t>Project start date:  </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18/09/2022    </a:t>
            </a:r>
            <a:r>
              <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rPr>
              <a:t>     Status: </a:t>
            </a:r>
            <a:r>
              <a:rPr kumimoji="0" lang="en-US" sz="1400" b="0" i="0" u="none" strike="noStrike" kern="1200" cap="none" spc="0" normalizeH="0" baseline="0" noProof="0" dirty="0">
                <a:ln>
                  <a:noFill/>
                </a:ln>
                <a:solidFill>
                  <a:srgbClr val="AD5C4D"/>
                </a:solidFill>
                <a:effectLst/>
                <a:uLnTx/>
                <a:uFillTx/>
                <a:latin typeface="Calibri" panose="020F0502020204030204"/>
                <a:ea typeface="+mn-ea"/>
                <a:cs typeface="+mn-cs"/>
              </a:rPr>
              <a:t>still in progress</a:t>
            </a:r>
            <a:endParaRPr kumimoji="0" lang="en-US" sz="1200" b="0" i="0" u="none" strike="noStrike" kern="1200" cap="none" spc="0" normalizeH="0" baseline="0" noProof="0" dirty="0">
              <a:ln>
                <a:noFill/>
              </a:ln>
              <a:solidFill>
                <a:srgbClr val="AD5C4D"/>
              </a:solidFill>
              <a:effectLst/>
              <a:uLnTx/>
              <a:uFillTx/>
              <a:latin typeface="Calibri" panose="020F0502020204030204"/>
              <a:ea typeface="+mn-ea"/>
              <a:cs typeface="+mn-cs"/>
            </a:endParaRPr>
          </a:p>
        </p:txBody>
      </p:sp>
      <p:graphicFrame>
        <p:nvGraphicFramePr>
          <p:cNvPr id="5" name="Table 4">
            <a:extLst>
              <a:ext uri="{FF2B5EF4-FFF2-40B4-BE49-F238E27FC236}">
                <a16:creationId xmlns:a16="http://schemas.microsoft.com/office/drawing/2014/main" id="{7D8F732F-CBDC-4AA3-A989-9F2224DD016D}"/>
              </a:ext>
            </a:extLst>
          </p:cNvPr>
          <p:cNvGraphicFramePr>
            <a:graphicFrameLocks noGrp="1"/>
          </p:cNvGraphicFramePr>
          <p:nvPr>
            <p:extLst>
              <p:ext uri="{D42A27DB-BD31-4B8C-83A1-F6EECF244321}">
                <p14:modId xmlns:p14="http://schemas.microsoft.com/office/powerpoint/2010/main" val="257890772"/>
              </p:ext>
            </p:extLst>
          </p:nvPr>
        </p:nvGraphicFramePr>
        <p:xfrm>
          <a:off x="336395" y="1358938"/>
          <a:ext cx="11519210" cy="4514899"/>
        </p:xfrm>
        <a:graphic>
          <a:graphicData uri="http://schemas.openxmlformats.org/drawingml/2006/table">
            <a:tbl>
              <a:tblPr firstRow="1" firstCol="1" lastRow="1" lastCol="1" bandRow="1" bandCol="1"/>
              <a:tblGrid>
                <a:gridCol w="3836019">
                  <a:extLst>
                    <a:ext uri="{9D8B030D-6E8A-4147-A177-3AD203B41FA5}">
                      <a16:colId xmlns:a16="http://schemas.microsoft.com/office/drawing/2014/main" val="661044141"/>
                    </a:ext>
                  </a:extLst>
                </a:gridCol>
                <a:gridCol w="1784766">
                  <a:extLst>
                    <a:ext uri="{9D8B030D-6E8A-4147-A177-3AD203B41FA5}">
                      <a16:colId xmlns:a16="http://schemas.microsoft.com/office/drawing/2014/main" val="2395277710"/>
                    </a:ext>
                  </a:extLst>
                </a:gridCol>
                <a:gridCol w="1566250">
                  <a:extLst>
                    <a:ext uri="{9D8B030D-6E8A-4147-A177-3AD203B41FA5}">
                      <a16:colId xmlns:a16="http://schemas.microsoft.com/office/drawing/2014/main" val="3318415120"/>
                    </a:ext>
                  </a:extLst>
                </a:gridCol>
                <a:gridCol w="953355">
                  <a:extLst>
                    <a:ext uri="{9D8B030D-6E8A-4147-A177-3AD203B41FA5}">
                      <a16:colId xmlns:a16="http://schemas.microsoft.com/office/drawing/2014/main" val="2568556119"/>
                    </a:ext>
                  </a:extLst>
                </a:gridCol>
                <a:gridCol w="2263698">
                  <a:extLst>
                    <a:ext uri="{9D8B030D-6E8A-4147-A177-3AD203B41FA5}">
                      <a16:colId xmlns:a16="http://schemas.microsoft.com/office/drawing/2014/main" val="2416481410"/>
                    </a:ext>
                  </a:extLst>
                </a:gridCol>
                <a:gridCol w="1115122">
                  <a:extLst>
                    <a:ext uri="{9D8B030D-6E8A-4147-A177-3AD203B41FA5}">
                      <a16:colId xmlns:a16="http://schemas.microsoft.com/office/drawing/2014/main" val="1577371034"/>
                    </a:ext>
                  </a:extLst>
                </a:gridCol>
              </a:tblGrid>
              <a:tr h="283130">
                <a:tc>
                  <a:txBody>
                    <a:bodyPr/>
                    <a:lstStyle/>
                    <a:p>
                      <a:pPr marL="51435" algn="ctr">
                        <a:lnSpc>
                          <a:spcPct val="115000"/>
                        </a:lnSpc>
                        <a:spcBef>
                          <a:spcPts val="365"/>
                        </a:spcBef>
                        <a:spcAft>
                          <a:spcPts val="0"/>
                        </a:spcAft>
                      </a:pPr>
                      <a:r>
                        <a:rPr lang="en-US" sz="1400" b="1" spc="-110" dirty="0">
                          <a:solidFill>
                            <a:schemeClr val="bg1"/>
                          </a:solidFill>
                          <a:effectLst/>
                          <a:latin typeface="Arial" panose="020B0604020202020204" pitchFamily="34" charset="0"/>
                          <a:ea typeface="Arial" panose="020B0604020202020204" pitchFamily="34" charset="0"/>
                          <a:cs typeface="Arial" panose="020B0604020202020204" pitchFamily="34" charset="0"/>
                        </a:rPr>
                        <a:t>T</a:t>
                      </a: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ask</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184D9D"/>
                    </a:solidFill>
                  </a:tcPr>
                </a:tc>
                <a:tc>
                  <a:txBody>
                    <a:bodyPr/>
                    <a:lstStyle/>
                    <a:p>
                      <a:pPr marL="48895" algn="ctr">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Responsibility</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184D9D"/>
                    </a:solidFill>
                  </a:tcPr>
                </a:tc>
                <a:tc>
                  <a:txBody>
                    <a:bodyPr/>
                    <a:lstStyle/>
                    <a:p>
                      <a:pPr marL="53975" algn="ctr">
                        <a:lnSpc>
                          <a:spcPct val="115000"/>
                        </a:lnSpc>
                        <a:spcBef>
                          <a:spcPts val="365"/>
                        </a:spcBef>
                        <a:spcAft>
                          <a:spcPts val="0"/>
                        </a:spcAft>
                      </a:pPr>
                      <a:r>
                        <a:rPr lang="en-US" sz="1400" b="1">
                          <a:solidFill>
                            <a:schemeClr val="bg1"/>
                          </a:solidFill>
                          <a:effectLst/>
                          <a:latin typeface="Arial" panose="020B0604020202020204" pitchFamily="34" charset="0"/>
                          <a:ea typeface="Arial" panose="020B0604020202020204" pitchFamily="34" charset="0"/>
                          <a:cs typeface="Arial" panose="020B0604020202020204" pitchFamily="34" charset="0"/>
                        </a:rPr>
                        <a:t>Resou</a:t>
                      </a:r>
                      <a:r>
                        <a:rPr lang="en-US" sz="1400" b="1" spc="-20">
                          <a:solidFill>
                            <a:schemeClr val="bg1"/>
                          </a:solidFill>
                          <a:effectLst/>
                          <a:latin typeface="Arial" panose="020B0604020202020204" pitchFamily="34" charset="0"/>
                          <a:ea typeface="Arial" panose="020B0604020202020204" pitchFamily="34" charset="0"/>
                          <a:cs typeface="Arial" panose="020B0604020202020204" pitchFamily="34" charset="0"/>
                        </a:rPr>
                        <a:t>r</a:t>
                      </a:r>
                      <a:r>
                        <a:rPr lang="en-US" sz="1400" b="1">
                          <a:solidFill>
                            <a:schemeClr val="bg1"/>
                          </a:solidFill>
                          <a:effectLst/>
                          <a:latin typeface="Arial" panose="020B0604020202020204" pitchFamily="34" charset="0"/>
                          <a:ea typeface="Arial" panose="020B0604020202020204" pitchFamily="34" charset="0"/>
                          <a:cs typeface="Arial" panose="020B0604020202020204" pitchFamily="34" charset="0"/>
                        </a:rPr>
                        <a:t>ces</a:t>
                      </a:r>
                      <a:endParaRPr lang="en-US" sz="14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184D9D"/>
                    </a:solidFill>
                  </a:tcPr>
                </a:tc>
                <a:tc>
                  <a:txBody>
                    <a:bodyPr/>
                    <a:lstStyle/>
                    <a:p>
                      <a:pPr marL="53340" algn="ctr">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Timeframe</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184D9D"/>
                    </a:solidFill>
                  </a:tcPr>
                </a:tc>
                <a:tc>
                  <a:txBody>
                    <a:bodyPr/>
                    <a:lstStyle/>
                    <a:p>
                      <a:pPr marL="46355" algn="ctr">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Outcome</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184D9D"/>
                    </a:solidFill>
                  </a:tcPr>
                </a:tc>
                <a:tc>
                  <a:txBody>
                    <a:bodyPr/>
                    <a:lstStyle/>
                    <a:p>
                      <a:pPr marL="56515" algn="ctr">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Status</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184D9D"/>
                    </a:solidFill>
                  </a:tcPr>
                </a:tc>
                <a:extLst>
                  <a:ext uri="{0D108BD9-81ED-4DB2-BD59-A6C34878D82A}">
                    <a16:rowId xmlns:a16="http://schemas.microsoft.com/office/drawing/2014/main" val="565728763"/>
                  </a:ext>
                </a:extLst>
              </a:tr>
              <a:tr h="598851">
                <a:tc>
                  <a:txBody>
                    <a:bodyPr/>
                    <a:lstStyle/>
                    <a:p>
                      <a:pPr marL="51435" marR="95250" algn="ctr">
                        <a:lnSpc>
                          <a:spcPct val="104000"/>
                        </a:lnSpc>
                        <a:spcBef>
                          <a:spcPts val="465"/>
                        </a:spcBef>
                        <a:spcAft>
                          <a:spcPts val="0"/>
                        </a:spcAft>
                      </a:pPr>
                      <a:r>
                        <a:rPr lang="en-US" sz="1400" b="1" dirty="0">
                          <a:solidFill>
                            <a:schemeClr val="bg1"/>
                          </a:solidFill>
                          <a:effectLst/>
                          <a:latin typeface="+mn-lt"/>
                          <a:ea typeface="Calibri" panose="020F0502020204030204" pitchFamily="34" charset="0"/>
                          <a:cs typeface="Arial" panose="020B0604020202020204" pitchFamily="34" charset="0"/>
                        </a:rPr>
                        <a:t>Meet the involved staff to agree about the broad lines</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a:txBody>
                    <a:bodyPr/>
                    <a:lstStyle/>
                    <a:p>
                      <a:pPr marL="48895" marR="0" lvl="0" indent="0" algn="l" defTabSz="914400" rtl="0" eaLnBrk="1" fontAlgn="auto" latinLnBrk="0" hangingPunct="1">
                        <a:lnSpc>
                          <a:spcPct val="115000"/>
                        </a:lnSpc>
                        <a:spcBef>
                          <a:spcPts val="465"/>
                        </a:spcBef>
                        <a:spcAft>
                          <a:spcPts val="0"/>
                        </a:spcAft>
                        <a:buClrTx/>
                        <a:buSzTx/>
                        <a:buFontTx/>
                        <a:buNone/>
                        <a:tabLst/>
                        <a:defRPr/>
                      </a:pPr>
                      <a:r>
                        <a:rPr lang="en-US" sz="1400" kern="1200" dirty="0">
                          <a:solidFill>
                            <a:schemeClr val="tx1"/>
                          </a:solidFill>
                          <a:latin typeface="+mn-lt"/>
                          <a:ea typeface="+mn-ea"/>
                          <a:cs typeface="+mn-cs"/>
                        </a:rPr>
                        <a:t>Dr. </a:t>
                      </a:r>
                      <a:r>
                        <a:rPr lang="en-US" sz="1400" kern="1200" dirty="0" err="1">
                          <a:solidFill>
                            <a:schemeClr val="tx1"/>
                          </a:solidFill>
                          <a:latin typeface="+mn-lt"/>
                          <a:ea typeface="+mn-ea"/>
                          <a:cs typeface="+mn-cs"/>
                        </a:rPr>
                        <a:t>Hattem</a:t>
                      </a:r>
                      <a:r>
                        <a:rPr lang="en-US" sz="1400" kern="1200" dirty="0">
                          <a:solidFill>
                            <a:schemeClr val="tx1"/>
                          </a:solidFill>
                          <a:latin typeface="+mn-lt"/>
                          <a:ea typeface="+mn-ea"/>
                          <a:cs typeface="+mn-cs"/>
                        </a:rPr>
                        <a:t> Al-Hani.</a:t>
                      </a:r>
                    </a:p>
                    <a:p>
                      <a:pPr marL="48895" marR="0" lvl="0" indent="0" algn="l" defTabSz="914400" rtl="0" eaLnBrk="1" fontAlgn="auto" latinLnBrk="0" hangingPunct="1">
                        <a:lnSpc>
                          <a:spcPct val="115000"/>
                        </a:lnSpc>
                        <a:spcBef>
                          <a:spcPts val="465"/>
                        </a:spcBef>
                        <a:spcAft>
                          <a:spcPts val="0"/>
                        </a:spcAft>
                        <a:buClrTx/>
                        <a:buSzTx/>
                        <a:buFontTx/>
                        <a:buNone/>
                        <a:tabLst/>
                        <a:defRPr/>
                      </a:pPr>
                      <a:r>
                        <a:rPr lang="en-US" sz="1400" kern="1200" dirty="0">
                          <a:solidFill>
                            <a:schemeClr val="tx1"/>
                          </a:solidFill>
                          <a:effectLst/>
                          <a:latin typeface="+mn-lt"/>
                          <a:ea typeface="+mn-ea"/>
                          <a:cs typeface="+mn-cs"/>
                        </a:rPr>
                        <a:t>Dr. Mai </a:t>
                      </a:r>
                      <a:r>
                        <a:rPr lang="en-US" sz="1400" kern="1200" dirty="0" err="1">
                          <a:solidFill>
                            <a:schemeClr val="tx1"/>
                          </a:solidFill>
                          <a:effectLst/>
                          <a:latin typeface="+mn-lt"/>
                          <a:ea typeface="+mn-ea"/>
                          <a:cs typeface="+mn-cs"/>
                        </a:rPr>
                        <a:t>Omairi</a:t>
                      </a:r>
                      <a:endParaRPr lang="en-US" sz="1400" kern="1200" dirty="0">
                        <a:solidFill>
                          <a:schemeClr val="tx1"/>
                        </a:solidFill>
                        <a:effectLst/>
                        <a:latin typeface="+mn-lt"/>
                        <a:ea typeface="+mn-ea"/>
                        <a:cs typeface="+mn-cs"/>
                      </a:endParaRPr>
                    </a:p>
                    <a:p>
                      <a:pPr marL="48895" marR="0" lvl="0" indent="0" algn="l" defTabSz="914400" rtl="0" eaLnBrk="1" fontAlgn="auto" latinLnBrk="0" hangingPunct="1">
                        <a:lnSpc>
                          <a:spcPct val="115000"/>
                        </a:lnSpc>
                        <a:spcBef>
                          <a:spcPts val="465"/>
                        </a:spcBef>
                        <a:spcAft>
                          <a:spcPts val="0"/>
                        </a:spcAft>
                        <a:buClrTx/>
                        <a:buSzTx/>
                        <a:buFontTx/>
                        <a:buNone/>
                        <a:tabLst/>
                        <a:defRPr/>
                      </a:pPr>
                      <a:r>
                        <a:rPr lang="en-US" sz="1400" kern="1200" dirty="0">
                          <a:solidFill>
                            <a:schemeClr val="tx1"/>
                          </a:solidFill>
                          <a:effectLst/>
                          <a:latin typeface="+mn-lt"/>
                          <a:ea typeface="+mn-ea"/>
                          <a:cs typeface="+mn-cs"/>
                        </a:rPr>
                        <a:t>Dr. Fatimah Al-Shehab</a:t>
                      </a:r>
                    </a:p>
                    <a:p>
                      <a:pPr marL="48895" marR="0" lvl="0" indent="0" algn="l" defTabSz="914400" rtl="0" eaLnBrk="1" fontAlgn="auto" latinLnBrk="0" hangingPunct="1">
                        <a:lnSpc>
                          <a:spcPct val="115000"/>
                        </a:lnSpc>
                        <a:spcBef>
                          <a:spcPts val="465"/>
                        </a:spcBef>
                        <a:spcAft>
                          <a:spcPts val="0"/>
                        </a:spcAft>
                        <a:buClrTx/>
                        <a:buSzTx/>
                        <a:buFontTx/>
                        <a:buNone/>
                        <a:tabLst/>
                        <a:defRPr/>
                      </a:pPr>
                      <a:r>
                        <a:rPr lang="en-US" sz="1400" kern="1200" dirty="0" err="1">
                          <a:solidFill>
                            <a:schemeClr val="tx1"/>
                          </a:solidFill>
                          <a:effectLst/>
                          <a:latin typeface="+mn-lt"/>
                          <a:ea typeface="+mn-ea"/>
                          <a:cs typeface="+mn-cs"/>
                        </a:rPr>
                        <a:t>Esraa</a:t>
                      </a:r>
                      <a:r>
                        <a:rPr lang="en-US" sz="1400" kern="1200" dirty="0">
                          <a:solidFill>
                            <a:schemeClr val="tx1"/>
                          </a:solidFill>
                          <a:effectLst/>
                          <a:latin typeface="+mn-lt"/>
                          <a:ea typeface="+mn-ea"/>
                          <a:cs typeface="+mn-cs"/>
                        </a:rPr>
                        <a:t> Al –Faraj</a:t>
                      </a:r>
                    </a:p>
                    <a:p>
                      <a:pPr marL="48895" marR="0" lvl="0" indent="0" algn="l" defTabSz="914400" rtl="0" eaLnBrk="1" fontAlgn="auto" latinLnBrk="0" hangingPunct="1">
                        <a:lnSpc>
                          <a:spcPct val="115000"/>
                        </a:lnSpc>
                        <a:spcBef>
                          <a:spcPts val="465"/>
                        </a:spcBef>
                        <a:spcAft>
                          <a:spcPts val="0"/>
                        </a:spcAft>
                        <a:buClrTx/>
                        <a:buSzTx/>
                        <a:buFontTx/>
                        <a:buNone/>
                        <a:tabLst/>
                        <a:defRPr/>
                      </a:pPr>
                      <a:r>
                        <a:rPr lang="en-US" sz="1400" kern="1200" dirty="0">
                          <a:solidFill>
                            <a:schemeClr val="tx1"/>
                          </a:solidFill>
                          <a:effectLst/>
                          <a:latin typeface="+mn-lt"/>
                          <a:ea typeface="+mn-ea"/>
                          <a:cs typeface="+mn-cs"/>
                        </a:rPr>
                        <a:t>Aminah Al-Saleem</a:t>
                      </a:r>
                      <a:endParaRPr lang="en-US" sz="1400" dirty="0">
                        <a:effectLst/>
                        <a:latin typeface="+mn-lt"/>
                        <a:ea typeface="Calibri" panose="020F0502020204030204" pitchFamily="34" charset="0"/>
                        <a:cs typeface="Arial" panose="020B0604020202020204" pitchFamily="34" charset="0"/>
                      </a:endParaRPr>
                    </a:p>
                    <a:p>
                      <a:pPr marL="48895" algn="l">
                        <a:lnSpc>
                          <a:spcPct val="115000"/>
                        </a:lnSpc>
                        <a:spcBef>
                          <a:spcPts val="465"/>
                        </a:spcBef>
                        <a:spcAft>
                          <a:spcPts val="0"/>
                        </a:spcAft>
                      </a:pPr>
                      <a:r>
                        <a:rPr lang="en-US" sz="1400" dirty="0">
                          <a:effectLst/>
                          <a:latin typeface="+mn-lt"/>
                          <a:ea typeface="Calibri" panose="020F0502020204030204" pitchFamily="34" charset="0"/>
                          <a:cs typeface="Arial" panose="020B0604020202020204" pitchFamily="34" charset="0"/>
                        </a:rPr>
                        <a:t>Dr. Hassan </a:t>
                      </a:r>
                      <a:r>
                        <a:rPr lang="en-US" sz="1400" dirty="0" err="1">
                          <a:effectLst/>
                          <a:latin typeface="+mn-lt"/>
                          <a:ea typeface="Calibri" panose="020F0502020204030204" pitchFamily="34" charset="0"/>
                          <a:cs typeface="Arial" panose="020B0604020202020204" pitchFamily="34" charset="0"/>
                        </a:rPr>
                        <a:t>Alhashem</a:t>
                      </a: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1400" dirty="0">
                          <a:effectLst/>
                          <a:latin typeface="+mn-lt"/>
                          <a:ea typeface="Calibri" panose="020F0502020204030204" pitchFamily="34" charset="0"/>
                          <a:cs typeface="Arial" panose="020B0604020202020204" pitchFamily="34" charset="0"/>
                        </a:rPr>
                        <a:t>Meeting and brain storming</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3340" algn="ctr">
                        <a:lnSpc>
                          <a:spcPct val="115000"/>
                        </a:lnSpc>
                        <a:spcBef>
                          <a:spcPts val="465"/>
                        </a:spcBef>
                        <a:spcAft>
                          <a:spcPts val="0"/>
                        </a:spcAft>
                      </a:pPr>
                      <a:r>
                        <a:rPr kumimoji="0" lang="en-US" sz="1400" b="0" i="0" u="none" strike="noStrike" kern="1200" cap="none" spc="0" normalizeH="0" baseline="0" noProof="0" dirty="0">
                          <a:ln>
                            <a:noFill/>
                          </a:ln>
                          <a:solidFill>
                            <a:prstClr val="black">
                              <a:lumMod val="65000"/>
                              <a:lumOff val="35000"/>
                            </a:prstClr>
                          </a:solidFill>
                          <a:effectLst/>
                          <a:uLnTx/>
                          <a:uFillTx/>
                          <a:latin typeface="+mn-lt"/>
                          <a:ea typeface="+mn-ea"/>
                          <a:cs typeface="+mn-cs"/>
                        </a:rPr>
                        <a:t>5/10/2022</a:t>
                      </a: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1435" marR="95250" algn="ctr">
                        <a:lnSpc>
                          <a:spcPct val="104000"/>
                        </a:lnSpc>
                        <a:spcBef>
                          <a:spcPts val="465"/>
                        </a:spcBef>
                        <a:spcAft>
                          <a:spcPts val="0"/>
                        </a:spcAft>
                      </a:pPr>
                      <a:r>
                        <a:rPr lang="en-US" sz="1400" baseline="0" dirty="0">
                          <a:effectLst/>
                          <a:latin typeface="+mn-lt"/>
                          <a:ea typeface="Calibri" panose="020F0502020204030204" pitchFamily="34" charset="0"/>
                          <a:cs typeface="Arial" panose="020B0604020202020204" pitchFamily="34" charset="0"/>
                        </a:rPr>
                        <a:t>Agreement about the project and assignment of team</a:t>
                      </a: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a:lnSpc>
                          <a:spcPct val="115000"/>
                        </a:lnSpc>
                        <a:spcBef>
                          <a:spcPts val="380"/>
                        </a:spcBef>
                        <a:spcAft>
                          <a:spcPts val="0"/>
                        </a:spcAft>
                      </a:pPr>
                      <a:r>
                        <a:rPr lang="en-US" sz="1400" dirty="0">
                          <a:effectLst/>
                          <a:latin typeface="+mn-lt"/>
                          <a:ea typeface="Calibri" panose="020F0502020204030204" pitchFamily="34" charset="0"/>
                          <a:cs typeface="Arial" panose="020B0604020202020204" pitchFamily="34" charset="0"/>
                        </a:rPr>
                        <a:t>Done</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952983826"/>
                  </a:ext>
                </a:extLst>
              </a:tr>
              <a:tr h="598851">
                <a:tc>
                  <a:txBody>
                    <a:bodyPr/>
                    <a:lstStyle/>
                    <a:p>
                      <a:pPr marL="51435" marR="95250" lvl="0" indent="0" algn="ctr" defTabSz="914400" rtl="0" eaLnBrk="1" fontAlgn="auto" latinLnBrk="0" hangingPunct="1">
                        <a:lnSpc>
                          <a:spcPct val="104000"/>
                        </a:lnSpc>
                        <a:spcBef>
                          <a:spcPts val="465"/>
                        </a:spcBef>
                        <a:spcAft>
                          <a:spcPts val="0"/>
                        </a:spcAft>
                        <a:buClrTx/>
                        <a:buSzTx/>
                        <a:buFontTx/>
                        <a:buNone/>
                        <a:tabLst/>
                        <a:defRPr/>
                      </a:pPr>
                      <a:r>
                        <a:rPr lang="en-US" sz="1400" b="1" dirty="0">
                          <a:solidFill>
                            <a:schemeClr val="bg1"/>
                          </a:solidFill>
                        </a:rPr>
                        <a:t>Start educating HHC nursing staff on wound care.</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a:txBody>
                    <a:bodyPr/>
                    <a:lstStyle/>
                    <a:p>
                      <a:pPr marL="0" marR="0" lvl="0" indent="0" algn="l" defTabSz="914400" rtl="0" eaLnBrk="1" fontAlgn="auto" latinLnBrk="0" hangingPunct="1">
                        <a:lnSpc>
                          <a:spcPct val="115000"/>
                        </a:lnSpc>
                        <a:spcBef>
                          <a:spcPts val="260"/>
                        </a:spcBef>
                        <a:spcAft>
                          <a:spcPts val="0"/>
                        </a:spcAft>
                        <a:buClrTx/>
                        <a:buSzTx/>
                        <a:buFontTx/>
                        <a:buNone/>
                        <a:tabLst/>
                        <a:defRPr/>
                      </a:pPr>
                      <a:r>
                        <a:rPr lang="en-GB" sz="1400" dirty="0" err="1">
                          <a:solidFill>
                            <a:schemeClr val="tx1"/>
                          </a:solidFill>
                        </a:rPr>
                        <a:t>Dr.</a:t>
                      </a:r>
                      <a:r>
                        <a:rPr lang="en-GB" sz="1400" dirty="0">
                          <a:solidFill>
                            <a:schemeClr val="tx1"/>
                          </a:solidFill>
                        </a:rPr>
                        <a:t> </a:t>
                      </a:r>
                      <a:r>
                        <a:rPr lang="en-GB" sz="1400" dirty="0" err="1">
                          <a:solidFill>
                            <a:schemeClr val="tx1"/>
                          </a:solidFill>
                        </a:rPr>
                        <a:t>Hattem</a:t>
                      </a:r>
                      <a:r>
                        <a:rPr lang="en-GB" sz="1400" dirty="0">
                          <a:solidFill>
                            <a:schemeClr val="tx1"/>
                          </a:solidFill>
                        </a:rPr>
                        <a:t> Al-Hani</a:t>
                      </a:r>
                    </a:p>
                    <a:p>
                      <a:pPr marL="0" marR="0" lvl="0" indent="0" algn="l" defTabSz="914400" rtl="0" eaLnBrk="1" fontAlgn="auto" latinLnBrk="0" hangingPunct="1">
                        <a:lnSpc>
                          <a:spcPct val="115000"/>
                        </a:lnSpc>
                        <a:spcBef>
                          <a:spcPts val="260"/>
                        </a:spcBef>
                        <a:spcAft>
                          <a:spcPts val="0"/>
                        </a:spcAft>
                        <a:buClrTx/>
                        <a:buSzTx/>
                        <a:buFontTx/>
                        <a:buNone/>
                        <a:tabLst/>
                        <a:defRPr/>
                      </a:pPr>
                      <a:r>
                        <a:rPr lang="en-GB" sz="1400" dirty="0">
                          <a:solidFill>
                            <a:schemeClr val="tx1"/>
                          </a:solidFill>
                        </a:rPr>
                        <a:t>Education department (</a:t>
                      </a:r>
                      <a:r>
                        <a:rPr lang="en-GB" sz="1400" dirty="0" err="1">
                          <a:solidFill>
                            <a:schemeClr val="tx1"/>
                          </a:solidFill>
                        </a:rPr>
                        <a:t>Nahed</a:t>
                      </a:r>
                      <a:r>
                        <a:rPr lang="en-GB" sz="1400" dirty="0">
                          <a:solidFill>
                            <a:schemeClr val="tx1"/>
                          </a:solidFill>
                        </a:rPr>
                        <a:t> </a:t>
                      </a:r>
                      <a:r>
                        <a:rPr lang="en-GB" sz="1400" dirty="0" err="1">
                          <a:solidFill>
                            <a:schemeClr val="tx1"/>
                          </a:solidFill>
                        </a:rPr>
                        <a:t>Abozaid</a:t>
                      </a:r>
                      <a:r>
                        <a:rPr lang="en-GB" sz="1400" dirty="0">
                          <a:solidFill>
                            <a:schemeClr val="tx1"/>
                          </a:solidFill>
                        </a:rPr>
                        <a:t>)</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1400" baseline="0" dirty="0">
                          <a:effectLst/>
                          <a:latin typeface="+mn-lt"/>
                          <a:ea typeface="Calibri" panose="020F0502020204030204" pitchFamily="34" charset="0"/>
                          <a:cs typeface="Arial" panose="020B0604020202020204" pitchFamily="34" charset="0"/>
                        </a:rPr>
                        <a:t>Lectures and hands on.</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3340" algn="ctr">
                        <a:lnSpc>
                          <a:spcPct val="115000"/>
                        </a:lnSpc>
                        <a:spcBef>
                          <a:spcPts val="465"/>
                        </a:spcBef>
                        <a:spcAft>
                          <a:spcPts val="0"/>
                        </a:spcAft>
                      </a:pPr>
                      <a:r>
                        <a:rPr lang="en-US" sz="1400" dirty="0">
                          <a:effectLst/>
                          <a:latin typeface="+mn-lt"/>
                          <a:ea typeface="Calibri" panose="020F0502020204030204" pitchFamily="34" charset="0"/>
                          <a:cs typeface="Arial" panose="020B0604020202020204" pitchFamily="34" charset="0"/>
                        </a:rPr>
                        <a:t>27-10-2022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46355" marR="42545" algn="ctr">
                        <a:lnSpc>
                          <a:spcPct val="104000"/>
                        </a:lnSpc>
                        <a:spcBef>
                          <a:spcPts val="465"/>
                        </a:spcBef>
                        <a:spcAft>
                          <a:spcPts val="0"/>
                        </a:spcAft>
                      </a:pPr>
                      <a:r>
                        <a:rPr lang="en-US" sz="1400" dirty="0">
                          <a:effectLst/>
                          <a:latin typeface="+mn-lt"/>
                          <a:ea typeface="Calibri" panose="020F0502020204030204" pitchFamily="34" charset="0"/>
                          <a:cs typeface="Arial" panose="020B0604020202020204" pitchFamily="34" charset="0"/>
                        </a:rPr>
                        <a:t>Improve the staff competency and adding new scope</a:t>
                      </a:r>
                      <a:r>
                        <a:rPr lang="en-US" sz="1400" baseline="0" dirty="0">
                          <a:effectLst/>
                          <a:latin typeface="+mn-lt"/>
                          <a:ea typeface="Calibri" panose="020F0502020204030204" pitchFamily="34" charset="0"/>
                          <a:cs typeface="Arial" panose="020B0604020202020204" pitchFamily="34" charset="0"/>
                        </a:rPr>
                        <a:t> of services.</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a:lnSpc>
                          <a:spcPct val="115000"/>
                        </a:lnSpc>
                        <a:spcBef>
                          <a:spcPts val="380"/>
                        </a:spcBef>
                        <a:spcAft>
                          <a:spcPts val="0"/>
                        </a:spcAft>
                      </a:pPr>
                      <a:r>
                        <a:rPr lang="en-US" sz="1400" dirty="0">
                          <a:effectLst/>
                          <a:latin typeface="+mn-lt"/>
                          <a:ea typeface="Calibri" panose="020F0502020204030204" pitchFamily="34" charset="0"/>
                          <a:cs typeface="Arial" panose="020B0604020202020204" pitchFamily="34" charset="0"/>
                        </a:rPr>
                        <a:t>pending </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554147718"/>
                  </a:ext>
                </a:extLst>
              </a:tr>
              <a:tr h="433862">
                <a:tc>
                  <a:txBody>
                    <a:bodyPr/>
                    <a:lstStyle/>
                    <a:p>
                      <a:pPr marL="51435" algn="ctr">
                        <a:lnSpc>
                          <a:spcPct val="115000"/>
                        </a:lnSpc>
                        <a:spcBef>
                          <a:spcPts val="370"/>
                        </a:spcBef>
                        <a:spcAft>
                          <a:spcPts val="0"/>
                        </a:spcAft>
                      </a:pPr>
                      <a:r>
                        <a:rPr lang="en-US" sz="1400" b="1" dirty="0">
                          <a:solidFill>
                            <a:schemeClr val="bg1"/>
                          </a:solidFill>
                          <a:effectLst/>
                          <a:latin typeface="+mn-lt"/>
                          <a:ea typeface="Calibri" panose="020F0502020204030204" pitchFamily="34" charset="0"/>
                          <a:cs typeface="Arial" panose="020B0604020202020204" pitchFamily="34" charset="0"/>
                        </a:rPr>
                        <a:t>Giving privilege to nursing staff on wound care</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a:txBody>
                    <a:bodyPr/>
                    <a:lstStyle/>
                    <a:p>
                      <a:pPr marL="48895" algn="l">
                        <a:lnSpc>
                          <a:spcPct val="115000"/>
                        </a:lnSpc>
                        <a:spcBef>
                          <a:spcPts val="465"/>
                        </a:spcBef>
                        <a:spcAft>
                          <a:spcPts val="0"/>
                        </a:spcAft>
                      </a:pPr>
                      <a:r>
                        <a:rPr lang="en-GB" sz="1400" dirty="0">
                          <a:solidFill>
                            <a:schemeClr val="tx1"/>
                          </a:solidFill>
                        </a:rPr>
                        <a:t>Wound care nurse + surgeons</a:t>
                      </a:r>
                    </a:p>
                    <a:p>
                      <a:pPr marL="48895" algn="l">
                        <a:lnSpc>
                          <a:spcPct val="115000"/>
                        </a:lnSpc>
                        <a:spcBef>
                          <a:spcPts val="465"/>
                        </a:spcBef>
                        <a:spcAft>
                          <a:spcPts val="0"/>
                        </a:spcAft>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gn="ctr">
                        <a:lnSpc>
                          <a:spcPct val="115000"/>
                        </a:lnSpc>
                        <a:spcAft>
                          <a:spcPts val="1000"/>
                        </a:spcAft>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3340" algn="ctr">
                        <a:lnSpc>
                          <a:spcPct val="115000"/>
                        </a:lnSpc>
                        <a:spcBef>
                          <a:spcPts val="465"/>
                        </a:spcBef>
                        <a:spcAft>
                          <a:spcPts val="0"/>
                        </a:spcAft>
                      </a:pPr>
                      <a:r>
                        <a:rPr lang="en-US" sz="1400" dirty="0">
                          <a:effectLst/>
                          <a:latin typeface="+mn-lt"/>
                          <a:ea typeface="Calibri" panose="020F0502020204030204" pitchFamily="34" charset="0"/>
                          <a:cs typeface="Arial" panose="020B0604020202020204" pitchFamily="34" charset="0"/>
                        </a:rPr>
                        <a:t>27-11-2022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46355" marR="209550" algn="ctr">
                        <a:lnSpc>
                          <a:spcPct val="104000"/>
                        </a:lnSpc>
                        <a:spcBef>
                          <a:spcPts val="370"/>
                        </a:spcBef>
                        <a:spcAft>
                          <a:spcPts val="0"/>
                        </a:spcAft>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a:lnSpc>
                          <a:spcPct val="115000"/>
                        </a:lnSpc>
                        <a:spcBef>
                          <a:spcPts val="370"/>
                        </a:spcBef>
                        <a:spcAft>
                          <a:spcPts val="0"/>
                        </a:spcAft>
                      </a:pPr>
                      <a:r>
                        <a:rPr lang="en-US" sz="1400" dirty="0">
                          <a:effectLst/>
                          <a:latin typeface="+mn-lt"/>
                          <a:ea typeface="Calibri" panose="020F0502020204030204" pitchFamily="34" charset="0"/>
                          <a:cs typeface="Arial" panose="020B0604020202020204" pitchFamily="34" charset="0"/>
                        </a:rPr>
                        <a:t>Pending</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4276172813"/>
                  </a:ext>
                </a:extLst>
              </a:tr>
              <a:tr h="433862">
                <a:tc>
                  <a:txBody>
                    <a:bodyPr/>
                    <a:lstStyle/>
                    <a:p>
                      <a:pPr marL="51435" marR="290830" algn="ctr">
                        <a:lnSpc>
                          <a:spcPct val="104000"/>
                        </a:lnSpc>
                        <a:spcBef>
                          <a:spcPts val="375"/>
                        </a:spcBef>
                        <a:spcAft>
                          <a:spcPts val="0"/>
                        </a:spcAft>
                      </a:pPr>
                      <a:r>
                        <a:rPr lang="en-US" sz="1400" b="1" dirty="0">
                          <a:solidFill>
                            <a:schemeClr val="bg1"/>
                          </a:solidFill>
                          <a:effectLst/>
                          <a:latin typeface="+mn-lt"/>
                          <a:ea typeface="Calibri" panose="020F0502020204030204" pitchFamily="34" charset="0"/>
                          <a:cs typeface="Arial" panose="020B0604020202020204" pitchFamily="34" charset="0"/>
                        </a:rPr>
                        <a:t>Screening of the candidate patient based on fit criteria by Ob/Gyn assigned staff</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a:txBody>
                    <a:bodyPr/>
                    <a:lstStyle/>
                    <a:p>
                      <a:pPr marL="48895" marR="0" lvl="0" indent="0" algn="l" defTabSz="914400" rtl="0" eaLnBrk="1" fontAlgn="auto" latinLnBrk="0" hangingPunct="1">
                        <a:lnSpc>
                          <a:spcPct val="115000"/>
                        </a:lnSpc>
                        <a:spcBef>
                          <a:spcPts val="375"/>
                        </a:spcBef>
                        <a:spcAft>
                          <a:spcPts val="0"/>
                        </a:spcAft>
                        <a:buClrTx/>
                        <a:buSzTx/>
                        <a:buFontTx/>
                        <a:buNone/>
                        <a:tabLst/>
                        <a:defRPr/>
                      </a:pPr>
                      <a:r>
                        <a:rPr lang="en-GB" sz="1400" dirty="0">
                          <a:solidFill>
                            <a:schemeClr val="tx1"/>
                          </a:solidFill>
                        </a:rPr>
                        <a:t>Ob/Gyn nurse.</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1400" dirty="0">
                          <a:effectLst/>
                          <a:latin typeface="+mn-lt"/>
                          <a:ea typeface="Calibri" panose="020F0502020204030204" pitchFamily="34" charset="0"/>
                          <a:cs typeface="Arial" panose="020B0604020202020204" pitchFamily="34" charset="0"/>
                        </a:rPr>
                        <a:t>HIS, geographic area</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3340" algn="ctr">
                        <a:lnSpc>
                          <a:spcPct val="115000"/>
                        </a:lnSpc>
                        <a:spcBef>
                          <a:spcPts val="465"/>
                        </a:spcBef>
                        <a:spcAft>
                          <a:spcPts val="0"/>
                        </a:spcAft>
                      </a:pPr>
                      <a:r>
                        <a:rPr lang="en-US" sz="1400" dirty="0">
                          <a:effectLst/>
                          <a:latin typeface="+mn-lt"/>
                          <a:ea typeface="Calibri" panose="020F0502020204030204" pitchFamily="34" charset="0"/>
                          <a:cs typeface="Arial" panose="020B0604020202020204" pitchFamily="34" charset="0"/>
                        </a:rPr>
                        <a:t>27-11-2022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46355" marR="37465" algn="ctr">
                        <a:lnSpc>
                          <a:spcPct val="104000"/>
                        </a:lnSpc>
                        <a:spcBef>
                          <a:spcPts val="375"/>
                        </a:spcBef>
                        <a:spcAft>
                          <a:spcPts val="0"/>
                        </a:spcAft>
                      </a:pPr>
                      <a:r>
                        <a:rPr lang="en-US" sz="1400" dirty="0">
                          <a:effectLst/>
                          <a:latin typeface="+mn-lt"/>
                          <a:ea typeface="Calibri" panose="020F0502020204030204" pitchFamily="34" charset="0"/>
                          <a:cs typeface="Arial" panose="020B0604020202020204" pitchFamily="34" charset="0"/>
                        </a:rPr>
                        <a:t>Include the final fit patients to our HHC services.</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a:lnSpc>
                          <a:spcPct val="115000"/>
                        </a:lnSpc>
                        <a:spcBef>
                          <a:spcPts val="380"/>
                        </a:spcBef>
                        <a:spcAft>
                          <a:spcPts val="0"/>
                        </a:spcAft>
                      </a:pPr>
                      <a:r>
                        <a:rPr lang="en-US" sz="1400" dirty="0">
                          <a:effectLst/>
                          <a:latin typeface="+mn-lt"/>
                          <a:ea typeface="Calibri" panose="020F0502020204030204" pitchFamily="34" charset="0"/>
                          <a:cs typeface="Arial" panose="020B0604020202020204" pitchFamily="34" charset="0"/>
                        </a:rPr>
                        <a:t>Pending</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3957578534"/>
                  </a:ext>
                </a:extLst>
              </a:tr>
              <a:tr h="433862">
                <a:tc>
                  <a:txBody>
                    <a:bodyPr/>
                    <a:lstStyle/>
                    <a:p>
                      <a:pPr marL="51435" algn="ctr">
                        <a:lnSpc>
                          <a:spcPct val="115000"/>
                        </a:lnSpc>
                        <a:spcBef>
                          <a:spcPts val="375"/>
                        </a:spcBef>
                        <a:spcAft>
                          <a:spcPts val="0"/>
                        </a:spcAft>
                      </a:pPr>
                      <a:r>
                        <a:rPr lang="en-US" sz="1400" b="1" dirty="0">
                          <a:solidFill>
                            <a:schemeClr val="bg1"/>
                          </a:solidFill>
                          <a:effectLst/>
                          <a:latin typeface="+mn-lt"/>
                          <a:ea typeface="Calibri" panose="020F0502020204030204" pitchFamily="34" charset="0"/>
                          <a:cs typeface="Arial" panose="020B0604020202020204" pitchFamily="34" charset="0"/>
                        </a:rPr>
                        <a:t>Schedule the fit patient to our HHC program for first  visit within 1 week</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a:txBody>
                    <a:bodyPr/>
                    <a:lstStyle/>
                    <a:p>
                      <a:pPr marL="48895" marR="0" lvl="0" indent="0" algn="l" defTabSz="914400" rtl="0" eaLnBrk="1" fontAlgn="auto" latinLnBrk="0" hangingPunct="1">
                        <a:lnSpc>
                          <a:spcPct val="115000"/>
                        </a:lnSpc>
                        <a:spcBef>
                          <a:spcPts val="375"/>
                        </a:spcBef>
                        <a:spcAft>
                          <a:spcPts val="0"/>
                        </a:spcAft>
                        <a:buClrTx/>
                        <a:buSzTx/>
                        <a:buFontTx/>
                        <a:buNone/>
                        <a:tabLst/>
                        <a:defRPr/>
                      </a:pPr>
                      <a:r>
                        <a:rPr lang="en-US" sz="1400" dirty="0">
                          <a:effectLst/>
                          <a:latin typeface="+mn-lt"/>
                          <a:ea typeface="Calibri" panose="020F0502020204030204" pitchFamily="34" charset="0"/>
                          <a:cs typeface="Arial" panose="020B0604020202020204" pitchFamily="34" charset="0"/>
                        </a:rPr>
                        <a:t>HHC coordinator </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1400" dirty="0">
                          <a:effectLst/>
                          <a:latin typeface="+mn-lt"/>
                          <a:ea typeface="Calibri" panose="020F0502020204030204" pitchFamily="34" charset="0"/>
                          <a:cs typeface="Arial" panose="020B0604020202020204" pitchFamily="34" charset="0"/>
                        </a:rPr>
                        <a:t>HIS</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3340" algn="ctr">
                        <a:lnSpc>
                          <a:spcPct val="115000"/>
                        </a:lnSpc>
                        <a:spcBef>
                          <a:spcPts val="465"/>
                        </a:spcBef>
                        <a:spcAft>
                          <a:spcPts val="0"/>
                        </a:spcAft>
                      </a:pPr>
                      <a:r>
                        <a:rPr lang="en-US" sz="1400" dirty="0">
                          <a:effectLst/>
                          <a:latin typeface="+mn-lt"/>
                          <a:ea typeface="Calibri" panose="020F0502020204030204" pitchFamily="34" charset="0"/>
                          <a:cs typeface="Arial" panose="020B0604020202020204" pitchFamily="34" charset="0"/>
                        </a:rPr>
                        <a:t>1-12-2022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46355" algn="ctr">
                        <a:lnSpc>
                          <a:spcPct val="115000"/>
                        </a:lnSpc>
                        <a:spcBef>
                          <a:spcPts val="375"/>
                        </a:spcBef>
                        <a:spcAft>
                          <a:spcPts val="0"/>
                        </a:spcAft>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a:lnSpc>
                          <a:spcPct val="115000"/>
                        </a:lnSpc>
                        <a:spcBef>
                          <a:spcPts val="375"/>
                        </a:spcBef>
                        <a:spcAft>
                          <a:spcPts val="0"/>
                        </a:spcAft>
                      </a:pPr>
                      <a:r>
                        <a:rPr lang="en-US" sz="1400" dirty="0">
                          <a:effectLst/>
                          <a:latin typeface="+mn-lt"/>
                          <a:ea typeface="Calibri" panose="020F0502020204030204" pitchFamily="34" charset="0"/>
                          <a:cs typeface="Arial" panose="020B0604020202020204" pitchFamily="34" charset="0"/>
                        </a:rPr>
                        <a:t>pending </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3792957243"/>
                  </a:ext>
                </a:extLst>
              </a:tr>
            </a:tbl>
          </a:graphicData>
        </a:graphic>
      </p:graphicFrame>
    </p:spTree>
    <p:extLst>
      <p:ext uri="{BB962C8B-B14F-4D97-AF65-F5344CB8AC3E}">
        <p14:creationId xmlns:p14="http://schemas.microsoft.com/office/powerpoint/2010/main" val="2988899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E80E9B-B478-BB97-B06E-6D4CF3853781}"/>
              </a:ext>
            </a:extLst>
          </p:cNvPr>
          <p:cNvSpPr txBox="1">
            <a:spLocks/>
          </p:cNvSpPr>
          <p:nvPr/>
        </p:nvSpPr>
        <p:spPr>
          <a:xfrm>
            <a:off x="668942" y="287362"/>
            <a:ext cx="8820754" cy="10445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184D9D"/>
                </a:solidFill>
                <a:effectLst/>
                <a:uLnTx/>
                <a:uFillTx/>
                <a:latin typeface="Calibri Light" panose="020F0302020204030204"/>
                <a:ea typeface="+mj-ea"/>
                <a:cs typeface="+mj-cs"/>
              </a:rPr>
              <a:t>Action plan / Tasks(ERAS)</a:t>
            </a:r>
          </a:p>
        </p:txBody>
      </p:sp>
      <p:sp>
        <p:nvSpPr>
          <p:cNvPr id="6" name="Date Placeholder 3">
            <a:extLst>
              <a:ext uri="{FF2B5EF4-FFF2-40B4-BE49-F238E27FC236}">
                <a16:creationId xmlns:a16="http://schemas.microsoft.com/office/drawing/2014/main" id="{EEF8D617-ECA9-200C-4BC6-A9936991A891}"/>
              </a:ext>
            </a:extLst>
          </p:cNvPr>
          <p:cNvSpPr>
            <a:spLocks noGrp="1"/>
          </p:cNvSpPr>
          <p:nvPr>
            <p:ph type="dt" sz="half" idx="10"/>
          </p:nvPr>
        </p:nvSpPr>
        <p:spPr>
          <a:xfrm>
            <a:off x="668942" y="1209384"/>
            <a:ext cx="542705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84D9D"/>
                </a:solidFill>
                <a:effectLst/>
                <a:uLnTx/>
                <a:uFillTx/>
                <a:latin typeface="Calibri" panose="020F0502020204030204"/>
                <a:ea typeface="+mn-ea"/>
                <a:cs typeface="+mn-cs"/>
              </a:rPr>
              <a:t>Project start date:  </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18/09/2022    </a:t>
            </a:r>
            <a:r>
              <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184D9D"/>
                </a:solidFill>
                <a:effectLst/>
                <a:uLnTx/>
                <a:uFillTx/>
                <a:latin typeface="Calibri" panose="020F0502020204030204"/>
                <a:ea typeface="+mn-ea"/>
                <a:cs typeface="+mn-cs"/>
              </a:rPr>
              <a:t>Status: </a:t>
            </a:r>
            <a:r>
              <a:rPr kumimoji="0" lang="en-US" sz="1400" b="0" i="0" u="none" strike="noStrike" kern="1200" cap="none" spc="0" normalizeH="0" baseline="0" noProof="0" dirty="0">
                <a:ln>
                  <a:noFill/>
                </a:ln>
                <a:solidFill>
                  <a:srgbClr val="AD5C4D"/>
                </a:solidFill>
                <a:effectLst/>
                <a:uLnTx/>
                <a:uFillTx/>
                <a:latin typeface="Calibri" panose="020F0502020204030204"/>
                <a:ea typeface="+mn-ea"/>
                <a:cs typeface="+mn-cs"/>
              </a:rPr>
              <a:t>still in progress</a:t>
            </a:r>
            <a:endParaRPr kumimoji="0" lang="en-US" sz="1200" b="0" i="0" u="none" strike="noStrike" kern="1200" cap="none" spc="0" normalizeH="0" baseline="0" noProof="0" dirty="0">
              <a:ln>
                <a:noFill/>
              </a:ln>
              <a:solidFill>
                <a:srgbClr val="AD5C4D"/>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C9DF9FD7-7AFF-4016-8945-BB8B2266E4AC}"/>
              </a:ext>
            </a:extLst>
          </p:cNvPr>
          <p:cNvGraphicFramePr>
            <a:graphicFrameLocks noGrp="1"/>
          </p:cNvGraphicFramePr>
          <p:nvPr>
            <p:extLst>
              <p:ext uri="{D42A27DB-BD31-4B8C-83A1-F6EECF244321}">
                <p14:modId xmlns:p14="http://schemas.microsoft.com/office/powerpoint/2010/main" val="947472060"/>
              </p:ext>
            </p:extLst>
          </p:nvPr>
        </p:nvGraphicFramePr>
        <p:xfrm>
          <a:off x="336395" y="1872412"/>
          <a:ext cx="11519210" cy="1622536"/>
        </p:xfrm>
        <a:graphic>
          <a:graphicData uri="http://schemas.openxmlformats.org/drawingml/2006/table">
            <a:tbl>
              <a:tblPr firstRow="1" firstCol="1" lastRow="1" lastCol="1" bandRow="1" bandCol="1"/>
              <a:tblGrid>
                <a:gridCol w="3836019">
                  <a:extLst>
                    <a:ext uri="{9D8B030D-6E8A-4147-A177-3AD203B41FA5}">
                      <a16:colId xmlns:a16="http://schemas.microsoft.com/office/drawing/2014/main" val="661044141"/>
                    </a:ext>
                  </a:extLst>
                </a:gridCol>
                <a:gridCol w="1572321">
                  <a:extLst>
                    <a:ext uri="{9D8B030D-6E8A-4147-A177-3AD203B41FA5}">
                      <a16:colId xmlns:a16="http://schemas.microsoft.com/office/drawing/2014/main" val="2395277710"/>
                    </a:ext>
                  </a:extLst>
                </a:gridCol>
                <a:gridCol w="1505416">
                  <a:extLst>
                    <a:ext uri="{9D8B030D-6E8A-4147-A177-3AD203B41FA5}">
                      <a16:colId xmlns:a16="http://schemas.microsoft.com/office/drawing/2014/main" val="3318415120"/>
                    </a:ext>
                  </a:extLst>
                </a:gridCol>
                <a:gridCol w="1226634">
                  <a:extLst>
                    <a:ext uri="{9D8B030D-6E8A-4147-A177-3AD203B41FA5}">
                      <a16:colId xmlns:a16="http://schemas.microsoft.com/office/drawing/2014/main" val="2568556119"/>
                    </a:ext>
                  </a:extLst>
                </a:gridCol>
                <a:gridCol w="2263698">
                  <a:extLst>
                    <a:ext uri="{9D8B030D-6E8A-4147-A177-3AD203B41FA5}">
                      <a16:colId xmlns:a16="http://schemas.microsoft.com/office/drawing/2014/main" val="2416481410"/>
                    </a:ext>
                  </a:extLst>
                </a:gridCol>
                <a:gridCol w="1115122">
                  <a:extLst>
                    <a:ext uri="{9D8B030D-6E8A-4147-A177-3AD203B41FA5}">
                      <a16:colId xmlns:a16="http://schemas.microsoft.com/office/drawing/2014/main" val="1577371034"/>
                    </a:ext>
                  </a:extLst>
                </a:gridCol>
              </a:tblGrid>
              <a:tr h="283130">
                <a:tc>
                  <a:txBody>
                    <a:bodyPr/>
                    <a:lstStyle/>
                    <a:p>
                      <a:pPr marL="51435">
                        <a:lnSpc>
                          <a:spcPct val="115000"/>
                        </a:lnSpc>
                        <a:spcBef>
                          <a:spcPts val="365"/>
                        </a:spcBef>
                        <a:spcAft>
                          <a:spcPts val="0"/>
                        </a:spcAft>
                      </a:pPr>
                      <a:r>
                        <a:rPr lang="en-US" sz="1400" b="1" spc="-110" dirty="0">
                          <a:solidFill>
                            <a:schemeClr val="bg1"/>
                          </a:solidFill>
                          <a:effectLst/>
                          <a:latin typeface="Arial" panose="020B0604020202020204" pitchFamily="34" charset="0"/>
                          <a:ea typeface="Arial" panose="020B0604020202020204" pitchFamily="34" charset="0"/>
                          <a:cs typeface="Arial" panose="020B0604020202020204" pitchFamily="34" charset="0"/>
                        </a:rPr>
                        <a:t>T</a:t>
                      </a: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ask</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184D9D"/>
                    </a:solidFill>
                  </a:tcPr>
                </a:tc>
                <a:tc>
                  <a:txBody>
                    <a:bodyPr/>
                    <a:lstStyle/>
                    <a:p>
                      <a:pPr marL="48895">
                        <a:lnSpc>
                          <a:spcPct val="115000"/>
                        </a:lnSpc>
                        <a:spcBef>
                          <a:spcPts val="365"/>
                        </a:spcBef>
                        <a:spcAft>
                          <a:spcPts val="0"/>
                        </a:spcAft>
                      </a:pPr>
                      <a:r>
                        <a:rPr lang="en-US" sz="1400" b="1">
                          <a:solidFill>
                            <a:schemeClr val="bg1"/>
                          </a:solidFill>
                          <a:effectLst/>
                          <a:latin typeface="Arial" panose="020B0604020202020204" pitchFamily="34" charset="0"/>
                          <a:ea typeface="Arial" panose="020B0604020202020204" pitchFamily="34" charset="0"/>
                          <a:cs typeface="Arial" panose="020B0604020202020204" pitchFamily="34" charset="0"/>
                        </a:rPr>
                        <a:t>Responsibility</a:t>
                      </a:r>
                      <a:endParaRPr lang="en-US" sz="14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184D9D"/>
                    </a:solidFill>
                  </a:tcPr>
                </a:tc>
                <a:tc>
                  <a:txBody>
                    <a:bodyPr/>
                    <a:lstStyle/>
                    <a:p>
                      <a:pPr marL="53975">
                        <a:lnSpc>
                          <a:spcPct val="115000"/>
                        </a:lnSpc>
                        <a:spcBef>
                          <a:spcPts val="365"/>
                        </a:spcBef>
                        <a:spcAft>
                          <a:spcPts val="0"/>
                        </a:spcAft>
                      </a:pPr>
                      <a:r>
                        <a:rPr lang="en-US" sz="1400" b="1">
                          <a:solidFill>
                            <a:schemeClr val="bg1"/>
                          </a:solidFill>
                          <a:effectLst/>
                          <a:latin typeface="Arial" panose="020B0604020202020204" pitchFamily="34" charset="0"/>
                          <a:ea typeface="Arial" panose="020B0604020202020204" pitchFamily="34" charset="0"/>
                          <a:cs typeface="Arial" panose="020B0604020202020204" pitchFamily="34" charset="0"/>
                        </a:rPr>
                        <a:t>Resou</a:t>
                      </a:r>
                      <a:r>
                        <a:rPr lang="en-US" sz="1400" b="1" spc="-20">
                          <a:solidFill>
                            <a:schemeClr val="bg1"/>
                          </a:solidFill>
                          <a:effectLst/>
                          <a:latin typeface="Arial" panose="020B0604020202020204" pitchFamily="34" charset="0"/>
                          <a:ea typeface="Arial" panose="020B0604020202020204" pitchFamily="34" charset="0"/>
                          <a:cs typeface="Arial" panose="020B0604020202020204" pitchFamily="34" charset="0"/>
                        </a:rPr>
                        <a:t>r</a:t>
                      </a:r>
                      <a:r>
                        <a:rPr lang="en-US" sz="1400" b="1">
                          <a:solidFill>
                            <a:schemeClr val="bg1"/>
                          </a:solidFill>
                          <a:effectLst/>
                          <a:latin typeface="Arial" panose="020B0604020202020204" pitchFamily="34" charset="0"/>
                          <a:ea typeface="Arial" panose="020B0604020202020204" pitchFamily="34" charset="0"/>
                          <a:cs typeface="Arial" panose="020B0604020202020204" pitchFamily="34" charset="0"/>
                        </a:rPr>
                        <a:t>ces</a:t>
                      </a:r>
                      <a:endParaRPr lang="en-US" sz="14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184D9D"/>
                    </a:solidFill>
                  </a:tcPr>
                </a:tc>
                <a:tc>
                  <a:txBody>
                    <a:bodyPr/>
                    <a:lstStyle/>
                    <a:p>
                      <a:pPr marL="53340">
                        <a:lnSpc>
                          <a:spcPct val="115000"/>
                        </a:lnSpc>
                        <a:spcBef>
                          <a:spcPts val="365"/>
                        </a:spcBef>
                        <a:spcAft>
                          <a:spcPts val="0"/>
                        </a:spcAft>
                      </a:pPr>
                      <a:r>
                        <a:rPr lang="en-US" sz="1400" b="1">
                          <a:solidFill>
                            <a:schemeClr val="bg1"/>
                          </a:solidFill>
                          <a:effectLst/>
                          <a:latin typeface="Arial" panose="020B0604020202020204" pitchFamily="34" charset="0"/>
                          <a:ea typeface="Arial" panose="020B0604020202020204" pitchFamily="34" charset="0"/>
                          <a:cs typeface="Arial" panose="020B0604020202020204" pitchFamily="34" charset="0"/>
                        </a:rPr>
                        <a:t>Timeframe</a:t>
                      </a:r>
                      <a:endParaRPr lang="en-US" sz="14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184D9D"/>
                    </a:solidFill>
                  </a:tcPr>
                </a:tc>
                <a:tc>
                  <a:txBody>
                    <a:bodyPr/>
                    <a:lstStyle/>
                    <a:p>
                      <a:pPr marL="46355">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Outcome</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184D9D"/>
                    </a:solidFill>
                  </a:tcPr>
                </a:tc>
                <a:tc>
                  <a:txBody>
                    <a:bodyPr/>
                    <a:lstStyle/>
                    <a:p>
                      <a:pPr marL="56515">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Status</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184D9D"/>
                    </a:solidFill>
                  </a:tcPr>
                </a:tc>
                <a:extLst>
                  <a:ext uri="{0D108BD9-81ED-4DB2-BD59-A6C34878D82A}">
                    <a16:rowId xmlns:a16="http://schemas.microsoft.com/office/drawing/2014/main" val="565728763"/>
                  </a:ext>
                </a:extLst>
              </a:tr>
              <a:tr h="598851">
                <a:tc>
                  <a:txBody>
                    <a:bodyPr/>
                    <a:lstStyle/>
                    <a:p>
                      <a:pPr marL="51435" marR="95250" algn="ctr">
                        <a:lnSpc>
                          <a:spcPct val="104000"/>
                        </a:lnSpc>
                        <a:spcBef>
                          <a:spcPts val="465"/>
                        </a:spcBef>
                        <a:spcAft>
                          <a:spcPts val="0"/>
                        </a:spcAft>
                      </a:pPr>
                      <a:r>
                        <a:rPr lang="en-US" sz="1400" b="1" dirty="0">
                          <a:solidFill>
                            <a:schemeClr val="bg1"/>
                          </a:solidFill>
                          <a:effectLst/>
                          <a:latin typeface="+mn-lt"/>
                          <a:ea typeface="Calibri" panose="020F0502020204030204" pitchFamily="34" charset="0"/>
                          <a:cs typeface="Arial" panose="020B0604020202020204" pitchFamily="34" charset="0"/>
                        </a:rPr>
                        <a:t>Train and privilege more nursing staff to enable them taking care of Ob/Gyn patient</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a:txBody>
                    <a:bodyPr/>
                    <a:lstStyle/>
                    <a:p>
                      <a:pPr marL="48895">
                        <a:lnSpc>
                          <a:spcPct val="115000"/>
                        </a:lnSpc>
                        <a:spcBef>
                          <a:spcPts val="465"/>
                        </a:spcBef>
                        <a:spcAft>
                          <a:spcPts val="0"/>
                        </a:spcAft>
                      </a:pPr>
                      <a:r>
                        <a:rPr lang="en-US" sz="1400" dirty="0">
                          <a:solidFill>
                            <a:schemeClr val="tx1"/>
                          </a:solidFill>
                          <a:effectLst/>
                          <a:latin typeface="+mn-lt"/>
                          <a:ea typeface="Calibri" panose="020F0502020204030204" pitchFamily="34" charset="0"/>
                          <a:cs typeface="Arial" panose="020B0604020202020204" pitchFamily="34" charset="0"/>
                        </a:rPr>
                        <a:t>Nurse Abdullah Haran.</a:t>
                      </a:r>
                    </a:p>
                    <a:p>
                      <a:pPr marL="48895">
                        <a:lnSpc>
                          <a:spcPct val="115000"/>
                        </a:lnSpc>
                        <a:spcBef>
                          <a:spcPts val="465"/>
                        </a:spcBef>
                        <a:spcAft>
                          <a:spcPts val="0"/>
                        </a:spcAft>
                      </a:pPr>
                      <a:r>
                        <a:rPr lang="en-US" sz="1400" dirty="0">
                          <a:solidFill>
                            <a:schemeClr val="tx1"/>
                          </a:solidFill>
                          <a:effectLst/>
                          <a:latin typeface="+mn-lt"/>
                          <a:ea typeface="Calibri" panose="020F0502020204030204" pitchFamily="34" charset="0"/>
                          <a:cs typeface="Arial" panose="020B0604020202020204" pitchFamily="34" charset="0"/>
                        </a:rPr>
                        <a:t>Nurse: </a:t>
                      </a:r>
                      <a:r>
                        <a:rPr lang="en-US" sz="1400" dirty="0" err="1">
                          <a:solidFill>
                            <a:schemeClr val="tx1"/>
                          </a:solidFill>
                          <a:effectLst/>
                          <a:latin typeface="+mn-lt"/>
                          <a:ea typeface="Calibri" panose="020F0502020204030204" pitchFamily="34" charset="0"/>
                          <a:cs typeface="Arial" panose="020B0604020202020204" pitchFamily="34" charset="0"/>
                        </a:rPr>
                        <a:t>Shwga</a:t>
                      </a:r>
                      <a:endParaRPr lang="en-US" sz="1400" dirty="0">
                        <a:solidFill>
                          <a:schemeClr val="tx1"/>
                        </a:solidFill>
                        <a:effectLst/>
                        <a:latin typeface="+mn-lt"/>
                        <a:ea typeface="Calibri" panose="020F0502020204030204" pitchFamily="34" charset="0"/>
                        <a:cs typeface="Arial" panose="020B0604020202020204" pitchFamily="34" charset="0"/>
                      </a:endParaRPr>
                    </a:p>
                    <a:p>
                      <a:pPr marL="48895">
                        <a:lnSpc>
                          <a:spcPct val="115000"/>
                        </a:lnSpc>
                        <a:spcBef>
                          <a:spcPts val="465"/>
                        </a:spcBef>
                        <a:spcAft>
                          <a:spcPts val="0"/>
                        </a:spcAft>
                      </a:pPr>
                      <a:r>
                        <a:rPr lang="en-US" sz="1400" dirty="0">
                          <a:solidFill>
                            <a:schemeClr val="tx1"/>
                          </a:solidFill>
                          <a:effectLst/>
                          <a:latin typeface="+mn-lt"/>
                          <a:ea typeface="Calibri" panose="020F0502020204030204" pitchFamily="34" charset="0"/>
                          <a:cs typeface="Arial" panose="020B0604020202020204" pitchFamily="34" charset="0"/>
                        </a:rPr>
                        <a:t>Nurse Fatimah </a:t>
                      </a:r>
                      <a:r>
                        <a:rPr lang="en-US" sz="1400" dirty="0" err="1">
                          <a:solidFill>
                            <a:schemeClr val="tx1"/>
                          </a:solidFill>
                          <a:effectLst/>
                          <a:latin typeface="+mn-lt"/>
                          <a:ea typeface="Calibri" panose="020F0502020204030204" pitchFamily="34" charset="0"/>
                          <a:cs typeface="Arial" panose="020B0604020202020204" pitchFamily="34" charset="0"/>
                        </a:rPr>
                        <a:t>Jaroudy</a:t>
                      </a:r>
                      <a:endParaRPr lang="en-US" sz="1400" dirty="0">
                        <a:solidFill>
                          <a:schemeClr val="tx1"/>
                        </a:solidFill>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nSpc>
                          <a:spcPct val="115000"/>
                        </a:lnSpc>
                        <a:spcAft>
                          <a:spcPts val="1000"/>
                        </a:spcAft>
                      </a:pPr>
                      <a:endParaRPr lang="en-US" sz="1400" dirty="0">
                        <a:solidFill>
                          <a:schemeClr val="tx1"/>
                        </a:solidFill>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3340" marR="0" lvl="0" indent="0" algn="l" defTabSz="914400" rtl="0" eaLnBrk="1" fontAlgn="auto" latinLnBrk="0" hangingPunct="1">
                        <a:lnSpc>
                          <a:spcPct val="115000"/>
                        </a:lnSpc>
                        <a:spcBef>
                          <a:spcPts val="465"/>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Calibri" panose="020F0502020204030204" pitchFamily="34" charset="0"/>
                          <a:cs typeface="Arial" panose="020B0604020202020204" pitchFamily="34" charset="0"/>
                        </a:rPr>
                        <a:t>27-10-2022</a:t>
                      </a:r>
                    </a:p>
                    <a:p>
                      <a:pPr marL="53340">
                        <a:lnSpc>
                          <a:spcPct val="115000"/>
                        </a:lnSpc>
                        <a:spcBef>
                          <a:spcPts val="465"/>
                        </a:spcBef>
                        <a:spcAft>
                          <a:spcPts val="0"/>
                        </a:spcAft>
                      </a:pPr>
                      <a:endParaRPr lang="en-US" sz="1400" dirty="0">
                        <a:solidFill>
                          <a:schemeClr val="tx1"/>
                        </a:solidFill>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1435" marR="95250">
                        <a:lnSpc>
                          <a:spcPct val="104000"/>
                        </a:lnSpc>
                        <a:spcBef>
                          <a:spcPts val="465"/>
                        </a:spcBef>
                        <a:spcAft>
                          <a:spcPts val="0"/>
                        </a:spcAft>
                      </a:pPr>
                      <a:r>
                        <a:rPr lang="en-US" sz="1400" dirty="0">
                          <a:solidFill>
                            <a:schemeClr val="tx1"/>
                          </a:solidFill>
                          <a:effectLst/>
                          <a:latin typeface="+mn-lt"/>
                          <a:ea typeface="Calibri" panose="020F0502020204030204" pitchFamily="34" charset="0"/>
                          <a:cs typeface="Arial" panose="020B0604020202020204" pitchFamily="34" charset="0"/>
                        </a:rPr>
                        <a:t>Increased</a:t>
                      </a:r>
                      <a:r>
                        <a:rPr lang="en-US" sz="1400" baseline="0" dirty="0">
                          <a:solidFill>
                            <a:schemeClr val="tx1"/>
                          </a:solidFill>
                          <a:effectLst/>
                          <a:latin typeface="+mn-lt"/>
                          <a:ea typeface="Calibri" panose="020F0502020204030204" pitchFamily="34" charset="0"/>
                          <a:cs typeface="Arial" panose="020B0604020202020204" pitchFamily="34" charset="0"/>
                        </a:rPr>
                        <a:t> the number of privilege nurses.</a:t>
                      </a:r>
                      <a:endParaRPr lang="en-US" sz="1400" dirty="0">
                        <a:solidFill>
                          <a:schemeClr val="tx1"/>
                        </a:solidFill>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a:lnSpc>
                          <a:spcPct val="115000"/>
                        </a:lnSpc>
                        <a:spcBef>
                          <a:spcPts val="380"/>
                        </a:spcBef>
                        <a:spcAft>
                          <a:spcPts val="0"/>
                        </a:spcAft>
                      </a:pPr>
                      <a:r>
                        <a:rPr lang="en-US" sz="1400" dirty="0">
                          <a:solidFill>
                            <a:schemeClr val="tx1"/>
                          </a:solidFill>
                          <a:effectLst/>
                          <a:latin typeface="+mn-lt"/>
                          <a:ea typeface="Calibri" panose="020F0502020204030204" pitchFamily="34" charset="0"/>
                          <a:cs typeface="Arial" panose="020B0604020202020204" pitchFamily="34" charset="0"/>
                        </a:rPr>
                        <a:t>Pending </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952983826"/>
                  </a:ext>
                </a:extLst>
              </a:tr>
            </a:tbl>
          </a:graphicData>
        </a:graphic>
      </p:graphicFrame>
      <p:graphicFrame>
        <p:nvGraphicFramePr>
          <p:cNvPr id="2" name="Table 1">
            <a:extLst>
              <a:ext uri="{FF2B5EF4-FFF2-40B4-BE49-F238E27FC236}">
                <a16:creationId xmlns:a16="http://schemas.microsoft.com/office/drawing/2014/main" id="{30E66C99-41DD-4EB7-9B5A-56F108C02D78}"/>
              </a:ext>
            </a:extLst>
          </p:cNvPr>
          <p:cNvGraphicFramePr>
            <a:graphicFrameLocks noGrp="1"/>
          </p:cNvGraphicFramePr>
          <p:nvPr>
            <p:extLst>
              <p:ext uri="{D42A27DB-BD31-4B8C-83A1-F6EECF244321}">
                <p14:modId xmlns:p14="http://schemas.microsoft.com/office/powerpoint/2010/main" val="107400895"/>
              </p:ext>
            </p:extLst>
          </p:nvPr>
        </p:nvGraphicFramePr>
        <p:xfrm>
          <a:off x="336395" y="3509880"/>
          <a:ext cx="11519210" cy="527114"/>
        </p:xfrm>
        <a:graphic>
          <a:graphicData uri="http://schemas.openxmlformats.org/drawingml/2006/table">
            <a:tbl>
              <a:tblPr firstRow="1" firstCol="1" lastRow="1" lastCol="1" bandRow="1" bandCol="1"/>
              <a:tblGrid>
                <a:gridCol w="3836019">
                  <a:extLst>
                    <a:ext uri="{9D8B030D-6E8A-4147-A177-3AD203B41FA5}">
                      <a16:colId xmlns:a16="http://schemas.microsoft.com/office/drawing/2014/main" val="3983152857"/>
                    </a:ext>
                  </a:extLst>
                </a:gridCol>
                <a:gridCol w="1572321">
                  <a:extLst>
                    <a:ext uri="{9D8B030D-6E8A-4147-A177-3AD203B41FA5}">
                      <a16:colId xmlns:a16="http://schemas.microsoft.com/office/drawing/2014/main" val="1614178005"/>
                    </a:ext>
                  </a:extLst>
                </a:gridCol>
                <a:gridCol w="1505416">
                  <a:extLst>
                    <a:ext uri="{9D8B030D-6E8A-4147-A177-3AD203B41FA5}">
                      <a16:colId xmlns:a16="http://schemas.microsoft.com/office/drawing/2014/main" val="3198298802"/>
                    </a:ext>
                  </a:extLst>
                </a:gridCol>
                <a:gridCol w="1226634">
                  <a:extLst>
                    <a:ext uri="{9D8B030D-6E8A-4147-A177-3AD203B41FA5}">
                      <a16:colId xmlns:a16="http://schemas.microsoft.com/office/drawing/2014/main" val="4249699693"/>
                    </a:ext>
                  </a:extLst>
                </a:gridCol>
                <a:gridCol w="2263698">
                  <a:extLst>
                    <a:ext uri="{9D8B030D-6E8A-4147-A177-3AD203B41FA5}">
                      <a16:colId xmlns:a16="http://schemas.microsoft.com/office/drawing/2014/main" val="996562485"/>
                    </a:ext>
                  </a:extLst>
                </a:gridCol>
                <a:gridCol w="1115122">
                  <a:extLst>
                    <a:ext uri="{9D8B030D-6E8A-4147-A177-3AD203B41FA5}">
                      <a16:colId xmlns:a16="http://schemas.microsoft.com/office/drawing/2014/main" val="3610247424"/>
                    </a:ext>
                  </a:extLst>
                </a:gridCol>
              </a:tblGrid>
              <a:tr h="433862">
                <a:tc>
                  <a:txBody>
                    <a:bodyPr/>
                    <a:lstStyle/>
                    <a:p>
                      <a:pPr marL="51435" algn="ctr">
                        <a:lnSpc>
                          <a:spcPct val="115000"/>
                        </a:lnSpc>
                        <a:spcBef>
                          <a:spcPts val="375"/>
                        </a:spcBef>
                        <a:spcAft>
                          <a:spcPts val="0"/>
                        </a:spcAft>
                      </a:pPr>
                      <a:r>
                        <a:rPr lang="en-US" sz="1400" b="1" dirty="0">
                          <a:solidFill>
                            <a:schemeClr val="bg1"/>
                          </a:solidFill>
                          <a:effectLst/>
                          <a:latin typeface="+mn-lt"/>
                          <a:ea typeface="Calibri" panose="020F0502020204030204" pitchFamily="34" charset="0"/>
                          <a:cs typeface="Arial" panose="020B0604020202020204" pitchFamily="34" charset="0"/>
                        </a:rPr>
                        <a:t>Continues Monitor An Aggregation Of The KPI Result , And Follow Up Action Progress</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a:txBody>
                    <a:bodyPr/>
                    <a:lstStyle/>
                    <a:p>
                      <a:pPr marL="48895" marR="0" lvl="0" indent="0" algn="l" defTabSz="914400" rtl="0" eaLnBrk="1" fontAlgn="auto" latinLnBrk="0" hangingPunct="1">
                        <a:lnSpc>
                          <a:spcPct val="115000"/>
                        </a:lnSpc>
                        <a:spcBef>
                          <a:spcPts val="375"/>
                        </a:spcBef>
                        <a:spcAft>
                          <a:spcPts val="0"/>
                        </a:spcAft>
                        <a:buClrTx/>
                        <a:buSzTx/>
                        <a:buFontTx/>
                        <a:buNone/>
                        <a:tabLst/>
                        <a:defRPr/>
                      </a:pPr>
                      <a:r>
                        <a:rPr lang="en-US" sz="1400" dirty="0" err="1">
                          <a:effectLst/>
                          <a:latin typeface="+mn-lt"/>
                          <a:ea typeface="Calibri" panose="020F0502020204030204" pitchFamily="34" charset="0"/>
                          <a:cs typeface="Arial" panose="020B0604020202020204" pitchFamily="34" charset="0"/>
                        </a:rPr>
                        <a:t>Majd</a:t>
                      </a:r>
                      <a:r>
                        <a:rPr lang="en-US" sz="1400" baseline="0" dirty="0">
                          <a:effectLst/>
                          <a:latin typeface="+mn-lt"/>
                          <a:ea typeface="Calibri" panose="020F0502020204030204" pitchFamily="34" charset="0"/>
                          <a:cs typeface="Arial" panose="020B0604020202020204" pitchFamily="34" charset="0"/>
                        </a:rPr>
                        <a:t> </a:t>
                      </a:r>
                      <a:r>
                        <a:rPr lang="en-US" sz="1400" baseline="0" dirty="0" err="1">
                          <a:effectLst/>
                          <a:latin typeface="+mn-lt"/>
                          <a:ea typeface="Calibri" panose="020F0502020204030204" pitchFamily="34" charset="0"/>
                          <a:cs typeface="Arial" panose="020B0604020202020204" pitchFamily="34" charset="0"/>
                        </a:rPr>
                        <a:t>Almarhoun</a:t>
                      </a:r>
                      <a:endParaRPr lang="en-US" sz="1400" baseline="0" dirty="0">
                        <a:effectLst/>
                        <a:latin typeface="+mn-lt"/>
                        <a:ea typeface="Calibri" panose="020F0502020204030204" pitchFamily="34" charset="0"/>
                        <a:cs typeface="Arial" panose="020B0604020202020204" pitchFamily="34" charset="0"/>
                      </a:endParaRPr>
                    </a:p>
                    <a:p>
                      <a:pPr marL="48895" marR="0" lvl="0" indent="0" algn="l" defTabSz="914400" rtl="0" eaLnBrk="1" fontAlgn="auto" latinLnBrk="0" hangingPunct="1">
                        <a:lnSpc>
                          <a:spcPct val="115000"/>
                        </a:lnSpc>
                        <a:spcBef>
                          <a:spcPts val="375"/>
                        </a:spcBef>
                        <a:spcAft>
                          <a:spcPts val="0"/>
                        </a:spcAft>
                        <a:buClrTx/>
                        <a:buSzTx/>
                        <a:buFontTx/>
                        <a:buNone/>
                        <a:tabLst/>
                        <a:defRPr/>
                      </a:pPr>
                      <a:r>
                        <a:rPr lang="en-US" sz="1400" baseline="0" dirty="0">
                          <a:effectLst/>
                          <a:latin typeface="+mn-lt"/>
                          <a:ea typeface="Calibri" panose="020F0502020204030204" pitchFamily="34" charset="0"/>
                          <a:cs typeface="Arial" panose="020B0604020202020204" pitchFamily="34" charset="0"/>
                        </a:rPr>
                        <a:t>Zahra </a:t>
                      </a:r>
                      <a:r>
                        <a:rPr lang="en-US" sz="1400" baseline="0" dirty="0" err="1">
                          <a:effectLst/>
                          <a:latin typeface="+mn-lt"/>
                          <a:ea typeface="Calibri" panose="020F0502020204030204" pitchFamily="34" charset="0"/>
                          <a:cs typeface="Arial" panose="020B0604020202020204" pitchFamily="34" charset="0"/>
                        </a:rPr>
                        <a:t>almuslim</a:t>
                      </a: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nSpc>
                          <a:spcPct val="115000"/>
                        </a:lnSpc>
                        <a:spcAft>
                          <a:spcPts val="1000"/>
                        </a:spcAft>
                      </a:pPr>
                      <a:r>
                        <a:rPr lang="en-US" sz="1400" dirty="0">
                          <a:effectLst/>
                          <a:latin typeface="+mn-lt"/>
                          <a:ea typeface="Calibri" panose="020F0502020204030204" pitchFamily="34" charset="0"/>
                          <a:cs typeface="Arial" panose="020B0604020202020204" pitchFamily="34" charset="0"/>
                        </a:rPr>
                        <a:t> </a:t>
                      </a:r>
                      <a:r>
                        <a:rPr lang="en-US" sz="1400" dirty="0" err="1">
                          <a:effectLst/>
                          <a:latin typeface="+mn-lt"/>
                          <a:ea typeface="Calibri" panose="020F0502020204030204" pitchFamily="34" charset="0"/>
                          <a:cs typeface="Arial" panose="020B0604020202020204" pitchFamily="34" charset="0"/>
                        </a:rPr>
                        <a:t>Ada’a</a:t>
                      </a:r>
                      <a:r>
                        <a:rPr lang="en-US" sz="1400" dirty="0">
                          <a:effectLst/>
                          <a:latin typeface="+mn-lt"/>
                          <a:ea typeface="Calibri" panose="020F0502020204030204" pitchFamily="34" charset="0"/>
                          <a:cs typeface="Arial" panose="020B0604020202020204" pitchFamily="34" charset="0"/>
                        </a:rPr>
                        <a:t> KPI </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3340" marR="0" lvl="0" indent="0" algn="l" defTabSz="914400" rtl="0" eaLnBrk="1" fontAlgn="auto" latinLnBrk="0" hangingPunct="1">
                        <a:lnSpc>
                          <a:spcPct val="115000"/>
                        </a:lnSpc>
                        <a:spcBef>
                          <a:spcPts val="375"/>
                        </a:spcBef>
                        <a:spcAft>
                          <a:spcPts val="0"/>
                        </a:spcAft>
                        <a:buClrTx/>
                        <a:buSzTx/>
                        <a:buFontTx/>
                        <a:buNone/>
                        <a:tabLst/>
                        <a:defRPr/>
                      </a:pPr>
                      <a:r>
                        <a:rPr lang="en-US" sz="1400">
                          <a:effectLst/>
                          <a:latin typeface="+mn-lt"/>
                          <a:ea typeface="Calibri" panose="020F0502020204030204" pitchFamily="34" charset="0"/>
                          <a:cs typeface="Arial" panose="020B0604020202020204" pitchFamily="34" charset="0"/>
                        </a:rPr>
                        <a:t>1-12-2022</a:t>
                      </a: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46355">
                        <a:lnSpc>
                          <a:spcPct val="115000"/>
                        </a:lnSpc>
                        <a:spcBef>
                          <a:spcPts val="375"/>
                        </a:spcBef>
                        <a:spcAft>
                          <a:spcPts val="0"/>
                        </a:spcAft>
                      </a:pPr>
                      <a:r>
                        <a:rPr lang="en-US" sz="1400" dirty="0">
                          <a:effectLst/>
                          <a:latin typeface="+mn-lt"/>
                          <a:ea typeface="Calibri" panose="020F0502020204030204" pitchFamily="34" charset="0"/>
                          <a:cs typeface="Arial" panose="020B0604020202020204" pitchFamily="34" charset="0"/>
                        </a:rPr>
                        <a:t>improving the results of KPI</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marR="0" lvl="0" indent="0" algn="l" defTabSz="914400" rtl="0" eaLnBrk="1" fontAlgn="auto" latinLnBrk="0" hangingPunct="1">
                        <a:lnSpc>
                          <a:spcPct val="115000"/>
                        </a:lnSpc>
                        <a:spcBef>
                          <a:spcPts val="375"/>
                        </a:spcBef>
                        <a:spcAft>
                          <a:spcPts val="0"/>
                        </a:spcAft>
                        <a:buClrTx/>
                        <a:buSzTx/>
                        <a:buFontTx/>
                        <a:buNone/>
                        <a:tabLst/>
                        <a:defRPr/>
                      </a:pPr>
                      <a:r>
                        <a:rPr lang="en-US" sz="1400" dirty="0">
                          <a:effectLst/>
                          <a:latin typeface="+mn-lt"/>
                          <a:ea typeface="Calibri" panose="020F0502020204030204" pitchFamily="34" charset="0"/>
                          <a:cs typeface="Arial" panose="020B0604020202020204" pitchFamily="34" charset="0"/>
                        </a:rPr>
                        <a:t>pending</a:t>
                      </a:r>
                    </a:p>
                    <a:p>
                      <a:pPr marL="56515">
                        <a:lnSpc>
                          <a:spcPct val="115000"/>
                        </a:lnSpc>
                        <a:spcBef>
                          <a:spcPts val="375"/>
                        </a:spcBef>
                        <a:spcAft>
                          <a:spcPts val="0"/>
                        </a:spcAft>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2623765937"/>
                  </a:ext>
                </a:extLst>
              </a:tr>
            </a:tbl>
          </a:graphicData>
        </a:graphic>
      </p:graphicFrame>
    </p:spTree>
    <p:extLst>
      <p:ext uri="{BB962C8B-B14F-4D97-AF65-F5344CB8AC3E}">
        <p14:creationId xmlns:p14="http://schemas.microsoft.com/office/powerpoint/2010/main" val="4036357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E80E9B-B478-BB97-B06E-6D4CF3853781}"/>
              </a:ext>
            </a:extLst>
          </p:cNvPr>
          <p:cNvSpPr txBox="1">
            <a:spLocks/>
          </p:cNvSpPr>
          <p:nvPr/>
        </p:nvSpPr>
        <p:spPr>
          <a:xfrm>
            <a:off x="668942" y="211165"/>
            <a:ext cx="8820754" cy="10445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lvl="0">
              <a:defRPr/>
            </a:pPr>
            <a:r>
              <a:rPr kumimoji="0" lang="en-US" sz="4000" b="0" i="0" u="none" strike="noStrike" kern="1200" cap="none" spc="0" normalizeH="0" baseline="0" noProof="0" dirty="0">
                <a:ln>
                  <a:noFill/>
                </a:ln>
                <a:solidFill>
                  <a:srgbClr val="184D9D"/>
                </a:solidFill>
                <a:effectLst/>
                <a:uLnTx/>
                <a:uFillTx/>
                <a:latin typeface="Calibri Light" panose="020F0302020204030204"/>
                <a:ea typeface="+mj-ea"/>
                <a:cs typeface="+mj-cs"/>
              </a:rPr>
              <a:t>Action plan / </a:t>
            </a:r>
            <a:r>
              <a:rPr lang="en-US" sz="4000" dirty="0">
                <a:solidFill>
                  <a:srgbClr val="184D9D"/>
                </a:solidFill>
              </a:rPr>
              <a:t>Tasks(Gastrostomy)</a:t>
            </a:r>
            <a:endParaRPr kumimoji="0" lang="en-US" sz="4000" b="0" i="0" u="none" strike="noStrike" kern="1200" cap="none" spc="0" normalizeH="0" baseline="0" noProof="0" dirty="0">
              <a:ln>
                <a:noFill/>
              </a:ln>
              <a:solidFill>
                <a:srgbClr val="184D9D"/>
              </a:solidFill>
              <a:effectLst/>
              <a:uLnTx/>
              <a:uFillTx/>
              <a:latin typeface="Calibri Light" panose="020F0302020204030204"/>
              <a:ea typeface="+mj-ea"/>
              <a:cs typeface="+mj-cs"/>
            </a:endParaRPr>
          </a:p>
        </p:txBody>
      </p:sp>
      <p:sp>
        <p:nvSpPr>
          <p:cNvPr id="6" name="Date Placeholder 3">
            <a:extLst>
              <a:ext uri="{FF2B5EF4-FFF2-40B4-BE49-F238E27FC236}">
                <a16:creationId xmlns:a16="http://schemas.microsoft.com/office/drawing/2014/main" id="{EEF8D617-ECA9-200C-4BC6-A9936991A891}"/>
              </a:ext>
            </a:extLst>
          </p:cNvPr>
          <p:cNvSpPr>
            <a:spLocks noGrp="1"/>
          </p:cNvSpPr>
          <p:nvPr>
            <p:ph type="dt" sz="half" idx="10"/>
          </p:nvPr>
        </p:nvSpPr>
        <p:spPr>
          <a:xfrm>
            <a:off x="668942" y="977299"/>
            <a:ext cx="59119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84D9D"/>
                </a:solidFill>
                <a:effectLst/>
                <a:uLnTx/>
                <a:uFillTx/>
                <a:latin typeface="Calibri" panose="020F0502020204030204"/>
                <a:ea typeface="+mn-ea"/>
                <a:cs typeface="+mn-cs"/>
              </a:rPr>
              <a:t>Project start date:  </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27/06/2022    </a:t>
            </a:r>
            <a:r>
              <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184D9D"/>
                </a:solidFill>
                <a:effectLst/>
                <a:uLnTx/>
                <a:uFillTx/>
                <a:latin typeface="Calibri" panose="020F0502020204030204"/>
                <a:ea typeface="+mn-ea"/>
                <a:cs typeface="+mn-cs"/>
              </a:rPr>
              <a:t>Status: </a:t>
            </a:r>
            <a:r>
              <a:rPr kumimoji="0" lang="en-US" sz="1400" b="0" i="0" u="none" strike="noStrike" kern="1200" cap="none" spc="0" normalizeH="0" baseline="0" noProof="0" dirty="0">
                <a:ln>
                  <a:noFill/>
                </a:ln>
                <a:solidFill>
                  <a:srgbClr val="AD5C4D"/>
                </a:solidFill>
                <a:effectLst/>
                <a:uLnTx/>
                <a:uFillTx/>
                <a:latin typeface="Calibri" panose="020F0502020204030204"/>
                <a:ea typeface="+mn-ea"/>
                <a:cs typeface="+mn-cs"/>
              </a:rPr>
              <a:t>still in progress</a:t>
            </a:r>
            <a:endParaRPr kumimoji="0" lang="en-US" sz="1200" b="0" i="0" u="none" strike="noStrike" kern="1200" cap="none" spc="0" normalizeH="0" baseline="0" noProof="0" dirty="0">
              <a:ln>
                <a:noFill/>
              </a:ln>
              <a:solidFill>
                <a:srgbClr val="AD5C4D"/>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5EB7DF34-F30C-4BA7-AA5D-DA0F5C55639A}"/>
              </a:ext>
            </a:extLst>
          </p:cNvPr>
          <p:cNvGraphicFramePr>
            <a:graphicFrameLocks noGrp="1"/>
          </p:cNvGraphicFramePr>
          <p:nvPr>
            <p:extLst>
              <p:ext uri="{D42A27DB-BD31-4B8C-83A1-F6EECF244321}">
                <p14:modId xmlns:p14="http://schemas.microsoft.com/office/powerpoint/2010/main" val="2057874408"/>
              </p:ext>
            </p:extLst>
          </p:nvPr>
        </p:nvGraphicFramePr>
        <p:xfrm>
          <a:off x="323386" y="1462550"/>
          <a:ext cx="11519210" cy="4443398"/>
        </p:xfrm>
        <a:graphic>
          <a:graphicData uri="http://schemas.openxmlformats.org/drawingml/2006/table">
            <a:tbl>
              <a:tblPr firstRow="1" firstCol="1" lastRow="1" lastCol="1" bandRow="1" bandCol="1"/>
              <a:tblGrid>
                <a:gridCol w="3836019">
                  <a:extLst>
                    <a:ext uri="{9D8B030D-6E8A-4147-A177-3AD203B41FA5}">
                      <a16:colId xmlns:a16="http://schemas.microsoft.com/office/drawing/2014/main" val="661044141"/>
                    </a:ext>
                  </a:extLst>
                </a:gridCol>
                <a:gridCol w="1572321">
                  <a:extLst>
                    <a:ext uri="{9D8B030D-6E8A-4147-A177-3AD203B41FA5}">
                      <a16:colId xmlns:a16="http://schemas.microsoft.com/office/drawing/2014/main" val="2395277710"/>
                    </a:ext>
                  </a:extLst>
                </a:gridCol>
                <a:gridCol w="1505416">
                  <a:extLst>
                    <a:ext uri="{9D8B030D-6E8A-4147-A177-3AD203B41FA5}">
                      <a16:colId xmlns:a16="http://schemas.microsoft.com/office/drawing/2014/main" val="3318415120"/>
                    </a:ext>
                  </a:extLst>
                </a:gridCol>
                <a:gridCol w="1226634">
                  <a:extLst>
                    <a:ext uri="{9D8B030D-6E8A-4147-A177-3AD203B41FA5}">
                      <a16:colId xmlns:a16="http://schemas.microsoft.com/office/drawing/2014/main" val="2568556119"/>
                    </a:ext>
                  </a:extLst>
                </a:gridCol>
                <a:gridCol w="2263698">
                  <a:extLst>
                    <a:ext uri="{9D8B030D-6E8A-4147-A177-3AD203B41FA5}">
                      <a16:colId xmlns:a16="http://schemas.microsoft.com/office/drawing/2014/main" val="2416481410"/>
                    </a:ext>
                  </a:extLst>
                </a:gridCol>
                <a:gridCol w="1115122">
                  <a:extLst>
                    <a:ext uri="{9D8B030D-6E8A-4147-A177-3AD203B41FA5}">
                      <a16:colId xmlns:a16="http://schemas.microsoft.com/office/drawing/2014/main" val="1577371034"/>
                    </a:ext>
                  </a:extLst>
                </a:gridCol>
              </a:tblGrid>
              <a:tr h="283130">
                <a:tc>
                  <a:txBody>
                    <a:bodyPr/>
                    <a:lstStyle/>
                    <a:p>
                      <a:pPr marL="51435" algn="ctr">
                        <a:lnSpc>
                          <a:spcPct val="115000"/>
                        </a:lnSpc>
                        <a:spcBef>
                          <a:spcPts val="365"/>
                        </a:spcBef>
                        <a:spcAft>
                          <a:spcPts val="0"/>
                        </a:spcAft>
                      </a:pPr>
                      <a:r>
                        <a:rPr lang="en-US" sz="1400" b="1" spc="-110" dirty="0">
                          <a:solidFill>
                            <a:schemeClr val="bg1"/>
                          </a:solidFill>
                          <a:effectLst/>
                          <a:latin typeface="Arial" panose="020B0604020202020204" pitchFamily="34" charset="0"/>
                          <a:ea typeface="Arial" panose="020B0604020202020204" pitchFamily="34" charset="0"/>
                          <a:cs typeface="Arial" panose="020B0604020202020204" pitchFamily="34" charset="0"/>
                        </a:rPr>
                        <a:t>T</a:t>
                      </a: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ask</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tc>
                  <a:txBody>
                    <a:bodyPr/>
                    <a:lstStyle/>
                    <a:p>
                      <a:pPr marL="48895" algn="ctr">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Responsibility</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tc>
                  <a:txBody>
                    <a:bodyPr/>
                    <a:lstStyle/>
                    <a:p>
                      <a:pPr marL="53975" algn="ctr">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Resou</a:t>
                      </a:r>
                      <a:r>
                        <a:rPr lang="en-US" sz="1400" b="1" spc="-20" dirty="0">
                          <a:solidFill>
                            <a:schemeClr val="bg1"/>
                          </a:solidFill>
                          <a:effectLst/>
                          <a:latin typeface="Arial" panose="020B0604020202020204" pitchFamily="34" charset="0"/>
                          <a:ea typeface="Arial" panose="020B0604020202020204" pitchFamily="34" charset="0"/>
                          <a:cs typeface="Arial" panose="020B0604020202020204" pitchFamily="34" charset="0"/>
                        </a:rPr>
                        <a:t>r</a:t>
                      </a: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ces</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tc>
                  <a:txBody>
                    <a:bodyPr/>
                    <a:lstStyle/>
                    <a:p>
                      <a:pPr marL="53340" algn="ctr">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Timeframe</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tc>
                  <a:txBody>
                    <a:bodyPr/>
                    <a:lstStyle/>
                    <a:p>
                      <a:pPr marL="46355" algn="ctr">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Outcome</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tc>
                  <a:txBody>
                    <a:bodyPr/>
                    <a:lstStyle/>
                    <a:p>
                      <a:pPr marL="56515" algn="ctr">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Status</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extLst>
                  <a:ext uri="{0D108BD9-81ED-4DB2-BD59-A6C34878D82A}">
                    <a16:rowId xmlns:a16="http://schemas.microsoft.com/office/drawing/2014/main" val="565728763"/>
                  </a:ext>
                </a:extLst>
              </a:tr>
              <a:tr h="598851">
                <a:tc>
                  <a:txBody>
                    <a:bodyPr/>
                    <a:lstStyle/>
                    <a:p>
                      <a:pPr marL="51435" marR="95250" algn="ctr">
                        <a:lnSpc>
                          <a:spcPct val="104000"/>
                        </a:lnSpc>
                        <a:spcBef>
                          <a:spcPts val="465"/>
                        </a:spcBef>
                        <a:spcAft>
                          <a:spcPts val="0"/>
                        </a:spcAft>
                      </a:pPr>
                      <a:r>
                        <a:rPr lang="en-US" sz="1400" b="1" dirty="0">
                          <a:solidFill>
                            <a:schemeClr val="bg1"/>
                          </a:solidFill>
                          <a:effectLst/>
                          <a:latin typeface="+mn-lt"/>
                          <a:ea typeface="Calibri" panose="020F0502020204030204" pitchFamily="34" charset="0"/>
                          <a:cs typeface="Arial" panose="020B0604020202020204" pitchFamily="34" charset="0"/>
                        </a:rPr>
                        <a:t>Meet the involved staff to agree about the broad lines</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a:txBody>
                    <a:bodyPr/>
                    <a:lstStyle/>
                    <a:p>
                      <a:pPr marL="48895" marR="0" lvl="0" indent="0" algn="l" defTabSz="914400" rtl="0" eaLnBrk="1" fontAlgn="auto" latinLnBrk="0" hangingPunct="1">
                        <a:lnSpc>
                          <a:spcPct val="115000"/>
                        </a:lnSpc>
                        <a:spcBef>
                          <a:spcPts val="465"/>
                        </a:spcBef>
                        <a:spcAft>
                          <a:spcPts val="0"/>
                        </a:spcAft>
                        <a:buClrTx/>
                        <a:buSzTx/>
                        <a:buFontTx/>
                        <a:buNone/>
                        <a:tabLst/>
                        <a:defRPr/>
                      </a:pPr>
                      <a:r>
                        <a:rPr lang="en-US" sz="1400" kern="1200" dirty="0">
                          <a:solidFill>
                            <a:schemeClr val="tx1"/>
                          </a:solidFill>
                          <a:latin typeface="+mn-lt"/>
                          <a:ea typeface="+mn-ea"/>
                          <a:cs typeface="+mn-cs"/>
                        </a:rPr>
                        <a:t>Dr. Fatimah </a:t>
                      </a:r>
                      <a:r>
                        <a:rPr lang="en-US" sz="1400" kern="1200" dirty="0" err="1">
                          <a:solidFill>
                            <a:schemeClr val="tx1"/>
                          </a:solidFill>
                          <a:latin typeface="+mn-lt"/>
                          <a:ea typeface="+mn-ea"/>
                          <a:cs typeface="+mn-cs"/>
                        </a:rPr>
                        <a:t>AlSheheb</a:t>
                      </a:r>
                      <a:endParaRPr lang="en-US" sz="1400" kern="1200" dirty="0">
                        <a:solidFill>
                          <a:schemeClr val="tx1"/>
                        </a:solidFill>
                        <a:latin typeface="+mn-lt"/>
                        <a:ea typeface="+mn-ea"/>
                        <a:cs typeface="+mn-cs"/>
                      </a:endParaRPr>
                    </a:p>
                    <a:p>
                      <a:pPr marL="48895" marR="0" lvl="0" indent="0" algn="l" defTabSz="914400" rtl="0" eaLnBrk="1" fontAlgn="auto" latinLnBrk="0" hangingPunct="1">
                        <a:lnSpc>
                          <a:spcPct val="115000"/>
                        </a:lnSpc>
                        <a:spcBef>
                          <a:spcPts val="465"/>
                        </a:spcBef>
                        <a:spcAft>
                          <a:spcPts val="0"/>
                        </a:spcAft>
                        <a:buClrTx/>
                        <a:buSzTx/>
                        <a:buFontTx/>
                        <a:buNone/>
                        <a:tabLst/>
                        <a:defRPr/>
                      </a:pPr>
                      <a:r>
                        <a:rPr lang="en-US" sz="1400" kern="1200" dirty="0" err="1">
                          <a:solidFill>
                            <a:schemeClr val="tx1"/>
                          </a:solidFill>
                          <a:effectLst/>
                          <a:latin typeface="+mn-lt"/>
                          <a:ea typeface="+mn-ea"/>
                          <a:cs typeface="+mn-cs"/>
                        </a:rPr>
                        <a:t>Esraa</a:t>
                      </a:r>
                      <a:r>
                        <a:rPr lang="en-US" sz="1400" kern="1200" dirty="0">
                          <a:solidFill>
                            <a:schemeClr val="tx1"/>
                          </a:solidFill>
                          <a:effectLst/>
                          <a:latin typeface="+mn-lt"/>
                          <a:ea typeface="+mn-ea"/>
                          <a:cs typeface="+mn-cs"/>
                        </a:rPr>
                        <a:t> Al-Faraj</a:t>
                      </a:r>
                    </a:p>
                    <a:p>
                      <a:pPr marL="48895" marR="0" lvl="0" indent="0" algn="l" defTabSz="914400" rtl="0" eaLnBrk="1" fontAlgn="auto" latinLnBrk="0" hangingPunct="1">
                        <a:lnSpc>
                          <a:spcPct val="115000"/>
                        </a:lnSpc>
                        <a:spcBef>
                          <a:spcPts val="465"/>
                        </a:spcBef>
                        <a:spcAft>
                          <a:spcPts val="0"/>
                        </a:spcAft>
                        <a:buClrTx/>
                        <a:buSzTx/>
                        <a:buFontTx/>
                        <a:buNone/>
                        <a:tabLst/>
                        <a:defRPr/>
                      </a:pPr>
                      <a:r>
                        <a:rPr lang="en-US" sz="1400" kern="1200" dirty="0">
                          <a:solidFill>
                            <a:schemeClr val="tx1"/>
                          </a:solidFill>
                          <a:effectLst/>
                          <a:latin typeface="+mn-lt"/>
                          <a:ea typeface="+mn-ea"/>
                          <a:cs typeface="+mn-cs"/>
                        </a:rPr>
                        <a:t>Aminah Al-Saleem</a:t>
                      </a:r>
                      <a:endParaRPr lang="en-US" sz="1400" dirty="0">
                        <a:effectLst/>
                        <a:latin typeface="+mn-lt"/>
                        <a:ea typeface="Calibri" panose="020F0502020204030204" pitchFamily="34" charset="0"/>
                        <a:cs typeface="Arial" panose="020B0604020202020204" pitchFamily="34" charset="0"/>
                      </a:endParaRPr>
                    </a:p>
                    <a:p>
                      <a:pPr marL="48895">
                        <a:lnSpc>
                          <a:spcPct val="115000"/>
                        </a:lnSpc>
                        <a:spcBef>
                          <a:spcPts val="465"/>
                        </a:spcBef>
                        <a:spcAft>
                          <a:spcPts val="0"/>
                        </a:spcAft>
                      </a:pPr>
                      <a:r>
                        <a:rPr lang="en-US" sz="1400" dirty="0">
                          <a:effectLst/>
                          <a:latin typeface="+mn-lt"/>
                          <a:ea typeface="Calibri" panose="020F0502020204030204" pitchFamily="34" charset="0"/>
                          <a:cs typeface="Arial" panose="020B0604020202020204" pitchFamily="34" charset="0"/>
                        </a:rPr>
                        <a:t>Dr. Hassan </a:t>
                      </a:r>
                      <a:r>
                        <a:rPr lang="en-US" sz="1400" dirty="0" err="1">
                          <a:effectLst/>
                          <a:latin typeface="+mn-lt"/>
                          <a:ea typeface="Calibri" panose="020F0502020204030204" pitchFamily="34" charset="0"/>
                          <a:cs typeface="Arial" panose="020B0604020202020204" pitchFamily="34" charset="0"/>
                        </a:rPr>
                        <a:t>Alhashem</a:t>
                      </a: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nSpc>
                          <a:spcPct val="115000"/>
                        </a:lnSpc>
                        <a:spcAft>
                          <a:spcPts val="1000"/>
                        </a:spcAft>
                      </a:pPr>
                      <a:r>
                        <a:rPr lang="en-US" sz="1400" dirty="0">
                          <a:effectLst/>
                          <a:latin typeface="+mn-lt"/>
                          <a:ea typeface="Calibri" panose="020F0502020204030204" pitchFamily="34" charset="0"/>
                          <a:cs typeface="Arial" panose="020B0604020202020204" pitchFamily="34" charset="0"/>
                        </a:rPr>
                        <a:t>Meeting and brain storming</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3340">
                        <a:lnSpc>
                          <a:spcPct val="115000"/>
                        </a:lnSpc>
                        <a:spcBef>
                          <a:spcPts val="465"/>
                        </a:spcBef>
                        <a:spcAft>
                          <a:spcPts val="0"/>
                        </a:spcAft>
                      </a:pPr>
                      <a:r>
                        <a:rPr lang="en-US" sz="1400">
                          <a:effectLst/>
                          <a:latin typeface="+mn-lt"/>
                          <a:ea typeface="Calibri" panose="020F0502020204030204" pitchFamily="34" charset="0"/>
                          <a:cs typeface="Arial" panose="020B0604020202020204" pitchFamily="34" charset="0"/>
                        </a:rPr>
                        <a:t>31th July </a:t>
                      </a:r>
                      <a:r>
                        <a:rPr lang="en-US" sz="1400" dirty="0">
                          <a:effectLst/>
                          <a:latin typeface="+mn-lt"/>
                          <a:ea typeface="Calibri" panose="020F0502020204030204" pitchFamily="34" charset="0"/>
                          <a:cs typeface="Arial" panose="020B0604020202020204" pitchFamily="34" charset="0"/>
                        </a:rPr>
                        <a:t>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1435" marR="95250">
                        <a:lnSpc>
                          <a:spcPct val="104000"/>
                        </a:lnSpc>
                        <a:spcBef>
                          <a:spcPts val="465"/>
                        </a:spcBef>
                        <a:spcAft>
                          <a:spcPts val="0"/>
                        </a:spcAft>
                      </a:pPr>
                      <a:r>
                        <a:rPr lang="en-US" sz="1400" baseline="0" dirty="0">
                          <a:effectLst/>
                          <a:latin typeface="+mn-lt"/>
                          <a:ea typeface="Calibri" panose="020F0502020204030204" pitchFamily="34" charset="0"/>
                          <a:cs typeface="Arial" panose="020B0604020202020204" pitchFamily="34" charset="0"/>
                        </a:rPr>
                        <a:t>Agreement about the project and assignment of team</a:t>
                      </a: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a:lnSpc>
                          <a:spcPct val="115000"/>
                        </a:lnSpc>
                        <a:spcBef>
                          <a:spcPts val="380"/>
                        </a:spcBef>
                        <a:spcAft>
                          <a:spcPts val="0"/>
                        </a:spcAft>
                      </a:pPr>
                      <a:r>
                        <a:rPr lang="en-US" sz="1400" dirty="0">
                          <a:effectLst/>
                          <a:latin typeface="+mn-lt"/>
                          <a:ea typeface="Calibri" panose="020F0502020204030204" pitchFamily="34" charset="0"/>
                          <a:cs typeface="Arial" panose="020B0604020202020204" pitchFamily="34" charset="0"/>
                        </a:rPr>
                        <a:t>Done</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952983826"/>
                  </a:ext>
                </a:extLst>
              </a:tr>
              <a:tr h="598851">
                <a:tc>
                  <a:txBody>
                    <a:bodyPr/>
                    <a:lstStyle/>
                    <a:p>
                      <a:pPr marL="51435" marR="95250" lvl="0" indent="0" algn="ctr" defTabSz="914400" rtl="0" eaLnBrk="1" fontAlgn="auto" latinLnBrk="0" hangingPunct="1">
                        <a:lnSpc>
                          <a:spcPct val="104000"/>
                        </a:lnSpc>
                        <a:spcBef>
                          <a:spcPts val="465"/>
                        </a:spcBef>
                        <a:spcAft>
                          <a:spcPts val="0"/>
                        </a:spcAft>
                        <a:buClrTx/>
                        <a:buSzTx/>
                        <a:buFontTx/>
                        <a:buNone/>
                        <a:tabLst/>
                        <a:defRPr/>
                      </a:pPr>
                      <a:r>
                        <a:rPr lang="en-US" sz="1400" b="1" dirty="0">
                          <a:solidFill>
                            <a:schemeClr val="bg1"/>
                          </a:solidFill>
                        </a:rPr>
                        <a:t>Assign surgical nurse expert in gastrostomy care and privileged to changed the tube to be part of project team.</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a:txBody>
                    <a:bodyPr/>
                    <a:lstStyle/>
                    <a:p>
                      <a:pPr marL="0" marR="0" lvl="0" indent="0" algn="l" defTabSz="914400" rtl="0" eaLnBrk="1" fontAlgn="auto" latinLnBrk="0" hangingPunct="1">
                        <a:lnSpc>
                          <a:spcPct val="115000"/>
                        </a:lnSpc>
                        <a:spcBef>
                          <a:spcPts val="260"/>
                        </a:spcBef>
                        <a:spcAft>
                          <a:spcPts val="0"/>
                        </a:spcAft>
                        <a:buClrTx/>
                        <a:buSzTx/>
                        <a:buFontTx/>
                        <a:buNone/>
                        <a:tabLst/>
                        <a:defRPr/>
                      </a:pPr>
                      <a:r>
                        <a:rPr lang="en-GB" sz="1400" dirty="0" err="1">
                          <a:solidFill>
                            <a:schemeClr val="tx1"/>
                          </a:solidFill>
                        </a:rPr>
                        <a:t>Dr.</a:t>
                      </a:r>
                      <a:r>
                        <a:rPr lang="en-GB" sz="1400" dirty="0">
                          <a:solidFill>
                            <a:schemeClr val="tx1"/>
                          </a:solidFill>
                        </a:rPr>
                        <a:t> Abbas </a:t>
                      </a:r>
                      <a:r>
                        <a:rPr lang="en-GB" sz="1400" dirty="0" err="1">
                          <a:solidFill>
                            <a:schemeClr val="tx1"/>
                          </a:solidFill>
                        </a:rPr>
                        <a:t>makki</a:t>
                      </a:r>
                      <a:endParaRPr lang="en-GB" sz="1400" dirty="0">
                        <a:solidFill>
                          <a:schemeClr val="tx1"/>
                        </a:solidFill>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nSpc>
                          <a:spcPct val="115000"/>
                        </a:lnSpc>
                        <a:spcAft>
                          <a:spcPts val="1000"/>
                        </a:spcAft>
                      </a:pPr>
                      <a:endParaRPr lang="en-US" sz="1400" baseline="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3340">
                        <a:lnSpc>
                          <a:spcPct val="115000"/>
                        </a:lnSpc>
                        <a:spcBef>
                          <a:spcPts val="465"/>
                        </a:spcBef>
                        <a:spcAft>
                          <a:spcPts val="0"/>
                        </a:spcAft>
                      </a:pPr>
                      <a:r>
                        <a:rPr lang="en-US" sz="1400" dirty="0">
                          <a:effectLst/>
                          <a:latin typeface="+mn-lt"/>
                          <a:ea typeface="Calibri" panose="020F0502020204030204" pitchFamily="34" charset="0"/>
                          <a:cs typeface="Arial" panose="020B0604020202020204" pitchFamily="34" charset="0"/>
                        </a:rPr>
                        <a:t>10</a:t>
                      </a:r>
                      <a:r>
                        <a:rPr lang="en-US" sz="1400" baseline="30000" dirty="0">
                          <a:effectLst/>
                          <a:latin typeface="+mn-lt"/>
                          <a:ea typeface="Calibri" panose="020F0502020204030204" pitchFamily="34" charset="0"/>
                          <a:cs typeface="Arial" panose="020B0604020202020204" pitchFamily="34" charset="0"/>
                        </a:rPr>
                        <a:t>th</a:t>
                      </a:r>
                      <a:r>
                        <a:rPr lang="en-US" sz="1400" dirty="0">
                          <a:effectLst/>
                          <a:latin typeface="+mn-lt"/>
                          <a:ea typeface="Calibri" panose="020F0502020204030204" pitchFamily="34" charset="0"/>
                          <a:cs typeface="Arial" panose="020B0604020202020204" pitchFamily="34" charset="0"/>
                        </a:rPr>
                        <a:t> August 2022- 30 September 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46355" marR="42545">
                        <a:lnSpc>
                          <a:spcPct val="104000"/>
                        </a:lnSpc>
                        <a:spcBef>
                          <a:spcPts val="465"/>
                        </a:spcBef>
                        <a:spcAft>
                          <a:spcPts val="0"/>
                        </a:spcAft>
                      </a:pPr>
                      <a:r>
                        <a:rPr lang="en-US" sz="1400" dirty="0">
                          <a:effectLst/>
                          <a:latin typeface="+mn-lt"/>
                          <a:ea typeface="Calibri" panose="020F0502020204030204" pitchFamily="34" charset="0"/>
                          <a:cs typeface="Arial" panose="020B0604020202020204" pitchFamily="34" charset="0"/>
                        </a:rPr>
                        <a:t>Improve the staff competency and adding new scope</a:t>
                      </a:r>
                      <a:r>
                        <a:rPr lang="en-US" sz="1400" baseline="0" dirty="0">
                          <a:effectLst/>
                          <a:latin typeface="+mn-lt"/>
                          <a:ea typeface="Calibri" panose="020F0502020204030204" pitchFamily="34" charset="0"/>
                          <a:cs typeface="Arial" panose="020B0604020202020204" pitchFamily="34" charset="0"/>
                        </a:rPr>
                        <a:t> of services.</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a:lnSpc>
                          <a:spcPct val="115000"/>
                        </a:lnSpc>
                        <a:spcBef>
                          <a:spcPts val="380"/>
                        </a:spcBef>
                        <a:spcAft>
                          <a:spcPts val="0"/>
                        </a:spcAft>
                      </a:pPr>
                      <a:r>
                        <a:rPr lang="en-US" sz="1400" dirty="0">
                          <a:effectLst/>
                          <a:latin typeface="+mn-lt"/>
                          <a:ea typeface="Calibri" panose="020F0502020204030204" pitchFamily="34" charset="0"/>
                          <a:cs typeface="Arial" panose="020B0604020202020204" pitchFamily="34" charset="0"/>
                        </a:rPr>
                        <a:t>done </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554147718"/>
                  </a:ext>
                </a:extLst>
              </a:tr>
              <a:tr h="433862">
                <a:tc>
                  <a:txBody>
                    <a:bodyPr/>
                    <a:lstStyle/>
                    <a:p>
                      <a:pPr marL="51435" algn="ctr">
                        <a:lnSpc>
                          <a:spcPct val="115000"/>
                        </a:lnSpc>
                        <a:spcBef>
                          <a:spcPts val="370"/>
                        </a:spcBef>
                        <a:spcAft>
                          <a:spcPts val="0"/>
                        </a:spcAft>
                      </a:pPr>
                      <a:r>
                        <a:rPr lang="en-US" sz="1400" b="1" dirty="0">
                          <a:solidFill>
                            <a:schemeClr val="bg1"/>
                          </a:solidFill>
                          <a:effectLst/>
                          <a:latin typeface="+mn-lt"/>
                          <a:ea typeface="Calibri" panose="020F0502020204030204" pitchFamily="34" charset="0"/>
                          <a:cs typeface="Arial" panose="020B0604020202020204" pitchFamily="34" charset="0"/>
                        </a:rPr>
                        <a:t>Provide the list of candidate patient for this services</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a:txBody>
                    <a:bodyPr/>
                    <a:lstStyle/>
                    <a:p>
                      <a:pPr marL="48895">
                        <a:lnSpc>
                          <a:spcPct val="115000"/>
                        </a:lnSpc>
                        <a:spcBef>
                          <a:spcPts val="465"/>
                        </a:spcBef>
                        <a:spcAft>
                          <a:spcPts val="0"/>
                        </a:spcAft>
                      </a:pPr>
                      <a:r>
                        <a:rPr lang="en-GB" sz="1400" dirty="0">
                          <a:solidFill>
                            <a:schemeClr val="tx1"/>
                          </a:solidFill>
                        </a:rPr>
                        <a:t>Surgical nurse</a:t>
                      </a:r>
                    </a:p>
                    <a:p>
                      <a:pPr marL="48895">
                        <a:lnSpc>
                          <a:spcPct val="115000"/>
                        </a:lnSpc>
                        <a:spcBef>
                          <a:spcPts val="465"/>
                        </a:spcBef>
                        <a:spcAft>
                          <a:spcPts val="0"/>
                        </a:spcAft>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nSpc>
                          <a:spcPct val="115000"/>
                        </a:lnSpc>
                        <a:spcAft>
                          <a:spcPts val="1000"/>
                        </a:spcAft>
                      </a:pPr>
                      <a:r>
                        <a:rPr lang="en-US" sz="1400" dirty="0">
                          <a:effectLst/>
                          <a:latin typeface="+mn-lt"/>
                          <a:ea typeface="Calibri" panose="020F0502020204030204" pitchFamily="34" charset="0"/>
                          <a:cs typeface="Arial" panose="020B0604020202020204" pitchFamily="34" charset="0"/>
                        </a:rPr>
                        <a:t>HIS</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3340">
                        <a:lnSpc>
                          <a:spcPct val="115000"/>
                        </a:lnSpc>
                        <a:spcBef>
                          <a:spcPts val="465"/>
                        </a:spcBef>
                        <a:spcAft>
                          <a:spcPts val="0"/>
                        </a:spcAft>
                      </a:pPr>
                      <a:r>
                        <a:rPr lang="en-US" sz="1400" dirty="0">
                          <a:effectLst/>
                          <a:latin typeface="+mn-lt"/>
                          <a:ea typeface="Calibri" panose="020F0502020204030204" pitchFamily="34" charset="0"/>
                          <a:cs typeface="Arial" panose="020B0604020202020204" pitchFamily="34" charset="0"/>
                        </a:rPr>
                        <a:t>1</a:t>
                      </a:r>
                      <a:r>
                        <a:rPr lang="en-US" sz="1400" baseline="30000" dirty="0">
                          <a:effectLst/>
                          <a:latin typeface="+mn-lt"/>
                          <a:ea typeface="Calibri" panose="020F0502020204030204" pitchFamily="34" charset="0"/>
                          <a:cs typeface="Arial" panose="020B0604020202020204" pitchFamily="34" charset="0"/>
                        </a:rPr>
                        <a:t>st</a:t>
                      </a:r>
                      <a:r>
                        <a:rPr lang="en-US" sz="1400" dirty="0">
                          <a:effectLst/>
                          <a:latin typeface="+mn-lt"/>
                          <a:ea typeface="Calibri" panose="020F0502020204030204" pitchFamily="34" charset="0"/>
                          <a:cs typeface="Arial" panose="020B0604020202020204" pitchFamily="34" charset="0"/>
                        </a:rPr>
                        <a:t> September - 30 September 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46355" marR="209550">
                        <a:lnSpc>
                          <a:spcPct val="104000"/>
                        </a:lnSpc>
                        <a:spcBef>
                          <a:spcPts val="370"/>
                        </a:spcBef>
                        <a:spcAft>
                          <a:spcPts val="0"/>
                        </a:spcAft>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a:lnSpc>
                          <a:spcPct val="115000"/>
                        </a:lnSpc>
                        <a:spcBef>
                          <a:spcPts val="370"/>
                        </a:spcBef>
                        <a:spcAft>
                          <a:spcPts val="0"/>
                        </a:spcAft>
                      </a:pPr>
                      <a:r>
                        <a:rPr lang="en-US" sz="1400" dirty="0">
                          <a:effectLst/>
                          <a:latin typeface="+mn-lt"/>
                          <a:ea typeface="Calibri" panose="020F0502020204030204" pitchFamily="34" charset="0"/>
                          <a:cs typeface="Arial" panose="020B0604020202020204" pitchFamily="34" charset="0"/>
                        </a:rPr>
                        <a:t>done</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4276172813"/>
                  </a:ext>
                </a:extLst>
              </a:tr>
              <a:tr h="433862">
                <a:tc>
                  <a:txBody>
                    <a:bodyPr/>
                    <a:lstStyle/>
                    <a:p>
                      <a:pPr marL="51435" marR="290830" algn="ctr">
                        <a:lnSpc>
                          <a:spcPct val="104000"/>
                        </a:lnSpc>
                        <a:spcBef>
                          <a:spcPts val="375"/>
                        </a:spcBef>
                        <a:spcAft>
                          <a:spcPts val="0"/>
                        </a:spcAft>
                      </a:pPr>
                      <a:r>
                        <a:rPr lang="en-US" sz="1400" b="1" dirty="0">
                          <a:solidFill>
                            <a:schemeClr val="bg1"/>
                          </a:solidFill>
                          <a:effectLst/>
                          <a:latin typeface="+mn-lt"/>
                          <a:ea typeface="Calibri" panose="020F0502020204030204" pitchFamily="34" charset="0"/>
                          <a:cs typeface="Arial" panose="020B0604020202020204" pitchFamily="34" charset="0"/>
                        </a:rPr>
                        <a:t>Screening of the candidate patient based on fit criteria</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a:txBody>
                    <a:bodyPr/>
                    <a:lstStyle/>
                    <a:p>
                      <a:pPr marL="48895" marR="0" lvl="0" indent="0" algn="l" defTabSz="914400" rtl="0" eaLnBrk="1" fontAlgn="auto" latinLnBrk="0" hangingPunct="1">
                        <a:lnSpc>
                          <a:spcPct val="115000"/>
                        </a:lnSpc>
                        <a:spcBef>
                          <a:spcPts val="375"/>
                        </a:spcBef>
                        <a:spcAft>
                          <a:spcPts val="0"/>
                        </a:spcAft>
                        <a:buClrTx/>
                        <a:buSzTx/>
                        <a:buFontTx/>
                        <a:buNone/>
                        <a:tabLst/>
                        <a:defRPr/>
                      </a:pPr>
                      <a:r>
                        <a:rPr lang="en-GB" sz="1400" dirty="0" err="1">
                          <a:solidFill>
                            <a:schemeClr val="tx1"/>
                          </a:solidFill>
                        </a:rPr>
                        <a:t>Dr.Faisal</a:t>
                      </a:r>
                      <a:r>
                        <a:rPr lang="en-GB" sz="1400" dirty="0">
                          <a:solidFill>
                            <a:schemeClr val="tx1"/>
                          </a:solidFill>
                        </a:rPr>
                        <a:t> </a:t>
                      </a:r>
                      <a:r>
                        <a:rPr lang="en-GB" sz="1400" dirty="0" err="1">
                          <a:solidFill>
                            <a:schemeClr val="tx1"/>
                          </a:solidFill>
                        </a:rPr>
                        <a:t>Alseraihi</a:t>
                      </a:r>
                      <a:endParaRPr lang="en-GB" sz="1400" dirty="0">
                        <a:solidFill>
                          <a:schemeClr val="tx1"/>
                        </a:solidFill>
                      </a:endParaRPr>
                    </a:p>
                    <a:p>
                      <a:pPr marL="48895" marR="0" lvl="0" indent="0" algn="l" defTabSz="914400" rtl="0" eaLnBrk="1" fontAlgn="auto" latinLnBrk="0" hangingPunct="1">
                        <a:lnSpc>
                          <a:spcPct val="115000"/>
                        </a:lnSpc>
                        <a:spcBef>
                          <a:spcPts val="375"/>
                        </a:spcBef>
                        <a:spcAft>
                          <a:spcPts val="0"/>
                        </a:spcAft>
                        <a:buClrTx/>
                        <a:buSzTx/>
                        <a:buFontTx/>
                        <a:buNone/>
                        <a:tabLst/>
                        <a:defRPr/>
                      </a:pPr>
                      <a:r>
                        <a:rPr lang="en-GB" sz="1400" dirty="0">
                          <a:solidFill>
                            <a:schemeClr val="tx1"/>
                          </a:solidFill>
                        </a:rPr>
                        <a:t>HHC coordinator</a:t>
                      </a:r>
                    </a:p>
                    <a:p>
                      <a:pPr marL="48895" marR="0" lvl="0" indent="0" algn="l" defTabSz="914400" rtl="0" eaLnBrk="1" fontAlgn="auto" latinLnBrk="0" hangingPunct="1">
                        <a:lnSpc>
                          <a:spcPct val="115000"/>
                        </a:lnSpc>
                        <a:spcBef>
                          <a:spcPts val="375"/>
                        </a:spcBef>
                        <a:spcAft>
                          <a:spcPts val="0"/>
                        </a:spcAft>
                        <a:buClrTx/>
                        <a:buSzTx/>
                        <a:buFontTx/>
                        <a:buNone/>
                        <a:tabLst/>
                        <a:defRPr/>
                      </a:pPr>
                      <a:r>
                        <a:rPr lang="en-GB" sz="1400" dirty="0" err="1">
                          <a:solidFill>
                            <a:schemeClr val="tx1"/>
                          </a:solidFill>
                        </a:rPr>
                        <a:t>Nurse.Rahma</a:t>
                      </a:r>
                      <a:r>
                        <a:rPr lang="en-GB" sz="1400" dirty="0">
                          <a:solidFill>
                            <a:schemeClr val="tx1"/>
                          </a:solidFill>
                        </a:rPr>
                        <a:t> </a:t>
                      </a:r>
                      <a:r>
                        <a:rPr lang="en-GB" sz="1400" dirty="0" err="1">
                          <a:solidFill>
                            <a:schemeClr val="tx1"/>
                          </a:solidFill>
                        </a:rPr>
                        <a:t>Alshargawi</a:t>
                      </a:r>
                      <a:endParaRPr lang="en-GB" sz="1400" dirty="0">
                        <a:solidFill>
                          <a:schemeClr val="tx1"/>
                        </a:solidFill>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nSpc>
                          <a:spcPct val="115000"/>
                        </a:lnSpc>
                        <a:spcAft>
                          <a:spcPts val="1000"/>
                        </a:spcAft>
                      </a:pPr>
                      <a:r>
                        <a:rPr lang="en-US" sz="1400" dirty="0">
                          <a:effectLst/>
                          <a:latin typeface="+mn-lt"/>
                          <a:ea typeface="Calibri" panose="020F0502020204030204" pitchFamily="34" charset="0"/>
                          <a:cs typeface="Arial" panose="020B0604020202020204" pitchFamily="34" charset="0"/>
                        </a:rPr>
                        <a:t>HIS, geographic area and phone calls</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3340">
                        <a:lnSpc>
                          <a:spcPct val="115000"/>
                        </a:lnSpc>
                        <a:spcBef>
                          <a:spcPts val="465"/>
                        </a:spcBef>
                        <a:spcAft>
                          <a:spcPts val="0"/>
                        </a:spcAft>
                      </a:pPr>
                      <a:r>
                        <a:rPr lang="en-US" sz="1400" dirty="0">
                          <a:effectLst/>
                          <a:latin typeface="+mn-lt"/>
                          <a:ea typeface="Calibri" panose="020F0502020204030204" pitchFamily="34" charset="0"/>
                          <a:cs typeface="Arial" panose="020B0604020202020204" pitchFamily="34" charset="0"/>
                        </a:rPr>
                        <a:t>1</a:t>
                      </a:r>
                      <a:r>
                        <a:rPr lang="en-US" sz="1400" baseline="30000" dirty="0">
                          <a:effectLst/>
                          <a:latin typeface="+mn-lt"/>
                          <a:ea typeface="Calibri" panose="020F0502020204030204" pitchFamily="34" charset="0"/>
                          <a:cs typeface="Arial" panose="020B0604020202020204" pitchFamily="34" charset="0"/>
                        </a:rPr>
                        <a:t>st</a:t>
                      </a:r>
                      <a:r>
                        <a:rPr lang="en-US" sz="1400" dirty="0">
                          <a:effectLst/>
                          <a:latin typeface="+mn-lt"/>
                          <a:ea typeface="Calibri" panose="020F0502020204030204" pitchFamily="34" charset="0"/>
                          <a:cs typeface="Arial" panose="020B0604020202020204" pitchFamily="34" charset="0"/>
                        </a:rPr>
                        <a:t> September-30 September 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46355" marR="37465">
                        <a:lnSpc>
                          <a:spcPct val="104000"/>
                        </a:lnSpc>
                        <a:spcBef>
                          <a:spcPts val="375"/>
                        </a:spcBef>
                        <a:spcAft>
                          <a:spcPts val="0"/>
                        </a:spcAft>
                      </a:pPr>
                      <a:r>
                        <a:rPr lang="en-US" sz="1400" dirty="0">
                          <a:effectLst/>
                          <a:latin typeface="+mn-lt"/>
                          <a:ea typeface="Calibri" panose="020F0502020204030204" pitchFamily="34" charset="0"/>
                          <a:cs typeface="Arial" panose="020B0604020202020204" pitchFamily="34" charset="0"/>
                        </a:rPr>
                        <a:t>Include the final fit patients to our HHC services.</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a:lnSpc>
                          <a:spcPct val="115000"/>
                        </a:lnSpc>
                        <a:spcBef>
                          <a:spcPts val="380"/>
                        </a:spcBef>
                        <a:spcAft>
                          <a:spcPts val="0"/>
                        </a:spcAft>
                      </a:pPr>
                      <a:r>
                        <a:rPr lang="en-US" sz="1400" dirty="0">
                          <a:effectLst/>
                          <a:latin typeface="+mn-lt"/>
                          <a:ea typeface="Calibri" panose="020F0502020204030204" pitchFamily="34" charset="0"/>
                          <a:cs typeface="Arial" panose="020B0604020202020204" pitchFamily="34" charset="0"/>
                        </a:rPr>
                        <a:t>done</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3957578534"/>
                  </a:ext>
                </a:extLst>
              </a:tr>
            </a:tbl>
          </a:graphicData>
        </a:graphic>
      </p:graphicFrame>
    </p:spTree>
    <p:extLst>
      <p:ext uri="{BB962C8B-B14F-4D97-AF65-F5344CB8AC3E}">
        <p14:creationId xmlns:p14="http://schemas.microsoft.com/office/powerpoint/2010/main" val="3455305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E80E9B-B478-BB97-B06E-6D4CF3853781}"/>
              </a:ext>
            </a:extLst>
          </p:cNvPr>
          <p:cNvSpPr txBox="1">
            <a:spLocks/>
          </p:cNvSpPr>
          <p:nvPr/>
        </p:nvSpPr>
        <p:spPr>
          <a:xfrm>
            <a:off x="668942" y="211165"/>
            <a:ext cx="8820754" cy="10445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i="0" u="none" strike="noStrike" kern="1200" cap="none" spc="0" normalizeH="0" baseline="0" noProof="0" dirty="0">
                <a:ln>
                  <a:noFill/>
                </a:ln>
                <a:solidFill>
                  <a:srgbClr val="214293"/>
                </a:solidFill>
                <a:effectLst/>
                <a:uLnTx/>
                <a:uFillTx/>
                <a:latin typeface="Calibri Light" panose="020F0302020204030204"/>
                <a:ea typeface="+mj-ea"/>
                <a:cs typeface="+mj-cs"/>
              </a:rPr>
              <a:t>Action plan / Task (Gastrostomy)</a:t>
            </a:r>
          </a:p>
        </p:txBody>
      </p:sp>
      <p:sp>
        <p:nvSpPr>
          <p:cNvPr id="6" name="Date Placeholder 3">
            <a:extLst>
              <a:ext uri="{FF2B5EF4-FFF2-40B4-BE49-F238E27FC236}">
                <a16:creationId xmlns:a16="http://schemas.microsoft.com/office/drawing/2014/main" id="{EEF8D617-ECA9-200C-4BC6-A9936991A891}"/>
              </a:ext>
            </a:extLst>
          </p:cNvPr>
          <p:cNvSpPr>
            <a:spLocks noGrp="1"/>
          </p:cNvSpPr>
          <p:nvPr>
            <p:ph type="dt" sz="half" idx="10"/>
          </p:nvPr>
        </p:nvSpPr>
        <p:spPr>
          <a:xfrm>
            <a:off x="668942" y="1136189"/>
            <a:ext cx="5925822"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rPr>
              <a:t>Project start date:  </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27/06/2022    </a:t>
            </a:r>
            <a:r>
              <a:rPr kumimoji="0" lang="en-US" sz="1400" b="0" i="0" u="none" strike="noStrike" kern="1200" cap="none" spc="0" normalizeH="0" baseline="0" noProof="0" dirty="0">
                <a:ln>
                  <a:noFill/>
                </a:ln>
                <a:solidFill>
                  <a:srgbClr val="4472C4"/>
                </a:solidFill>
                <a:effectLst/>
                <a:uLnTx/>
                <a:uFillTx/>
                <a:latin typeface="Calibri" panose="020F0502020204030204"/>
                <a:ea typeface="+mn-ea"/>
                <a:cs typeface="+mn-cs"/>
              </a:rPr>
              <a:t>     Status: </a:t>
            </a:r>
            <a:r>
              <a:rPr kumimoji="0" lang="en-US" sz="1400" b="0" i="0" u="none" strike="noStrike" kern="1200" cap="none" spc="0" normalizeH="0" baseline="0" noProof="0" dirty="0">
                <a:ln>
                  <a:noFill/>
                </a:ln>
                <a:solidFill>
                  <a:srgbClr val="AD5C4D"/>
                </a:solidFill>
                <a:effectLst/>
                <a:uLnTx/>
                <a:uFillTx/>
                <a:latin typeface="Calibri" panose="020F0502020204030204"/>
                <a:ea typeface="+mn-ea"/>
                <a:cs typeface="+mn-cs"/>
              </a:rPr>
              <a:t>still in progress</a:t>
            </a:r>
            <a:endParaRPr kumimoji="0" lang="en-US" sz="1200" b="0" i="0" u="none" strike="noStrike" kern="1200" cap="none" spc="0" normalizeH="0" baseline="0" noProof="0" dirty="0">
              <a:ln>
                <a:noFill/>
              </a:ln>
              <a:solidFill>
                <a:srgbClr val="AD5C4D"/>
              </a:solidFill>
              <a:effectLst/>
              <a:uLnTx/>
              <a:uFillTx/>
              <a:latin typeface="Calibri" panose="020F0502020204030204"/>
              <a:ea typeface="+mn-ea"/>
              <a:cs typeface="+mn-cs"/>
            </a:endParaRPr>
          </a:p>
        </p:txBody>
      </p:sp>
      <p:graphicFrame>
        <p:nvGraphicFramePr>
          <p:cNvPr id="5" name="Table 4">
            <a:extLst>
              <a:ext uri="{FF2B5EF4-FFF2-40B4-BE49-F238E27FC236}">
                <a16:creationId xmlns:a16="http://schemas.microsoft.com/office/drawing/2014/main" id="{7D8F732F-CBDC-4AA3-A989-9F2224DD016D}"/>
              </a:ext>
            </a:extLst>
          </p:cNvPr>
          <p:cNvGraphicFramePr>
            <a:graphicFrameLocks noGrp="1"/>
          </p:cNvGraphicFramePr>
          <p:nvPr>
            <p:extLst>
              <p:ext uri="{D42A27DB-BD31-4B8C-83A1-F6EECF244321}">
                <p14:modId xmlns:p14="http://schemas.microsoft.com/office/powerpoint/2010/main" val="560025713"/>
              </p:ext>
            </p:extLst>
          </p:nvPr>
        </p:nvGraphicFramePr>
        <p:xfrm>
          <a:off x="336395" y="1795357"/>
          <a:ext cx="11519210" cy="2707942"/>
        </p:xfrm>
        <a:graphic>
          <a:graphicData uri="http://schemas.openxmlformats.org/drawingml/2006/table">
            <a:tbl>
              <a:tblPr firstRow="1" firstCol="1" lastRow="1" lastCol="1" bandRow="1" bandCol="1"/>
              <a:tblGrid>
                <a:gridCol w="3836019">
                  <a:extLst>
                    <a:ext uri="{9D8B030D-6E8A-4147-A177-3AD203B41FA5}">
                      <a16:colId xmlns:a16="http://schemas.microsoft.com/office/drawing/2014/main" val="661044141"/>
                    </a:ext>
                  </a:extLst>
                </a:gridCol>
                <a:gridCol w="1784766">
                  <a:extLst>
                    <a:ext uri="{9D8B030D-6E8A-4147-A177-3AD203B41FA5}">
                      <a16:colId xmlns:a16="http://schemas.microsoft.com/office/drawing/2014/main" val="2395277710"/>
                    </a:ext>
                  </a:extLst>
                </a:gridCol>
                <a:gridCol w="1566250">
                  <a:extLst>
                    <a:ext uri="{9D8B030D-6E8A-4147-A177-3AD203B41FA5}">
                      <a16:colId xmlns:a16="http://schemas.microsoft.com/office/drawing/2014/main" val="3318415120"/>
                    </a:ext>
                  </a:extLst>
                </a:gridCol>
                <a:gridCol w="953355">
                  <a:extLst>
                    <a:ext uri="{9D8B030D-6E8A-4147-A177-3AD203B41FA5}">
                      <a16:colId xmlns:a16="http://schemas.microsoft.com/office/drawing/2014/main" val="2568556119"/>
                    </a:ext>
                  </a:extLst>
                </a:gridCol>
                <a:gridCol w="2263698">
                  <a:extLst>
                    <a:ext uri="{9D8B030D-6E8A-4147-A177-3AD203B41FA5}">
                      <a16:colId xmlns:a16="http://schemas.microsoft.com/office/drawing/2014/main" val="2416481410"/>
                    </a:ext>
                  </a:extLst>
                </a:gridCol>
                <a:gridCol w="1115122">
                  <a:extLst>
                    <a:ext uri="{9D8B030D-6E8A-4147-A177-3AD203B41FA5}">
                      <a16:colId xmlns:a16="http://schemas.microsoft.com/office/drawing/2014/main" val="1577371034"/>
                    </a:ext>
                  </a:extLst>
                </a:gridCol>
              </a:tblGrid>
              <a:tr h="283130">
                <a:tc>
                  <a:txBody>
                    <a:bodyPr/>
                    <a:lstStyle/>
                    <a:p>
                      <a:pPr marL="51435" algn="ctr">
                        <a:lnSpc>
                          <a:spcPct val="115000"/>
                        </a:lnSpc>
                        <a:spcBef>
                          <a:spcPts val="365"/>
                        </a:spcBef>
                        <a:spcAft>
                          <a:spcPts val="0"/>
                        </a:spcAft>
                      </a:pPr>
                      <a:r>
                        <a:rPr lang="en-US" sz="1400" b="1" spc="-110" dirty="0">
                          <a:solidFill>
                            <a:schemeClr val="bg1"/>
                          </a:solidFill>
                          <a:effectLst/>
                          <a:latin typeface="Arial" panose="020B0604020202020204" pitchFamily="34" charset="0"/>
                          <a:ea typeface="Arial" panose="020B0604020202020204" pitchFamily="34" charset="0"/>
                          <a:cs typeface="Arial" panose="020B0604020202020204" pitchFamily="34" charset="0"/>
                        </a:rPr>
                        <a:t>T</a:t>
                      </a: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ask</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tc>
                  <a:txBody>
                    <a:bodyPr/>
                    <a:lstStyle/>
                    <a:p>
                      <a:pPr marL="48895" algn="ctr">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Responsibility</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tc>
                  <a:txBody>
                    <a:bodyPr/>
                    <a:lstStyle/>
                    <a:p>
                      <a:pPr marL="53975" algn="ctr">
                        <a:lnSpc>
                          <a:spcPct val="115000"/>
                        </a:lnSpc>
                        <a:spcBef>
                          <a:spcPts val="365"/>
                        </a:spcBef>
                        <a:spcAft>
                          <a:spcPts val="0"/>
                        </a:spcAft>
                      </a:pPr>
                      <a:r>
                        <a:rPr lang="en-US" sz="1400" b="1">
                          <a:solidFill>
                            <a:schemeClr val="bg1"/>
                          </a:solidFill>
                          <a:effectLst/>
                          <a:latin typeface="Arial" panose="020B0604020202020204" pitchFamily="34" charset="0"/>
                          <a:ea typeface="Arial" panose="020B0604020202020204" pitchFamily="34" charset="0"/>
                          <a:cs typeface="Arial" panose="020B0604020202020204" pitchFamily="34" charset="0"/>
                        </a:rPr>
                        <a:t>Resou</a:t>
                      </a:r>
                      <a:r>
                        <a:rPr lang="en-US" sz="1400" b="1" spc="-20">
                          <a:solidFill>
                            <a:schemeClr val="bg1"/>
                          </a:solidFill>
                          <a:effectLst/>
                          <a:latin typeface="Arial" panose="020B0604020202020204" pitchFamily="34" charset="0"/>
                          <a:ea typeface="Arial" panose="020B0604020202020204" pitchFamily="34" charset="0"/>
                          <a:cs typeface="Arial" panose="020B0604020202020204" pitchFamily="34" charset="0"/>
                        </a:rPr>
                        <a:t>r</a:t>
                      </a:r>
                      <a:r>
                        <a:rPr lang="en-US" sz="1400" b="1">
                          <a:solidFill>
                            <a:schemeClr val="bg1"/>
                          </a:solidFill>
                          <a:effectLst/>
                          <a:latin typeface="Arial" panose="020B0604020202020204" pitchFamily="34" charset="0"/>
                          <a:ea typeface="Arial" panose="020B0604020202020204" pitchFamily="34" charset="0"/>
                          <a:cs typeface="Arial" panose="020B0604020202020204" pitchFamily="34" charset="0"/>
                        </a:rPr>
                        <a:t>ces</a:t>
                      </a:r>
                      <a:endParaRPr lang="en-US" sz="14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tc>
                  <a:txBody>
                    <a:bodyPr/>
                    <a:lstStyle/>
                    <a:p>
                      <a:pPr marL="53340" algn="ctr">
                        <a:lnSpc>
                          <a:spcPct val="115000"/>
                        </a:lnSpc>
                        <a:spcBef>
                          <a:spcPts val="365"/>
                        </a:spcBef>
                        <a:spcAft>
                          <a:spcPts val="0"/>
                        </a:spcAft>
                      </a:pPr>
                      <a:r>
                        <a:rPr lang="en-US" sz="1400" b="1">
                          <a:solidFill>
                            <a:schemeClr val="bg1"/>
                          </a:solidFill>
                          <a:effectLst/>
                          <a:latin typeface="Arial" panose="020B0604020202020204" pitchFamily="34" charset="0"/>
                          <a:ea typeface="Arial" panose="020B0604020202020204" pitchFamily="34" charset="0"/>
                          <a:cs typeface="Arial" panose="020B0604020202020204" pitchFamily="34" charset="0"/>
                        </a:rPr>
                        <a:t>Timeframe</a:t>
                      </a:r>
                      <a:endParaRPr lang="en-US" sz="140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tc>
                  <a:txBody>
                    <a:bodyPr/>
                    <a:lstStyle/>
                    <a:p>
                      <a:pPr marL="46355" algn="ctr">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Outcome</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tc>
                  <a:txBody>
                    <a:bodyPr/>
                    <a:lstStyle/>
                    <a:p>
                      <a:pPr marL="56515" algn="ctr">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Status</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extLst>
                  <a:ext uri="{0D108BD9-81ED-4DB2-BD59-A6C34878D82A}">
                    <a16:rowId xmlns:a16="http://schemas.microsoft.com/office/drawing/2014/main" val="565728763"/>
                  </a:ext>
                </a:extLst>
              </a:tr>
              <a:tr h="598851">
                <a:tc>
                  <a:txBody>
                    <a:bodyPr/>
                    <a:lstStyle/>
                    <a:p>
                      <a:pPr marL="51435" algn="ctr">
                        <a:lnSpc>
                          <a:spcPct val="115000"/>
                        </a:lnSpc>
                        <a:spcBef>
                          <a:spcPts val="375"/>
                        </a:spcBef>
                        <a:spcAft>
                          <a:spcPts val="0"/>
                        </a:spcAft>
                      </a:pPr>
                      <a:r>
                        <a:rPr lang="en-US" sz="1400" b="1" dirty="0">
                          <a:solidFill>
                            <a:schemeClr val="bg1"/>
                          </a:solidFill>
                          <a:effectLst/>
                          <a:latin typeface="+mn-lt"/>
                          <a:ea typeface="Calibri" panose="020F0502020204030204" pitchFamily="34" charset="0"/>
                          <a:cs typeface="Arial" panose="020B0604020202020204" pitchFamily="34" charset="0"/>
                        </a:rPr>
                        <a:t>Schedule the fit patient to our HHC program for final visit.</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a:txBody>
                    <a:bodyPr/>
                    <a:lstStyle/>
                    <a:p>
                      <a:pPr marL="48895" marR="0" lvl="0" indent="0" algn="l" defTabSz="914400" rtl="0" eaLnBrk="1" fontAlgn="auto" latinLnBrk="0" hangingPunct="1">
                        <a:lnSpc>
                          <a:spcPct val="115000"/>
                        </a:lnSpc>
                        <a:spcBef>
                          <a:spcPts val="375"/>
                        </a:spcBef>
                        <a:spcAft>
                          <a:spcPts val="0"/>
                        </a:spcAft>
                        <a:buClrTx/>
                        <a:buSzTx/>
                        <a:buFontTx/>
                        <a:buNone/>
                        <a:tabLst/>
                        <a:defRPr/>
                      </a:pPr>
                      <a:r>
                        <a:rPr lang="en-US" sz="1400" dirty="0">
                          <a:effectLst/>
                          <a:latin typeface="+mn-lt"/>
                          <a:ea typeface="Calibri" panose="020F0502020204030204" pitchFamily="34" charset="0"/>
                          <a:cs typeface="Arial" panose="020B0604020202020204" pitchFamily="34" charset="0"/>
                        </a:rPr>
                        <a:t>HHC coordinator + Surgical nurse</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15000"/>
                        </a:lnSpc>
                        <a:spcAft>
                          <a:spcPts val="1000"/>
                        </a:spcAft>
                      </a:pPr>
                      <a:r>
                        <a:rPr lang="en-US" sz="1400" dirty="0">
                          <a:effectLst/>
                          <a:latin typeface="+mn-lt"/>
                          <a:ea typeface="Calibri" panose="020F0502020204030204" pitchFamily="34" charset="0"/>
                          <a:cs typeface="Arial" panose="020B0604020202020204" pitchFamily="34" charset="0"/>
                        </a:rPr>
                        <a:t>HIS</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53340">
                        <a:lnSpc>
                          <a:spcPct val="115000"/>
                        </a:lnSpc>
                        <a:spcBef>
                          <a:spcPts val="465"/>
                        </a:spcBef>
                        <a:spcAft>
                          <a:spcPts val="0"/>
                        </a:spcAft>
                      </a:pPr>
                      <a:r>
                        <a:rPr lang="en-US" sz="1400" dirty="0">
                          <a:effectLst/>
                          <a:latin typeface="+mn-lt"/>
                          <a:ea typeface="Calibri" panose="020F0502020204030204" pitchFamily="34" charset="0"/>
                          <a:cs typeface="Arial" panose="020B0604020202020204" pitchFamily="34" charset="0"/>
                        </a:rPr>
                        <a:t>18</a:t>
                      </a:r>
                      <a:r>
                        <a:rPr lang="en-US" sz="1400" baseline="30000" dirty="0">
                          <a:effectLst/>
                          <a:latin typeface="+mn-lt"/>
                          <a:ea typeface="Calibri" panose="020F0502020204030204" pitchFamily="34" charset="0"/>
                          <a:cs typeface="Arial" panose="020B0604020202020204" pitchFamily="34" charset="0"/>
                        </a:rPr>
                        <a:t>th</a:t>
                      </a:r>
                      <a:r>
                        <a:rPr lang="en-US" sz="1400" dirty="0">
                          <a:effectLst/>
                          <a:latin typeface="+mn-lt"/>
                          <a:ea typeface="Calibri" panose="020F0502020204030204" pitchFamily="34" charset="0"/>
                          <a:cs typeface="Arial" panose="020B0604020202020204" pitchFamily="34" charset="0"/>
                        </a:rPr>
                        <a:t> September-20</a:t>
                      </a:r>
                      <a:r>
                        <a:rPr lang="en-US" sz="1400" baseline="30000" dirty="0">
                          <a:effectLst/>
                          <a:latin typeface="+mn-lt"/>
                          <a:ea typeface="Calibri" panose="020F0502020204030204" pitchFamily="34" charset="0"/>
                          <a:cs typeface="Arial" panose="020B0604020202020204" pitchFamily="34" charset="0"/>
                        </a:rPr>
                        <a:t>th</a:t>
                      </a:r>
                      <a:r>
                        <a:rPr lang="en-US" sz="1400" dirty="0">
                          <a:effectLst/>
                          <a:latin typeface="+mn-lt"/>
                          <a:ea typeface="Calibri" panose="020F0502020204030204" pitchFamily="34" charset="0"/>
                          <a:cs typeface="Arial" panose="020B0604020202020204" pitchFamily="34" charset="0"/>
                        </a:rPr>
                        <a:t> October 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46355">
                        <a:lnSpc>
                          <a:spcPct val="115000"/>
                        </a:lnSpc>
                        <a:spcBef>
                          <a:spcPts val="375"/>
                        </a:spcBef>
                        <a:spcAft>
                          <a:spcPts val="0"/>
                        </a:spcAft>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56515">
                        <a:lnSpc>
                          <a:spcPct val="115000"/>
                        </a:lnSpc>
                        <a:spcBef>
                          <a:spcPts val="375"/>
                        </a:spcBef>
                        <a:spcAft>
                          <a:spcPts val="0"/>
                        </a:spcAft>
                      </a:pPr>
                      <a:r>
                        <a:rPr lang="en-US" sz="1400" dirty="0">
                          <a:effectLst/>
                          <a:latin typeface="+mn-lt"/>
                          <a:ea typeface="Calibri" panose="020F0502020204030204" pitchFamily="34" charset="0"/>
                          <a:cs typeface="Arial" panose="020B0604020202020204" pitchFamily="34" charset="0"/>
                        </a:rPr>
                        <a:t>done </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952983826"/>
                  </a:ext>
                </a:extLst>
              </a:tr>
              <a:tr h="109672">
                <a:tc>
                  <a:txBody>
                    <a:bodyPr/>
                    <a:lstStyle/>
                    <a:p>
                      <a:pPr marL="51435" algn="ctr">
                        <a:lnSpc>
                          <a:spcPct val="115000"/>
                        </a:lnSpc>
                        <a:spcBef>
                          <a:spcPts val="375"/>
                        </a:spcBef>
                        <a:spcAft>
                          <a:spcPts val="0"/>
                        </a:spcAft>
                      </a:pPr>
                      <a:r>
                        <a:rPr lang="en-US" sz="1400" b="1" dirty="0">
                          <a:solidFill>
                            <a:schemeClr val="bg1"/>
                          </a:solidFill>
                          <a:effectLst/>
                          <a:latin typeface="+mn-lt"/>
                          <a:ea typeface="Calibri" panose="020F0502020204030204" pitchFamily="34" charset="0"/>
                          <a:cs typeface="Arial" panose="020B0604020202020204" pitchFamily="34" charset="0"/>
                        </a:rPr>
                        <a:t>Continues Monitor An Aggregation Of The KPI Result , And Follow Up Action Progress</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a:txBody>
                    <a:bodyPr/>
                    <a:lstStyle/>
                    <a:p>
                      <a:pPr marL="48895" marR="0" lvl="0" indent="0" algn="l" defTabSz="914400" rtl="0" eaLnBrk="1" fontAlgn="auto" latinLnBrk="0" hangingPunct="1">
                        <a:lnSpc>
                          <a:spcPct val="115000"/>
                        </a:lnSpc>
                        <a:spcBef>
                          <a:spcPts val="375"/>
                        </a:spcBef>
                        <a:spcAft>
                          <a:spcPts val="0"/>
                        </a:spcAft>
                        <a:buClrTx/>
                        <a:buSzTx/>
                        <a:buFontTx/>
                        <a:buNone/>
                        <a:tabLst/>
                        <a:defRPr/>
                      </a:pPr>
                      <a:r>
                        <a:rPr lang="en-US" sz="1400" dirty="0" err="1">
                          <a:effectLst/>
                          <a:latin typeface="+mn-lt"/>
                          <a:ea typeface="Calibri" panose="020F0502020204030204" pitchFamily="34" charset="0"/>
                          <a:cs typeface="Arial" panose="020B0604020202020204" pitchFamily="34" charset="0"/>
                        </a:rPr>
                        <a:t>Majd</a:t>
                      </a:r>
                      <a:r>
                        <a:rPr lang="en-US" sz="1400" baseline="0" dirty="0">
                          <a:effectLst/>
                          <a:latin typeface="+mn-lt"/>
                          <a:ea typeface="Calibri" panose="020F0502020204030204" pitchFamily="34" charset="0"/>
                          <a:cs typeface="Arial" panose="020B0604020202020204" pitchFamily="34" charset="0"/>
                        </a:rPr>
                        <a:t> </a:t>
                      </a:r>
                      <a:r>
                        <a:rPr lang="en-US" sz="1400" baseline="0" dirty="0" err="1">
                          <a:effectLst/>
                          <a:latin typeface="+mn-lt"/>
                          <a:ea typeface="Calibri" panose="020F0502020204030204" pitchFamily="34" charset="0"/>
                          <a:cs typeface="Arial" panose="020B0604020202020204" pitchFamily="34" charset="0"/>
                        </a:rPr>
                        <a:t>Almarhoun</a:t>
                      </a:r>
                      <a:endParaRPr lang="en-US" sz="1400" baseline="0" dirty="0">
                        <a:effectLst/>
                        <a:latin typeface="+mn-lt"/>
                        <a:ea typeface="Calibri" panose="020F0502020204030204" pitchFamily="34" charset="0"/>
                        <a:cs typeface="Arial" panose="020B0604020202020204" pitchFamily="34" charset="0"/>
                      </a:endParaRPr>
                    </a:p>
                    <a:p>
                      <a:pPr marL="48895" marR="0" lvl="0" indent="0" algn="l" defTabSz="914400" rtl="0" eaLnBrk="1" fontAlgn="auto" latinLnBrk="0" hangingPunct="1">
                        <a:lnSpc>
                          <a:spcPct val="115000"/>
                        </a:lnSpc>
                        <a:spcBef>
                          <a:spcPts val="375"/>
                        </a:spcBef>
                        <a:spcAft>
                          <a:spcPts val="0"/>
                        </a:spcAft>
                        <a:buClrTx/>
                        <a:buSzTx/>
                        <a:buFontTx/>
                        <a:buNone/>
                        <a:tabLst/>
                        <a:defRPr/>
                      </a:pPr>
                      <a:r>
                        <a:rPr lang="en-US" sz="1400" baseline="0" dirty="0">
                          <a:effectLst/>
                          <a:latin typeface="+mn-lt"/>
                          <a:ea typeface="Calibri" panose="020F0502020204030204" pitchFamily="34" charset="0"/>
                          <a:cs typeface="Arial" panose="020B0604020202020204" pitchFamily="34" charset="0"/>
                        </a:rPr>
                        <a:t>Zahra </a:t>
                      </a:r>
                      <a:r>
                        <a:rPr lang="en-US" sz="1400" baseline="0" dirty="0" err="1">
                          <a:effectLst/>
                          <a:latin typeface="+mn-lt"/>
                          <a:ea typeface="Calibri" panose="020F0502020204030204" pitchFamily="34" charset="0"/>
                          <a:cs typeface="Arial" panose="020B0604020202020204" pitchFamily="34" charset="0"/>
                        </a:rPr>
                        <a:t>almuslim</a:t>
                      </a: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15000"/>
                        </a:lnSpc>
                        <a:spcAft>
                          <a:spcPts val="1000"/>
                        </a:spcAft>
                      </a:pPr>
                      <a:r>
                        <a:rPr lang="en-US" sz="1400" dirty="0">
                          <a:effectLst/>
                          <a:latin typeface="+mn-lt"/>
                          <a:ea typeface="Calibri" panose="020F0502020204030204" pitchFamily="34" charset="0"/>
                          <a:cs typeface="Arial" panose="020B0604020202020204" pitchFamily="34" charset="0"/>
                        </a:rPr>
                        <a:t> </a:t>
                      </a:r>
                      <a:r>
                        <a:rPr lang="en-US" sz="1400" dirty="0" err="1">
                          <a:effectLst/>
                          <a:latin typeface="+mn-lt"/>
                          <a:ea typeface="Calibri" panose="020F0502020204030204" pitchFamily="34" charset="0"/>
                          <a:cs typeface="Arial" panose="020B0604020202020204" pitchFamily="34" charset="0"/>
                        </a:rPr>
                        <a:t>Ada’a</a:t>
                      </a:r>
                      <a:r>
                        <a:rPr lang="en-US" sz="1400" dirty="0">
                          <a:effectLst/>
                          <a:latin typeface="+mn-lt"/>
                          <a:ea typeface="Calibri" panose="020F0502020204030204" pitchFamily="34" charset="0"/>
                          <a:cs typeface="Arial" panose="020B0604020202020204" pitchFamily="34" charset="0"/>
                        </a:rPr>
                        <a:t> KPI </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53340" marR="0" lvl="0" indent="0" algn="l" defTabSz="914400" rtl="0" eaLnBrk="1" fontAlgn="auto" latinLnBrk="0" hangingPunct="1">
                        <a:lnSpc>
                          <a:spcPct val="115000"/>
                        </a:lnSpc>
                        <a:spcBef>
                          <a:spcPts val="375"/>
                        </a:spcBef>
                        <a:spcAft>
                          <a:spcPts val="0"/>
                        </a:spcAft>
                        <a:buClrTx/>
                        <a:buSzTx/>
                        <a:buFontTx/>
                        <a:buNone/>
                        <a:tabLst/>
                        <a:defRPr/>
                      </a:pPr>
                      <a:r>
                        <a:rPr lang="en-US" sz="1400" dirty="0">
                          <a:effectLst/>
                          <a:latin typeface="+mn-lt"/>
                          <a:ea typeface="Calibri" panose="020F0502020204030204" pitchFamily="34" charset="0"/>
                          <a:cs typeface="Arial" panose="020B0604020202020204" pitchFamily="34" charset="0"/>
                        </a:rPr>
                        <a:t>1</a:t>
                      </a:r>
                      <a:r>
                        <a:rPr lang="en-US" sz="1400" baseline="30000" dirty="0">
                          <a:effectLst/>
                          <a:latin typeface="+mn-lt"/>
                          <a:ea typeface="Calibri" panose="020F0502020204030204" pitchFamily="34" charset="0"/>
                          <a:cs typeface="Arial" panose="020B0604020202020204" pitchFamily="34" charset="0"/>
                        </a:rPr>
                        <a:t>st</a:t>
                      </a:r>
                      <a:r>
                        <a:rPr lang="en-US" sz="1400" dirty="0">
                          <a:effectLst/>
                          <a:latin typeface="+mn-lt"/>
                          <a:ea typeface="Calibri" panose="020F0502020204030204" pitchFamily="34" charset="0"/>
                          <a:cs typeface="Arial" panose="020B0604020202020204" pitchFamily="34" charset="0"/>
                        </a:rPr>
                        <a:t> September – 29th </a:t>
                      </a:r>
                      <a:r>
                        <a:rPr lang="en-US" sz="1400" dirty="0" err="1">
                          <a:effectLst/>
                          <a:latin typeface="+mn-lt"/>
                          <a:ea typeface="Calibri" panose="020F0502020204030204" pitchFamily="34" charset="0"/>
                          <a:cs typeface="Arial" panose="020B0604020202020204" pitchFamily="34" charset="0"/>
                        </a:rPr>
                        <a:t>december</a:t>
                      </a:r>
                      <a:r>
                        <a:rPr lang="en-US" sz="1400" dirty="0">
                          <a:effectLst/>
                          <a:latin typeface="+mn-lt"/>
                          <a:ea typeface="Calibri" panose="020F0502020204030204" pitchFamily="34" charset="0"/>
                          <a:cs typeface="Arial" panose="020B0604020202020204" pitchFamily="34" charset="0"/>
                        </a:rPr>
                        <a:t> 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46355">
                        <a:lnSpc>
                          <a:spcPct val="115000"/>
                        </a:lnSpc>
                        <a:spcBef>
                          <a:spcPts val="375"/>
                        </a:spcBef>
                        <a:spcAft>
                          <a:spcPts val="0"/>
                        </a:spcAft>
                      </a:pPr>
                      <a:r>
                        <a:rPr lang="en-US" sz="1400" dirty="0">
                          <a:effectLst/>
                          <a:latin typeface="+mn-lt"/>
                          <a:ea typeface="Calibri" panose="020F0502020204030204" pitchFamily="34" charset="0"/>
                          <a:cs typeface="Arial" panose="020B0604020202020204" pitchFamily="34" charset="0"/>
                        </a:rPr>
                        <a:t>improving the results of KPI</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56515" marR="0" lvl="0" indent="0" algn="l" defTabSz="914400" rtl="0" eaLnBrk="1" fontAlgn="auto" latinLnBrk="0" hangingPunct="1">
                        <a:lnSpc>
                          <a:spcPct val="115000"/>
                        </a:lnSpc>
                        <a:spcBef>
                          <a:spcPts val="375"/>
                        </a:spcBef>
                        <a:spcAft>
                          <a:spcPts val="0"/>
                        </a:spcAft>
                        <a:buClrTx/>
                        <a:buSzTx/>
                        <a:buFontTx/>
                        <a:buNone/>
                        <a:tabLst/>
                        <a:defRPr/>
                      </a:pPr>
                      <a:r>
                        <a:rPr lang="en-US" sz="1400" dirty="0">
                          <a:effectLst/>
                          <a:latin typeface="+mn-lt"/>
                          <a:ea typeface="Calibri" panose="020F0502020204030204" pitchFamily="34" charset="0"/>
                          <a:cs typeface="Arial" panose="020B0604020202020204" pitchFamily="34" charset="0"/>
                        </a:rPr>
                        <a:t>Pending</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554147718"/>
                  </a:ext>
                </a:extLst>
              </a:tr>
            </a:tbl>
          </a:graphicData>
        </a:graphic>
      </p:graphicFrame>
    </p:spTree>
    <p:extLst>
      <p:ext uri="{BB962C8B-B14F-4D97-AF65-F5344CB8AC3E}">
        <p14:creationId xmlns:p14="http://schemas.microsoft.com/office/powerpoint/2010/main" val="3191852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CD5239-98B7-524C-8BAE-4E633D69A2B1}"/>
              </a:ext>
            </a:extLst>
          </p:cNvPr>
          <p:cNvSpPr/>
          <p:nvPr/>
        </p:nvSpPr>
        <p:spPr>
          <a:xfrm>
            <a:off x="543415" y="387856"/>
            <a:ext cx="3805881" cy="951470"/>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7" name="Rectangle 6">
            <a:extLst>
              <a:ext uri="{FF2B5EF4-FFF2-40B4-BE49-F238E27FC236}">
                <a16:creationId xmlns:a16="http://schemas.microsoft.com/office/drawing/2014/main" id="{AC0C10D2-E647-014C-A457-2F0632C9C337}"/>
              </a:ext>
            </a:extLst>
          </p:cNvPr>
          <p:cNvSpPr/>
          <p:nvPr/>
        </p:nvSpPr>
        <p:spPr>
          <a:xfrm>
            <a:off x="9947189" y="5913477"/>
            <a:ext cx="1878227" cy="672673"/>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0" name="Picture 9">
            <a:extLst>
              <a:ext uri="{FF2B5EF4-FFF2-40B4-BE49-F238E27FC236}">
                <a16:creationId xmlns:a16="http://schemas.microsoft.com/office/drawing/2014/main" id="{3B34C2D8-F9A1-2847-BBA4-4CB167A41F68}"/>
              </a:ext>
            </a:extLst>
          </p:cNvPr>
          <p:cNvPicPr>
            <a:picLocks noChangeAspect="1"/>
          </p:cNvPicPr>
          <p:nvPr/>
        </p:nvPicPr>
        <p:blipFill>
          <a:blip r:embed="rId3"/>
          <a:srcRect/>
          <a:stretch/>
        </p:blipFill>
        <p:spPr>
          <a:xfrm>
            <a:off x="745865" y="668196"/>
            <a:ext cx="3400979" cy="657917"/>
          </a:xfrm>
          <a:prstGeom prst="rect">
            <a:avLst/>
          </a:prstGeom>
        </p:spPr>
      </p:pic>
      <p:sp>
        <p:nvSpPr>
          <p:cNvPr id="4" name="Title 1">
            <a:extLst>
              <a:ext uri="{FF2B5EF4-FFF2-40B4-BE49-F238E27FC236}">
                <a16:creationId xmlns:a16="http://schemas.microsoft.com/office/drawing/2014/main" id="{6052320F-923C-30F9-29CF-62F7138443C2}"/>
              </a:ext>
            </a:extLst>
          </p:cNvPr>
          <p:cNvSpPr>
            <a:spLocks noGrp="1"/>
          </p:cNvSpPr>
          <p:nvPr/>
        </p:nvSpPr>
        <p:spPr>
          <a:xfrm>
            <a:off x="1551979" y="2546009"/>
            <a:ext cx="9088041" cy="1007131"/>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chor="b">
            <a:normAutofit fontScale="92500"/>
          </a:bodyPr>
          <a:lstStyle>
            <a:lvl1pPr algn="ctr" defTabSz="1007943" rtl="0" eaLnBrk="1" latinLnBrk="0" hangingPunct="1">
              <a:lnSpc>
                <a:spcPct val="90000"/>
              </a:lnSpc>
              <a:spcBef>
                <a:spcPct val="0"/>
              </a:spcBef>
              <a:buNone/>
              <a:defRPr sz="6614" kern="1200">
                <a:solidFill>
                  <a:schemeClr val="tx1"/>
                </a:solidFill>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marL="0" marR="0" lvl="0" indent="0" algn="ctr" defTabSz="1007943" rtl="0" eaLnBrk="1" fontAlgn="auto" latinLnBrk="0" hangingPunct="1">
              <a:lnSpc>
                <a:spcPct val="90000"/>
              </a:lnSpc>
              <a:spcBef>
                <a:spcPct val="0"/>
              </a:spcBef>
              <a:spcAft>
                <a:spcPts val="0"/>
              </a:spcAft>
              <a:buClrTx/>
              <a:buSzTx/>
              <a:buFontTx/>
              <a:buNone/>
              <a:tabLst/>
              <a:defRPr/>
            </a:pPr>
            <a:r>
              <a:rPr lang="en-US" noProof="0" dirty="0">
                <a:solidFill>
                  <a:prstClr val="white"/>
                </a:solidFill>
                <a:latin typeface="DIN Next LT Arabic" panose="020B0503020203050203" pitchFamily="34" charset="-78"/>
                <a:cs typeface="DIN Next LT Arabic" panose="020B0503020203050203" pitchFamily="34" charset="-78"/>
              </a:rPr>
              <a:t>Outpatient Coding In MCH </a:t>
            </a:r>
            <a:endParaRPr kumimoji="0" lang="x-none" sz="6614" b="0" i="0" u="none" strike="noStrike" kern="1200" cap="none" spc="0" normalizeH="0" baseline="0" noProof="0" dirty="0">
              <a:ln>
                <a:noFill/>
              </a:ln>
              <a:solidFill>
                <a:prstClr val="white"/>
              </a:solidFill>
              <a:effectLst/>
              <a:uLnTx/>
              <a:uFillTx/>
              <a:latin typeface="DIN Next LT Arabic" panose="020B0503020203050203" pitchFamily="34" charset="-78"/>
              <a:ea typeface="+mj-ea"/>
              <a:cs typeface="DIN Next LT Arabic" panose="020B0503020203050203" pitchFamily="34" charset="-78"/>
            </a:endParaRPr>
          </a:p>
        </p:txBody>
      </p:sp>
      <p:sp>
        <p:nvSpPr>
          <p:cNvPr id="6" name="Subtitle 2">
            <a:extLst>
              <a:ext uri="{FF2B5EF4-FFF2-40B4-BE49-F238E27FC236}">
                <a16:creationId xmlns:a16="http://schemas.microsoft.com/office/drawing/2014/main" id="{072C7F8A-2FAB-008B-8788-86C67A657767}"/>
              </a:ext>
            </a:extLst>
          </p:cNvPr>
          <p:cNvSpPr>
            <a:spLocks noGrp="1"/>
          </p:cNvSpPr>
          <p:nvPr/>
        </p:nvSpPr>
        <p:spPr>
          <a:xfrm>
            <a:off x="2086569" y="3934937"/>
            <a:ext cx="8018860" cy="672672"/>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ormAutofit fontScale="25000" lnSpcReduction="20000"/>
          </a:bodyPr>
          <a:lstStyle>
            <a:lvl1pPr marL="0" indent="0" algn="ctr" defTabSz="1007943" rtl="0" eaLnBrk="1" latinLnBrk="0" hangingPunct="1">
              <a:lnSpc>
                <a:spcPct val="90000"/>
              </a:lnSpc>
              <a:spcBef>
                <a:spcPts val="1102"/>
              </a:spcBef>
              <a:buFont typeface="Arial" panose="020B0604020202020204" pitchFamily="34" charset="0"/>
              <a:buNone/>
              <a:defRPr sz="2646" kern="1200">
                <a:solidFill>
                  <a:schemeClr val="tx1"/>
                </a:solidFill>
                <a:latin typeface="+mj-lt"/>
                <a:ea typeface="+mj-ea"/>
                <a:cs typeface="+mj-cs"/>
              </a:defRPr>
            </a:lvl1pPr>
            <a:lvl2pPr marL="503972" indent="0" algn="ctr" defTabSz="1007943" rtl="0" eaLnBrk="1" latinLnBrk="0" hangingPunct="1">
              <a:lnSpc>
                <a:spcPct val="90000"/>
              </a:lnSpc>
              <a:spcBef>
                <a:spcPts val="551"/>
              </a:spcBef>
              <a:buFont typeface="Arial" panose="020B0604020202020204" pitchFamily="34" charset="0"/>
              <a:buNone/>
              <a:defRPr sz="2205" kern="1200">
                <a:solidFill>
                  <a:schemeClr val="tx1"/>
                </a:solidFill>
                <a:latin typeface="+mj-lt"/>
                <a:ea typeface="+mj-ea"/>
                <a:cs typeface="+mj-cs"/>
              </a:defRPr>
            </a:lvl2pPr>
            <a:lvl3pPr marL="1007943" indent="0" algn="ctr" defTabSz="1007943" rtl="0" eaLnBrk="1" latinLnBrk="0" hangingPunct="1">
              <a:lnSpc>
                <a:spcPct val="90000"/>
              </a:lnSpc>
              <a:spcBef>
                <a:spcPts val="551"/>
              </a:spcBef>
              <a:buFont typeface="Arial" panose="020B0604020202020204" pitchFamily="34" charset="0"/>
              <a:buNone/>
              <a:defRPr sz="1984" kern="1200">
                <a:solidFill>
                  <a:schemeClr val="tx1"/>
                </a:solidFill>
                <a:latin typeface="+mj-lt"/>
                <a:ea typeface="+mj-ea"/>
                <a:cs typeface="+mj-cs"/>
              </a:defRPr>
            </a:lvl3pPr>
            <a:lvl4pPr marL="1511915"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4pPr>
            <a:lvl5pPr marL="2015886"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5pPr>
            <a:lvl6pPr marL="2519858"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6pPr>
            <a:lvl7pPr marL="3023829"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7pPr>
            <a:lvl8pPr marL="3527801"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8pPr>
            <a:lvl9pPr marL="4031772"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9pPr>
          </a:lstStyle>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Members:</a:t>
            </a:r>
          </a:p>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 </a:t>
            </a:r>
            <a:r>
              <a:rPr lang="en-US" sz="6400" dirty="0">
                <a:solidFill>
                  <a:prstClr val="white"/>
                </a:solidFill>
                <a:latin typeface="DIN Next LT Arabic Light" panose="020B0303020203050203" pitchFamily="34" charset="-78"/>
                <a:cs typeface="DIN Next LT Arabic Light" panose="020B0303020203050203" pitchFamily="34" charset="-78"/>
              </a:rPr>
              <a:t>Fatimah </a:t>
            </a:r>
            <a:r>
              <a:rPr lang="en-US" sz="6400" dirty="0" err="1">
                <a:solidFill>
                  <a:prstClr val="white"/>
                </a:solidFill>
                <a:latin typeface="DIN Next LT Arabic Light" panose="020B0303020203050203" pitchFamily="34" charset="-78"/>
                <a:cs typeface="DIN Next LT Arabic Light" panose="020B0303020203050203" pitchFamily="34" charset="-78"/>
              </a:rPr>
              <a:t>Jaber</a:t>
            </a:r>
            <a:endPar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 </a:t>
            </a:r>
            <a:r>
              <a:rPr lang="en-US" sz="6400" dirty="0">
                <a:solidFill>
                  <a:prstClr val="white"/>
                </a:solidFill>
                <a:latin typeface="DIN Next LT Arabic Light" panose="020B0303020203050203" pitchFamily="34" charset="-78"/>
                <a:cs typeface="DIN Next LT Arabic Light" panose="020B0303020203050203" pitchFamily="34" charset="-78"/>
              </a:rPr>
              <a:t>Aminah Al-Saleem</a:t>
            </a:r>
            <a:endPar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a:p>
            <a:pPr marL="0" marR="0" lvl="0" indent="0" algn="ctr"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endParaRPr kumimoji="0" lang="x-none" sz="36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p:txBody>
      </p:sp>
    </p:spTree>
    <p:extLst>
      <p:ext uri="{BB962C8B-B14F-4D97-AF65-F5344CB8AC3E}">
        <p14:creationId xmlns:p14="http://schemas.microsoft.com/office/powerpoint/2010/main" val="615971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5">
            <a:extLst>
              <a:ext uri="{FF2B5EF4-FFF2-40B4-BE49-F238E27FC236}">
                <a16:creationId xmlns:a16="http://schemas.microsoft.com/office/drawing/2014/main" id="{46880803-6810-8B93-822E-C4DAF4324610}"/>
              </a:ext>
            </a:extLst>
          </p:cNvPr>
          <p:cNvSpPr txBox="1">
            <a:spLocks/>
          </p:cNvSpPr>
          <p:nvPr/>
        </p:nvSpPr>
        <p:spPr>
          <a:xfrm>
            <a:off x="576071" y="704089"/>
            <a:ext cx="650262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solidFill>
                  <a:srgbClr val="214293"/>
                </a:solidFill>
              </a:rPr>
              <a:t>Definition and Aims</a:t>
            </a:r>
          </a:p>
        </p:txBody>
      </p:sp>
      <p:sp>
        <p:nvSpPr>
          <p:cNvPr id="5" name="Text Placeholder 26">
            <a:extLst>
              <a:ext uri="{FF2B5EF4-FFF2-40B4-BE49-F238E27FC236}">
                <a16:creationId xmlns:a16="http://schemas.microsoft.com/office/drawing/2014/main" id="{A59C2EBF-679A-BB40-FBE5-C413FC237F2D}"/>
              </a:ext>
            </a:extLst>
          </p:cNvPr>
          <p:cNvSpPr txBox="1">
            <a:spLocks/>
          </p:cNvSpPr>
          <p:nvPr/>
        </p:nvSpPr>
        <p:spPr>
          <a:xfrm>
            <a:off x="576072" y="1947672"/>
            <a:ext cx="6581966"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Courier New" panose="02070309020205020404" pitchFamily="49" charset="0"/>
              <a:buChar char="o"/>
            </a:pPr>
            <a:r>
              <a:rPr lang="en-US" sz="1800" dirty="0">
                <a:latin typeface="Calibri" panose="020F0502020204030204" pitchFamily="34" charset="0"/>
              </a:rPr>
              <a:t>It is a project amid to set all locations in HIS to be related to MCH service only  and exclude the unknown one with an accurate coding to all health care provider in HIS .</a:t>
            </a:r>
            <a:endParaRPr lang="en-US" dirty="0">
              <a:latin typeface="Calibri" panose="020F0502020204030204" pitchFamily="34" charset="0"/>
            </a:endParaRPr>
          </a:p>
          <a:p>
            <a:endParaRPr lang="en-US" sz="1800" dirty="0">
              <a:latin typeface="Calibri" panose="020F0502020204030204" pitchFamily="34" charset="0"/>
            </a:endParaRPr>
          </a:p>
          <a:p>
            <a:pPr marL="285750" indent="-285750">
              <a:buFont typeface="Courier New" panose="02070309020205020404" pitchFamily="49" charset="0"/>
              <a:buChar char="o"/>
            </a:pPr>
            <a:r>
              <a:rPr lang="en-US" sz="1800" dirty="0">
                <a:latin typeface="Calibri" panose="020F0502020204030204" pitchFamily="34" charset="0"/>
              </a:rPr>
              <a:t>Aims:</a:t>
            </a:r>
          </a:p>
          <a:p>
            <a:pPr marL="1200150" lvl="2" indent="-285750">
              <a:buFont typeface="Courier New" panose="02070309020205020404" pitchFamily="49" charset="0"/>
              <a:buChar char="o"/>
            </a:pPr>
            <a:r>
              <a:rPr lang="en-US" sz="1400" i="1" dirty="0">
                <a:latin typeface="Calibri" panose="020F0502020204030204" pitchFamily="34" charset="0"/>
              </a:rPr>
              <a:t>To Provide  accurate data to the health care provider . Reduce the. </a:t>
            </a:r>
          </a:p>
          <a:p>
            <a:pPr marL="1200150" lvl="2" indent="-285750">
              <a:buFont typeface="Courier New" panose="02070309020205020404" pitchFamily="49" charset="0"/>
              <a:buChar char="o"/>
            </a:pPr>
            <a:r>
              <a:rPr lang="en-US" sz="1400" i="1" dirty="0">
                <a:latin typeface="Calibri" panose="020F0502020204030204" pitchFamily="34" charset="0"/>
              </a:rPr>
              <a:t>Improve the input in the statistics department . </a:t>
            </a:r>
          </a:p>
          <a:p>
            <a:pPr marL="1200150" lvl="2" indent="-285750">
              <a:buFont typeface="Courier New" panose="02070309020205020404" pitchFamily="49" charset="0"/>
              <a:buChar char="o"/>
            </a:pPr>
            <a:r>
              <a:rPr lang="en-US" sz="1400" i="1" dirty="0">
                <a:latin typeface="Calibri" panose="020F0502020204030204" pitchFamily="34" charset="0"/>
              </a:rPr>
              <a:t>Code all care giver with a proper and clear way. </a:t>
            </a:r>
          </a:p>
          <a:p>
            <a:pPr marL="1200150" lvl="2" indent="-285750">
              <a:buFont typeface="Courier New" panose="02070309020205020404" pitchFamily="49" charset="0"/>
              <a:buChar char="o"/>
            </a:pPr>
            <a:r>
              <a:rPr lang="en-US" sz="1400" i="1" dirty="0">
                <a:latin typeface="Calibri" panose="020F0502020204030204" pitchFamily="34" charset="0"/>
              </a:rPr>
              <a:t>Eliminate all useless data which will give inaccurate result to the statics department and Data Center .</a:t>
            </a:r>
          </a:p>
        </p:txBody>
      </p:sp>
    </p:spTree>
    <p:extLst>
      <p:ext uri="{BB962C8B-B14F-4D97-AF65-F5344CB8AC3E}">
        <p14:creationId xmlns:p14="http://schemas.microsoft.com/office/powerpoint/2010/main" val="3423335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E80E9B-B478-BB97-B06E-6D4CF3853781}"/>
              </a:ext>
            </a:extLst>
          </p:cNvPr>
          <p:cNvSpPr txBox="1">
            <a:spLocks/>
          </p:cNvSpPr>
          <p:nvPr/>
        </p:nvSpPr>
        <p:spPr>
          <a:xfrm>
            <a:off x="668942" y="211165"/>
            <a:ext cx="8820754" cy="10445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t>Action plan / Tasks</a:t>
            </a:r>
          </a:p>
        </p:txBody>
      </p:sp>
      <p:sp>
        <p:nvSpPr>
          <p:cNvPr id="6" name="Date Placeholder 3">
            <a:extLst>
              <a:ext uri="{FF2B5EF4-FFF2-40B4-BE49-F238E27FC236}">
                <a16:creationId xmlns:a16="http://schemas.microsoft.com/office/drawing/2014/main" id="{EEF8D617-ECA9-200C-4BC6-A9936991A891}"/>
              </a:ext>
            </a:extLst>
          </p:cNvPr>
          <p:cNvSpPr>
            <a:spLocks noGrp="1"/>
          </p:cNvSpPr>
          <p:nvPr>
            <p:ph type="dt" sz="half" idx="10"/>
          </p:nvPr>
        </p:nvSpPr>
        <p:spPr>
          <a:xfrm>
            <a:off x="691579" y="1064614"/>
            <a:ext cx="9113471" cy="294324"/>
          </a:xfrm>
        </p:spPr>
        <p:txBody>
          <a:bodyPr/>
          <a:lstStyle/>
          <a:p>
            <a:r>
              <a:rPr lang="en-US" sz="1400" dirty="0">
                <a:solidFill>
                  <a:schemeClr val="accent1"/>
                </a:solidFill>
              </a:rPr>
              <a:t>Project start date:  </a:t>
            </a:r>
            <a:r>
              <a:rPr lang="en-US" sz="1400" dirty="0">
                <a:solidFill>
                  <a:schemeClr val="tx1">
                    <a:lumMod val="65000"/>
                    <a:lumOff val="35000"/>
                  </a:schemeClr>
                </a:solidFill>
              </a:rPr>
              <a:t>27/07/2022    </a:t>
            </a:r>
            <a:r>
              <a:rPr lang="en-US" sz="1400" dirty="0">
                <a:solidFill>
                  <a:schemeClr val="accent1"/>
                </a:solidFill>
              </a:rPr>
              <a:t>     Status: </a:t>
            </a:r>
            <a:r>
              <a:rPr lang="en-US" sz="1400" dirty="0">
                <a:solidFill>
                  <a:srgbClr val="AD5C4D"/>
                </a:solidFill>
              </a:rPr>
              <a:t>still in progress</a:t>
            </a:r>
            <a:endParaRPr lang="en-US" dirty="0">
              <a:solidFill>
                <a:srgbClr val="AD5C4D"/>
              </a:solidFill>
            </a:endParaRPr>
          </a:p>
        </p:txBody>
      </p:sp>
      <p:graphicFrame>
        <p:nvGraphicFramePr>
          <p:cNvPr id="7" name="Table 6">
            <a:extLst>
              <a:ext uri="{FF2B5EF4-FFF2-40B4-BE49-F238E27FC236}">
                <a16:creationId xmlns:a16="http://schemas.microsoft.com/office/drawing/2014/main" id="{C9DF9FD7-7AFF-4016-8945-BB8B2266E4AC}"/>
              </a:ext>
            </a:extLst>
          </p:cNvPr>
          <p:cNvGraphicFramePr>
            <a:graphicFrameLocks noGrp="1"/>
          </p:cNvGraphicFramePr>
          <p:nvPr>
            <p:extLst>
              <p:ext uri="{D42A27DB-BD31-4B8C-83A1-F6EECF244321}">
                <p14:modId xmlns:p14="http://schemas.microsoft.com/office/powerpoint/2010/main" val="1866558416"/>
              </p:ext>
            </p:extLst>
          </p:nvPr>
        </p:nvGraphicFramePr>
        <p:xfrm>
          <a:off x="336395" y="1470758"/>
          <a:ext cx="10485168" cy="4267981"/>
        </p:xfrm>
        <a:graphic>
          <a:graphicData uri="http://schemas.openxmlformats.org/drawingml/2006/table">
            <a:tbl>
              <a:tblPr firstRow="1" firstCol="1" lastRow="1" lastCol="1" bandRow="1" bandCol="1"/>
              <a:tblGrid>
                <a:gridCol w="3836019">
                  <a:extLst>
                    <a:ext uri="{9D8B030D-6E8A-4147-A177-3AD203B41FA5}">
                      <a16:colId xmlns:a16="http://schemas.microsoft.com/office/drawing/2014/main" val="661044141"/>
                    </a:ext>
                  </a:extLst>
                </a:gridCol>
                <a:gridCol w="2254023">
                  <a:extLst>
                    <a:ext uri="{9D8B030D-6E8A-4147-A177-3AD203B41FA5}">
                      <a16:colId xmlns:a16="http://schemas.microsoft.com/office/drawing/2014/main" val="2395277710"/>
                    </a:ext>
                  </a:extLst>
                </a:gridCol>
                <a:gridCol w="1016306">
                  <a:extLst>
                    <a:ext uri="{9D8B030D-6E8A-4147-A177-3AD203B41FA5}">
                      <a16:colId xmlns:a16="http://schemas.microsoft.com/office/drawing/2014/main" val="2568556119"/>
                    </a:ext>
                  </a:extLst>
                </a:gridCol>
                <a:gridCol w="2263698">
                  <a:extLst>
                    <a:ext uri="{9D8B030D-6E8A-4147-A177-3AD203B41FA5}">
                      <a16:colId xmlns:a16="http://schemas.microsoft.com/office/drawing/2014/main" val="2416481410"/>
                    </a:ext>
                  </a:extLst>
                </a:gridCol>
                <a:gridCol w="1115122">
                  <a:extLst>
                    <a:ext uri="{9D8B030D-6E8A-4147-A177-3AD203B41FA5}">
                      <a16:colId xmlns:a16="http://schemas.microsoft.com/office/drawing/2014/main" val="1577371034"/>
                    </a:ext>
                  </a:extLst>
                </a:gridCol>
              </a:tblGrid>
              <a:tr h="419627">
                <a:tc>
                  <a:txBody>
                    <a:bodyPr/>
                    <a:lstStyle/>
                    <a:p>
                      <a:pPr marL="51435">
                        <a:lnSpc>
                          <a:spcPct val="115000"/>
                        </a:lnSpc>
                        <a:spcBef>
                          <a:spcPts val="365"/>
                        </a:spcBef>
                        <a:spcAft>
                          <a:spcPts val="0"/>
                        </a:spcAft>
                      </a:pPr>
                      <a:r>
                        <a:rPr lang="en-US" sz="1400" b="1" spc="-110" dirty="0">
                          <a:solidFill>
                            <a:schemeClr val="bg1"/>
                          </a:solidFill>
                          <a:effectLst/>
                          <a:latin typeface="Arial" panose="020B0604020202020204" pitchFamily="34" charset="0"/>
                          <a:ea typeface="Arial" panose="020B0604020202020204" pitchFamily="34" charset="0"/>
                          <a:cs typeface="Arial" panose="020B0604020202020204" pitchFamily="34" charset="0"/>
                        </a:rPr>
                        <a:t>T</a:t>
                      </a: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ask</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tc>
                  <a:txBody>
                    <a:bodyPr/>
                    <a:lstStyle/>
                    <a:p>
                      <a:pPr marL="48895">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Responsibility</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tc>
                  <a:txBody>
                    <a:bodyPr/>
                    <a:lstStyle/>
                    <a:p>
                      <a:pPr marL="53340">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Timeframe</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tc>
                  <a:txBody>
                    <a:bodyPr/>
                    <a:lstStyle/>
                    <a:p>
                      <a:pPr marL="46355">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Outcome</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tc>
                  <a:txBody>
                    <a:bodyPr/>
                    <a:lstStyle/>
                    <a:p>
                      <a:pPr marL="56515">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Status</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extLst>
                  <a:ext uri="{0D108BD9-81ED-4DB2-BD59-A6C34878D82A}">
                    <a16:rowId xmlns:a16="http://schemas.microsoft.com/office/drawing/2014/main" val="565728763"/>
                  </a:ext>
                </a:extLst>
              </a:tr>
              <a:tr h="1339925">
                <a:tc>
                  <a:txBody>
                    <a:bodyPr/>
                    <a:lstStyle/>
                    <a:p>
                      <a:pPr marL="51435" marR="95250">
                        <a:lnSpc>
                          <a:spcPct val="104000"/>
                        </a:lnSpc>
                        <a:spcBef>
                          <a:spcPts val="465"/>
                        </a:spcBef>
                        <a:spcAft>
                          <a:spcPts val="0"/>
                        </a:spcAft>
                      </a:pPr>
                      <a:r>
                        <a:rPr lang="en-US" sz="1400" b="1" dirty="0">
                          <a:solidFill>
                            <a:schemeClr val="bg1"/>
                          </a:solidFill>
                          <a:effectLst/>
                          <a:latin typeface="+mn-lt"/>
                          <a:ea typeface="Calibri" panose="020F0502020204030204" pitchFamily="34" charset="0"/>
                          <a:cs typeface="Arial" panose="020B0604020202020204" pitchFamily="34" charset="0"/>
                        </a:rPr>
                        <a:t>1 Set</a:t>
                      </a:r>
                      <a:r>
                        <a:rPr lang="en-US" sz="1400" b="1" baseline="0" dirty="0">
                          <a:solidFill>
                            <a:schemeClr val="bg1"/>
                          </a:solidFill>
                          <a:effectLst/>
                          <a:latin typeface="+mn-lt"/>
                          <a:ea typeface="Calibri" panose="020F0502020204030204" pitchFamily="34" charset="0"/>
                          <a:cs typeface="Arial" panose="020B0604020202020204" pitchFamily="34" charset="0"/>
                        </a:rPr>
                        <a:t> all locations in HIS and exclude all unknown locations  </a:t>
                      </a:r>
                      <a:endParaRPr lang="en-US" sz="1400" b="1" dirty="0">
                        <a:solidFill>
                          <a:schemeClr val="bg1"/>
                        </a:solidFill>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5ABAD"/>
                    </a:solidFill>
                  </a:tcPr>
                </a:tc>
                <a:tc>
                  <a:txBody>
                    <a:bodyPr/>
                    <a:lstStyle/>
                    <a:p>
                      <a:pPr marL="48895">
                        <a:lnSpc>
                          <a:spcPct val="115000"/>
                        </a:lnSpc>
                        <a:spcBef>
                          <a:spcPts val="465"/>
                        </a:spcBef>
                        <a:spcAft>
                          <a:spcPts val="0"/>
                        </a:spcAft>
                      </a:pPr>
                      <a:r>
                        <a:rPr lang="en-US" sz="1200" dirty="0">
                          <a:effectLst/>
                          <a:latin typeface="+mn-lt"/>
                          <a:ea typeface="Calibri" panose="020F0502020204030204" pitchFamily="34" charset="0"/>
                          <a:cs typeface="Arial" panose="020B0604020202020204" pitchFamily="34" charset="0"/>
                        </a:rPr>
                        <a:t>Statics</a:t>
                      </a:r>
                      <a:r>
                        <a:rPr lang="en-US" sz="1200" baseline="0" dirty="0">
                          <a:effectLst/>
                          <a:latin typeface="+mn-lt"/>
                          <a:ea typeface="Calibri" panose="020F0502020204030204" pitchFamily="34" charset="0"/>
                          <a:cs typeface="Arial" panose="020B0604020202020204" pitchFamily="34" charset="0"/>
                        </a:rPr>
                        <a:t> department </a:t>
                      </a:r>
                    </a:p>
                    <a:p>
                      <a:pPr marL="48895">
                        <a:lnSpc>
                          <a:spcPct val="115000"/>
                        </a:lnSpc>
                        <a:spcBef>
                          <a:spcPts val="465"/>
                        </a:spcBef>
                        <a:spcAft>
                          <a:spcPts val="0"/>
                        </a:spcAft>
                      </a:pPr>
                      <a:r>
                        <a:rPr lang="en-US" sz="1200" baseline="0" dirty="0">
                          <a:effectLst/>
                          <a:latin typeface="+mn-lt"/>
                          <a:ea typeface="Calibri" panose="020F0502020204030204" pitchFamily="34" charset="0"/>
                          <a:cs typeface="Arial" panose="020B0604020202020204" pitchFamily="34" charset="0"/>
                        </a:rPr>
                        <a:t>HIS team(WED)</a:t>
                      </a:r>
                    </a:p>
                    <a:p>
                      <a:pPr marL="48895">
                        <a:lnSpc>
                          <a:spcPct val="115000"/>
                        </a:lnSpc>
                        <a:spcBef>
                          <a:spcPts val="465"/>
                        </a:spcBef>
                        <a:spcAft>
                          <a:spcPts val="0"/>
                        </a:spcAft>
                      </a:pPr>
                      <a:r>
                        <a:rPr lang="en-US" sz="1200" baseline="0" dirty="0">
                          <a:effectLst/>
                          <a:latin typeface="+mn-lt"/>
                          <a:ea typeface="Calibri" panose="020F0502020204030204" pitchFamily="34" charset="0"/>
                          <a:cs typeface="Arial" panose="020B0604020202020204" pitchFamily="34" charset="0"/>
                        </a:rPr>
                        <a:t>Fatimah </a:t>
                      </a:r>
                      <a:r>
                        <a:rPr lang="en-US" sz="1200" baseline="0" dirty="0" err="1">
                          <a:effectLst/>
                          <a:latin typeface="+mn-lt"/>
                          <a:ea typeface="Calibri" panose="020F0502020204030204" pitchFamily="34" charset="0"/>
                          <a:cs typeface="Arial" panose="020B0604020202020204" pitchFamily="34" charset="0"/>
                        </a:rPr>
                        <a:t>Jaber</a:t>
                      </a:r>
                      <a:r>
                        <a:rPr lang="en-US" sz="1200" baseline="0" dirty="0">
                          <a:effectLst/>
                          <a:latin typeface="+mn-lt"/>
                          <a:ea typeface="Calibri" panose="020F0502020204030204" pitchFamily="34" charset="0"/>
                          <a:cs typeface="Arial" panose="020B0604020202020204" pitchFamily="34" charset="0"/>
                        </a:rPr>
                        <a:t>(Data Center)</a:t>
                      </a:r>
                    </a:p>
                    <a:p>
                      <a:pPr marL="48895">
                        <a:lnSpc>
                          <a:spcPct val="115000"/>
                        </a:lnSpc>
                        <a:spcBef>
                          <a:spcPts val="465"/>
                        </a:spcBef>
                        <a:spcAft>
                          <a:spcPts val="0"/>
                        </a:spcAft>
                      </a:pPr>
                      <a:r>
                        <a:rPr lang="en-US" sz="1200" baseline="0" dirty="0">
                          <a:effectLst/>
                          <a:latin typeface="+mn-lt"/>
                          <a:ea typeface="Calibri" panose="020F0502020204030204" pitchFamily="34" charset="0"/>
                          <a:cs typeface="Arial" panose="020B0604020202020204" pitchFamily="34" charset="0"/>
                        </a:rPr>
                        <a:t>Aminah AL-</a:t>
                      </a:r>
                      <a:r>
                        <a:rPr lang="en-US" sz="1200" baseline="0" dirty="0" err="1">
                          <a:effectLst/>
                          <a:latin typeface="+mn-lt"/>
                          <a:ea typeface="Calibri" panose="020F0502020204030204" pitchFamily="34" charset="0"/>
                          <a:cs typeface="Arial" panose="020B0604020202020204" pitchFamily="34" charset="0"/>
                        </a:rPr>
                        <a:t>SaleemAL</a:t>
                      </a:r>
                      <a:r>
                        <a:rPr lang="en-US" sz="1200" baseline="0" dirty="0">
                          <a:effectLst/>
                          <a:latin typeface="+mn-lt"/>
                          <a:ea typeface="Calibri" panose="020F0502020204030204" pitchFamily="34" charset="0"/>
                          <a:cs typeface="Arial" panose="020B0604020202020204" pitchFamily="34" charset="0"/>
                        </a:rPr>
                        <a:t>-Saleem(Clinical Improvement Service Coordinator)</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3340" marR="0" lvl="0" indent="0" algn="l" defTabSz="914400" rtl="0" eaLnBrk="1" fontAlgn="auto" latinLnBrk="0" hangingPunct="1">
                        <a:lnSpc>
                          <a:spcPct val="115000"/>
                        </a:lnSpc>
                        <a:spcBef>
                          <a:spcPts val="465"/>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Calibri" panose="020F0502020204030204" pitchFamily="34" charset="0"/>
                          <a:cs typeface="Arial" panose="020B0604020202020204" pitchFamily="34" charset="0"/>
                        </a:rPr>
                        <a:t>15-8-2022</a:t>
                      </a:r>
                    </a:p>
                    <a:p>
                      <a:pPr marL="53340">
                        <a:lnSpc>
                          <a:spcPct val="115000"/>
                        </a:lnSpc>
                        <a:spcBef>
                          <a:spcPts val="465"/>
                        </a:spcBef>
                        <a:spcAft>
                          <a:spcPts val="0"/>
                        </a:spcAft>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1435" marR="95250">
                        <a:lnSpc>
                          <a:spcPct val="104000"/>
                        </a:lnSpc>
                        <a:spcBef>
                          <a:spcPts val="465"/>
                        </a:spcBef>
                        <a:spcAft>
                          <a:spcPts val="0"/>
                        </a:spcAft>
                      </a:pPr>
                      <a:r>
                        <a:rPr lang="en-US" sz="1400" dirty="0">
                          <a:effectLst/>
                          <a:latin typeface="+mn-lt"/>
                          <a:ea typeface="Calibri" panose="020F0502020204030204" pitchFamily="34" charset="0"/>
                          <a:cs typeface="Arial" panose="020B0604020202020204" pitchFamily="34" charset="0"/>
                        </a:rPr>
                        <a:t>All locations set up</a:t>
                      </a:r>
                      <a:r>
                        <a:rPr lang="en-US" sz="1400" baseline="0" dirty="0">
                          <a:effectLst/>
                          <a:latin typeface="+mn-lt"/>
                          <a:ea typeface="Calibri" panose="020F0502020204030204" pitchFamily="34" charset="0"/>
                          <a:cs typeface="Arial" panose="020B0604020202020204" pitchFamily="34" charset="0"/>
                        </a:rPr>
                        <a:t> accurately. </a:t>
                      </a:r>
                    </a:p>
                    <a:p>
                      <a:pPr marL="51435" marR="95250">
                        <a:lnSpc>
                          <a:spcPct val="104000"/>
                        </a:lnSpc>
                        <a:spcBef>
                          <a:spcPts val="465"/>
                        </a:spcBef>
                        <a:spcAft>
                          <a:spcPts val="0"/>
                        </a:spcAft>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6515">
                        <a:lnSpc>
                          <a:spcPct val="115000"/>
                        </a:lnSpc>
                        <a:spcBef>
                          <a:spcPts val="380"/>
                        </a:spcBef>
                        <a:spcAft>
                          <a:spcPts val="0"/>
                        </a:spcAft>
                      </a:pPr>
                      <a:r>
                        <a:rPr lang="en-US" sz="1400" dirty="0">
                          <a:effectLst/>
                          <a:latin typeface="+mn-lt"/>
                          <a:ea typeface="Calibri" panose="020F0502020204030204" pitchFamily="34" charset="0"/>
                          <a:cs typeface="Arial" panose="020B0604020202020204" pitchFamily="34" charset="0"/>
                        </a:rPr>
                        <a:t>done</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2983826"/>
                  </a:ext>
                </a:extLst>
              </a:tr>
              <a:tr h="401652">
                <a:tc>
                  <a:txBody>
                    <a:bodyPr/>
                    <a:lstStyle/>
                    <a:p>
                      <a:pPr marL="51435" marR="95250">
                        <a:lnSpc>
                          <a:spcPct val="104000"/>
                        </a:lnSpc>
                        <a:spcBef>
                          <a:spcPts val="465"/>
                        </a:spcBef>
                        <a:spcAft>
                          <a:spcPts val="0"/>
                        </a:spcAft>
                      </a:pPr>
                      <a:r>
                        <a:rPr lang="en-US" sz="1400" b="1" dirty="0">
                          <a:solidFill>
                            <a:schemeClr val="bg1"/>
                          </a:solidFill>
                          <a:effectLst/>
                          <a:latin typeface="+mn-lt"/>
                          <a:ea typeface="Calibri" panose="020F0502020204030204" pitchFamily="34" charset="0"/>
                          <a:cs typeface="Arial" panose="020B0604020202020204" pitchFamily="34" charset="0"/>
                        </a:rPr>
                        <a:t>2 Coding all care giver in HIS .</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a:txBody>
                    <a:bodyPr/>
                    <a:lstStyle/>
                    <a:p>
                      <a:pPr marL="48895">
                        <a:lnSpc>
                          <a:spcPct val="115000"/>
                        </a:lnSpc>
                        <a:spcBef>
                          <a:spcPts val="465"/>
                        </a:spcBef>
                        <a:spcAft>
                          <a:spcPts val="0"/>
                        </a:spcAft>
                      </a:pPr>
                      <a:r>
                        <a:rPr lang="en-US" sz="1200" dirty="0">
                          <a:effectLst/>
                          <a:latin typeface="+mn-lt"/>
                          <a:ea typeface="Calibri" panose="020F0502020204030204" pitchFamily="34" charset="0"/>
                          <a:cs typeface="Arial" panose="020B0604020202020204" pitchFamily="34" charset="0"/>
                        </a:rPr>
                        <a:t>Dr.</a:t>
                      </a:r>
                      <a:r>
                        <a:rPr lang="en-US" sz="1200" baseline="0" dirty="0">
                          <a:effectLst/>
                          <a:latin typeface="+mn-lt"/>
                          <a:ea typeface="Calibri" panose="020F0502020204030204" pitchFamily="34" charset="0"/>
                          <a:cs typeface="Arial" panose="020B0604020202020204" pitchFamily="34" charset="0"/>
                        </a:rPr>
                        <a:t>  Nada Al-</a:t>
                      </a:r>
                      <a:r>
                        <a:rPr lang="en-US" sz="1200" baseline="0" dirty="0" err="1">
                          <a:effectLst/>
                          <a:latin typeface="+mn-lt"/>
                          <a:ea typeface="Calibri" panose="020F0502020204030204" pitchFamily="34" charset="0"/>
                          <a:cs typeface="Arial" panose="020B0604020202020204" pitchFamily="34" charset="0"/>
                        </a:rPr>
                        <a:t>Faleh</a:t>
                      </a:r>
                      <a:r>
                        <a:rPr lang="en-US" sz="1200" baseline="0" dirty="0">
                          <a:effectLst/>
                          <a:latin typeface="+mn-lt"/>
                          <a:ea typeface="Calibri" panose="020F0502020204030204" pitchFamily="34" charset="0"/>
                          <a:cs typeface="Arial" panose="020B0604020202020204" pitchFamily="34" charset="0"/>
                        </a:rPr>
                        <a:t>(head of </a:t>
                      </a:r>
                      <a:r>
                        <a:rPr lang="en-US" sz="1200" baseline="0" dirty="0" err="1">
                          <a:effectLst/>
                          <a:latin typeface="+mn-lt"/>
                          <a:ea typeface="Calibri" panose="020F0502020204030204" pitchFamily="34" charset="0"/>
                          <a:cs typeface="Arial" panose="020B0604020202020204" pitchFamily="34" charset="0"/>
                        </a:rPr>
                        <a:t>Gyne</a:t>
                      </a:r>
                      <a:r>
                        <a:rPr lang="en-US" sz="1200" baseline="0" dirty="0">
                          <a:effectLst/>
                          <a:latin typeface="+mn-lt"/>
                          <a:ea typeface="Calibri" panose="020F0502020204030204" pitchFamily="34" charset="0"/>
                          <a:cs typeface="Arial" panose="020B0604020202020204" pitchFamily="34" charset="0"/>
                        </a:rPr>
                        <a:t> OPD)</a:t>
                      </a:r>
                    </a:p>
                    <a:p>
                      <a:pPr marL="48895">
                        <a:lnSpc>
                          <a:spcPct val="115000"/>
                        </a:lnSpc>
                        <a:spcBef>
                          <a:spcPts val="465"/>
                        </a:spcBef>
                        <a:spcAft>
                          <a:spcPts val="0"/>
                        </a:spcAft>
                      </a:pPr>
                      <a:r>
                        <a:rPr lang="en-US" sz="1200" baseline="0" dirty="0" err="1">
                          <a:effectLst/>
                          <a:latin typeface="+mn-lt"/>
                          <a:ea typeface="Calibri" panose="020F0502020204030204" pitchFamily="34" charset="0"/>
                          <a:cs typeface="Arial" panose="020B0604020202020204" pitchFamily="34" charset="0"/>
                        </a:rPr>
                        <a:t>Dr.Fahad</a:t>
                      </a:r>
                      <a:r>
                        <a:rPr lang="en-US" sz="1200" baseline="0" dirty="0">
                          <a:effectLst/>
                          <a:latin typeface="+mn-lt"/>
                          <a:ea typeface="Calibri" panose="020F0502020204030204" pitchFamily="34" charset="0"/>
                          <a:cs typeface="Arial" panose="020B0604020202020204" pitchFamily="34" charset="0"/>
                        </a:rPr>
                        <a:t> AL-</a:t>
                      </a:r>
                      <a:r>
                        <a:rPr lang="en-US" sz="1200" baseline="0" dirty="0" err="1">
                          <a:effectLst/>
                          <a:latin typeface="+mn-lt"/>
                          <a:ea typeface="Calibri" panose="020F0502020204030204" pitchFamily="34" charset="0"/>
                          <a:cs typeface="Arial" panose="020B0604020202020204" pitchFamily="34" charset="0"/>
                        </a:rPr>
                        <a:t>Harbi</a:t>
                      </a:r>
                      <a:r>
                        <a:rPr lang="en-US" sz="1200" baseline="0" dirty="0">
                          <a:effectLst/>
                          <a:latin typeface="+mn-lt"/>
                          <a:ea typeface="Calibri" panose="020F0502020204030204" pitchFamily="34" charset="0"/>
                          <a:cs typeface="Arial" panose="020B0604020202020204" pitchFamily="34" charset="0"/>
                        </a:rPr>
                        <a:t>(Head of </a:t>
                      </a:r>
                      <a:r>
                        <a:rPr lang="en-US" sz="1200" baseline="0" dirty="0" err="1">
                          <a:effectLst/>
                          <a:latin typeface="+mn-lt"/>
                          <a:ea typeface="Calibri" panose="020F0502020204030204" pitchFamily="34" charset="0"/>
                          <a:cs typeface="Arial" panose="020B0604020202020204" pitchFamily="34" charset="0"/>
                        </a:rPr>
                        <a:t>Pedia</a:t>
                      </a:r>
                      <a:r>
                        <a:rPr lang="en-US" sz="1200" baseline="0" dirty="0">
                          <a:effectLst/>
                          <a:latin typeface="+mn-lt"/>
                          <a:ea typeface="Calibri" panose="020F0502020204030204" pitchFamily="34" charset="0"/>
                          <a:cs typeface="Arial" panose="020B0604020202020204" pitchFamily="34" charset="0"/>
                        </a:rPr>
                        <a:t> OPD)</a:t>
                      </a:r>
                    </a:p>
                    <a:p>
                      <a:pPr marL="48895">
                        <a:lnSpc>
                          <a:spcPct val="115000"/>
                        </a:lnSpc>
                        <a:spcBef>
                          <a:spcPts val="465"/>
                        </a:spcBef>
                        <a:spcAft>
                          <a:spcPts val="0"/>
                        </a:spcAft>
                      </a:pPr>
                      <a:r>
                        <a:rPr lang="en-US" sz="1200" baseline="0" dirty="0">
                          <a:effectLst/>
                          <a:latin typeface="+mn-lt"/>
                          <a:ea typeface="Calibri" panose="020F0502020204030204" pitchFamily="34" charset="0"/>
                          <a:cs typeface="Arial" panose="020B0604020202020204" pitchFamily="34" charset="0"/>
                        </a:rPr>
                        <a:t>HIS Team(</a:t>
                      </a:r>
                      <a:r>
                        <a:rPr lang="en-US" sz="1200" baseline="0" dirty="0" err="1">
                          <a:effectLst/>
                          <a:latin typeface="+mn-lt"/>
                          <a:ea typeface="Calibri" panose="020F0502020204030204" pitchFamily="34" charset="0"/>
                          <a:cs typeface="Arial" panose="020B0604020202020204" pitchFamily="34" charset="0"/>
                        </a:rPr>
                        <a:t>Maha</a:t>
                      </a:r>
                      <a:r>
                        <a:rPr lang="en-US" sz="1200" baseline="0" dirty="0">
                          <a:effectLst/>
                          <a:latin typeface="+mn-lt"/>
                          <a:ea typeface="Calibri" panose="020F0502020204030204" pitchFamily="34" charset="0"/>
                          <a:cs typeface="Arial" panose="020B0604020202020204" pitchFamily="34" charset="0"/>
                        </a:rPr>
                        <a:t> AL-</a:t>
                      </a:r>
                      <a:r>
                        <a:rPr lang="en-US" sz="1200" baseline="0" dirty="0" err="1">
                          <a:effectLst/>
                          <a:latin typeface="+mn-lt"/>
                          <a:ea typeface="Calibri" panose="020F0502020204030204" pitchFamily="34" charset="0"/>
                          <a:cs typeface="Arial" panose="020B0604020202020204" pitchFamily="34" charset="0"/>
                        </a:rPr>
                        <a:t>Jamea</a:t>
                      </a:r>
                      <a:r>
                        <a:rPr lang="en-US" sz="1200" baseline="0" dirty="0">
                          <a:effectLst/>
                          <a:latin typeface="+mn-lt"/>
                          <a:ea typeface="Calibri" panose="020F0502020204030204" pitchFamily="34" charset="0"/>
                          <a:cs typeface="Arial" panose="020B0604020202020204" pitchFamily="34" charset="0"/>
                        </a:rPr>
                        <a:t>)</a:t>
                      </a:r>
                    </a:p>
                    <a:p>
                      <a:pPr marL="48895">
                        <a:lnSpc>
                          <a:spcPct val="115000"/>
                        </a:lnSpc>
                        <a:spcBef>
                          <a:spcPts val="465"/>
                        </a:spcBef>
                        <a:spcAft>
                          <a:spcPts val="0"/>
                        </a:spcAft>
                      </a:pPr>
                      <a:r>
                        <a:rPr lang="en-US" sz="1200" baseline="0" dirty="0">
                          <a:effectLst/>
                          <a:latin typeface="+mn-lt"/>
                          <a:ea typeface="Calibri" panose="020F0502020204030204" pitchFamily="34" charset="0"/>
                          <a:cs typeface="Arial" panose="020B0604020202020204" pitchFamily="34" charset="0"/>
                        </a:rPr>
                        <a:t>Fatimah </a:t>
                      </a:r>
                      <a:r>
                        <a:rPr lang="en-US" sz="1200" baseline="0" dirty="0" err="1">
                          <a:effectLst/>
                          <a:latin typeface="+mn-lt"/>
                          <a:ea typeface="Calibri" panose="020F0502020204030204" pitchFamily="34" charset="0"/>
                          <a:cs typeface="Arial" panose="020B0604020202020204" pitchFamily="34" charset="0"/>
                        </a:rPr>
                        <a:t>Jaber</a:t>
                      </a:r>
                      <a:r>
                        <a:rPr lang="en-US" sz="1200" baseline="0" dirty="0">
                          <a:effectLst/>
                          <a:latin typeface="+mn-lt"/>
                          <a:ea typeface="Calibri" panose="020F0502020204030204" pitchFamily="34" charset="0"/>
                          <a:cs typeface="Arial" panose="020B0604020202020204" pitchFamily="34" charset="0"/>
                        </a:rPr>
                        <a:t>(Data Center)</a:t>
                      </a:r>
                    </a:p>
                    <a:p>
                      <a:pPr marL="48895">
                        <a:lnSpc>
                          <a:spcPct val="115000"/>
                        </a:lnSpc>
                        <a:spcBef>
                          <a:spcPts val="465"/>
                        </a:spcBef>
                        <a:spcAft>
                          <a:spcPts val="0"/>
                        </a:spcAft>
                      </a:pPr>
                      <a:r>
                        <a:rPr lang="en-US" sz="1200" baseline="0" dirty="0">
                          <a:effectLst/>
                          <a:latin typeface="+mn-lt"/>
                          <a:ea typeface="Calibri" panose="020F0502020204030204" pitchFamily="34" charset="0"/>
                          <a:cs typeface="Arial" panose="020B0604020202020204" pitchFamily="34" charset="0"/>
                        </a:rPr>
                        <a:t>Aminah AL-Saleem(Clinical Improvement Service Coordinator) </a:t>
                      </a:r>
                    </a:p>
                    <a:p>
                      <a:pPr marL="48895">
                        <a:lnSpc>
                          <a:spcPct val="115000"/>
                        </a:lnSpc>
                        <a:spcBef>
                          <a:spcPts val="465"/>
                        </a:spcBef>
                        <a:spcAft>
                          <a:spcPts val="0"/>
                        </a:spcAft>
                      </a:pPr>
                      <a:r>
                        <a:rPr lang="en-US" sz="1200" baseline="0" dirty="0">
                          <a:effectLst/>
                          <a:latin typeface="+mn-lt"/>
                          <a:ea typeface="Calibri" panose="020F0502020204030204" pitchFamily="34" charset="0"/>
                          <a:cs typeface="Arial" panose="020B0604020202020204" pitchFamily="34" charset="0"/>
                        </a:rPr>
                        <a:t>Mohammad AL-</a:t>
                      </a:r>
                      <a:r>
                        <a:rPr lang="en-US" sz="1200" baseline="0" dirty="0" err="1">
                          <a:effectLst/>
                          <a:latin typeface="+mn-lt"/>
                          <a:ea typeface="Calibri" panose="020F0502020204030204" pitchFamily="34" charset="0"/>
                          <a:cs typeface="Arial" panose="020B0604020202020204" pitchFamily="34" charset="0"/>
                        </a:rPr>
                        <a:t>Omran</a:t>
                      </a:r>
                      <a:r>
                        <a:rPr lang="en-US" sz="1200" baseline="0" dirty="0">
                          <a:effectLst/>
                          <a:latin typeface="+mn-lt"/>
                          <a:ea typeface="Calibri" panose="020F0502020204030204" pitchFamily="34" charset="0"/>
                          <a:cs typeface="Arial" panose="020B0604020202020204" pitchFamily="34" charset="0"/>
                        </a:rPr>
                        <a:t> (head of Allied Department )</a:t>
                      </a:r>
                      <a:endParaRPr lang="en-US" sz="12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53340">
                        <a:lnSpc>
                          <a:spcPct val="115000"/>
                        </a:lnSpc>
                        <a:spcBef>
                          <a:spcPts val="465"/>
                        </a:spcBef>
                        <a:spcAft>
                          <a:spcPts val="0"/>
                        </a:spcAft>
                      </a:pPr>
                      <a:r>
                        <a:rPr lang="en-US" sz="1400">
                          <a:effectLst/>
                          <a:latin typeface="+mn-lt"/>
                          <a:ea typeface="Calibri" panose="020F0502020204030204" pitchFamily="34" charset="0"/>
                          <a:cs typeface="Arial" panose="020B0604020202020204" pitchFamily="34" charset="0"/>
                        </a:rPr>
                        <a:t>15-11-2022</a:t>
                      </a: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51435" marR="95250">
                        <a:lnSpc>
                          <a:spcPct val="104000"/>
                        </a:lnSpc>
                        <a:spcBef>
                          <a:spcPts val="465"/>
                        </a:spcBef>
                        <a:spcAft>
                          <a:spcPts val="0"/>
                        </a:spcAft>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56515">
                        <a:lnSpc>
                          <a:spcPct val="115000"/>
                        </a:lnSpc>
                        <a:spcBef>
                          <a:spcPts val="380"/>
                        </a:spcBef>
                        <a:spcAft>
                          <a:spcPts val="0"/>
                        </a:spcAft>
                      </a:pPr>
                      <a:r>
                        <a:rPr lang="en-US" sz="1400" dirty="0">
                          <a:effectLst/>
                          <a:latin typeface="+mn-lt"/>
                          <a:ea typeface="Calibri" panose="020F0502020204030204" pitchFamily="34" charset="0"/>
                          <a:cs typeface="Arial" panose="020B0604020202020204" pitchFamily="34" charset="0"/>
                        </a:rPr>
                        <a:t>In</a:t>
                      </a:r>
                      <a:r>
                        <a:rPr lang="en-US" sz="1400" baseline="0" dirty="0">
                          <a:effectLst/>
                          <a:latin typeface="+mn-lt"/>
                          <a:ea typeface="Calibri" panose="020F0502020204030204" pitchFamily="34" charset="0"/>
                          <a:cs typeface="Arial" panose="020B0604020202020204" pitchFamily="34" charset="0"/>
                        </a:rPr>
                        <a:t> progress</a:t>
                      </a: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14599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CD5239-98B7-524C-8BAE-4E633D69A2B1}"/>
              </a:ext>
            </a:extLst>
          </p:cNvPr>
          <p:cNvSpPr/>
          <p:nvPr/>
        </p:nvSpPr>
        <p:spPr>
          <a:xfrm>
            <a:off x="543415" y="387856"/>
            <a:ext cx="3805881" cy="951470"/>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7" name="Rectangle 6">
            <a:extLst>
              <a:ext uri="{FF2B5EF4-FFF2-40B4-BE49-F238E27FC236}">
                <a16:creationId xmlns:a16="http://schemas.microsoft.com/office/drawing/2014/main" id="{AC0C10D2-E647-014C-A457-2F0632C9C337}"/>
              </a:ext>
            </a:extLst>
          </p:cNvPr>
          <p:cNvSpPr/>
          <p:nvPr/>
        </p:nvSpPr>
        <p:spPr>
          <a:xfrm>
            <a:off x="9947189" y="5913477"/>
            <a:ext cx="1878227" cy="672673"/>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0" name="Picture 9">
            <a:extLst>
              <a:ext uri="{FF2B5EF4-FFF2-40B4-BE49-F238E27FC236}">
                <a16:creationId xmlns:a16="http://schemas.microsoft.com/office/drawing/2014/main" id="{3B34C2D8-F9A1-2847-BBA4-4CB167A41F68}"/>
              </a:ext>
            </a:extLst>
          </p:cNvPr>
          <p:cNvPicPr>
            <a:picLocks noChangeAspect="1"/>
          </p:cNvPicPr>
          <p:nvPr/>
        </p:nvPicPr>
        <p:blipFill>
          <a:blip r:embed="rId3"/>
          <a:srcRect/>
          <a:stretch/>
        </p:blipFill>
        <p:spPr>
          <a:xfrm>
            <a:off x="745865" y="668196"/>
            <a:ext cx="3400979" cy="657917"/>
          </a:xfrm>
          <a:prstGeom prst="rect">
            <a:avLst/>
          </a:prstGeom>
        </p:spPr>
      </p:pic>
      <p:sp>
        <p:nvSpPr>
          <p:cNvPr id="4" name="Title 1">
            <a:extLst>
              <a:ext uri="{FF2B5EF4-FFF2-40B4-BE49-F238E27FC236}">
                <a16:creationId xmlns:a16="http://schemas.microsoft.com/office/drawing/2014/main" id="{6052320F-923C-30F9-29CF-62F7138443C2}"/>
              </a:ext>
            </a:extLst>
          </p:cNvPr>
          <p:cNvSpPr>
            <a:spLocks noGrp="1"/>
          </p:cNvSpPr>
          <p:nvPr/>
        </p:nvSpPr>
        <p:spPr>
          <a:xfrm>
            <a:off x="1551979" y="2546009"/>
            <a:ext cx="9088041" cy="1007131"/>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chor="b">
            <a:normAutofit/>
          </a:bodyPr>
          <a:lstStyle>
            <a:lvl1pPr algn="ctr" defTabSz="1007943" rtl="0" eaLnBrk="1" latinLnBrk="0" hangingPunct="1">
              <a:lnSpc>
                <a:spcPct val="90000"/>
              </a:lnSpc>
              <a:spcBef>
                <a:spcPct val="0"/>
              </a:spcBef>
              <a:buNone/>
              <a:defRPr sz="6614" kern="1200">
                <a:solidFill>
                  <a:schemeClr val="tx1"/>
                </a:solidFill>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marL="0" marR="0" lvl="0" indent="0" algn="ctr" defTabSz="1007943" rtl="0" eaLnBrk="1" fontAlgn="auto" latinLnBrk="0" hangingPunct="1">
              <a:lnSpc>
                <a:spcPct val="90000"/>
              </a:lnSpc>
              <a:spcBef>
                <a:spcPct val="0"/>
              </a:spcBef>
              <a:spcAft>
                <a:spcPts val="0"/>
              </a:spcAft>
              <a:buClrTx/>
              <a:buSzTx/>
              <a:buFontTx/>
              <a:buNone/>
              <a:tabLst/>
              <a:defRPr/>
            </a:pPr>
            <a:r>
              <a:rPr lang="en-US" noProof="0" dirty="0">
                <a:solidFill>
                  <a:prstClr val="white"/>
                </a:solidFill>
                <a:latin typeface="DIN Next LT Arabic" panose="020B0503020203050203" pitchFamily="34" charset="-78"/>
                <a:cs typeface="DIN Next LT Arabic" panose="020B0503020203050203" pitchFamily="34" charset="-78"/>
              </a:rPr>
              <a:t>Trigger tool</a:t>
            </a:r>
            <a:endParaRPr kumimoji="0" lang="x-none" sz="6614" b="0" i="0" u="none" strike="noStrike" kern="1200" cap="none" spc="0" normalizeH="0" baseline="0" noProof="0" dirty="0">
              <a:ln>
                <a:noFill/>
              </a:ln>
              <a:solidFill>
                <a:prstClr val="white"/>
              </a:solidFill>
              <a:effectLst/>
              <a:uLnTx/>
              <a:uFillTx/>
              <a:latin typeface="DIN Next LT Arabic" panose="020B0503020203050203" pitchFamily="34" charset="-78"/>
              <a:ea typeface="+mj-ea"/>
              <a:cs typeface="DIN Next LT Arabic" panose="020B0503020203050203" pitchFamily="34" charset="-78"/>
            </a:endParaRPr>
          </a:p>
        </p:txBody>
      </p:sp>
      <p:sp>
        <p:nvSpPr>
          <p:cNvPr id="6" name="Subtitle 2">
            <a:extLst>
              <a:ext uri="{FF2B5EF4-FFF2-40B4-BE49-F238E27FC236}">
                <a16:creationId xmlns:a16="http://schemas.microsoft.com/office/drawing/2014/main" id="{072C7F8A-2FAB-008B-8788-86C67A657767}"/>
              </a:ext>
            </a:extLst>
          </p:cNvPr>
          <p:cNvSpPr>
            <a:spLocks noGrp="1"/>
          </p:cNvSpPr>
          <p:nvPr/>
        </p:nvSpPr>
        <p:spPr>
          <a:xfrm>
            <a:off x="2086569" y="3934937"/>
            <a:ext cx="8018860" cy="672672"/>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ormAutofit fontScale="25000" lnSpcReduction="20000"/>
          </a:bodyPr>
          <a:lstStyle>
            <a:lvl1pPr marL="0" indent="0" algn="ctr" defTabSz="1007943" rtl="0" eaLnBrk="1" latinLnBrk="0" hangingPunct="1">
              <a:lnSpc>
                <a:spcPct val="90000"/>
              </a:lnSpc>
              <a:spcBef>
                <a:spcPts val="1102"/>
              </a:spcBef>
              <a:buFont typeface="Arial" panose="020B0604020202020204" pitchFamily="34" charset="0"/>
              <a:buNone/>
              <a:defRPr sz="2646" kern="1200">
                <a:solidFill>
                  <a:schemeClr val="tx1"/>
                </a:solidFill>
                <a:latin typeface="+mj-lt"/>
                <a:ea typeface="+mj-ea"/>
                <a:cs typeface="+mj-cs"/>
              </a:defRPr>
            </a:lvl1pPr>
            <a:lvl2pPr marL="503972" indent="0" algn="ctr" defTabSz="1007943" rtl="0" eaLnBrk="1" latinLnBrk="0" hangingPunct="1">
              <a:lnSpc>
                <a:spcPct val="90000"/>
              </a:lnSpc>
              <a:spcBef>
                <a:spcPts val="551"/>
              </a:spcBef>
              <a:buFont typeface="Arial" panose="020B0604020202020204" pitchFamily="34" charset="0"/>
              <a:buNone/>
              <a:defRPr sz="2205" kern="1200">
                <a:solidFill>
                  <a:schemeClr val="tx1"/>
                </a:solidFill>
                <a:latin typeface="+mj-lt"/>
                <a:ea typeface="+mj-ea"/>
                <a:cs typeface="+mj-cs"/>
              </a:defRPr>
            </a:lvl2pPr>
            <a:lvl3pPr marL="1007943" indent="0" algn="ctr" defTabSz="1007943" rtl="0" eaLnBrk="1" latinLnBrk="0" hangingPunct="1">
              <a:lnSpc>
                <a:spcPct val="90000"/>
              </a:lnSpc>
              <a:spcBef>
                <a:spcPts val="551"/>
              </a:spcBef>
              <a:buFont typeface="Arial" panose="020B0604020202020204" pitchFamily="34" charset="0"/>
              <a:buNone/>
              <a:defRPr sz="1984" kern="1200">
                <a:solidFill>
                  <a:schemeClr val="tx1"/>
                </a:solidFill>
                <a:latin typeface="+mj-lt"/>
                <a:ea typeface="+mj-ea"/>
                <a:cs typeface="+mj-cs"/>
              </a:defRPr>
            </a:lvl3pPr>
            <a:lvl4pPr marL="1511915"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4pPr>
            <a:lvl5pPr marL="2015886"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5pPr>
            <a:lvl6pPr marL="2519858"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6pPr>
            <a:lvl7pPr marL="3023829"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7pPr>
            <a:lvl8pPr marL="3527801"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8pPr>
            <a:lvl9pPr marL="4031772"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9pPr>
          </a:lstStyle>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Members:</a:t>
            </a:r>
          </a:p>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 Dr. </a:t>
            </a:r>
            <a:r>
              <a:rPr lang="en-US" sz="6400" dirty="0">
                <a:solidFill>
                  <a:prstClr val="white"/>
                </a:solidFill>
                <a:latin typeface="DIN Next LT Arabic Light" panose="020B0303020203050203" pitchFamily="34" charset="-78"/>
                <a:cs typeface="DIN Next LT Arabic Light" panose="020B0303020203050203" pitchFamily="34" charset="-78"/>
              </a:rPr>
              <a:t>Zahra </a:t>
            </a:r>
            <a:r>
              <a:rPr lang="en-US" sz="6400" dirty="0" err="1">
                <a:solidFill>
                  <a:prstClr val="white"/>
                </a:solidFill>
                <a:latin typeface="DIN Next LT Arabic Light" panose="020B0303020203050203" pitchFamily="34" charset="-78"/>
                <a:cs typeface="DIN Next LT Arabic Light" panose="020B0303020203050203" pitchFamily="34" charset="-78"/>
              </a:rPr>
              <a:t>Almajed</a:t>
            </a:r>
            <a:endPar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a:p>
            <a:pPr marR="0" lvl="0" algn="l" defTabSz="1007943" rtl="0" eaLnBrk="1" fontAlgn="auto" latinLnBrk="0" hangingPunct="1">
              <a:lnSpc>
                <a:spcPct val="90000"/>
              </a:lnSpc>
              <a:spcBef>
                <a:spcPts val="1102"/>
              </a:spcBef>
              <a:spcAft>
                <a:spcPts val="0"/>
              </a:spcAft>
              <a:buClrTx/>
              <a:buSzTx/>
              <a:tabLst/>
              <a:defRPr/>
            </a:pPr>
            <a:r>
              <a:rPr lang="en-US" sz="6400" dirty="0">
                <a:solidFill>
                  <a:prstClr val="white"/>
                </a:solidFill>
                <a:latin typeface="DIN Next LT Arabic Light" panose="020B0303020203050203" pitchFamily="34" charset="-78"/>
                <a:cs typeface="DIN Next LT Arabic Light" panose="020B0303020203050203" pitchFamily="34" charset="-78"/>
              </a:rPr>
              <a:t>- Dr. Fatimah Al </a:t>
            </a:r>
            <a:r>
              <a:rPr lang="en-US" sz="6400" dirty="0" err="1">
                <a:solidFill>
                  <a:prstClr val="white"/>
                </a:solidFill>
                <a:latin typeface="DIN Next LT Arabic Light" panose="020B0303020203050203" pitchFamily="34" charset="-78"/>
                <a:cs typeface="DIN Next LT Arabic Light" panose="020B0303020203050203" pitchFamily="34" charset="-78"/>
              </a:rPr>
              <a:t>shehab</a:t>
            </a:r>
            <a:endParaRPr lang="en-US" sz="6400" dirty="0">
              <a:solidFill>
                <a:prstClr val="white"/>
              </a:solidFill>
              <a:latin typeface="DIN Next LT Arabic Light" panose="020B0303020203050203" pitchFamily="34" charset="-78"/>
              <a:cs typeface="DIN Next LT Arabic Light" panose="020B0303020203050203" pitchFamily="34" charset="-78"/>
            </a:endParaRPr>
          </a:p>
          <a:p>
            <a:pPr marR="0" lvl="0" algn="l" defTabSz="1007943" rtl="0" eaLnBrk="1" fontAlgn="auto" latinLnBrk="0" hangingPunct="1">
              <a:lnSpc>
                <a:spcPct val="90000"/>
              </a:lnSpc>
              <a:spcBef>
                <a:spcPts val="1102"/>
              </a:spcBef>
              <a:spcAft>
                <a:spcPts val="0"/>
              </a:spcAft>
              <a:buClrTx/>
              <a:buSzTx/>
              <a:tabLst/>
              <a:defRPr/>
            </a:pPr>
            <a:r>
              <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 Dr. Maryam </a:t>
            </a:r>
            <a:r>
              <a:rPr kumimoji="0" lang="en-US" sz="6400" b="0" i="0" u="none" strike="noStrike" kern="1200" cap="none" spc="0" normalizeH="0" baseline="0" noProof="0" dirty="0" err="1">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Almazen</a:t>
            </a:r>
            <a:endPar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a:p>
            <a:pPr marL="0" marR="0" lvl="0" indent="0" algn="ctr"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endParaRPr kumimoji="0" lang="x-none" sz="36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p:txBody>
      </p:sp>
    </p:spTree>
    <p:extLst>
      <p:ext uri="{BB962C8B-B14F-4D97-AF65-F5344CB8AC3E}">
        <p14:creationId xmlns:p14="http://schemas.microsoft.com/office/powerpoint/2010/main" val="2520460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3198-AA8F-9D82-4E90-91F4C9EFE590}"/>
              </a:ext>
            </a:extLst>
          </p:cNvPr>
          <p:cNvSpPr>
            <a:spLocks noGrp="1"/>
          </p:cNvSpPr>
          <p:nvPr>
            <p:ph type="title"/>
          </p:nvPr>
        </p:nvSpPr>
        <p:spPr/>
        <p:txBody>
          <a:bodyPr/>
          <a:lstStyle/>
          <a:p>
            <a:r>
              <a:rPr lang="en-US" dirty="0">
                <a:solidFill>
                  <a:srgbClr val="214293"/>
                </a:solidFill>
              </a:rPr>
              <a:t>Definition and Aims</a:t>
            </a:r>
          </a:p>
        </p:txBody>
      </p:sp>
      <p:sp>
        <p:nvSpPr>
          <p:cNvPr id="3" name="Content Placeholder 2">
            <a:extLst>
              <a:ext uri="{FF2B5EF4-FFF2-40B4-BE49-F238E27FC236}">
                <a16:creationId xmlns:a16="http://schemas.microsoft.com/office/drawing/2014/main" id="{5FB19B36-77C0-1F99-3C36-511442BDA96F}"/>
              </a:ext>
            </a:extLst>
          </p:cNvPr>
          <p:cNvSpPr>
            <a:spLocks noGrp="1"/>
          </p:cNvSpPr>
          <p:nvPr>
            <p:ph idx="1"/>
          </p:nvPr>
        </p:nvSpPr>
        <p:spPr/>
        <p:txBody>
          <a:bodyPr/>
          <a:lstStyle/>
          <a:p>
            <a:r>
              <a:rPr lang="en-US" dirty="0"/>
              <a:t> The Trigger Tool methodology isa retrospective review of closed medical records using “triggers” (or clues) to identify possible adverse events</a:t>
            </a:r>
          </a:p>
          <a:p>
            <a:endParaRPr lang="en-US" dirty="0"/>
          </a:p>
          <a:p>
            <a:r>
              <a:rPr lang="en-US" dirty="0"/>
              <a:t>Aims:</a:t>
            </a:r>
          </a:p>
          <a:p>
            <a:pPr lvl="1"/>
            <a:r>
              <a:rPr lang="en-US" dirty="0"/>
              <a:t> </a:t>
            </a:r>
            <a:r>
              <a:rPr lang="en-US" i="1" dirty="0"/>
              <a:t>Measuring Adverse Events.</a:t>
            </a:r>
          </a:p>
          <a:p>
            <a:pPr lvl="1"/>
            <a:r>
              <a:rPr lang="en-US" i="1" dirty="0"/>
              <a:t>help accelerate change by improving patient care and turning this ideas into actions</a:t>
            </a:r>
          </a:p>
          <a:p>
            <a:pPr lvl="1"/>
            <a:r>
              <a:rPr lang="en-US" i="1" dirty="0"/>
              <a:t>improving  quality and safety in MCH services</a:t>
            </a:r>
          </a:p>
          <a:p>
            <a:pPr lvl="1"/>
            <a:r>
              <a:rPr lang="en-US" i="1" dirty="0"/>
              <a:t>improve the quality of health care provider documentation. </a:t>
            </a:r>
          </a:p>
          <a:p>
            <a:endParaRPr lang="en-US" dirty="0"/>
          </a:p>
        </p:txBody>
      </p:sp>
    </p:spTree>
    <p:extLst>
      <p:ext uri="{BB962C8B-B14F-4D97-AF65-F5344CB8AC3E}">
        <p14:creationId xmlns:p14="http://schemas.microsoft.com/office/powerpoint/2010/main" val="979776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2BE8D41-07C7-324C-A5C9-16048FD5EF0B}"/>
              </a:ext>
            </a:extLst>
          </p:cNvPr>
          <p:cNvSpPr>
            <a:spLocks noGrp="1"/>
          </p:cNvSpPr>
          <p:nvPr/>
        </p:nvSpPr>
        <p:spPr>
          <a:xfrm>
            <a:off x="1551979" y="2546009"/>
            <a:ext cx="9088041" cy="1007131"/>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chor="b">
            <a:normAutofit fontScale="77500" lnSpcReduction="20000"/>
          </a:bodyPr>
          <a:lstStyle>
            <a:lvl1pPr algn="ctr" defTabSz="1007943" rtl="0" eaLnBrk="1" latinLnBrk="0" hangingPunct="1">
              <a:lnSpc>
                <a:spcPct val="90000"/>
              </a:lnSpc>
              <a:spcBef>
                <a:spcPct val="0"/>
              </a:spcBef>
              <a:buNone/>
              <a:defRPr sz="6614" kern="1200">
                <a:solidFill>
                  <a:schemeClr val="tx1"/>
                </a:solidFill>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marL="0" marR="0" lvl="0" indent="0" algn="ctr" defTabSz="1007943" rtl="0" eaLnBrk="1" fontAlgn="auto" latinLnBrk="0" hangingPunct="1">
              <a:lnSpc>
                <a:spcPct val="90000"/>
              </a:lnSpc>
              <a:spcBef>
                <a:spcPct val="0"/>
              </a:spcBef>
              <a:spcAft>
                <a:spcPts val="0"/>
              </a:spcAft>
              <a:buClrTx/>
              <a:buSzTx/>
              <a:buFontTx/>
              <a:buNone/>
              <a:tabLst/>
              <a:defRPr/>
            </a:pPr>
            <a:r>
              <a:rPr kumimoji="0" lang="en-US" sz="6614" b="0" i="0" u="none" strike="noStrike" kern="1200" cap="none" spc="0" normalizeH="0" baseline="0" noProof="0" dirty="0">
                <a:ln>
                  <a:noFill/>
                </a:ln>
                <a:solidFill>
                  <a:prstClr val="white"/>
                </a:solidFill>
                <a:effectLst/>
                <a:uLnTx/>
                <a:uFillTx/>
                <a:latin typeface="DIN Next LT Arabic" panose="020B0503020203050203" pitchFamily="34" charset="-78"/>
                <a:ea typeface="+mj-ea"/>
                <a:cs typeface="DIN Next LT Arabic" panose="020B0503020203050203" pitchFamily="34" charset="-78"/>
              </a:rPr>
              <a:t>Work place wellness program</a:t>
            </a:r>
            <a:endParaRPr kumimoji="0" lang="en-SA" sz="6614" b="0" i="0" u="none" strike="noStrike" kern="1200" cap="none" spc="0" normalizeH="0" baseline="0" noProof="0" dirty="0">
              <a:ln>
                <a:noFill/>
              </a:ln>
              <a:solidFill>
                <a:prstClr val="white"/>
              </a:solidFill>
              <a:effectLst/>
              <a:uLnTx/>
              <a:uFillTx/>
              <a:latin typeface="DIN Next LT Arabic" panose="020B0503020203050203" pitchFamily="34" charset="-78"/>
              <a:ea typeface="+mj-ea"/>
              <a:cs typeface="DIN Next LT Arabic" panose="020B0503020203050203" pitchFamily="34" charset="-78"/>
            </a:endParaRPr>
          </a:p>
        </p:txBody>
      </p:sp>
      <p:sp>
        <p:nvSpPr>
          <p:cNvPr id="6" name="Subtitle 2">
            <a:extLst>
              <a:ext uri="{FF2B5EF4-FFF2-40B4-BE49-F238E27FC236}">
                <a16:creationId xmlns:a16="http://schemas.microsoft.com/office/drawing/2014/main" id="{6A9921C5-ED31-ED41-9050-D188F3ADAA2D}"/>
              </a:ext>
            </a:extLst>
          </p:cNvPr>
          <p:cNvSpPr>
            <a:spLocks noGrp="1"/>
          </p:cNvSpPr>
          <p:nvPr/>
        </p:nvSpPr>
        <p:spPr>
          <a:xfrm>
            <a:off x="2086569" y="3685553"/>
            <a:ext cx="8018860" cy="907877"/>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ormAutofit fontScale="92500" lnSpcReduction="20000"/>
          </a:bodyPr>
          <a:lstStyle>
            <a:lvl1pPr marL="0" indent="0" algn="ctr" defTabSz="1007943" rtl="0" eaLnBrk="1" latinLnBrk="0" hangingPunct="1">
              <a:lnSpc>
                <a:spcPct val="90000"/>
              </a:lnSpc>
              <a:spcBef>
                <a:spcPts val="1102"/>
              </a:spcBef>
              <a:buFont typeface="Arial" panose="020B0604020202020204" pitchFamily="34" charset="0"/>
              <a:buNone/>
              <a:defRPr sz="2646" kern="1200">
                <a:solidFill>
                  <a:schemeClr val="tx1"/>
                </a:solidFill>
                <a:latin typeface="+mj-lt"/>
                <a:ea typeface="+mj-ea"/>
                <a:cs typeface="+mj-cs"/>
              </a:defRPr>
            </a:lvl1pPr>
            <a:lvl2pPr marL="503972" indent="0" algn="ctr" defTabSz="1007943" rtl="0" eaLnBrk="1" latinLnBrk="0" hangingPunct="1">
              <a:lnSpc>
                <a:spcPct val="90000"/>
              </a:lnSpc>
              <a:spcBef>
                <a:spcPts val="551"/>
              </a:spcBef>
              <a:buFont typeface="Arial" panose="020B0604020202020204" pitchFamily="34" charset="0"/>
              <a:buNone/>
              <a:defRPr sz="2205" kern="1200">
                <a:solidFill>
                  <a:schemeClr val="tx1"/>
                </a:solidFill>
                <a:latin typeface="+mj-lt"/>
                <a:ea typeface="+mj-ea"/>
                <a:cs typeface="+mj-cs"/>
              </a:defRPr>
            </a:lvl2pPr>
            <a:lvl3pPr marL="1007943" indent="0" algn="ctr" defTabSz="1007943" rtl="0" eaLnBrk="1" latinLnBrk="0" hangingPunct="1">
              <a:lnSpc>
                <a:spcPct val="90000"/>
              </a:lnSpc>
              <a:spcBef>
                <a:spcPts val="551"/>
              </a:spcBef>
              <a:buFont typeface="Arial" panose="020B0604020202020204" pitchFamily="34" charset="0"/>
              <a:buNone/>
              <a:defRPr sz="1984" kern="1200">
                <a:solidFill>
                  <a:schemeClr val="tx1"/>
                </a:solidFill>
                <a:latin typeface="+mj-lt"/>
                <a:ea typeface="+mj-ea"/>
                <a:cs typeface="+mj-cs"/>
              </a:defRPr>
            </a:lvl3pPr>
            <a:lvl4pPr marL="1511915"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4pPr>
            <a:lvl5pPr marL="2015886"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5pPr>
            <a:lvl6pPr marL="2519858"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6pPr>
            <a:lvl7pPr marL="3023829"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7pPr>
            <a:lvl8pPr marL="3527801"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8pPr>
            <a:lvl9pPr marL="4031772"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9pPr>
          </a:lstStyle>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Dr. Zahra </a:t>
            </a:r>
            <a:r>
              <a:rPr kumimoji="0" lang="en-US" sz="1600" b="0" i="0" u="none" strike="noStrike" kern="1200" cap="none" spc="0" normalizeH="0" baseline="0" noProof="0" dirty="0" err="1">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Almajed</a:t>
            </a:r>
            <a:endParaRPr kumimoji="0" lang="en-US" sz="16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Dr. Wejdan Alarqan</a:t>
            </a:r>
          </a:p>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lang="en-US" sz="1600" dirty="0">
                <a:solidFill>
                  <a:prstClr val="white"/>
                </a:solidFill>
                <a:latin typeface="DIN Next LT Arabic Light" panose="020B0303020203050203" pitchFamily="34" charset="-78"/>
                <a:cs typeface="DIN Next LT Arabic Light" panose="020B0303020203050203" pitchFamily="34" charset="-78"/>
              </a:rPr>
              <a:t>Fatima Al Eid</a:t>
            </a:r>
            <a:endParaRPr kumimoji="0" lang="en-SA" sz="16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p:txBody>
      </p:sp>
      <p:sp>
        <p:nvSpPr>
          <p:cNvPr id="2" name="Rectangle 1">
            <a:extLst>
              <a:ext uri="{FF2B5EF4-FFF2-40B4-BE49-F238E27FC236}">
                <a16:creationId xmlns:a16="http://schemas.microsoft.com/office/drawing/2014/main" id="{AACD5239-98B7-524C-8BAE-4E633D69A2B1}"/>
              </a:ext>
            </a:extLst>
          </p:cNvPr>
          <p:cNvSpPr/>
          <p:nvPr/>
        </p:nvSpPr>
        <p:spPr>
          <a:xfrm>
            <a:off x="543415" y="387856"/>
            <a:ext cx="3805881" cy="951470"/>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7" name="Rectangle 6">
            <a:extLst>
              <a:ext uri="{FF2B5EF4-FFF2-40B4-BE49-F238E27FC236}">
                <a16:creationId xmlns:a16="http://schemas.microsoft.com/office/drawing/2014/main" id="{AC0C10D2-E647-014C-A457-2F0632C9C337}"/>
              </a:ext>
            </a:extLst>
          </p:cNvPr>
          <p:cNvSpPr/>
          <p:nvPr/>
        </p:nvSpPr>
        <p:spPr>
          <a:xfrm>
            <a:off x="9947189" y="5913477"/>
            <a:ext cx="1878227" cy="672673"/>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0" name="Picture 9">
            <a:extLst>
              <a:ext uri="{FF2B5EF4-FFF2-40B4-BE49-F238E27FC236}">
                <a16:creationId xmlns:a16="http://schemas.microsoft.com/office/drawing/2014/main" id="{3B34C2D8-F9A1-2847-BBA4-4CB167A41F68}"/>
              </a:ext>
            </a:extLst>
          </p:cNvPr>
          <p:cNvPicPr>
            <a:picLocks noChangeAspect="1"/>
          </p:cNvPicPr>
          <p:nvPr/>
        </p:nvPicPr>
        <p:blipFill>
          <a:blip r:embed="rId3"/>
          <a:srcRect/>
          <a:stretch/>
        </p:blipFill>
        <p:spPr>
          <a:xfrm>
            <a:off x="745865" y="668196"/>
            <a:ext cx="3400979" cy="657917"/>
          </a:xfrm>
          <a:prstGeom prst="rect">
            <a:avLst/>
          </a:prstGeom>
        </p:spPr>
      </p:pic>
    </p:spTree>
    <p:extLst>
      <p:ext uri="{BB962C8B-B14F-4D97-AF65-F5344CB8AC3E}">
        <p14:creationId xmlns:p14="http://schemas.microsoft.com/office/powerpoint/2010/main" val="2561057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4389-3382-0A50-D946-B51683256A64}"/>
              </a:ext>
            </a:extLst>
          </p:cNvPr>
          <p:cNvSpPr>
            <a:spLocks noGrp="1"/>
          </p:cNvSpPr>
          <p:nvPr>
            <p:ph type="title"/>
          </p:nvPr>
        </p:nvSpPr>
        <p:spPr/>
        <p:txBody>
          <a:bodyPr/>
          <a:lstStyle/>
          <a:p>
            <a:r>
              <a:rPr lang="en-US" dirty="0"/>
              <a:t>Action plan/ tasks</a:t>
            </a:r>
          </a:p>
        </p:txBody>
      </p:sp>
      <p:pic>
        <p:nvPicPr>
          <p:cNvPr id="5" name="Content Placeholder 4">
            <a:extLst>
              <a:ext uri="{FF2B5EF4-FFF2-40B4-BE49-F238E27FC236}">
                <a16:creationId xmlns:a16="http://schemas.microsoft.com/office/drawing/2014/main" id="{D7EE7445-F000-9A9D-5123-A69C7E8861FC}"/>
              </a:ext>
            </a:extLst>
          </p:cNvPr>
          <p:cNvPicPr>
            <a:picLocks noGrp="1" noChangeAspect="1"/>
          </p:cNvPicPr>
          <p:nvPr>
            <p:ph idx="1"/>
          </p:nvPr>
        </p:nvPicPr>
        <p:blipFill rotWithShape="1">
          <a:blip r:embed="rId2"/>
          <a:srcRect t="4894"/>
          <a:stretch/>
        </p:blipFill>
        <p:spPr>
          <a:xfrm>
            <a:off x="899022" y="1309255"/>
            <a:ext cx="9935233" cy="4696690"/>
          </a:xfrm>
        </p:spPr>
      </p:pic>
    </p:spTree>
    <p:extLst>
      <p:ext uri="{BB962C8B-B14F-4D97-AF65-F5344CB8AC3E}">
        <p14:creationId xmlns:p14="http://schemas.microsoft.com/office/powerpoint/2010/main" val="282975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8CB6-4350-17DF-A942-F54552947555}"/>
              </a:ext>
            </a:extLst>
          </p:cNvPr>
          <p:cNvSpPr>
            <a:spLocks noGrp="1"/>
          </p:cNvSpPr>
          <p:nvPr>
            <p:ph type="title"/>
          </p:nvPr>
        </p:nvSpPr>
        <p:spPr/>
        <p:txBody>
          <a:bodyPr/>
          <a:lstStyle/>
          <a:p>
            <a:r>
              <a:rPr lang="en-US" dirty="0">
                <a:solidFill>
                  <a:srgbClr val="214293"/>
                </a:solidFill>
              </a:rPr>
              <a:t>List of triggers</a:t>
            </a:r>
          </a:p>
        </p:txBody>
      </p:sp>
      <p:pic>
        <p:nvPicPr>
          <p:cNvPr id="5" name="Content Placeholder 4">
            <a:extLst>
              <a:ext uri="{FF2B5EF4-FFF2-40B4-BE49-F238E27FC236}">
                <a16:creationId xmlns:a16="http://schemas.microsoft.com/office/drawing/2014/main" id="{822B8E55-4FF6-D100-AF33-27DFE00B09A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4979" y="1690688"/>
            <a:ext cx="12235510" cy="4450863"/>
          </a:xfrm>
        </p:spPr>
      </p:pic>
    </p:spTree>
    <p:extLst>
      <p:ext uri="{BB962C8B-B14F-4D97-AF65-F5344CB8AC3E}">
        <p14:creationId xmlns:p14="http://schemas.microsoft.com/office/powerpoint/2010/main" val="2996774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CD5239-98B7-524C-8BAE-4E633D69A2B1}"/>
              </a:ext>
            </a:extLst>
          </p:cNvPr>
          <p:cNvSpPr/>
          <p:nvPr/>
        </p:nvSpPr>
        <p:spPr>
          <a:xfrm>
            <a:off x="543415" y="387856"/>
            <a:ext cx="3805881" cy="951470"/>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7" name="Rectangle 6">
            <a:extLst>
              <a:ext uri="{FF2B5EF4-FFF2-40B4-BE49-F238E27FC236}">
                <a16:creationId xmlns:a16="http://schemas.microsoft.com/office/drawing/2014/main" id="{AC0C10D2-E647-014C-A457-2F0632C9C337}"/>
              </a:ext>
            </a:extLst>
          </p:cNvPr>
          <p:cNvSpPr/>
          <p:nvPr/>
        </p:nvSpPr>
        <p:spPr>
          <a:xfrm>
            <a:off x="9947189" y="5913477"/>
            <a:ext cx="1878227" cy="672673"/>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0" name="Picture 9">
            <a:extLst>
              <a:ext uri="{FF2B5EF4-FFF2-40B4-BE49-F238E27FC236}">
                <a16:creationId xmlns:a16="http://schemas.microsoft.com/office/drawing/2014/main" id="{3B34C2D8-F9A1-2847-BBA4-4CB167A41F68}"/>
              </a:ext>
            </a:extLst>
          </p:cNvPr>
          <p:cNvPicPr>
            <a:picLocks noChangeAspect="1"/>
          </p:cNvPicPr>
          <p:nvPr/>
        </p:nvPicPr>
        <p:blipFill>
          <a:blip r:embed="rId3"/>
          <a:srcRect/>
          <a:stretch/>
        </p:blipFill>
        <p:spPr>
          <a:xfrm>
            <a:off x="745865" y="668196"/>
            <a:ext cx="3400979" cy="657917"/>
          </a:xfrm>
          <a:prstGeom prst="rect">
            <a:avLst/>
          </a:prstGeom>
        </p:spPr>
      </p:pic>
      <p:sp>
        <p:nvSpPr>
          <p:cNvPr id="4" name="Title 1">
            <a:extLst>
              <a:ext uri="{FF2B5EF4-FFF2-40B4-BE49-F238E27FC236}">
                <a16:creationId xmlns:a16="http://schemas.microsoft.com/office/drawing/2014/main" id="{6052320F-923C-30F9-29CF-62F7138443C2}"/>
              </a:ext>
            </a:extLst>
          </p:cNvPr>
          <p:cNvSpPr>
            <a:spLocks noGrp="1"/>
          </p:cNvSpPr>
          <p:nvPr/>
        </p:nvSpPr>
        <p:spPr>
          <a:xfrm>
            <a:off x="1551979" y="2546009"/>
            <a:ext cx="9088041" cy="1007131"/>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chor="b">
            <a:normAutofit/>
          </a:bodyPr>
          <a:lstStyle>
            <a:lvl1pPr algn="ctr" defTabSz="1007943" rtl="0" eaLnBrk="1" latinLnBrk="0" hangingPunct="1">
              <a:lnSpc>
                <a:spcPct val="90000"/>
              </a:lnSpc>
              <a:spcBef>
                <a:spcPct val="0"/>
              </a:spcBef>
              <a:buNone/>
              <a:defRPr sz="6614" kern="1200">
                <a:solidFill>
                  <a:schemeClr val="tx1"/>
                </a:solidFill>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marL="0" marR="0" lvl="0" indent="0" algn="ctr" defTabSz="1007943" rtl="0" eaLnBrk="1" fontAlgn="auto" latinLnBrk="0" hangingPunct="1">
              <a:lnSpc>
                <a:spcPct val="90000"/>
              </a:lnSpc>
              <a:spcBef>
                <a:spcPct val="0"/>
              </a:spcBef>
              <a:spcAft>
                <a:spcPts val="0"/>
              </a:spcAft>
              <a:buClrTx/>
              <a:buSzTx/>
              <a:buFontTx/>
              <a:buNone/>
              <a:tabLst/>
              <a:defRPr/>
            </a:pPr>
            <a:r>
              <a:rPr lang="en-US" noProof="0" dirty="0">
                <a:solidFill>
                  <a:prstClr val="white"/>
                </a:solidFill>
                <a:latin typeface="DIN Next LT Arabic" panose="020B0503020203050203" pitchFamily="34" charset="-78"/>
                <a:cs typeface="DIN Next LT Arabic" panose="020B0503020203050203" pitchFamily="34" charset="-78"/>
              </a:rPr>
              <a:t>  Newborn discharge </a:t>
            </a:r>
            <a:endParaRPr kumimoji="0" lang="x-none" sz="6614" b="0" i="0" u="none" strike="noStrike" kern="1200" cap="none" spc="0" normalizeH="0" baseline="0" noProof="0" dirty="0">
              <a:ln>
                <a:noFill/>
              </a:ln>
              <a:solidFill>
                <a:prstClr val="white"/>
              </a:solidFill>
              <a:effectLst/>
              <a:uLnTx/>
              <a:uFillTx/>
              <a:latin typeface="DIN Next LT Arabic" panose="020B0503020203050203" pitchFamily="34" charset="-78"/>
              <a:ea typeface="+mj-ea"/>
              <a:cs typeface="DIN Next LT Arabic" panose="020B0503020203050203" pitchFamily="34" charset="-78"/>
            </a:endParaRPr>
          </a:p>
        </p:txBody>
      </p:sp>
      <p:sp>
        <p:nvSpPr>
          <p:cNvPr id="6" name="Subtitle 2">
            <a:extLst>
              <a:ext uri="{FF2B5EF4-FFF2-40B4-BE49-F238E27FC236}">
                <a16:creationId xmlns:a16="http://schemas.microsoft.com/office/drawing/2014/main" id="{072C7F8A-2FAB-008B-8788-86C67A657767}"/>
              </a:ext>
            </a:extLst>
          </p:cNvPr>
          <p:cNvSpPr>
            <a:spLocks noGrp="1"/>
          </p:cNvSpPr>
          <p:nvPr/>
        </p:nvSpPr>
        <p:spPr>
          <a:xfrm>
            <a:off x="2086569" y="3934937"/>
            <a:ext cx="8018860" cy="672672"/>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ormAutofit/>
          </a:bodyPr>
          <a:lstStyle>
            <a:lvl1pPr marL="0" indent="0" algn="ctr" defTabSz="1007943" rtl="0" eaLnBrk="1" latinLnBrk="0" hangingPunct="1">
              <a:lnSpc>
                <a:spcPct val="90000"/>
              </a:lnSpc>
              <a:spcBef>
                <a:spcPts val="1102"/>
              </a:spcBef>
              <a:buFont typeface="Arial" panose="020B0604020202020204" pitchFamily="34" charset="0"/>
              <a:buNone/>
              <a:defRPr sz="2646" kern="1200">
                <a:solidFill>
                  <a:schemeClr val="tx1"/>
                </a:solidFill>
                <a:latin typeface="+mj-lt"/>
                <a:ea typeface="+mj-ea"/>
                <a:cs typeface="+mj-cs"/>
              </a:defRPr>
            </a:lvl1pPr>
            <a:lvl2pPr marL="503972" indent="0" algn="ctr" defTabSz="1007943" rtl="0" eaLnBrk="1" latinLnBrk="0" hangingPunct="1">
              <a:lnSpc>
                <a:spcPct val="90000"/>
              </a:lnSpc>
              <a:spcBef>
                <a:spcPts val="551"/>
              </a:spcBef>
              <a:buFont typeface="Arial" panose="020B0604020202020204" pitchFamily="34" charset="0"/>
              <a:buNone/>
              <a:defRPr sz="2205" kern="1200">
                <a:solidFill>
                  <a:schemeClr val="tx1"/>
                </a:solidFill>
                <a:latin typeface="+mj-lt"/>
                <a:ea typeface="+mj-ea"/>
                <a:cs typeface="+mj-cs"/>
              </a:defRPr>
            </a:lvl2pPr>
            <a:lvl3pPr marL="1007943" indent="0" algn="ctr" defTabSz="1007943" rtl="0" eaLnBrk="1" latinLnBrk="0" hangingPunct="1">
              <a:lnSpc>
                <a:spcPct val="90000"/>
              </a:lnSpc>
              <a:spcBef>
                <a:spcPts val="551"/>
              </a:spcBef>
              <a:buFont typeface="Arial" panose="020B0604020202020204" pitchFamily="34" charset="0"/>
              <a:buNone/>
              <a:defRPr sz="1984" kern="1200">
                <a:solidFill>
                  <a:schemeClr val="tx1"/>
                </a:solidFill>
                <a:latin typeface="+mj-lt"/>
                <a:ea typeface="+mj-ea"/>
                <a:cs typeface="+mj-cs"/>
              </a:defRPr>
            </a:lvl3pPr>
            <a:lvl4pPr marL="1511915"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4pPr>
            <a:lvl5pPr marL="2015886"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5pPr>
            <a:lvl6pPr marL="2519858"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6pPr>
            <a:lvl7pPr marL="3023829"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7pPr>
            <a:lvl8pPr marL="3527801"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8pPr>
            <a:lvl9pPr marL="4031772"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9pPr>
          </a:lstStyle>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All unit Members</a:t>
            </a:r>
          </a:p>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endParaRPr kumimoji="0" lang="x-none" sz="16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p:txBody>
      </p:sp>
    </p:spTree>
    <p:extLst>
      <p:ext uri="{BB962C8B-B14F-4D97-AF65-F5344CB8AC3E}">
        <p14:creationId xmlns:p14="http://schemas.microsoft.com/office/powerpoint/2010/main" val="3291580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2894-13C3-BF0D-C804-AB93C6CBF072}"/>
              </a:ext>
            </a:extLst>
          </p:cNvPr>
          <p:cNvSpPr>
            <a:spLocks noGrp="1"/>
          </p:cNvSpPr>
          <p:nvPr>
            <p:ph type="title"/>
          </p:nvPr>
        </p:nvSpPr>
        <p:spPr/>
        <p:txBody>
          <a:bodyPr/>
          <a:lstStyle/>
          <a:p>
            <a:r>
              <a:rPr lang="en-US" dirty="0">
                <a:solidFill>
                  <a:srgbClr val="214293"/>
                </a:solidFill>
              </a:rPr>
              <a:t>Aims</a:t>
            </a:r>
          </a:p>
        </p:txBody>
      </p:sp>
      <p:sp>
        <p:nvSpPr>
          <p:cNvPr id="3" name="Content Placeholder 2">
            <a:extLst>
              <a:ext uri="{FF2B5EF4-FFF2-40B4-BE49-F238E27FC236}">
                <a16:creationId xmlns:a16="http://schemas.microsoft.com/office/drawing/2014/main" id="{86E1B730-23E0-96CF-6B22-20BF49E9C878}"/>
              </a:ext>
            </a:extLst>
          </p:cNvPr>
          <p:cNvSpPr>
            <a:spLocks noGrp="1"/>
          </p:cNvSpPr>
          <p:nvPr>
            <p:ph idx="1"/>
          </p:nvPr>
        </p:nvSpPr>
        <p:spPr/>
        <p:txBody>
          <a:bodyPr/>
          <a:lstStyle/>
          <a:p>
            <a:r>
              <a:rPr lang="en-US" dirty="0"/>
              <a:t>To reduce the time of newborn discharge</a:t>
            </a:r>
          </a:p>
          <a:p>
            <a:r>
              <a:rPr lang="en-US" dirty="0"/>
              <a:t>Improve discharge process </a:t>
            </a:r>
          </a:p>
        </p:txBody>
      </p:sp>
    </p:spTree>
    <p:extLst>
      <p:ext uri="{BB962C8B-B14F-4D97-AF65-F5344CB8AC3E}">
        <p14:creationId xmlns:p14="http://schemas.microsoft.com/office/powerpoint/2010/main" val="1107772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2BE8D41-07C7-324C-A5C9-16048FD5EF0B}"/>
              </a:ext>
            </a:extLst>
          </p:cNvPr>
          <p:cNvSpPr>
            <a:spLocks noGrp="1"/>
          </p:cNvSpPr>
          <p:nvPr/>
        </p:nvSpPr>
        <p:spPr>
          <a:xfrm>
            <a:off x="1551979" y="2546009"/>
            <a:ext cx="9088041" cy="1007131"/>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chor="b">
            <a:normAutofit fontScale="70000" lnSpcReduction="20000"/>
          </a:bodyPr>
          <a:lstStyle>
            <a:lvl1pPr algn="ctr" defTabSz="1007943" rtl="0" eaLnBrk="1" latinLnBrk="0" hangingPunct="1">
              <a:lnSpc>
                <a:spcPct val="90000"/>
              </a:lnSpc>
              <a:spcBef>
                <a:spcPct val="0"/>
              </a:spcBef>
              <a:buNone/>
              <a:defRPr sz="6614" kern="1200">
                <a:solidFill>
                  <a:schemeClr val="tx1"/>
                </a:solidFill>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marL="0" marR="0" lvl="0" indent="0" algn="ctr" defTabSz="1007943" rtl="0" eaLnBrk="1" fontAlgn="auto" latinLnBrk="0" hangingPunct="1">
              <a:lnSpc>
                <a:spcPct val="90000"/>
              </a:lnSpc>
              <a:spcBef>
                <a:spcPct val="0"/>
              </a:spcBef>
              <a:spcAft>
                <a:spcPts val="0"/>
              </a:spcAft>
              <a:buClrTx/>
              <a:buSzTx/>
              <a:buFontTx/>
              <a:buNone/>
              <a:tabLst/>
              <a:defRPr/>
            </a:pPr>
            <a:r>
              <a:rPr kumimoji="0" lang="en-US" sz="6614" b="0" i="0" u="none" strike="noStrike" kern="1200" cap="none" spc="0" normalizeH="0" baseline="0" noProof="0" dirty="0">
                <a:ln>
                  <a:noFill/>
                </a:ln>
                <a:solidFill>
                  <a:prstClr val="white"/>
                </a:solidFill>
                <a:effectLst/>
                <a:uLnTx/>
                <a:uFillTx/>
                <a:latin typeface="DIN Next LT Arabic" panose="020B0503020203050203" pitchFamily="34" charset="-78"/>
                <a:ea typeface="+mj-ea"/>
                <a:cs typeface="DIN Next LT Arabic" panose="020B0503020203050203" pitchFamily="34" charset="-78"/>
              </a:rPr>
              <a:t>Other Projects and Unit activities</a:t>
            </a:r>
          </a:p>
        </p:txBody>
      </p:sp>
      <p:sp>
        <p:nvSpPr>
          <p:cNvPr id="2" name="Rectangle 1">
            <a:extLst>
              <a:ext uri="{FF2B5EF4-FFF2-40B4-BE49-F238E27FC236}">
                <a16:creationId xmlns:a16="http://schemas.microsoft.com/office/drawing/2014/main" id="{AACD5239-98B7-524C-8BAE-4E633D69A2B1}"/>
              </a:ext>
            </a:extLst>
          </p:cNvPr>
          <p:cNvSpPr/>
          <p:nvPr/>
        </p:nvSpPr>
        <p:spPr>
          <a:xfrm>
            <a:off x="543415" y="387856"/>
            <a:ext cx="3805881" cy="951470"/>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7" name="Rectangle 6">
            <a:extLst>
              <a:ext uri="{FF2B5EF4-FFF2-40B4-BE49-F238E27FC236}">
                <a16:creationId xmlns:a16="http://schemas.microsoft.com/office/drawing/2014/main" id="{AC0C10D2-E647-014C-A457-2F0632C9C337}"/>
              </a:ext>
            </a:extLst>
          </p:cNvPr>
          <p:cNvSpPr/>
          <p:nvPr/>
        </p:nvSpPr>
        <p:spPr>
          <a:xfrm>
            <a:off x="9947189" y="5913477"/>
            <a:ext cx="1878227" cy="672673"/>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0" name="Picture 9">
            <a:extLst>
              <a:ext uri="{FF2B5EF4-FFF2-40B4-BE49-F238E27FC236}">
                <a16:creationId xmlns:a16="http://schemas.microsoft.com/office/drawing/2014/main" id="{3B34C2D8-F9A1-2847-BBA4-4CB167A41F68}"/>
              </a:ext>
            </a:extLst>
          </p:cNvPr>
          <p:cNvPicPr>
            <a:picLocks noChangeAspect="1"/>
          </p:cNvPicPr>
          <p:nvPr/>
        </p:nvPicPr>
        <p:blipFill>
          <a:blip r:embed="rId3"/>
          <a:srcRect/>
          <a:stretch/>
        </p:blipFill>
        <p:spPr>
          <a:xfrm>
            <a:off x="745865" y="668196"/>
            <a:ext cx="3400979" cy="657917"/>
          </a:xfrm>
          <a:prstGeom prst="rect">
            <a:avLst/>
          </a:prstGeom>
        </p:spPr>
      </p:pic>
      <p:sp>
        <p:nvSpPr>
          <p:cNvPr id="3" name="Subtitle 2">
            <a:extLst>
              <a:ext uri="{FF2B5EF4-FFF2-40B4-BE49-F238E27FC236}">
                <a16:creationId xmlns:a16="http://schemas.microsoft.com/office/drawing/2014/main" id="{BC5C0DAC-E9A9-5109-F79B-1880D18C06AF}"/>
              </a:ext>
            </a:extLst>
          </p:cNvPr>
          <p:cNvSpPr>
            <a:spLocks noGrp="1"/>
          </p:cNvSpPr>
          <p:nvPr/>
        </p:nvSpPr>
        <p:spPr>
          <a:xfrm>
            <a:off x="2092035" y="3983181"/>
            <a:ext cx="8013393" cy="624427"/>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ormAutofit fontScale="70000" lnSpcReduction="20000"/>
          </a:bodyPr>
          <a:lstStyle>
            <a:lvl1pPr marL="0" indent="0" algn="ctr" defTabSz="1007943" rtl="0" eaLnBrk="1" latinLnBrk="0" hangingPunct="1">
              <a:lnSpc>
                <a:spcPct val="90000"/>
              </a:lnSpc>
              <a:spcBef>
                <a:spcPts val="1102"/>
              </a:spcBef>
              <a:buFont typeface="Arial" panose="020B0604020202020204" pitchFamily="34" charset="0"/>
              <a:buNone/>
              <a:defRPr sz="2646" kern="1200">
                <a:solidFill>
                  <a:schemeClr val="tx1"/>
                </a:solidFill>
                <a:latin typeface="+mj-lt"/>
                <a:ea typeface="+mj-ea"/>
                <a:cs typeface="+mj-cs"/>
              </a:defRPr>
            </a:lvl1pPr>
            <a:lvl2pPr marL="503972" indent="0" algn="ctr" defTabSz="1007943" rtl="0" eaLnBrk="1" latinLnBrk="0" hangingPunct="1">
              <a:lnSpc>
                <a:spcPct val="90000"/>
              </a:lnSpc>
              <a:spcBef>
                <a:spcPts val="551"/>
              </a:spcBef>
              <a:buFont typeface="Arial" panose="020B0604020202020204" pitchFamily="34" charset="0"/>
              <a:buNone/>
              <a:defRPr sz="2205" kern="1200">
                <a:solidFill>
                  <a:schemeClr val="tx1"/>
                </a:solidFill>
                <a:latin typeface="+mj-lt"/>
                <a:ea typeface="+mj-ea"/>
                <a:cs typeface="+mj-cs"/>
              </a:defRPr>
            </a:lvl2pPr>
            <a:lvl3pPr marL="1007943" indent="0" algn="ctr" defTabSz="1007943" rtl="0" eaLnBrk="1" latinLnBrk="0" hangingPunct="1">
              <a:lnSpc>
                <a:spcPct val="90000"/>
              </a:lnSpc>
              <a:spcBef>
                <a:spcPts val="551"/>
              </a:spcBef>
              <a:buFont typeface="Arial" panose="020B0604020202020204" pitchFamily="34" charset="0"/>
              <a:buNone/>
              <a:defRPr sz="1984" kern="1200">
                <a:solidFill>
                  <a:schemeClr val="tx1"/>
                </a:solidFill>
                <a:latin typeface="+mj-lt"/>
                <a:ea typeface="+mj-ea"/>
                <a:cs typeface="+mj-cs"/>
              </a:defRPr>
            </a:lvl3pPr>
            <a:lvl4pPr marL="1511915"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4pPr>
            <a:lvl5pPr marL="2015886"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5pPr>
            <a:lvl6pPr marL="2519858"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6pPr>
            <a:lvl7pPr marL="3023829"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7pPr>
            <a:lvl8pPr marL="3527801"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8pPr>
            <a:lvl9pPr marL="4031772"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9pPr>
          </a:lstStyle>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endParaRPr kumimoji="0" lang="en-US" sz="6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p:txBody>
      </p:sp>
    </p:spTree>
    <p:extLst>
      <p:ext uri="{BB962C8B-B14F-4D97-AF65-F5344CB8AC3E}">
        <p14:creationId xmlns:p14="http://schemas.microsoft.com/office/powerpoint/2010/main" val="295431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20F2B5B-9232-3C86-6AF6-E3745519AC1B}"/>
              </a:ext>
            </a:extLst>
          </p:cNvPr>
          <p:cNvGraphicFramePr>
            <a:graphicFrameLocks noGrp="1"/>
          </p:cNvGraphicFramePr>
          <p:nvPr>
            <p:extLst>
              <p:ext uri="{D42A27DB-BD31-4B8C-83A1-F6EECF244321}">
                <p14:modId xmlns:p14="http://schemas.microsoft.com/office/powerpoint/2010/main" val="4237588381"/>
              </p:ext>
            </p:extLst>
          </p:nvPr>
        </p:nvGraphicFramePr>
        <p:xfrm>
          <a:off x="1090961" y="1268586"/>
          <a:ext cx="9341511" cy="4654937"/>
        </p:xfrm>
        <a:graphic>
          <a:graphicData uri="http://schemas.openxmlformats.org/drawingml/2006/table">
            <a:tbl>
              <a:tblPr firstRow="1" firstCol="1" lastRow="1" lastCol="1" bandRow="1" bandCol="1"/>
              <a:tblGrid>
                <a:gridCol w="4463166">
                  <a:extLst>
                    <a:ext uri="{9D8B030D-6E8A-4147-A177-3AD203B41FA5}">
                      <a16:colId xmlns:a16="http://schemas.microsoft.com/office/drawing/2014/main" val="661044141"/>
                    </a:ext>
                  </a:extLst>
                </a:gridCol>
                <a:gridCol w="1823418">
                  <a:extLst>
                    <a:ext uri="{9D8B030D-6E8A-4147-A177-3AD203B41FA5}">
                      <a16:colId xmlns:a16="http://schemas.microsoft.com/office/drawing/2014/main" val="2395277710"/>
                    </a:ext>
                  </a:extLst>
                </a:gridCol>
                <a:gridCol w="1757495">
                  <a:extLst>
                    <a:ext uri="{9D8B030D-6E8A-4147-A177-3AD203B41FA5}">
                      <a16:colId xmlns:a16="http://schemas.microsoft.com/office/drawing/2014/main" val="3318415120"/>
                    </a:ext>
                  </a:extLst>
                </a:gridCol>
                <a:gridCol w="1297432">
                  <a:extLst>
                    <a:ext uri="{9D8B030D-6E8A-4147-A177-3AD203B41FA5}">
                      <a16:colId xmlns:a16="http://schemas.microsoft.com/office/drawing/2014/main" val="1577371034"/>
                    </a:ext>
                  </a:extLst>
                </a:gridCol>
              </a:tblGrid>
              <a:tr h="283130">
                <a:tc>
                  <a:txBody>
                    <a:bodyPr/>
                    <a:lstStyle/>
                    <a:p>
                      <a:pPr marL="51435" algn="ctr">
                        <a:lnSpc>
                          <a:spcPct val="115000"/>
                        </a:lnSpc>
                        <a:spcBef>
                          <a:spcPts val="365"/>
                        </a:spcBef>
                        <a:spcAft>
                          <a:spcPts val="0"/>
                        </a:spcAft>
                      </a:pPr>
                      <a:r>
                        <a:rPr lang="en-US" sz="1400" b="1" spc="-110" dirty="0">
                          <a:solidFill>
                            <a:schemeClr val="bg1"/>
                          </a:solidFill>
                          <a:effectLst/>
                          <a:latin typeface="Arial" panose="020B0604020202020204" pitchFamily="34" charset="0"/>
                          <a:ea typeface="Arial" panose="020B0604020202020204" pitchFamily="34" charset="0"/>
                          <a:cs typeface="Arial" panose="020B0604020202020204" pitchFamily="34" charset="0"/>
                        </a:rPr>
                        <a:t>Project / activity  </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tc>
                  <a:txBody>
                    <a:bodyPr/>
                    <a:lstStyle/>
                    <a:p>
                      <a:pPr marL="48895" algn="ctr">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members</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tc>
                  <a:txBody>
                    <a:bodyPr/>
                    <a:lstStyle/>
                    <a:p>
                      <a:pPr marL="53975" algn="ctr">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Start date</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tc>
                  <a:txBody>
                    <a:bodyPr/>
                    <a:lstStyle/>
                    <a:p>
                      <a:pPr marL="56515" algn="ctr">
                        <a:lnSpc>
                          <a:spcPct val="115000"/>
                        </a:lnSpc>
                        <a:spcBef>
                          <a:spcPts val="365"/>
                        </a:spcBef>
                        <a:spcAft>
                          <a:spcPts val="0"/>
                        </a:spcAft>
                      </a:pPr>
                      <a:r>
                        <a:rPr lang="en-US" sz="1400" b="1" dirty="0">
                          <a:solidFill>
                            <a:schemeClr val="bg1"/>
                          </a:solidFill>
                          <a:effectLst/>
                          <a:latin typeface="Arial" panose="020B0604020202020204" pitchFamily="34" charset="0"/>
                          <a:ea typeface="Arial" panose="020B0604020202020204" pitchFamily="34" charset="0"/>
                          <a:cs typeface="Arial" panose="020B0604020202020204" pitchFamily="34" charset="0"/>
                        </a:rPr>
                        <a:t>Status</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214293"/>
                    </a:solidFill>
                  </a:tcPr>
                </a:tc>
                <a:extLst>
                  <a:ext uri="{0D108BD9-81ED-4DB2-BD59-A6C34878D82A}">
                    <a16:rowId xmlns:a16="http://schemas.microsoft.com/office/drawing/2014/main" val="565728763"/>
                  </a:ext>
                </a:extLst>
              </a:tr>
              <a:tr h="598851">
                <a:tc>
                  <a:txBody>
                    <a:bodyPr/>
                    <a:lstStyle/>
                    <a:p>
                      <a:pPr marL="51435" marR="95250" algn="ctr">
                        <a:lnSpc>
                          <a:spcPct val="104000"/>
                        </a:lnSpc>
                        <a:spcBef>
                          <a:spcPts val="465"/>
                        </a:spcBef>
                        <a:spcAft>
                          <a:spcPts val="0"/>
                        </a:spcAft>
                      </a:pPr>
                      <a:r>
                        <a:rPr lang="en-US" sz="1400" b="1" dirty="0">
                          <a:solidFill>
                            <a:schemeClr val="bg1"/>
                          </a:solidFill>
                          <a:effectLst/>
                          <a:latin typeface="+mn-lt"/>
                          <a:ea typeface="Calibri" panose="020F0502020204030204" pitchFamily="34" charset="0"/>
                          <a:cs typeface="Arial" panose="020B0604020202020204" pitchFamily="34" charset="0"/>
                        </a:rPr>
                        <a:t>Review of unplanned readmitted patients within 30 days in MCHD during 1</a:t>
                      </a:r>
                      <a:r>
                        <a:rPr lang="en-US" sz="1400" b="1" baseline="30000" dirty="0">
                          <a:solidFill>
                            <a:schemeClr val="bg1"/>
                          </a:solidFill>
                          <a:effectLst/>
                          <a:latin typeface="+mn-lt"/>
                          <a:ea typeface="Calibri" panose="020F0502020204030204" pitchFamily="34" charset="0"/>
                          <a:cs typeface="Arial" panose="020B0604020202020204" pitchFamily="34" charset="0"/>
                        </a:rPr>
                        <a:t>st</a:t>
                      </a:r>
                      <a:r>
                        <a:rPr lang="en-US" sz="1400" b="1" dirty="0">
                          <a:solidFill>
                            <a:schemeClr val="bg1"/>
                          </a:solidFill>
                          <a:effectLst/>
                          <a:latin typeface="+mn-lt"/>
                          <a:ea typeface="Calibri" panose="020F0502020204030204" pitchFamily="34" charset="0"/>
                          <a:cs typeface="Arial" panose="020B0604020202020204" pitchFamily="34" charset="0"/>
                        </a:rPr>
                        <a:t>  and 2</a:t>
                      </a:r>
                      <a:r>
                        <a:rPr lang="en-US" sz="1400" b="1" baseline="30000" dirty="0">
                          <a:solidFill>
                            <a:schemeClr val="bg1"/>
                          </a:solidFill>
                          <a:effectLst/>
                          <a:latin typeface="+mn-lt"/>
                          <a:ea typeface="Calibri" panose="020F0502020204030204" pitchFamily="34" charset="0"/>
                          <a:cs typeface="Arial" panose="020B0604020202020204" pitchFamily="34" charset="0"/>
                        </a:rPr>
                        <a:t>nd</a:t>
                      </a:r>
                      <a:r>
                        <a:rPr lang="en-US" sz="1400" b="1" dirty="0">
                          <a:solidFill>
                            <a:schemeClr val="bg1"/>
                          </a:solidFill>
                          <a:effectLst/>
                          <a:latin typeface="+mn-lt"/>
                          <a:ea typeface="Calibri" panose="020F0502020204030204" pitchFamily="34" charset="0"/>
                          <a:cs typeface="Arial" panose="020B0604020202020204" pitchFamily="34" charset="0"/>
                        </a:rPr>
                        <a:t> quarter of 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rowSpan="7">
                  <a:txBody>
                    <a:bodyPr/>
                    <a:lstStyle/>
                    <a:p>
                      <a:pPr marL="48895" marR="0" lvl="0" indent="0" algn="ctr" defTabSz="914400" rtl="0" eaLnBrk="1" fontAlgn="auto" latinLnBrk="0" hangingPunct="1">
                        <a:lnSpc>
                          <a:spcPct val="115000"/>
                        </a:lnSpc>
                        <a:spcBef>
                          <a:spcPts val="465"/>
                        </a:spcBef>
                        <a:spcAft>
                          <a:spcPts val="0"/>
                        </a:spcAft>
                        <a:buClrTx/>
                        <a:buSzTx/>
                        <a:buFontTx/>
                        <a:buNone/>
                        <a:tabLst/>
                        <a:defRPr/>
                      </a:pPr>
                      <a:endParaRPr lang="en-US" sz="1400" kern="1200" dirty="0">
                        <a:solidFill>
                          <a:schemeClr val="tx1"/>
                        </a:solidFill>
                        <a:latin typeface="+mn-lt"/>
                        <a:ea typeface="+mn-ea"/>
                        <a:cs typeface="+mn-cs"/>
                      </a:endParaRPr>
                    </a:p>
                    <a:p>
                      <a:pPr marL="48895" marR="0" lvl="0" indent="0" algn="ctr" defTabSz="914400" rtl="0" eaLnBrk="1" fontAlgn="auto" latinLnBrk="0" hangingPunct="1">
                        <a:lnSpc>
                          <a:spcPct val="115000"/>
                        </a:lnSpc>
                        <a:spcBef>
                          <a:spcPts val="465"/>
                        </a:spcBef>
                        <a:spcAft>
                          <a:spcPts val="0"/>
                        </a:spcAft>
                        <a:buClrTx/>
                        <a:buSzTx/>
                        <a:buFontTx/>
                        <a:buNone/>
                        <a:tabLst/>
                        <a:defRPr/>
                      </a:pPr>
                      <a:endParaRPr lang="en-US" sz="1400" kern="1200" dirty="0">
                        <a:solidFill>
                          <a:schemeClr val="tx1"/>
                        </a:solidFill>
                        <a:latin typeface="+mn-lt"/>
                        <a:ea typeface="+mn-ea"/>
                        <a:cs typeface="+mn-cs"/>
                      </a:endParaRPr>
                    </a:p>
                    <a:p>
                      <a:pPr marL="48895" marR="0" lvl="0" indent="0" algn="ctr" defTabSz="914400" rtl="0" eaLnBrk="1" fontAlgn="auto" latinLnBrk="0" hangingPunct="1">
                        <a:lnSpc>
                          <a:spcPct val="115000"/>
                        </a:lnSpc>
                        <a:spcBef>
                          <a:spcPts val="465"/>
                        </a:spcBef>
                        <a:spcAft>
                          <a:spcPts val="0"/>
                        </a:spcAft>
                        <a:buClrTx/>
                        <a:buSzTx/>
                        <a:buFontTx/>
                        <a:buNone/>
                        <a:tabLst/>
                        <a:defRPr/>
                      </a:pPr>
                      <a:endParaRPr lang="en-US" sz="1400" kern="1200" dirty="0">
                        <a:solidFill>
                          <a:schemeClr val="tx1"/>
                        </a:solidFill>
                        <a:latin typeface="+mn-lt"/>
                        <a:ea typeface="+mn-ea"/>
                        <a:cs typeface="+mn-cs"/>
                      </a:endParaRPr>
                    </a:p>
                    <a:p>
                      <a:pPr marL="48895" marR="0" lvl="0" indent="0" algn="ctr" defTabSz="914400" rtl="0" eaLnBrk="1" fontAlgn="auto" latinLnBrk="0" hangingPunct="1">
                        <a:lnSpc>
                          <a:spcPct val="115000"/>
                        </a:lnSpc>
                        <a:spcBef>
                          <a:spcPts val="465"/>
                        </a:spcBef>
                        <a:spcAft>
                          <a:spcPts val="0"/>
                        </a:spcAft>
                        <a:buClrTx/>
                        <a:buSzTx/>
                        <a:buFontTx/>
                        <a:buNone/>
                        <a:tabLst/>
                        <a:defRPr/>
                      </a:pPr>
                      <a:endParaRPr lang="en-US" sz="1400" kern="1200" dirty="0">
                        <a:solidFill>
                          <a:schemeClr val="tx1"/>
                        </a:solidFill>
                        <a:latin typeface="+mn-lt"/>
                        <a:ea typeface="+mn-ea"/>
                        <a:cs typeface="+mn-cs"/>
                      </a:endParaRPr>
                    </a:p>
                    <a:p>
                      <a:pPr marL="48895" marR="0" lvl="0" indent="0" algn="ctr" defTabSz="914400" rtl="0" eaLnBrk="1" fontAlgn="auto" latinLnBrk="0" hangingPunct="1">
                        <a:lnSpc>
                          <a:spcPct val="115000"/>
                        </a:lnSpc>
                        <a:spcBef>
                          <a:spcPts val="465"/>
                        </a:spcBef>
                        <a:spcAft>
                          <a:spcPts val="0"/>
                        </a:spcAft>
                        <a:buClrTx/>
                        <a:buSzTx/>
                        <a:buFontTx/>
                        <a:buNone/>
                        <a:tabLst/>
                        <a:defRPr/>
                      </a:pPr>
                      <a:r>
                        <a:rPr lang="en-US" sz="1400" kern="1200" dirty="0">
                          <a:solidFill>
                            <a:schemeClr val="tx1"/>
                          </a:solidFill>
                          <a:latin typeface="+mn-lt"/>
                          <a:ea typeface="+mn-ea"/>
                          <a:cs typeface="+mn-cs"/>
                        </a:rPr>
                        <a:t>Dr Zainab </a:t>
                      </a:r>
                      <a:r>
                        <a:rPr lang="en-US" sz="1400" kern="1200" dirty="0" err="1">
                          <a:solidFill>
                            <a:schemeClr val="tx1"/>
                          </a:solidFill>
                          <a:latin typeface="+mn-lt"/>
                          <a:ea typeface="+mn-ea"/>
                          <a:cs typeface="+mn-cs"/>
                        </a:rPr>
                        <a:t>Alshams</a:t>
                      </a:r>
                      <a:endParaRPr lang="en-US" sz="1400" kern="1200" dirty="0">
                        <a:solidFill>
                          <a:schemeClr val="tx1"/>
                        </a:solidFill>
                        <a:latin typeface="+mn-lt"/>
                        <a:ea typeface="+mn-ea"/>
                        <a:cs typeface="+mn-cs"/>
                      </a:endParaRPr>
                    </a:p>
                    <a:p>
                      <a:pPr marL="48895" marR="0" lvl="0" indent="0" algn="ctr" defTabSz="914400" rtl="0" eaLnBrk="1" fontAlgn="auto" latinLnBrk="0" hangingPunct="1">
                        <a:lnSpc>
                          <a:spcPct val="115000"/>
                        </a:lnSpc>
                        <a:spcBef>
                          <a:spcPts val="465"/>
                        </a:spcBef>
                        <a:spcAft>
                          <a:spcPts val="0"/>
                        </a:spcAft>
                        <a:buClrTx/>
                        <a:buSzTx/>
                        <a:buFontTx/>
                        <a:buNone/>
                        <a:tabLst/>
                        <a:defRPr/>
                      </a:pPr>
                      <a:r>
                        <a:rPr lang="en-US" sz="1400" kern="1200" dirty="0">
                          <a:solidFill>
                            <a:schemeClr val="tx1"/>
                          </a:solidFill>
                          <a:effectLst/>
                          <a:latin typeface="+mn-lt"/>
                          <a:ea typeface="+mn-ea"/>
                          <a:cs typeface="+mn-cs"/>
                        </a:rPr>
                        <a:t>Dr. Maryam Al </a:t>
                      </a:r>
                      <a:r>
                        <a:rPr lang="en-US" sz="1400" kern="1200" dirty="0" err="1">
                          <a:solidFill>
                            <a:schemeClr val="tx1"/>
                          </a:solidFill>
                          <a:effectLst/>
                          <a:latin typeface="+mn-lt"/>
                          <a:ea typeface="+mn-ea"/>
                          <a:cs typeface="+mn-cs"/>
                        </a:rPr>
                        <a:t>Mozain</a:t>
                      </a: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pPr>
                        <a:lnSpc>
                          <a:spcPct val="115000"/>
                        </a:lnSpc>
                        <a:spcAft>
                          <a:spcPts val="1000"/>
                        </a:spcAft>
                      </a:pPr>
                      <a:r>
                        <a:rPr lang="en-US" sz="1400" dirty="0">
                          <a:effectLst/>
                          <a:latin typeface="+mn-lt"/>
                          <a:ea typeface="Calibri" panose="020F0502020204030204" pitchFamily="34" charset="0"/>
                          <a:cs typeface="Arial" panose="020B0604020202020204" pitchFamily="34" charset="0"/>
                        </a:rPr>
                        <a:t>18/08/2022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a:lnSpc>
                          <a:spcPct val="115000"/>
                        </a:lnSpc>
                        <a:spcBef>
                          <a:spcPts val="380"/>
                        </a:spcBef>
                        <a:spcAft>
                          <a:spcPts val="0"/>
                        </a:spcAft>
                      </a:pPr>
                      <a:r>
                        <a:rPr lang="en-US" sz="1400" dirty="0">
                          <a:effectLst/>
                          <a:latin typeface="+mn-lt"/>
                          <a:ea typeface="Calibri" panose="020F0502020204030204" pitchFamily="34" charset="0"/>
                          <a:cs typeface="Arial" panose="020B0604020202020204" pitchFamily="34" charset="0"/>
                        </a:rPr>
                        <a:t>Completed on 28/08/2022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952983826"/>
                  </a:ext>
                </a:extLst>
              </a:tr>
              <a:tr h="598851">
                <a:tc>
                  <a:txBody>
                    <a:bodyPr/>
                    <a:lstStyle/>
                    <a:p>
                      <a:pPr marL="51435" marR="95250" lvl="0" indent="0" algn="ctr" defTabSz="914400" rtl="0" eaLnBrk="1" fontAlgn="auto" latinLnBrk="0" hangingPunct="1">
                        <a:lnSpc>
                          <a:spcPct val="104000"/>
                        </a:lnSpc>
                        <a:spcBef>
                          <a:spcPts val="465"/>
                        </a:spcBef>
                        <a:spcAft>
                          <a:spcPts val="0"/>
                        </a:spcAft>
                        <a:buClrTx/>
                        <a:buSzTx/>
                        <a:buFontTx/>
                        <a:buNone/>
                        <a:tabLst/>
                        <a:defRPr/>
                      </a:pPr>
                      <a:r>
                        <a:rPr lang="en-US" sz="1400" b="1" dirty="0">
                          <a:solidFill>
                            <a:schemeClr val="bg1"/>
                          </a:solidFill>
                        </a:rPr>
                        <a:t>Renew of disclosure of patient safety event policy</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vMerge="1">
                  <a:txBody>
                    <a:bodyPr/>
                    <a:lstStyle/>
                    <a:p>
                      <a:pPr marL="48895" marR="0" lvl="0" indent="0" algn="l" defTabSz="914400" rtl="0" eaLnBrk="1" fontAlgn="auto" latinLnBrk="0" hangingPunct="1">
                        <a:lnSpc>
                          <a:spcPct val="115000"/>
                        </a:lnSpc>
                        <a:spcBef>
                          <a:spcPts val="465"/>
                        </a:spcBef>
                        <a:spcAft>
                          <a:spcPts val="0"/>
                        </a:spcAft>
                        <a:buClrTx/>
                        <a:buSzTx/>
                        <a:buFontTx/>
                        <a:buNone/>
                        <a:tabLst/>
                        <a:defRPr/>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nSpc>
                          <a:spcPct val="115000"/>
                        </a:lnSpc>
                        <a:spcAft>
                          <a:spcPts val="1000"/>
                        </a:spcAft>
                      </a:pPr>
                      <a:r>
                        <a:rPr lang="en-US" sz="1400" baseline="0" dirty="0">
                          <a:effectLst/>
                          <a:latin typeface="+mn-lt"/>
                          <a:ea typeface="Calibri" panose="020F0502020204030204" pitchFamily="34" charset="0"/>
                          <a:cs typeface="Arial" panose="020B0604020202020204" pitchFamily="34" charset="0"/>
                        </a:rPr>
                        <a:t>10/08/2022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marR="0" lvl="0" indent="0" algn="l" defTabSz="914400" rtl="0" eaLnBrk="1" fontAlgn="auto" latinLnBrk="0" hangingPunct="1">
                        <a:lnSpc>
                          <a:spcPct val="115000"/>
                        </a:lnSpc>
                        <a:spcBef>
                          <a:spcPts val="380"/>
                        </a:spcBef>
                        <a:spcAft>
                          <a:spcPts val="0"/>
                        </a:spcAft>
                        <a:buClrTx/>
                        <a:buSzTx/>
                        <a:buFontTx/>
                        <a:buNone/>
                        <a:tabLst/>
                        <a:defRPr/>
                      </a:pPr>
                      <a:r>
                        <a:rPr lang="en-US" sz="1400" dirty="0">
                          <a:effectLst/>
                          <a:latin typeface="+mn-lt"/>
                          <a:ea typeface="Calibri" panose="020F0502020204030204" pitchFamily="34" charset="0"/>
                          <a:cs typeface="Arial" panose="020B0604020202020204" pitchFamily="34" charset="0"/>
                        </a:rPr>
                        <a:t>Completed on </a:t>
                      </a:r>
                      <a:r>
                        <a:rPr lang="en-US" sz="1400" baseline="0" dirty="0">
                          <a:effectLst/>
                          <a:latin typeface="+mn-lt"/>
                          <a:ea typeface="Calibri" panose="020F0502020204030204" pitchFamily="34" charset="0"/>
                          <a:cs typeface="Arial" panose="020B0604020202020204" pitchFamily="34" charset="0"/>
                        </a:rPr>
                        <a:t>08/09/2022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554147718"/>
                  </a:ext>
                </a:extLst>
              </a:tr>
              <a:tr h="433862">
                <a:tc>
                  <a:txBody>
                    <a:bodyPr/>
                    <a:lstStyle/>
                    <a:p>
                      <a:pPr marL="51435" algn="ctr">
                        <a:lnSpc>
                          <a:spcPct val="115000"/>
                        </a:lnSpc>
                        <a:spcBef>
                          <a:spcPts val="370"/>
                        </a:spcBef>
                        <a:spcAft>
                          <a:spcPts val="0"/>
                        </a:spcAft>
                      </a:pPr>
                      <a:r>
                        <a:rPr lang="en-US" sz="1400" b="1" dirty="0">
                          <a:solidFill>
                            <a:schemeClr val="bg1"/>
                          </a:solidFill>
                          <a:effectLst/>
                          <a:latin typeface="+mn-lt"/>
                          <a:ea typeface="Calibri" panose="020F0502020204030204" pitchFamily="34" charset="0"/>
                          <a:cs typeface="Arial" panose="020B0604020202020204" pitchFamily="34" charset="0"/>
                        </a:rPr>
                        <a:t>Renew of assessment and reassessment of patient policy </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vMerge="1">
                  <a:txBody>
                    <a:bodyPr/>
                    <a:lstStyle/>
                    <a:p>
                      <a:pPr marL="48895" marR="0" lvl="0" indent="0" algn="l" defTabSz="914400" rtl="0" eaLnBrk="1" fontAlgn="auto" latinLnBrk="0" hangingPunct="1">
                        <a:lnSpc>
                          <a:spcPct val="115000"/>
                        </a:lnSpc>
                        <a:spcBef>
                          <a:spcPts val="465"/>
                        </a:spcBef>
                        <a:spcAft>
                          <a:spcPts val="0"/>
                        </a:spcAft>
                        <a:buClrTx/>
                        <a:buSzTx/>
                        <a:buFontTx/>
                        <a:buNone/>
                        <a:tabLst/>
                        <a:defRPr/>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nSpc>
                          <a:spcPct val="115000"/>
                        </a:lnSpc>
                        <a:spcAft>
                          <a:spcPts val="1000"/>
                        </a:spcAft>
                      </a:pPr>
                      <a:r>
                        <a:rPr lang="en-US" sz="1400" baseline="0" dirty="0">
                          <a:effectLst/>
                          <a:latin typeface="+mn-lt"/>
                          <a:ea typeface="Calibri" panose="020F0502020204030204" pitchFamily="34" charset="0"/>
                          <a:cs typeface="Arial" panose="020B0604020202020204" pitchFamily="34" charset="0"/>
                        </a:rPr>
                        <a:t>10/08/2022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marR="0" lvl="0" indent="0" algn="l" defTabSz="914400" rtl="0" eaLnBrk="1" fontAlgn="auto" latinLnBrk="0" hangingPunct="1">
                        <a:lnSpc>
                          <a:spcPct val="115000"/>
                        </a:lnSpc>
                        <a:spcBef>
                          <a:spcPts val="380"/>
                        </a:spcBef>
                        <a:spcAft>
                          <a:spcPts val="0"/>
                        </a:spcAft>
                        <a:buClrTx/>
                        <a:buSzTx/>
                        <a:buFontTx/>
                        <a:buNone/>
                        <a:tabLst/>
                        <a:defRPr/>
                      </a:pPr>
                      <a:r>
                        <a:rPr lang="en-US" sz="1400" dirty="0">
                          <a:effectLst/>
                          <a:latin typeface="+mn-lt"/>
                          <a:ea typeface="Calibri" panose="020F0502020204030204" pitchFamily="34" charset="0"/>
                          <a:cs typeface="Arial" panose="020B0604020202020204" pitchFamily="34" charset="0"/>
                        </a:rPr>
                        <a:t>Completed on </a:t>
                      </a:r>
                      <a:r>
                        <a:rPr lang="en-US" sz="1400" baseline="0" dirty="0">
                          <a:effectLst/>
                          <a:latin typeface="+mn-lt"/>
                          <a:ea typeface="Calibri" panose="020F0502020204030204" pitchFamily="34" charset="0"/>
                          <a:cs typeface="Arial" panose="020B0604020202020204" pitchFamily="34" charset="0"/>
                        </a:rPr>
                        <a:t>27/09/2022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4276172813"/>
                  </a:ext>
                </a:extLst>
              </a:tr>
              <a:tr h="433862">
                <a:tc>
                  <a:txBody>
                    <a:bodyPr/>
                    <a:lstStyle/>
                    <a:p>
                      <a:pPr marL="51435" marR="290830" algn="ctr">
                        <a:lnSpc>
                          <a:spcPct val="104000"/>
                        </a:lnSpc>
                        <a:spcBef>
                          <a:spcPts val="375"/>
                        </a:spcBef>
                        <a:spcAft>
                          <a:spcPts val="0"/>
                        </a:spcAft>
                      </a:pPr>
                      <a:r>
                        <a:rPr lang="en-US" sz="1400" b="1" dirty="0">
                          <a:solidFill>
                            <a:schemeClr val="bg1"/>
                          </a:solidFill>
                          <a:effectLst/>
                          <a:latin typeface="+mn-lt"/>
                          <a:ea typeface="Calibri" panose="020F0502020204030204" pitchFamily="34" charset="0"/>
                          <a:cs typeface="Arial" panose="020B0604020202020204" pitchFamily="34" charset="0"/>
                        </a:rPr>
                        <a:t>Review of long stay in NICU for month of June / July/ August</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vMerge="1">
                  <a:txBody>
                    <a:bodyPr/>
                    <a:lstStyle/>
                    <a:p>
                      <a:pPr marL="48895" marR="0" lvl="0" indent="0" algn="l" defTabSz="914400" rtl="0" eaLnBrk="1" fontAlgn="auto" latinLnBrk="0" hangingPunct="1">
                        <a:lnSpc>
                          <a:spcPct val="115000"/>
                        </a:lnSpc>
                        <a:spcBef>
                          <a:spcPts val="465"/>
                        </a:spcBef>
                        <a:spcAft>
                          <a:spcPts val="0"/>
                        </a:spcAft>
                        <a:buClrTx/>
                        <a:buSzTx/>
                        <a:buFontTx/>
                        <a:buNone/>
                        <a:tabLst/>
                        <a:defRPr/>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nSpc>
                          <a:spcPct val="115000"/>
                        </a:lnSpc>
                        <a:spcAft>
                          <a:spcPts val="1000"/>
                        </a:spcAft>
                      </a:pPr>
                      <a:r>
                        <a:rPr lang="en-US" sz="1400" dirty="0">
                          <a:effectLst/>
                          <a:latin typeface="+mn-lt"/>
                          <a:ea typeface="Calibri" panose="020F0502020204030204" pitchFamily="34" charset="0"/>
                          <a:cs typeface="Arial" panose="020B0604020202020204" pitchFamily="34" charset="0"/>
                        </a:rPr>
                        <a:t>14/09/2022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a:lnSpc>
                          <a:spcPct val="115000"/>
                        </a:lnSpc>
                        <a:spcBef>
                          <a:spcPts val="380"/>
                        </a:spcBef>
                        <a:spcAft>
                          <a:spcPts val="0"/>
                        </a:spcAft>
                      </a:pPr>
                      <a:r>
                        <a:rPr lang="en-US" sz="1400" dirty="0">
                          <a:effectLst/>
                          <a:latin typeface="+mn-lt"/>
                          <a:ea typeface="Calibri" panose="020F0502020204030204" pitchFamily="34" charset="0"/>
                          <a:cs typeface="Arial" panose="020B0604020202020204" pitchFamily="34" charset="0"/>
                        </a:rPr>
                        <a:t>In progress</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3957578534"/>
                  </a:ext>
                </a:extLst>
              </a:tr>
              <a:tr h="433862">
                <a:tc>
                  <a:txBody>
                    <a:bodyPr/>
                    <a:lstStyle/>
                    <a:p>
                      <a:pPr marL="51435" marR="290830" lvl="0" indent="0" algn="ctr" defTabSz="914400" rtl="0" eaLnBrk="1" fontAlgn="auto" latinLnBrk="0" hangingPunct="1">
                        <a:lnSpc>
                          <a:spcPct val="104000"/>
                        </a:lnSpc>
                        <a:spcBef>
                          <a:spcPts val="375"/>
                        </a:spcBef>
                        <a:spcAft>
                          <a:spcPts val="0"/>
                        </a:spcAft>
                        <a:buClrTx/>
                        <a:buSzTx/>
                        <a:buFontTx/>
                        <a:buNone/>
                        <a:tabLst/>
                        <a:defRPr/>
                      </a:pPr>
                      <a:r>
                        <a:rPr lang="en-US" sz="1400" b="1" dirty="0">
                          <a:solidFill>
                            <a:schemeClr val="bg1"/>
                          </a:solidFill>
                          <a:effectLst/>
                          <a:latin typeface="+mn-lt"/>
                          <a:ea typeface="Calibri" panose="020F0502020204030204" pitchFamily="34" charset="0"/>
                          <a:cs typeface="Arial" panose="020B0604020202020204" pitchFamily="34" charset="0"/>
                        </a:rPr>
                        <a:t>Review of unplanned readmitted patients within 30 days in MCHD during 3</a:t>
                      </a:r>
                      <a:r>
                        <a:rPr lang="en-US" sz="1400" b="1" baseline="30000" dirty="0">
                          <a:solidFill>
                            <a:schemeClr val="bg1"/>
                          </a:solidFill>
                          <a:effectLst/>
                          <a:latin typeface="+mn-lt"/>
                          <a:ea typeface="Calibri" panose="020F0502020204030204" pitchFamily="34" charset="0"/>
                          <a:cs typeface="Arial" panose="020B0604020202020204" pitchFamily="34" charset="0"/>
                        </a:rPr>
                        <a:t>rd</a:t>
                      </a:r>
                      <a:r>
                        <a:rPr lang="en-US" sz="1400" b="1" dirty="0">
                          <a:solidFill>
                            <a:schemeClr val="bg1"/>
                          </a:solidFill>
                          <a:effectLst/>
                          <a:latin typeface="+mn-lt"/>
                          <a:ea typeface="Calibri" panose="020F0502020204030204" pitchFamily="34" charset="0"/>
                          <a:cs typeface="Arial" panose="020B0604020202020204" pitchFamily="34" charset="0"/>
                        </a:rPr>
                        <a:t>   and 4</a:t>
                      </a:r>
                      <a:r>
                        <a:rPr lang="en-US" sz="1400" b="1" baseline="30000" dirty="0">
                          <a:solidFill>
                            <a:schemeClr val="bg1"/>
                          </a:solidFill>
                          <a:effectLst/>
                          <a:latin typeface="+mn-lt"/>
                          <a:ea typeface="Calibri" panose="020F0502020204030204" pitchFamily="34" charset="0"/>
                          <a:cs typeface="Arial" panose="020B0604020202020204" pitchFamily="34" charset="0"/>
                        </a:rPr>
                        <a:t>th</a:t>
                      </a:r>
                      <a:r>
                        <a:rPr lang="en-US" sz="1400" b="1" dirty="0">
                          <a:solidFill>
                            <a:schemeClr val="bg1"/>
                          </a:solidFill>
                          <a:effectLst/>
                          <a:latin typeface="+mn-lt"/>
                          <a:ea typeface="Calibri" panose="020F0502020204030204" pitchFamily="34" charset="0"/>
                          <a:cs typeface="Arial" panose="020B0604020202020204" pitchFamily="34" charset="0"/>
                        </a:rPr>
                        <a:t>  quarter of 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vMerge="1">
                  <a:txBody>
                    <a:bodyPr/>
                    <a:lstStyle/>
                    <a:p>
                      <a:pPr marL="48895" marR="0" lvl="0" indent="0" algn="l" defTabSz="914400" rtl="0" eaLnBrk="1" fontAlgn="auto" latinLnBrk="0" hangingPunct="1">
                        <a:lnSpc>
                          <a:spcPct val="115000"/>
                        </a:lnSpc>
                        <a:spcBef>
                          <a:spcPts val="465"/>
                        </a:spcBef>
                        <a:spcAft>
                          <a:spcPts val="0"/>
                        </a:spcAft>
                        <a:buClrTx/>
                        <a:buSzTx/>
                        <a:buFontTx/>
                        <a:buNone/>
                        <a:tabLst/>
                        <a:defRPr/>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nSpc>
                          <a:spcPct val="115000"/>
                        </a:lnSpc>
                        <a:spcAft>
                          <a:spcPts val="1000"/>
                        </a:spcAft>
                      </a:pPr>
                      <a:r>
                        <a:rPr lang="en-US" sz="1400" dirty="0">
                          <a:effectLst/>
                          <a:latin typeface="+mn-lt"/>
                          <a:ea typeface="Calibri" panose="020F0502020204030204" pitchFamily="34" charset="0"/>
                          <a:cs typeface="Arial" panose="020B0604020202020204" pitchFamily="34" charset="0"/>
                        </a:rPr>
                        <a:t>02/10/2022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marR="0" lvl="0" indent="0" algn="l" defTabSz="914400" rtl="0" eaLnBrk="1" fontAlgn="auto" latinLnBrk="0" hangingPunct="1">
                        <a:lnSpc>
                          <a:spcPct val="115000"/>
                        </a:lnSpc>
                        <a:spcBef>
                          <a:spcPts val="380"/>
                        </a:spcBef>
                        <a:spcAft>
                          <a:spcPts val="0"/>
                        </a:spcAft>
                        <a:buClrTx/>
                        <a:buSzTx/>
                        <a:buFontTx/>
                        <a:buNone/>
                        <a:tabLst/>
                        <a:defRPr/>
                      </a:pPr>
                      <a:r>
                        <a:rPr lang="en-US" sz="1400" dirty="0">
                          <a:effectLst/>
                          <a:latin typeface="+mn-lt"/>
                          <a:ea typeface="Calibri" panose="020F0502020204030204" pitchFamily="34" charset="0"/>
                          <a:cs typeface="Arial" panose="020B0604020202020204" pitchFamily="34" charset="0"/>
                        </a:rPr>
                        <a:t>In progress</a:t>
                      </a:r>
                    </a:p>
                    <a:p>
                      <a:pPr marL="56515">
                        <a:lnSpc>
                          <a:spcPct val="115000"/>
                        </a:lnSpc>
                        <a:spcBef>
                          <a:spcPts val="380"/>
                        </a:spcBef>
                        <a:spcAft>
                          <a:spcPts val="0"/>
                        </a:spcAft>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1023601905"/>
                  </a:ext>
                </a:extLst>
              </a:tr>
              <a:tr h="433862">
                <a:tc>
                  <a:txBody>
                    <a:bodyPr/>
                    <a:lstStyle/>
                    <a:p>
                      <a:pPr marL="51435" marR="290830" lvl="0" indent="0" algn="ctr" defTabSz="914400" rtl="0" eaLnBrk="1" fontAlgn="auto" latinLnBrk="0" hangingPunct="1">
                        <a:lnSpc>
                          <a:spcPct val="104000"/>
                        </a:lnSpc>
                        <a:spcBef>
                          <a:spcPts val="375"/>
                        </a:spcBef>
                        <a:spcAft>
                          <a:spcPts val="0"/>
                        </a:spcAft>
                        <a:buClrTx/>
                        <a:buSzTx/>
                        <a:buFontTx/>
                        <a:buNone/>
                        <a:tabLst/>
                        <a:defRPr/>
                      </a:pPr>
                      <a:r>
                        <a:rPr lang="en-US" sz="1400" b="1" dirty="0">
                          <a:solidFill>
                            <a:schemeClr val="bg1"/>
                          </a:solidFill>
                          <a:effectLst/>
                          <a:latin typeface="+mn-lt"/>
                          <a:ea typeface="Calibri" panose="020F0502020204030204" pitchFamily="34" charset="0"/>
                          <a:cs typeface="Arial" panose="020B0604020202020204" pitchFamily="34" charset="0"/>
                        </a:rPr>
                        <a:t>Activation of Ob/Gyn Employee clinic</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vMerge="1">
                  <a:txBody>
                    <a:bodyPr/>
                    <a:lstStyle/>
                    <a:p>
                      <a:pPr marL="48895" marR="0" lvl="0" indent="0" algn="ctr" defTabSz="914400" rtl="0" eaLnBrk="1" fontAlgn="auto" latinLnBrk="0" hangingPunct="1">
                        <a:lnSpc>
                          <a:spcPct val="115000"/>
                        </a:lnSpc>
                        <a:spcBef>
                          <a:spcPts val="465"/>
                        </a:spcBef>
                        <a:spcAft>
                          <a:spcPts val="0"/>
                        </a:spcAft>
                        <a:buClrTx/>
                        <a:buSzTx/>
                        <a:buFontTx/>
                        <a:buNone/>
                        <a:tabLst/>
                        <a:defRPr/>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a:lnSpc>
                          <a:spcPct val="115000"/>
                        </a:lnSpc>
                        <a:spcAft>
                          <a:spcPts val="1000"/>
                        </a:spcAft>
                      </a:pPr>
                      <a:r>
                        <a:rPr lang="en-US" sz="1400" dirty="0">
                          <a:effectLst/>
                          <a:latin typeface="+mn-lt"/>
                          <a:ea typeface="Calibri" panose="020F0502020204030204" pitchFamily="34" charset="0"/>
                          <a:cs typeface="Arial" panose="020B0604020202020204" pitchFamily="34" charset="0"/>
                        </a:rPr>
                        <a:t>30/08/2022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a:lnSpc>
                          <a:spcPct val="115000"/>
                        </a:lnSpc>
                        <a:spcBef>
                          <a:spcPts val="380"/>
                        </a:spcBef>
                        <a:spcAft>
                          <a:spcPts val="0"/>
                        </a:spcAft>
                      </a:pPr>
                      <a:r>
                        <a:rPr lang="en-US" sz="1400" dirty="0">
                          <a:effectLst/>
                          <a:latin typeface="+mn-lt"/>
                          <a:ea typeface="Calibri" panose="020F0502020204030204" pitchFamily="34" charset="0"/>
                          <a:cs typeface="Arial" panose="020B0604020202020204" pitchFamily="34" charset="0"/>
                        </a:rPr>
                        <a:t>completed</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2879913699"/>
                  </a:ext>
                </a:extLst>
              </a:tr>
              <a:tr h="433862">
                <a:tc>
                  <a:txBody>
                    <a:bodyPr/>
                    <a:lstStyle/>
                    <a:p>
                      <a:pPr marL="51435" marR="290830" lvl="0" indent="0" algn="ctr" defTabSz="914400" rtl="0" eaLnBrk="1" fontAlgn="auto" latinLnBrk="0" hangingPunct="1">
                        <a:lnSpc>
                          <a:spcPct val="104000"/>
                        </a:lnSpc>
                        <a:spcBef>
                          <a:spcPts val="375"/>
                        </a:spcBef>
                        <a:spcAft>
                          <a:spcPts val="0"/>
                        </a:spcAft>
                        <a:buClrTx/>
                        <a:buSzTx/>
                        <a:buFontTx/>
                        <a:buNone/>
                        <a:tabLst/>
                        <a:defRPr/>
                      </a:pPr>
                      <a:r>
                        <a:rPr lang="en-US" sz="1400" b="1" dirty="0">
                          <a:solidFill>
                            <a:schemeClr val="bg1"/>
                          </a:solidFill>
                          <a:effectLst/>
                          <a:latin typeface="+mn-lt"/>
                          <a:ea typeface="Calibri" panose="020F0502020204030204" pitchFamily="34" charset="0"/>
                          <a:cs typeface="Arial" panose="020B0604020202020204" pitchFamily="34" charset="0"/>
                        </a:rPr>
                        <a:t>Creating a policy of Ob/Gyn Employee health care clinic</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vMerge="1">
                  <a:txBody>
                    <a:bodyPr/>
                    <a:lstStyle/>
                    <a:p>
                      <a:pPr marL="48895" marR="0" lvl="0" indent="0" algn="ctr" defTabSz="914400" rtl="0" eaLnBrk="1" fontAlgn="auto" latinLnBrk="0" hangingPunct="1">
                        <a:lnSpc>
                          <a:spcPct val="115000"/>
                        </a:lnSpc>
                        <a:spcBef>
                          <a:spcPts val="465"/>
                        </a:spcBef>
                        <a:spcAft>
                          <a:spcPts val="0"/>
                        </a:spcAft>
                        <a:buClrTx/>
                        <a:buSzTx/>
                        <a:buFontTx/>
                        <a:buNone/>
                        <a:tabLst/>
                        <a:defRPr/>
                      </a:pP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400" dirty="0">
                          <a:effectLst/>
                          <a:latin typeface="+mn-lt"/>
                          <a:ea typeface="Calibri" panose="020F0502020204030204" pitchFamily="34" charset="0"/>
                          <a:cs typeface="Arial" panose="020B0604020202020204" pitchFamily="34" charset="0"/>
                        </a:rPr>
                        <a:t>30/08/2022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marR="0" lvl="0" indent="0" algn="l" defTabSz="914400" rtl="0" eaLnBrk="1" fontAlgn="auto" latinLnBrk="0" hangingPunct="1">
                        <a:lnSpc>
                          <a:spcPct val="115000"/>
                        </a:lnSpc>
                        <a:spcBef>
                          <a:spcPts val="380"/>
                        </a:spcBef>
                        <a:spcAft>
                          <a:spcPts val="0"/>
                        </a:spcAft>
                        <a:buClrTx/>
                        <a:buSzTx/>
                        <a:buFontTx/>
                        <a:buNone/>
                        <a:tabLst/>
                        <a:defRPr/>
                      </a:pPr>
                      <a:r>
                        <a:rPr lang="en-US" sz="1400" dirty="0">
                          <a:effectLst/>
                          <a:latin typeface="+mn-lt"/>
                          <a:ea typeface="Calibri" panose="020F0502020204030204" pitchFamily="34" charset="0"/>
                          <a:cs typeface="Arial" panose="020B0604020202020204" pitchFamily="34" charset="0"/>
                        </a:rPr>
                        <a:t>In progress</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2608503247"/>
                  </a:ext>
                </a:extLst>
              </a:tr>
              <a:tr h="433862">
                <a:tc>
                  <a:txBody>
                    <a:bodyPr/>
                    <a:lstStyle/>
                    <a:p>
                      <a:pPr marL="51435" marR="290830" lvl="0" indent="0" algn="ctr" defTabSz="914400" rtl="0" eaLnBrk="1" fontAlgn="auto" latinLnBrk="0" hangingPunct="1">
                        <a:lnSpc>
                          <a:spcPct val="104000"/>
                        </a:lnSpc>
                        <a:spcBef>
                          <a:spcPts val="375"/>
                        </a:spcBef>
                        <a:spcAft>
                          <a:spcPts val="0"/>
                        </a:spcAft>
                        <a:buClrTx/>
                        <a:buSzTx/>
                        <a:buFontTx/>
                        <a:buNone/>
                        <a:tabLst/>
                        <a:defRPr/>
                      </a:pPr>
                      <a:r>
                        <a:rPr lang="en-US" sz="1400" b="1" dirty="0">
                          <a:solidFill>
                            <a:schemeClr val="bg1"/>
                          </a:solidFill>
                          <a:effectLst/>
                          <a:latin typeface="+mn-lt"/>
                          <a:ea typeface="Calibri" panose="020F0502020204030204" pitchFamily="34" charset="0"/>
                          <a:cs typeface="Arial" panose="020B0604020202020204" pitchFamily="34" charset="0"/>
                        </a:rPr>
                        <a:t>Digital Health Program</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a:txBody>
                    <a:bodyPr/>
                    <a:lstStyle/>
                    <a:p>
                      <a:pPr marL="48895" marR="0" lvl="0" indent="0" algn="ctr" defTabSz="914400" rtl="0" eaLnBrk="1" fontAlgn="auto" latinLnBrk="0" hangingPunct="1">
                        <a:lnSpc>
                          <a:spcPct val="115000"/>
                        </a:lnSpc>
                        <a:spcBef>
                          <a:spcPts val="465"/>
                        </a:spcBef>
                        <a:spcAft>
                          <a:spcPts val="0"/>
                        </a:spcAft>
                        <a:buClrTx/>
                        <a:buSzTx/>
                        <a:buFontTx/>
                        <a:buNone/>
                        <a:tabLst/>
                        <a:defRPr/>
                      </a:pPr>
                      <a:r>
                        <a:rPr lang="en-US" sz="1400" kern="1200" dirty="0">
                          <a:solidFill>
                            <a:schemeClr val="tx1"/>
                          </a:solidFill>
                          <a:effectLst/>
                          <a:latin typeface="+mn-lt"/>
                          <a:ea typeface="+mn-ea"/>
                          <a:cs typeface="+mn-cs"/>
                        </a:rPr>
                        <a:t>Dr. Maryam Al </a:t>
                      </a:r>
                      <a:r>
                        <a:rPr lang="en-US" sz="1400" kern="1200" dirty="0" err="1">
                          <a:solidFill>
                            <a:schemeClr val="tx1"/>
                          </a:solidFill>
                          <a:effectLst/>
                          <a:latin typeface="+mn-lt"/>
                          <a:ea typeface="+mn-ea"/>
                          <a:cs typeface="+mn-cs"/>
                        </a:rPr>
                        <a:t>Mozain</a:t>
                      </a:r>
                      <a:endParaRPr lang="en-US" sz="1400" dirty="0">
                        <a:effectLst/>
                        <a:latin typeface="+mn-lt"/>
                        <a:ea typeface="Calibri" panose="020F0502020204030204" pitchFamily="34" charset="0"/>
                        <a:cs typeface="Arial" panose="020B0604020202020204" pitchFamily="34" charset="0"/>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400" dirty="0">
                          <a:effectLst/>
                          <a:latin typeface="+mn-lt"/>
                          <a:ea typeface="Calibri" panose="020F0502020204030204" pitchFamily="34" charset="0"/>
                          <a:cs typeface="Arial" panose="020B0604020202020204" pitchFamily="34" charset="0"/>
                        </a:rPr>
                        <a:t>13/09/2022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marR="0" lvl="0" indent="0" algn="l" defTabSz="914400" rtl="0" eaLnBrk="1" fontAlgn="auto" latinLnBrk="0" hangingPunct="1">
                        <a:lnSpc>
                          <a:spcPct val="115000"/>
                        </a:lnSpc>
                        <a:spcBef>
                          <a:spcPts val="380"/>
                        </a:spcBef>
                        <a:spcAft>
                          <a:spcPts val="0"/>
                        </a:spcAft>
                        <a:buClrTx/>
                        <a:buSzTx/>
                        <a:buFontTx/>
                        <a:buNone/>
                        <a:tabLst/>
                        <a:defRPr/>
                      </a:pPr>
                      <a:r>
                        <a:rPr lang="en-US" sz="1400" dirty="0">
                          <a:effectLst/>
                          <a:latin typeface="+mn-lt"/>
                          <a:ea typeface="Calibri" panose="020F0502020204030204" pitchFamily="34" charset="0"/>
                          <a:cs typeface="Arial" panose="020B0604020202020204" pitchFamily="34" charset="0"/>
                        </a:rPr>
                        <a:t>In progress</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1859837294"/>
                  </a:ext>
                </a:extLst>
              </a:tr>
              <a:tr h="433862">
                <a:tc>
                  <a:txBody>
                    <a:bodyPr/>
                    <a:lstStyle/>
                    <a:p>
                      <a:pPr marL="51435" marR="290830" lvl="0" indent="0" algn="ctr" defTabSz="914400" rtl="0" eaLnBrk="1" fontAlgn="auto" latinLnBrk="0" hangingPunct="1">
                        <a:lnSpc>
                          <a:spcPct val="104000"/>
                        </a:lnSpc>
                        <a:spcBef>
                          <a:spcPts val="375"/>
                        </a:spcBef>
                        <a:spcAft>
                          <a:spcPts val="0"/>
                        </a:spcAft>
                        <a:buClrTx/>
                        <a:buSzTx/>
                        <a:buFontTx/>
                        <a:buNone/>
                        <a:tabLst/>
                        <a:defRPr/>
                      </a:pPr>
                      <a:r>
                        <a:rPr lang="en-US" sz="1400" b="1" dirty="0">
                          <a:solidFill>
                            <a:schemeClr val="bg1"/>
                          </a:solidFill>
                          <a:effectLst/>
                          <a:latin typeface="+mn-lt"/>
                          <a:ea typeface="Calibri" panose="020F0502020204030204" pitchFamily="34" charset="0"/>
                          <a:cs typeface="Arial" panose="020B0604020202020204" pitchFamily="34" charset="0"/>
                        </a:rPr>
                        <a:t>Activation of safe birth clinic</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5ABAD"/>
                    </a:solidFill>
                  </a:tcPr>
                </a:tc>
                <a:tc>
                  <a:txBody>
                    <a:bodyPr/>
                    <a:lstStyle/>
                    <a:p>
                      <a:pPr marL="48895" marR="0" lvl="0" indent="0" algn="ctr" defTabSz="914400" rtl="0" eaLnBrk="1" fontAlgn="auto" latinLnBrk="0" hangingPunct="1">
                        <a:lnSpc>
                          <a:spcPct val="115000"/>
                        </a:lnSpc>
                        <a:spcBef>
                          <a:spcPts val="465"/>
                        </a:spcBef>
                        <a:spcAft>
                          <a:spcPts val="0"/>
                        </a:spcAft>
                        <a:buClrTx/>
                        <a:buSzTx/>
                        <a:buFontTx/>
                        <a:buNone/>
                        <a:tabLst/>
                        <a:defRPr/>
                      </a:pPr>
                      <a:r>
                        <a:rPr lang="en-US" sz="1400" kern="1200" dirty="0">
                          <a:solidFill>
                            <a:schemeClr val="tx1"/>
                          </a:solidFill>
                          <a:latin typeface="+mn-lt"/>
                          <a:ea typeface="+mn-ea"/>
                          <a:cs typeface="+mn-cs"/>
                        </a:rPr>
                        <a:t>Dr Zainab </a:t>
                      </a:r>
                      <a:r>
                        <a:rPr lang="en-US" sz="1400" kern="1200" dirty="0" err="1">
                          <a:solidFill>
                            <a:schemeClr val="tx1"/>
                          </a:solidFill>
                          <a:latin typeface="+mn-lt"/>
                          <a:ea typeface="+mn-ea"/>
                          <a:cs typeface="+mn-cs"/>
                        </a:rPr>
                        <a:t>Alshams</a:t>
                      </a:r>
                      <a:endParaRPr lang="en-US" sz="1400" kern="1200" dirty="0">
                        <a:solidFill>
                          <a:schemeClr val="tx1"/>
                        </a:solidFill>
                        <a:latin typeface="+mn-lt"/>
                        <a:ea typeface="+mn-ea"/>
                        <a:cs typeface="+mn-cs"/>
                      </a:endParaRP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400" dirty="0">
                          <a:effectLst/>
                          <a:latin typeface="+mn-lt"/>
                          <a:ea typeface="Calibri" panose="020F0502020204030204" pitchFamily="34" charset="0"/>
                          <a:cs typeface="Arial" panose="020B0604020202020204" pitchFamily="34" charset="0"/>
                        </a:rPr>
                        <a:t>30/08/2022</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56515" marR="0" lvl="0" indent="0" algn="l" defTabSz="914400" rtl="0" eaLnBrk="1" fontAlgn="auto" latinLnBrk="0" hangingPunct="1">
                        <a:lnSpc>
                          <a:spcPct val="115000"/>
                        </a:lnSpc>
                        <a:spcBef>
                          <a:spcPts val="380"/>
                        </a:spcBef>
                        <a:spcAft>
                          <a:spcPts val="0"/>
                        </a:spcAft>
                        <a:buClrTx/>
                        <a:buSzTx/>
                        <a:buFontTx/>
                        <a:buNone/>
                        <a:tabLst/>
                        <a:defRPr/>
                      </a:pPr>
                      <a:r>
                        <a:rPr lang="en-US" sz="1400" dirty="0">
                          <a:effectLst/>
                          <a:latin typeface="+mn-lt"/>
                          <a:ea typeface="Calibri" panose="020F0502020204030204" pitchFamily="34" charset="0"/>
                          <a:cs typeface="Arial" panose="020B0604020202020204" pitchFamily="34" charset="0"/>
                        </a:rPr>
                        <a:t>In progress</a:t>
                      </a:r>
                    </a:p>
                  </a:txBody>
                  <a:tcPr marL="0" marR="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extLst>
                  <a:ext uri="{0D108BD9-81ED-4DB2-BD59-A6C34878D82A}">
                    <a16:rowId xmlns:a16="http://schemas.microsoft.com/office/drawing/2014/main" val="4048233738"/>
                  </a:ext>
                </a:extLst>
              </a:tr>
            </a:tbl>
          </a:graphicData>
        </a:graphic>
      </p:graphicFrame>
    </p:spTree>
    <p:extLst>
      <p:ext uri="{BB962C8B-B14F-4D97-AF65-F5344CB8AC3E}">
        <p14:creationId xmlns:p14="http://schemas.microsoft.com/office/powerpoint/2010/main" val="411983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7CBE4E-5597-7FFC-8F7D-0F696F1B4DE9}"/>
              </a:ext>
            </a:extLst>
          </p:cNvPr>
          <p:cNvSpPr>
            <a:spLocks noGrp="1"/>
          </p:cNvSpPr>
          <p:nvPr>
            <p:ph type="title"/>
          </p:nvPr>
        </p:nvSpPr>
        <p:spPr/>
        <p:txBody>
          <a:bodyPr/>
          <a:lstStyle/>
          <a:p>
            <a:r>
              <a:rPr lang="en-US" dirty="0"/>
              <a:t>Definition and aims</a:t>
            </a:r>
          </a:p>
        </p:txBody>
      </p:sp>
      <p:sp>
        <p:nvSpPr>
          <p:cNvPr id="7" name="Content Placeholder 6">
            <a:extLst>
              <a:ext uri="{FF2B5EF4-FFF2-40B4-BE49-F238E27FC236}">
                <a16:creationId xmlns:a16="http://schemas.microsoft.com/office/drawing/2014/main" id="{5EF7EDEC-8BA0-C276-52CC-7F91FDBBA407}"/>
              </a:ext>
            </a:extLst>
          </p:cNvPr>
          <p:cNvSpPr>
            <a:spLocks noGrp="1"/>
          </p:cNvSpPr>
          <p:nvPr>
            <p:ph idx="1"/>
          </p:nvPr>
        </p:nvSpPr>
        <p:spPr/>
        <p:txBody>
          <a:bodyPr/>
          <a:lstStyle/>
          <a:p>
            <a:r>
              <a:rPr lang="en-US" dirty="0"/>
              <a:t>It is a project to Increase wellness and awareness of common staff complaints </a:t>
            </a:r>
          </a:p>
          <a:p>
            <a:r>
              <a:rPr lang="en-US" dirty="0"/>
              <a:t>To increase the awareness of common disease  </a:t>
            </a:r>
          </a:p>
        </p:txBody>
      </p:sp>
    </p:spTree>
    <p:extLst>
      <p:ext uri="{BB962C8B-B14F-4D97-AF65-F5344CB8AC3E}">
        <p14:creationId xmlns:p14="http://schemas.microsoft.com/office/powerpoint/2010/main" val="733205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9CE2-D0F8-DF47-A3BC-0B1F281C260B}"/>
              </a:ext>
            </a:extLst>
          </p:cNvPr>
          <p:cNvSpPr>
            <a:spLocks noGrp="1"/>
          </p:cNvSpPr>
          <p:nvPr>
            <p:ph type="title"/>
          </p:nvPr>
        </p:nvSpPr>
        <p:spPr>
          <a:xfrm>
            <a:off x="838200" y="613891"/>
            <a:ext cx="10515600" cy="1013623"/>
          </a:xfrm>
        </p:spPr>
        <p:txBody>
          <a:bodyPr/>
          <a:lstStyle/>
          <a:p>
            <a:r>
              <a:rPr lang="en-US" dirty="0"/>
              <a:t>Action plan/Tasks (Breast cancer) </a:t>
            </a:r>
          </a:p>
        </p:txBody>
      </p:sp>
      <p:graphicFrame>
        <p:nvGraphicFramePr>
          <p:cNvPr id="4" name="Table 4">
            <a:extLst>
              <a:ext uri="{FF2B5EF4-FFF2-40B4-BE49-F238E27FC236}">
                <a16:creationId xmlns:a16="http://schemas.microsoft.com/office/drawing/2014/main" id="{05A3BBD8-8E16-57F8-925E-C2A5D6FE7B07}"/>
              </a:ext>
            </a:extLst>
          </p:cNvPr>
          <p:cNvGraphicFramePr>
            <a:graphicFrameLocks noGrp="1"/>
          </p:cNvGraphicFramePr>
          <p:nvPr>
            <p:ph idx="1"/>
            <p:extLst>
              <p:ext uri="{D42A27DB-BD31-4B8C-83A1-F6EECF244321}">
                <p14:modId xmlns:p14="http://schemas.microsoft.com/office/powerpoint/2010/main" val="4025710966"/>
              </p:ext>
            </p:extLst>
          </p:nvPr>
        </p:nvGraphicFramePr>
        <p:xfrm>
          <a:off x="652463" y="1828799"/>
          <a:ext cx="11049000" cy="4032006"/>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107829843"/>
                    </a:ext>
                  </a:extLst>
                </a:gridCol>
                <a:gridCol w="2209800">
                  <a:extLst>
                    <a:ext uri="{9D8B030D-6E8A-4147-A177-3AD203B41FA5}">
                      <a16:colId xmlns:a16="http://schemas.microsoft.com/office/drawing/2014/main" val="1026302745"/>
                    </a:ext>
                  </a:extLst>
                </a:gridCol>
                <a:gridCol w="2209800">
                  <a:extLst>
                    <a:ext uri="{9D8B030D-6E8A-4147-A177-3AD203B41FA5}">
                      <a16:colId xmlns:a16="http://schemas.microsoft.com/office/drawing/2014/main" val="2075221651"/>
                    </a:ext>
                  </a:extLst>
                </a:gridCol>
                <a:gridCol w="2209800">
                  <a:extLst>
                    <a:ext uri="{9D8B030D-6E8A-4147-A177-3AD203B41FA5}">
                      <a16:colId xmlns:a16="http://schemas.microsoft.com/office/drawing/2014/main" val="1551725358"/>
                    </a:ext>
                  </a:extLst>
                </a:gridCol>
                <a:gridCol w="2209800">
                  <a:extLst>
                    <a:ext uri="{9D8B030D-6E8A-4147-A177-3AD203B41FA5}">
                      <a16:colId xmlns:a16="http://schemas.microsoft.com/office/drawing/2014/main" val="1876357032"/>
                    </a:ext>
                  </a:extLst>
                </a:gridCol>
              </a:tblGrid>
              <a:tr h="357167">
                <a:tc>
                  <a:txBody>
                    <a:bodyPr/>
                    <a:lstStyle/>
                    <a:p>
                      <a:r>
                        <a:rPr lang="en-US" dirty="0"/>
                        <a:t>Task</a:t>
                      </a:r>
                    </a:p>
                  </a:txBody>
                  <a:tcPr>
                    <a:solidFill>
                      <a:srgbClr val="184D9D"/>
                    </a:solidFill>
                  </a:tcPr>
                </a:tc>
                <a:tc>
                  <a:txBody>
                    <a:bodyPr/>
                    <a:lstStyle/>
                    <a:p>
                      <a:r>
                        <a:rPr lang="en-US" dirty="0"/>
                        <a:t>Date</a:t>
                      </a:r>
                    </a:p>
                  </a:txBody>
                  <a:tcPr>
                    <a:solidFill>
                      <a:srgbClr val="184D9D"/>
                    </a:solidFill>
                  </a:tcPr>
                </a:tc>
                <a:tc>
                  <a:txBody>
                    <a:bodyPr/>
                    <a:lstStyle/>
                    <a:p>
                      <a:r>
                        <a:rPr lang="en-US" dirty="0"/>
                        <a:t>Assign to</a:t>
                      </a:r>
                    </a:p>
                  </a:txBody>
                  <a:tcPr>
                    <a:solidFill>
                      <a:srgbClr val="184D9D"/>
                    </a:solidFill>
                  </a:tcPr>
                </a:tc>
                <a:tc>
                  <a:txBody>
                    <a:bodyPr/>
                    <a:lstStyle/>
                    <a:p>
                      <a:r>
                        <a:rPr lang="en-US" dirty="0"/>
                        <a:t>note</a:t>
                      </a:r>
                    </a:p>
                  </a:txBody>
                  <a:tcPr>
                    <a:solidFill>
                      <a:srgbClr val="184D9D"/>
                    </a:solidFill>
                  </a:tcPr>
                </a:tc>
                <a:tc>
                  <a:txBody>
                    <a:bodyPr/>
                    <a:lstStyle/>
                    <a:p>
                      <a:r>
                        <a:rPr lang="en-US" dirty="0"/>
                        <a:t>Status</a:t>
                      </a:r>
                    </a:p>
                  </a:txBody>
                  <a:tcPr>
                    <a:solidFill>
                      <a:srgbClr val="184D9D"/>
                    </a:solidFill>
                  </a:tcPr>
                </a:tc>
                <a:extLst>
                  <a:ext uri="{0D108BD9-81ED-4DB2-BD59-A6C34878D82A}">
                    <a16:rowId xmlns:a16="http://schemas.microsoft.com/office/drawing/2014/main" val="858880359"/>
                  </a:ext>
                </a:extLst>
              </a:tr>
              <a:tr h="892917">
                <a:tc>
                  <a:txBody>
                    <a:bodyPr/>
                    <a:lstStyle/>
                    <a:p>
                      <a:r>
                        <a:rPr lang="en-US" dirty="0">
                          <a:solidFill>
                            <a:schemeClr val="bg1"/>
                          </a:solidFill>
                        </a:rPr>
                        <a:t>Meeting with Dr. Ahmed</a:t>
                      </a:r>
                    </a:p>
                  </a:txBody>
                  <a:tcPr>
                    <a:solidFill>
                      <a:srgbClr val="05ABAD"/>
                    </a:solidFill>
                  </a:tcPr>
                </a:tc>
                <a:tc>
                  <a:txBody>
                    <a:bodyPr/>
                    <a:lstStyle/>
                    <a:p>
                      <a:r>
                        <a:rPr lang="en-US" dirty="0"/>
                        <a:t>22-sep</a:t>
                      </a:r>
                    </a:p>
                  </a:txBody>
                  <a:tcPr>
                    <a:solidFill>
                      <a:schemeClr val="bg1"/>
                    </a:solidFill>
                  </a:tcPr>
                </a:tc>
                <a:tc>
                  <a:txBody>
                    <a:bodyPr/>
                    <a:lstStyle/>
                    <a:p>
                      <a:r>
                        <a:rPr lang="en-US" dirty="0"/>
                        <a:t>Dr. Zahra</a:t>
                      </a:r>
                    </a:p>
                    <a:p>
                      <a:r>
                        <a:rPr lang="en-US" dirty="0"/>
                        <a:t>Dr. Wejdan</a:t>
                      </a:r>
                    </a:p>
                    <a:p>
                      <a:r>
                        <a:rPr lang="en-US" dirty="0"/>
                        <a:t>Fatima </a:t>
                      </a:r>
                      <a:r>
                        <a:rPr lang="en-US" dirty="0" err="1"/>
                        <a:t>AlEid</a:t>
                      </a:r>
                      <a:endParaRPr lang="en-US" dirty="0"/>
                    </a:p>
                  </a:txBody>
                  <a:tcPr>
                    <a:solidFill>
                      <a:schemeClr val="bg1"/>
                    </a:solidFill>
                  </a:tcPr>
                </a:tc>
                <a:tc>
                  <a:txBody>
                    <a:bodyPr/>
                    <a:lstStyle/>
                    <a:p>
                      <a:endParaRPr lang="en-US"/>
                    </a:p>
                  </a:txBody>
                  <a:tcPr>
                    <a:solidFill>
                      <a:schemeClr val="bg1"/>
                    </a:solidFill>
                  </a:tcPr>
                </a:tc>
                <a:tc>
                  <a:txBody>
                    <a:bodyPr/>
                    <a:lstStyle/>
                    <a:p>
                      <a:r>
                        <a:rPr lang="en-US" dirty="0"/>
                        <a:t>done</a:t>
                      </a:r>
                    </a:p>
                  </a:txBody>
                  <a:tcPr>
                    <a:solidFill>
                      <a:schemeClr val="bg1"/>
                    </a:solidFill>
                  </a:tcPr>
                </a:tc>
                <a:extLst>
                  <a:ext uri="{0D108BD9-81ED-4DB2-BD59-A6C34878D82A}">
                    <a16:rowId xmlns:a16="http://schemas.microsoft.com/office/drawing/2014/main" val="3838635101"/>
                  </a:ext>
                </a:extLst>
              </a:tr>
              <a:tr h="892917">
                <a:tc>
                  <a:txBody>
                    <a:bodyPr/>
                    <a:lstStyle/>
                    <a:p>
                      <a:r>
                        <a:rPr lang="en-US" dirty="0">
                          <a:solidFill>
                            <a:schemeClr val="bg1"/>
                          </a:solidFill>
                        </a:rPr>
                        <a:t>Breast cancer campaign</a:t>
                      </a:r>
                    </a:p>
                  </a:txBody>
                  <a:tcPr>
                    <a:solidFill>
                      <a:srgbClr val="05ABAD"/>
                    </a:solidFill>
                  </a:tcPr>
                </a:tc>
                <a:tc>
                  <a:txBody>
                    <a:bodyPr/>
                    <a:lstStyle/>
                    <a:p>
                      <a:r>
                        <a:rPr lang="en-US" dirty="0"/>
                        <a:t>6-oct</a:t>
                      </a:r>
                    </a:p>
                  </a:txBody>
                  <a:tcPr>
                    <a:solidFill>
                      <a:schemeClr val="bg1"/>
                    </a:solidFill>
                  </a:tcPr>
                </a:tc>
                <a:tc>
                  <a:txBody>
                    <a:bodyPr/>
                    <a:lstStyle/>
                    <a:p>
                      <a:r>
                        <a:rPr lang="en-US" dirty="0"/>
                        <a:t>Dr. Zahra</a:t>
                      </a:r>
                    </a:p>
                    <a:p>
                      <a:r>
                        <a:rPr lang="en-US" dirty="0"/>
                        <a:t>Dr. Wejdan</a:t>
                      </a:r>
                    </a:p>
                    <a:p>
                      <a:r>
                        <a:rPr lang="en-US" dirty="0"/>
                        <a:t>Fatima </a:t>
                      </a:r>
                      <a:r>
                        <a:rPr lang="en-US" dirty="0" err="1"/>
                        <a:t>AlEid</a:t>
                      </a:r>
                      <a:endParaRPr lang="en-US" dirty="0"/>
                    </a:p>
                  </a:txBody>
                  <a:tcPr>
                    <a:solidFill>
                      <a:schemeClr val="bg1"/>
                    </a:solidFill>
                  </a:tcPr>
                </a:tc>
                <a:tc>
                  <a:txBody>
                    <a:bodyPr/>
                    <a:lstStyle/>
                    <a:p>
                      <a:endParaRPr lang="en-US"/>
                    </a:p>
                  </a:txBody>
                  <a:tcPr>
                    <a:solidFill>
                      <a:schemeClr val="bg1"/>
                    </a:solidFill>
                  </a:tcPr>
                </a:tc>
                <a:tc>
                  <a:txBody>
                    <a:bodyPr/>
                    <a:lstStyle/>
                    <a:p>
                      <a:r>
                        <a:rPr lang="en-US" dirty="0"/>
                        <a:t>done</a:t>
                      </a:r>
                    </a:p>
                  </a:txBody>
                  <a:tcPr>
                    <a:solidFill>
                      <a:schemeClr val="bg1"/>
                    </a:solidFill>
                  </a:tcPr>
                </a:tc>
                <a:extLst>
                  <a:ext uri="{0D108BD9-81ED-4DB2-BD59-A6C34878D82A}">
                    <a16:rowId xmlns:a16="http://schemas.microsoft.com/office/drawing/2014/main" val="1146340680"/>
                  </a:ext>
                </a:extLst>
              </a:tr>
              <a:tr h="557286">
                <a:tc>
                  <a:txBody>
                    <a:bodyPr/>
                    <a:lstStyle/>
                    <a:p>
                      <a:r>
                        <a:rPr lang="en-US" dirty="0">
                          <a:solidFill>
                            <a:schemeClr val="bg1"/>
                          </a:solidFill>
                        </a:rPr>
                        <a:t>Breast cancer survey</a:t>
                      </a:r>
                    </a:p>
                  </a:txBody>
                  <a:tcPr>
                    <a:solidFill>
                      <a:srgbClr val="05ABAD"/>
                    </a:solidFill>
                  </a:tcPr>
                </a:tc>
                <a:tc>
                  <a:txBody>
                    <a:bodyPr/>
                    <a:lstStyle/>
                    <a:p>
                      <a:r>
                        <a:rPr lang="en-US" dirty="0"/>
                        <a:t>All </a:t>
                      </a:r>
                      <a:r>
                        <a:rPr lang="en-US" dirty="0" err="1"/>
                        <a:t>october</a:t>
                      </a:r>
                      <a:endParaRPr lang="en-US" dirty="0"/>
                    </a:p>
                  </a:txBody>
                  <a:tcPr>
                    <a:solidFill>
                      <a:schemeClr val="bg1"/>
                    </a:solidFill>
                  </a:tcPr>
                </a:tc>
                <a:tc>
                  <a:txBody>
                    <a:bodyPr/>
                    <a:lstStyle/>
                    <a:p>
                      <a:endParaRPr lang="en-US"/>
                    </a:p>
                  </a:txBody>
                  <a:tcPr>
                    <a:solidFill>
                      <a:schemeClr val="bg1"/>
                    </a:solidFill>
                  </a:tcPr>
                </a:tc>
                <a:tc>
                  <a:txBody>
                    <a:bodyPr/>
                    <a:lstStyle/>
                    <a:p>
                      <a:r>
                        <a:rPr lang="en-US" dirty="0"/>
                        <a:t>By emails + round</a:t>
                      </a:r>
                    </a:p>
                  </a:txBody>
                  <a:tcPr>
                    <a:solidFill>
                      <a:schemeClr val="bg1"/>
                    </a:solidFill>
                  </a:tcPr>
                </a:tc>
                <a:tc>
                  <a:txBody>
                    <a:bodyPr/>
                    <a:lstStyle/>
                    <a:p>
                      <a:r>
                        <a:rPr lang="en-US" dirty="0"/>
                        <a:t>In progress</a:t>
                      </a:r>
                    </a:p>
                  </a:txBody>
                  <a:tcPr>
                    <a:solidFill>
                      <a:schemeClr val="bg1"/>
                    </a:solidFill>
                  </a:tcPr>
                </a:tc>
                <a:extLst>
                  <a:ext uri="{0D108BD9-81ED-4DB2-BD59-A6C34878D82A}">
                    <a16:rowId xmlns:a16="http://schemas.microsoft.com/office/drawing/2014/main" val="648258993"/>
                  </a:ext>
                </a:extLst>
              </a:tr>
              <a:tr h="625042">
                <a:tc>
                  <a:txBody>
                    <a:bodyPr/>
                    <a:lstStyle/>
                    <a:p>
                      <a:r>
                        <a:rPr lang="en-US" dirty="0">
                          <a:solidFill>
                            <a:schemeClr val="bg1"/>
                          </a:solidFill>
                        </a:rPr>
                        <a:t>Breast cancer education</a:t>
                      </a:r>
                    </a:p>
                  </a:txBody>
                  <a:tcPr>
                    <a:solidFill>
                      <a:srgbClr val="05ABAD"/>
                    </a:solidFill>
                  </a:tcPr>
                </a:tc>
                <a:tc>
                  <a:txBody>
                    <a:bodyPr/>
                    <a:lstStyle/>
                    <a:p>
                      <a:r>
                        <a:rPr lang="en-US" dirty="0"/>
                        <a:t>All </a:t>
                      </a:r>
                      <a:r>
                        <a:rPr lang="en-US" dirty="0" err="1"/>
                        <a:t>octeber</a:t>
                      </a:r>
                      <a:endParaRPr lang="en-US" dirty="0"/>
                    </a:p>
                  </a:txBody>
                  <a:tcPr>
                    <a:solidFill>
                      <a:schemeClr val="bg1"/>
                    </a:solidFill>
                  </a:tcPr>
                </a:tc>
                <a:tc>
                  <a:txBody>
                    <a:bodyPr/>
                    <a:lstStyle/>
                    <a:p>
                      <a:endParaRPr lang="en-US"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emails + round + on staff clinic </a:t>
                      </a:r>
                    </a:p>
                  </a:txBody>
                  <a:tcPr>
                    <a:solidFill>
                      <a:schemeClr val="bg1"/>
                    </a:solidFill>
                  </a:tcPr>
                </a:tc>
                <a:tc>
                  <a:txBody>
                    <a:bodyPr/>
                    <a:lstStyle/>
                    <a:p>
                      <a:r>
                        <a:rPr lang="en-US" dirty="0"/>
                        <a:t>In  progress</a:t>
                      </a:r>
                    </a:p>
                  </a:txBody>
                  <a:tcPr>
                    <a:solidFill>
                      <a:schemeClr val="bg1"/>
                    </a:solidFill>
                  </a:tcPr>
                </a:tc>
                <a:extLst>
                  <a:ext uri="{0D108BD9-81ED-4DB2-BD59-A6C34878D82A}">
                    <a16:rowId xmlns:a16="http://schemas.microsoft.com/office/drawing/2014/main" val="2998094083"/>
                  </a:ext>
                </a:extLst>
              </a:tr>
              <a:tr h="6250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Breast feeding session</a:t>
                      </a:r>
                    </a:p>
                  </a:txBody>
                  <a:tcPr>
                    <a:solidFill>
                      <a:srgbClr val="05ABAD"/>
                    </a:solidFill>
                  </a:tcPr>
                </a:tc>
                <a:tc>
                  <a:txBody>
                    <a:bodyPr/>
                    <a:lstStyle/>
                    <a:p>
                      <a:r>
                        <a:rPr lang="en-US" dirty="0"/>
                        <a:t>19 oct</a:t>
                      </a:r>
                    </a:p>
                  </a:txBody>
                  <a:tcPr>
                    <a:solidFill>
                      <a:schemeClr val="bg1"/>
                    </a:solidFill>
                  </a:tcPr>
                </a:tc>
                <a:tc>
                  <a:txBody>
                    <a:bodyPr/>
                    <a:lstStyle/>
                    <a:p>
                      <a:r>
                        <a:rPr lang="en-US" dirty="0"/>
                        <a:t>Ms. Hannan breast feeding educator</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bg1"/>
                    </a:solidFill>
                  </a:tcPr>
                </a:tc>
                <a:tc>
                  <a:txBody>
                    <a:bodyPr/>
                    <a:lstStyle/>
                    <a:p>
                      <a:r>
                        <a:rPr lang="en-US" dirty="0"/>
                        <a:t>done</a:t>
                      </a:r>
                    </a:p>
                  </a:txBody>
                  <a:tcPr>
                    <a:solidFill>
                      <a:schemeClr val="bg1"/>
                    </a:solidFill>
                  </a:tcPr>
                </a:tc>
                <a:extLst>
                  <a:ext uri="{0D108BD9-81ED-4DB2-BD59-A6C34878D82A}">
                    <a16:rowId xmlns:a16="http://schemas.microsoft.com/office/drawing/2014/main" val="2859600033"/>
                  </a:ext>
                </a:extLst>
              </a:tr>
            </a:tbl>
          </a:graphicData>
        </a:graphic>
      </p:graphicFrame>
      <p:sp>
        <p:nvSpPr>
          <p:cNvPr id="6" name="TextBox 5">
            <a:extLst>
              <a:ext uri="{FF2B5EF4-FFF2-40B4-BE49-F238E27FC236}">
                <a16:creationId xmlns:a16="http://schemas.microsoft.com/office/drawing/2014/main" id="{38353F60-1961-74B2-243F-7878CAAC00FD}"/>
              </a:ext>
            </a:extLst>
          </p:cNvPr>
          <p:cNvSpPr txBox="1"/>
          <p:nvPr/>
        </p:nvSpPr>
        <p:spPr>
          <a:xfrm>
            <a:off x="788194" y="1350575"/>
            <a:ext cx="6097190" cy="369332"/>
          </a:xfrm>
          <a:prstGeom prst="rect">
            <a:avLst/>
          </a:prstGeom>
          <a:noFill/>
        </p:spPr>
        <p:txBody>
          <a:bodyPr wrap="square">
            <a:spAutoFit/>
          </a:bodyPr>
          <a:lstStyle/>
          <a:p>
            <a:r>
              <a:rPr lang="en-US" sz="1800" dirty="0">
                <a:solidFill>
                  <a:srgbClr val="184D9D"/>
                </a:solidFill>
              </a:rPr>
              <a:t>Project start date:  </a:t>
            </a:r>
            <a:r>
              <a:rPr lang="en-US" sz="1800" dirty="0">
                <a:solidFill>
                  <a:schemeClr val="tx1">
                    <a:lumMod val="65000"/>
                    <a:lumOff val="35000"/>
                  </a:schemeClr>
                </a:solidFill>
              </a:rPr>
              <a:t>19/09/2022    </a:t>
            </a:r>
            <a:r>
              <a:rPr lang="en-US" sz="1800" dirty="0">
                <a:solidFill>
                  <a:schemeClr val="accent1"/>
                </a:solidFill>
              </a:rPr>
              <a:t>     </a:t>
            </a:r>
            <a:r>
              <a:rPr lang="en-US" sz="1800" dirty="0">
                <a:solidFill>
                  <a:srgbClr val="184D9D"/>
                </a:solidFill>
              </a:rPr>
              <a:t>Status</a:t>
            </a:r>
            <a:r>
              <a:rPr lang="en-US" sz="1800" dirty="0">
                <a:solidFill>
                  <a:schemeClr val="accent1"/>
                </a:solidFill>
              </a:rPr>
              <a:t>: </a:t>
            </a:r>
            <a:r>
              <a:rPr lang="en-US" sz="1800" dirty="0">
                <a:solidFill>
                  <a:srgbClr val="AD5C4D"/>
                </a:solidFill>
              </a:rPr>
              <a:t>continues </a:t>
            </a:r>
            <a:endParaRPr lang="en-US" dirty="0">
              <a:solidFill>
                <a:srgbClr val="AD5C4D"/>
              </a:solidFill>
            </a:endParaRPr>
          </a:p>
        </p:txBody>
      </p:sp>
    </p:spTree>
    <p:extLst>
      <p:ext uri="{BB962C8B-B14F-4D97-AF65-F5344CB8AC3E}">
        <p14:creationId xmlns:p14="http://schemas.microsoft.com/office/powerpoint/2010/main" val="2178091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4862-5AC9-1221-14C5-58ADB4C2F617}"/>
              </a:ext>
            </a:extLst>
          </p:cNvPr>
          <p:cNvSpPr>
            <a:spLocks noGrp="1"/>
          </p:cNvSpPr>
          <p:nvPr>
            <p:ph type="title"/>
          </p:nvPr>
        </p:nvSpPr>
        <p:spPr/>
        <p:txBody>
          <a:bodyPr/>
          <a:lstStyle/>
          <a:p>
            <a:r>
              <a:rPr lang="en-US" dirty="0"/>
              <a:t>Action plan/Tasks (Breast cancer) </a:t>
            </a:r>
          </a:p>
        </p:txBody>
      </p:sp>
      <p:graphicFrame>
        <p:nvGraphicFramePr>
          <p:cNvPr id="4" name="Table 4">
            <a:extLst>
              <a:ext uri="{FF2B5EF4-FFF2-40B4-BE49-F238E27FC236}">
                <a16:creationId xmlns:a16="http://schemas.microsoft.com/office/drawing/2014/main" id="{66272EB5-1546-ADF1-B3ED-A865B6F470C2}"/>
              </a:ext>
            </a:extLst>
          </p:cNvPr>
          <p:cNvGraphicFramePr>
            <a:graphicFrameLocks noGrp="1"/>
          </p:cNvGraphicFramePr>
          <p:nvPr>
            <p:ph idx="1"/>
            <p:extLst>
              <p:ext uri="{D42A27DB-BD31-4B8C-83A1-F6EECF244321}">
                <p14:modId xmlns:p14="http://schemas.microsoft.com/office/powerpoint/2010/main" val="1939777324"/>
              </p:ext>
            </p:extLst>
          </p:nvPr>
        </p:nvGraphicFramePr>
        <p:xfrm>
          <a:off x="838200" y="1712268"/>
          <a:ext cx="10515600" cy="43129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152422692"/>
                    </a:ext>
                  </a:extLst>
                </a:gridCol>
                <a:gridCol w="2103120">
                  <a:extLst>
                    <a:ext uri="{9D8B030D-6E8A-4147-A177-3AD203B41FA5}">
                      <a16:colId xmlns:a16="http://schemas.microsoft.com/office/drawing/2014/main" val="2866029606"/>
                    </a:ext>
                  </a:extLst>
                </a:gridCol>
                <a:gridCol w="2103120">
                  <a:extLst>
                    <a:ext uri="{9D8B030D-6E8A-4147-A177-3AD203B41FA5}">
                      <a16:colId xmlns:a16="http://schemas.microsoft.com/office/drawing/2014/main" val="1848483711"/>
                    </a:ext>
                  </a:extLst>
                </a:gridCol>
                <a:gridCol w="2103120">
                  <a:extLst>
                    <a:ext uri="{9D8B030D-6E8A-4147-A177-3AD203B41FA5}">
                      <a16:colId xmlns:a16="http://schemas.microsoft.com/office/drawing/2014/main" val="3743999073"/>
                    </a:ext>
                  </a:extLst>
                </a:gridCol>
                <a:gridCol w="2103120">
                  <a:extLst>
                    <a:ext uri="{9D8B030D-6E8A-4147-A177-3AD203B41FA5}">
                      <a16:colId xmlns:a16="http://schemas.microsoft.com/office/drawing/2014/main" val="712084843"/>
                    </a:ext>
                  </a:extLst>
                </a:gridCol>
              </a:tblGrid>
              <a:tr h="370840">
                <a:tc>
                  <a:txBody>
                    <a:bodyPr/>
                    <a:lstStyle/>
                    <a:p>
                      <a:r>
                        <a:rPr lang="en-US" dirty="0"/>
                        <a:t>task</a:t>
                      </a:r>
                    </a:p>
                  </a:txBody>
                  <a:tcPr>
                    <a:solidFill>
                      <a:srgbClr val="214293"/>
                    </a:solidFill>
                  </a:tcPr>
                </a:tc>
                <a:tc>
                  <a:txBody>
                    <a:bodyPr/>
                    <a:lstStyle/>
                    <a:p>
                      <a:r>
                        <a:rPr lang="en-US" dirty="0"/>
                        <a:t>Assign to</a:t>
                      </a:r>
                    </a:p>
                  </a:txBody>
                  <a:tcPr>
                    <a:solidFill>
                      <a:srgbClr val="214293"/>
                    </a:solidFill>
                  </a:tcPr>
                </a:tc>
                <a:tc>
                  <a:txBody>
                    <a:bodyPr/>
                    <a:lstStyle/>
                    <a:p>
                      <a:r>
                        <a:rPr lang="en-US" dirty="0"/>
                        <a:t>date</a:t>
                      </a:r>
                    </a:p>
                  </a:txBody>
                  <a:tcPr>
                    <a:solidFill>
                      <a:srgbClr val="214293"/>
                    </a:solidFill>
                  </a:tcPr>
                </a:tc>
                <a:tc>
                  <a:txBody>
                    <a:bodyPr/>
                    <a:lstStyle/>
                    <a:p>
                      <a:r>
                        <a:rPr lang="en-US" dirty="0"/>
                        <a:t>note</a:t>
                      </a:r>
                    </a:p>
                  </a:txBody>
                  <a:tcPr>
                    <a:solidFill>
                      <a:srgbClr val="214293"/>
                    </a:solidFill>
                  </a:tcPr>
                </a:tc>
                <a:tc>
                  <a:txBody>
                    <a:bodyPr/>
                    <a:lstStyle/>
                    <a:p>
                      <a:r>
                        <a:rPr lang="en-US" dirty="0"/>
                        <a:t>status</a:t>
                      </a:r>
                    </a:p>
                  </a:txBody>
                  <a:tcPr>
                    <a:solidFill>
                      <a:srgbClr val="214293"/>
                    </a:solidFill>
                  </a:tcPr>
                </a:tc>
                <a:extLst>
                  <a:ext uri="{0D108BD9-81ED-4DB2-BD59-A6C34878D82A}">
                    <a16:rowId xmlns:a16="http://schemas.microsoft.com/office/drawing/2014/main" val="34851001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Collect data for the Mammogram </a:t>
                      </a:r>
                    </a:p>
                  </a:txBody>
                  <a:tcPr>
                    <a:solidFill>
                      <a:srgbClr val="05ABAD"/>
                    </a:solidFill>
                  </a:tcPr>
                </a:tc>
                <a:tc>
                  <a:txBody>
                    <a:bodyPr/>
                    <a:lstStyle/>
                    <a:p>
                      <a:r>
                        <a:rPr lang="en-US" dirty="0"/>
                        <a:t>Dr. Zahra</a:t>
                      </a:r>
                    </a:p>
                    <a:p>
                      <a:r>
                        <a:rPr lang="en-US" dirty="0"/>
                        <a:t>Dr. Wejdan</a:t>
                      </a:r>
                    </a:p>
                    <a:p>
                      <a:r>
                        <a:rPr lang="en-US" dirty="0"/>
                        <a:t>Fatima </a:t>
                      </a:r>
                      <a:r>
                        <a:rPr lang="en-US" dirty="0" err="1"/>
                        <a:t>AlEid</a:t>
                      </a:r>
                      <a:endParaRPr lang="en-US" dirty="0"/>
                    </a:p>
                    <a:p>
                      <a:endParaRPr lang="en-US" dirty="0"/>
                    </a:p>
                  </a:txBody>
                  <a:tcPr>
                    <a:solidFill>
                      <a:schemeClr val="bg1"/>
                    </a:solidFill>
                  </a:tcPr>
                </a:tc>
                <a:tc>
                  <a:txBody>
                    <a:bodyPr/>
                    <a:lstStyle/>
                    <a:p>
                      <a:endParaRPr lang="en-US"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Collecting data from HR and filter it in excel sheet + using HIS for taking Mobile number for each staff</a:t>
                      </a:r>
                    </a:p>
                  </a:txBody>
                  <a:tcPr>
                    <a:solidFill>
                      <a:schemeClr val="bg1"/>
                    </a:solidFill>
                  </a:tcPr>
                </a:tc>
                <a:tc>
                  <a:txBody>
                    <a:bodyPr/>
                    <a:lstStyle/>
                    <a:p>
                      <a:r>
                        <a:rPr lang="en-US" dirty="0"/>
                        <a:t>In progress</a:t>
                      </a:r>
                    </a:p>
                  </a:txBody>
                  <a:tcPr>
                    <a:solidFill>
                      <a:schemeClr val="bg1"/>
                    </a:solidFill>
                  </a:tcPr>
                </a:tc>
                <a:extLst>
                  <a:ext uri="{0D108BD9-81ED-4DB2-BD59-A6C34878D82A}">
                    <a16:rowId xmlns:a16="http://schemas.microsoft.com/office/drawing/2014/main" val="159413043"/>
                  </a:ext>
                </a:extLst>
              </a:tr>
              <a:tr h="370840">
                <a:tc>
                  <a:txBody>
                    <a:bodyPr/>
                    <a:lstStyle/>
                    <a:p>
                      <a:r>
                        <a:rPr lang="en-US" dirty="0">
                          <a:solidFill>
                            <a:schemeClr val="bg1"/>
                          </a:solidFill>
                        </a:rPr>
                        <a:t>Mammogram appointment</a:t>
                      </a:r>
                    </a:p>
                  </a:txBody>
                  <a:tcPr>
                    <a:solidFill>
                      <a:srgbClr val="05ABAD"/>
                    </a:solidFill>
                  </a:tcPr>
                </a:tc>
                <a:tc>
                  <a:txBody>
                    <a:bodyPr/>
                    <a:lstStyle/>
                    <a:p>
                      <a:r>
                        <a:rPr lang="en-US" dirty="0"/>
                        <a:t>Dr. Zahra</a:t>
                      </a:r>
                    </a:p>
                    <a:p>
                      <a:r>
                        <a:rPr lang="en-US" dirty="0"/>
                        <a:t>Dr. Wejdan</a:t>
                      </a:r>
                    </a:p>
                    <a:p>
                      <a:r>
                        <a:rPr lang="en-US" dirty="0"/>
                        <a:t>Fatima </a:t>
                      </a:r>
                      <a:r>
                        <a:rPr lang="en-US" dirty="0" err="1"/>
                        <a:t>AlEid</a:t>
                      </a:r>
                      <a:endParaRPr lang="en-US" dirty="0"/>
                    </a:p>
                    <a:p>
                      <a:endParaRPr lang="en-US" dirty="0">
                        <a:solidFill>
                          <a:schemeClr val="bg1"/>
                        </a:solidFill>
                      </a:endParaRPr>
                    </a:p>
                  </a:txBody>
                  <a:tcPr>
                    <a:solidFill>
                      <a:schemeClr val="bg1"/>
                    </a:solidFill>
                  </a:tcPr>
                </a:tc>
                <a:tc>
                  <a:txBody>
                    <a:bodyPr/>
                    <a:lstStyle/>
                    <a:p>
                      <a:r>
                        <a:rPr lang="en-US" dirty="0"/>
                        <a:t>23-October</a:t>
                      </a:r>
                    </a:p>
                  </a:txBody>
                  <a:tcPr>
                    <a:solidFill>
                      <a:schemeClr val="bg1"/>
                    </a:solidFill>
                  </a:tcPr>
                </a:tc>
                <a:tc>
                  <a:txBody>
                    <a:bodyPr/>
                    <a:lstStyle/>
                    <a:p>
                      <a:r>
                        <a:rPr lang="en-US" dirty="0"/>
                        <a:t>Calling each staff to arrange appointment to reach our target 60% </a:t>
                      </a:r>
                    </a:p>
                  </a:txBody>
                  <a:tcPr>
                    <a:solidFill>
                      <a:schemeClr val="bg1"/>
                    </a:solidFill>
                  </a:tcPr>
                </a:tc>
                <a:tc>
                  <a:txBody>
                    <a:bodyPr/>
                    <a:lstStyle/>
                    <a:p>
                      <a:r>
                        <a:rPr lang="en-US" dirty="0"/>
                        <a:t>In progress</a:t>
                      </a:r>
                    </a:p>
                  </a:txBody>
                  <a:tcPr>
                    <a:solidFill>
                      <a:schemeClr val="bg1"/>
                    </a:solidFill>
                  </a:tcPr>
                </a:tc>
                <a:extLst>
                  <a:ext uri="{0D108BD9-81ED-4DB2-BD59-A6C34878D82A}">
                    <a16:rowId xmlns:a16="http://schemas.microsoft.com/office/drawing/2014/main" val="705255783"/>
                  </a:ext>
                </a:extLst>
              </a:tr>
              <a:tr h="370840">
                <a:tc>
                  <a:txBody>
                    <a:bodyPr/>
                    <a:lstStyle/>
                    <a:p>
                      <a:r>
                        <a:rPr lang="en-US" dirty="0">
                          <a:solidFill>
                            <a:schemeClr val="bg1"/>
                          </a:solidFill>
                        </a:rPr>
                        <a:t>Report EHC</a:t>
                      </a:r>
                    </a:p>
                  </a:txBody>
                  <a:tcPr>
                    <a:solidFill>
                      <a:srgbClr val="05ABAD"/>
                    </a:solidFill>
                  </a:tcPr>
                </a:tc>
                <a:tc>
                  <a:txBody>
                    <a:bodyPr/>
                    <a:lstStyle/>
                    <a:p>
                      <a:r>
                        <a:rPr lang="en-US" dirty="0">
                          <a:solidFill>
                            <a:schemeClr val="tx1"/>
                          </a:solidFill>
                        </a:rPr>
                        <a:t>Dr. Zahra </a:t>
                      </a:r>
                      <a:r>
                        <a:rPr lang="en-US" dirty="0" err="1">
                          <a:solidFill>
                            <a:schemeClr val="tx1"/>
                          </a:solidFill>
                        </a:rPr>
                        <a:t>Almajed</a:t>
                      </a:r>
                      <a:endParaRPr lang="en-US" dirty="0">
                        <a:solidFill>
                          <a:schemeClr val="tx1"/>
                        </a:solidFill>
                      </a:endParaRPr>
                    </a:p>
                  </a:txBody>
                  <a:tcPr>
                    <a:solidFill>
                      <a:schemeClr val="bg1"/>
                    </a:solidFill>
                  </a:tcPr>
                </a:tc>
                <a:tc>
                  <a:txBody>
                    <a:bodyPr/>
                    <a:lstStyle/>
                    <a:p>
                      <a:r>
                        <a:rPr lang="en-US" dirty="0"/>
                        <a:t>End of </a:t>
                      </a:r>
                      <a:r>
                        <a:rPr lang="en-US" dirty="0" err="1"/>
                        <a:t>october</a:t>
                      </a:r>
                      <a:endParaRPr lang="en-US" dirty="0"/>
                    </a:p>
                  </a:txBody>
                  <a:tcPr>
                    <a:solidFill>
                      <a:schemeClr val="bg1"/>
                    </a:solidFill>
                  </a:tcPr>
                </a:tc>
                <a:tc>
                  <a:txBody>
                    <a:bodyPr/>
                    <a:lstStyle/>
                    <a:p>
                      <a:endParaRPr lang="en-US" dirty="0"/>
                    </a:p>
                  </a:txBody>
                  <a:tcPr>
                    <a:solidFill>
                      <a:schemeClr val="bg1"/>
                    </a:solidFill>
                  </a:tcPr>
                </a:tc>
                <a:tc>
                  <a:txBody>
                    <a:bodyPr/>
                    <a:lstStyle/>
                    <a:p>
                      <a:r>
                        <a:rPr lang="en-US" dirty="0"/>
                        <a:t>In progress</a:t>
                      </a:r>
                    </a:p>
                  </a:txBody>
                  <a:tcPr>
                    <a:solidFill>
                      <a:schemeClr val="bg1"/>
                    </a:solidFill>
                  </a:tcPr>
                </a:tc>
                <a:extLst>
                  <a:ext uri="{0D108BD9-81ED-4DB2-BD59-A6C34878D82A}">
                    <a16:rowId xmlns:a16="http://schemas.microsoft.com/office/drawing/2014/main" val="2439338733"/>
                  </a:ext>
                </a:extLst>
              </a:tr>
              <a:tr h="370840">
                <a:tc>
                  <a:txBody>
                    <a:bodyPr/>
                    <a:lstStyle/>
                    <a:p>
                      <a:r>
                        <a:rPr lang="en-US" dirty="0">
                          <a:solidFill>
                            <a:schemeClr val="bg1"/>
                          </a:solidFill>
                        </a:rPr>
                        <a:t>Deadline</a:t>
                      </a:r>
                    </a:p>
                  </a:txBody>
                  <a:tcPr>
                    <a:solidFill>
                      <a:srgbClr val="C00000"/>
                    </a:solidFill>
                  </a:tcPr>
                </a:tc>
                <a:tc gridSpan="4">
                  <a:txBody>
                    <a:bodyPr/>
                    <a:lstStyle/>
                    <a:p>
                      <a:pPr algn="ctr"/>
                      <a:r>
                        <a:rPr lang="en-US" b="1" dirty="0">
                          <a:solidFill>
                            <a:schemeClr val="bg1"/>
                          </a:solidFill>
                        </a:rPr>
                        <a:t>End Of October</a:t>
                      </a:r>
                    </a:p>
                  </a:txBody>
                  <a:tcPr>
                    <a:solidFill>
                      <a:srgbClr val="C00000"/>
                    </a:solidFill>
                  </a:tcPr>
                </a:tc>
                <a:tc hMerge="1">
                  <a:txBody>
                    <a:bodyPr/>
                    <a:lstStyle/>
                    <a:p>
                      <a:pPr algn="ctr"/>
                      <a:r>
                        <a:rPr lang="en-US" b="1" dirty="0">
                          <a:solidFill>
                            <a:schemeClr val="bg1"/>
                          </a:solidFill>
                        </a:rPr>
                        <a:t>End Of October</a:t>
                      </a:r>
                    </a:p>
                  </a:txBody>
                  <a:tcPr>
                    <a:solidFill>
                      <a:srgbClr val="C00000"/>
                    </a:solidFill>
                  </a:tcPr>
                </a:tc>
                <a:tc hMerge="1">
                  <a:txBody>
                    <a:bodyPr/>
                    <a:lstStyle/>
                    <a:p>
                      <a:endParaRPr lang="en-US" dirty="0"/>
                    </a:p>
                  </a:txBody>
                  <a:tcPr>
                    <a:solidFill>
                      <a:srgbClr val="C00000"/>
                    </a:solidFill>
                  </a:tcPr>
                </a:tc>
                <a:tc hMerge="1">
                  <a:txBody>
                    <a:bodyPr/>
                    <a:lstStyle/>
                    <a:p>
                      <a:endParaRPr lang="en-US" dirty="0"/>
                    </a:p>
                  </a:txBody>
                  <a:tcPr>
                    <a:solidFill>
                      <a:srgbClr val="C00000"/>
                    </a:solidFill>
                  </a:tcPr>
                </a:tc>
                <a:extLst>
                  <a:ext uri="{0D108BD9-81ED-4DB2-BD59-A6C34878D82A}">
                    <a16:rowId xmlns:a16="http://schemas.microsoft.com/office/drawing/2014/main" val="1783666228"/>
                  </a:ext>
                </a:extLst>
              </a:tr>
            </a:tbl>
          </a:graphicData>
        </a:graphic>
      </p:graphicFrame>
    </p:spTree>
    <p:extLst>
      <p:ext uri="{BB962C8B-B14F-4D97-AF65-F5344CB8AC3E}">
        <p14:creationId xmlns:p14="http://schemas.microsoft.com/office/powerpoint/2010/main" val="321747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0AAC-40E7-A5E7-8E17-8483A8770792}"/>
              </a:ext>
            </a:extLst>
          </p:cNvPr>
          <p:cNvSpPr>
            <a:spLocks noGrp="1"/>
          </p:cNvSpPr>
          <p:nvPr>
            <p:ph type="title"/>
          </p:nvPr>
        </p:nvSpPr>
        <p:spPr/>
        <p:txBody>
          <a:bodyPr>
            <a:normAutofit/>
          </a:bodyPr>
          <a:lstStyle/>
          <a:p>
            <a:r>
              <a:rPr lang="en-US" dirty="0"/>
              <a:t>Action plan/Tasks </a:t>
            </a:r>
            <a:br>
              <a:rPr lang="en-US" dirty="0"/>
            </a:br>
            <a:r>
              <a:rPr lang="en-US" sz="3600" dirty="0"/>
              <a:t>(Workplace Wellness Workshops ) </a:t>
            </a:r>
            <a:endParaRPr lang="en-US" dirty="0"/>
          </a:p>
        </p:txBody>
      </p:sp>
      <p:sp>
        <p:nvSpPr>
          <p:cNvPr id="3" name="Content Placeholder 2">
            <a:extLst>
              <a:ext uri="{FF2B5EF4-FFF2-40B4-BE49-F238E27FC236}">
                <a16:creationId xmlns:a16="http://schemas.microsoft.com/office/drawing/2014/main" id="{C26D083F-AC53-6590-436A-8C06813F7513}"/>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B3366BF0-635E-CB85-51F2-59A3F3BB6E25}"/>
              </a:ext>
            </a:extLst>
          </p:cNvPr>
          <p:cNvGraphicFramePr>
            <a:graphicFrameLocks/>
          </p:cNvGraphicFramePr>
          <p:nvPr>
            <p:extLst>
              <p:ext uri="{D42A27DB-BD31-4B8C-83A1-F6EECF244321}">
                <p14:modId xmlns:p14="http://schemas.microsoft.com/office/powerpoint/2010/main" val="4201107914"/>
              </p:ext>
            </p:extLst>
          </p:nvPr>
        </p:nvGraphicFramePr>
        <p:xfrm>
          <a:off x="838200" y="1690688"/>
          <a:ext cx="10515600" cy="40335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152422692"/>
                    </a:ext>
                  </a:extLst>
                </a:gridCol>
                <a:gridCol w="2103120">
                  <a:extLst>
                    <a:ext uri="{9D8B030D-6E8A-4147-A177-3AD203B41FA5}">
                      <a16:colId xmlns:a16="http://schemas.microsoft.com/office/drawing/2014/main" val="2866029606"/>
                    </a:ext>
                  </a:extLst>
                </a:gridCol>
                <a:gridCol w="2103120">
                  <a:extLst>
                    <a:ext uri="{9D8B030D-6E8A-4147-A177-3AD203B41FA5}">
                      <a16:colId xmlns:a16="http://schemas.microsoft.com/office/drawing/2014/main" val="1848483711"/>
                    </a:ext>
                  </a:extLst>
                </a:gridCol>
                <a:gridCol w="2103120">
                  <a:extLst>
                    <a:ext uri="{9D8B030D-6E8A-4147-A177-3AD203B41FA5}">
                      <a16:colId xmlns:a16="http://schemas.microsoft.com/office/drawing/2014/main" val="3743999073"/>
                    </a:ext>
                  </a:extLst>
                </a:gridCol>
                <a:gridCol w="2103120">
                  <a:extLst>
                    <a:ext uri="{9D8B030D-6E8A-4147-A177-3AD203B41FA5}">
                      <a16:colId xmlns:a16="http://schemas.microsoft.com/office/drawing/2014/main" val="712084843"/>
                    </a:ext>
                  </a:extLst>
                </a:gridCol>
              </a:tblGrid>
              <a:tr h="370840">
                <a:tc>
                  <a:txBody>
                    <a:bodyPr/>
                    <a:lstStyle/>
                    <a:p>
                      <a:r>
                        <a:rPr lang="en-US" dirty="0"/>
                        <a:t>task</a:t>
                      </a:r>
                    </a:p>
                  </a:txBody>
                  <a:tcPr>
                    <a:solidFill>
                      <a:srgbClr val="214293"/>
                    </a:solidFill>
                  </a:tcPr>
                </a:tc>
                <a:tc>
                  <a:txBody>
                    <a:bodyPr/>
                    <a:lstStyle/>
                    <a:p>
                      <a:r>
                        <a:rPr lang="en-US" dirty="0"/>
                        <a:t>Assign to</a:t>
                      </a:r>
                    </a:p>
                  </a:txBody>
                  <a:tcPr>
                    <a:solidFill>
                      <a:srgbClr val="214293"/>
                    </a:solidFill>
                  </a:tcPr>
                </a:tc>
                <a:tc>
                  <a:txBody>
                    <a:bodyPr/>
                    <a:lstStyle/>
                    <a:p>
                      <a:r>
                        <a:rPr lang="en-US" dirty="0"/>
                        <a:t>date</a:t>
                      </a:r>
                    </a:p>
                  </a:txBody>
                  <a:tcPr>
                    <a:solidFill>
                      <a:srgbClr val="214293"/>
                    </a:solidFill>
                  </a:tcPr>
                </a:tc>
                <a:tc>
                  <a:txBody>
                    <a:bodyPr/>
                    <a:lstStyle/>
                    <a:p>
                      <a:r>
                        <a:rPr lang="en-US" dirty="0"/>
                        <a:t>note</a:t>
                      </a:r>
                    </a:p>
                  </a:txBody>
                  <a:tcPr>
                    <a:solidFill>
                      <a:srgbClr val="214293"/>
                    </a:solidFill>
                  </a:tcPr>
                </a:tc>
                <a:tc>
                  <a:txBody>
                    <a:bodyPr/>
                    <a:lstStyle/>
                    <a:p>
                      <a:r>
                        <a:rPr lang="en-US" dirty="0"/>
                        <a:t>status</a:t>
                      </a:r>
                    </a:p>
                  </a:txBody>
                  <a:tcPr>
                    <a:solidFill>
                      <a:srgbClr val="214293"/>
                    </a:solidFill>
                  </a:tcPr>
                </a:tc>
                <a:extLst>
                  <a:ext uri="{0D108BD9-81ED-4DB2-BD59-A6C34878D82A}">
                    <a16:rowId xmlns:a16="http://schemas.microsoft.com/office/drawing/2014/main" val="34851001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Meeting with nutrition</a:t>
                      </a:r>
                    </a:p>
                  </a:txBody>
                  <a:tcPr>
                    <a:solidFill>
                      <a:srgbClr val="05ABAD"/>
                    </a:solidFill>
                  </a:tcPr>
                </a:tc>
                <a:tc>
                  <a:txBody>
                    <a:bodyPr/>
                    <a:lstStyle/>
                    <a:p>
                      <a:r>
                        <a:rPr lang="en-US" dirty="0"/>
                        <a:t>Dr. Zahra</a:t>
                      </a:r>
                    </a:p>
                    <a:p>
                      <a:r>
                        <a:rPr lang="en-US" dirty="0"/>
                        <a:t>Dr. Wejdan</a:t>
                      </a:r>
                    </a:p>
                    <a:p>
                      <a:r>
                        <a:rPr lang="en-US" dirty="0"/>
                        <a:t>Fatima </a:t>
                      </a:r>
                      <a:r>
                        <a:rPr lang="en-US" dirty="0" err="1"/>
                        <a:t>AlEid</a:t>
                      </a:r>
                      <a:endParaRPr lang="en-US" dirty="0"/>
                    </a:p>
                    <a:p>
                      <a:endParaRPr lang="en-US" dirty="0"/>
                    </a:p>
                  </a:txBody>
                  <a:tcPr>
                    <a:solidFill>
                      <a:schemeClr val="bg1"/>
                    </a:solidFill>
                  </a:tcPr>
                </a:tc>
                <a:tc>
                  <a:txBody>
                    <a:bodyPr/>
                    <a:lstStyle/>
                    <a:p>
                      <a:endParaRPr lang="en-US"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59413043"/>
                  </a:ext>
                </a:extLst>
              </a:tr>
              <a:tr h="370840">
                <a:tc>
                  <a:txBody>
                    <a:bodyPr/>
                    <a:lstStyle/>
                    <a:p>
                      <a:r>
                        <a:rPr lang="en-US" dirty="0">
                          <a:solidFill>
                            <a:schemeClr val="bg1"/>
                          </a:solidFill>
                        </a:rPr>
                        <a:t>Meeting with physiotherapy </a:t>
                      </a:r>
                    </a:p>
                  </a:txBody>
                  <a:tcPr>
                    <a:solidFill>
                      <a:srgbClr val="05ABAD"/>
                    </a:solidFill>
                  </a:tcPr>
                </a:tc>
                <a:tc>
                  <a:txBody>
                    <a:bodyPr/>
                    <a:lstStyle/>
                    <a:p>
                      <a:r>
                        <a:rPr lang="en-US" dirty="0"/>
                        <a:t>Dr. Zahra</a:t>
                      </a:r>
                    </a:p>
                    <a:p>
                      <a:r>
                        <a:rPr lang="en-US" dirty="0"/>
                        <a:t>Dr. Wejdan</a:t>
                      </a:r>
                    </a:p>
                    <a:p>
                      <a:r>
                        <a:rPr lang="en-US" dirty="0"/>
                        <a:t>Fatima </a:t>
                      </a:r>
                      <a:r>
                        <a:rPr lang="en-US" dirty="0" err="1"/>
                        <a:t>AlEid</a:t>
                      </a:r>
                      <a:endParaRPr lang="en-US" dirty="0"/>
                    </a:p>
                    <a:p>
                      <a:endParaRPr lang="en-US" dirty="0">
                        <a:solidFill>
                          <a:schemeClr val="bg1"/>
                        </a:solidFill>
                      </a:endParaRPr>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705255783"/>
                  </a:ext>
                </a:extLst>
              </a:tr>
              <a:tr h="370840">
                <a:tc>
                  <a:txBody>
                    <a:bodyPr/>
                    <a:lstStyle/>
                    <a:p>
                      <a:r>
                        <a:rPr lang="en-US" dirty="0">
                          <a:solidFill>
                            <a:schemeClr val="bg1"/>
                          </a:solidFill>
                        </a:rPr>
                        <a:t>Meeting with mental health </a:t>
                      </a:r>
                    </a:p>
                  </a:txBody>
                  <a:tcPr>
                    <a:solidFill>
                      <a:srgbClr val="05ABAD"/>
                    </a:solidFill>
                  </a:tcPr>
                </a:tc>
                <a:tc>
                  <a:txBody>
                    <a:bodyPr/>
                    <a:lstStyle/>
                    <a:p>
                      <a:r>
                        <a:rPr lang="en-US" dirty="0"/>
                        <a:t>Dr. Zahra</a:t>
                      </a:r>
                    </a:p>
                    <a:p>
                      <a:r>
                        <a:rPr lang="en-US" dirty="0"/>
                        <a:t>Dr. Wejdan</a:t>
                      </a:r>
                    </a:p>
                    <a:p>
                      <a:r>
                        <a:rPr lang="en-US" dirty="0"/>
                        <a:t>Fatima </a:t>
                      </a:r>
                      <a:r>
                        <a:rPr lang="en-US" dirty="0" err="1"/>
                        <a:t>AlEid</a:t>
                      </a: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439338733"/>
                  </a:ext>
                </a:extLst>
              </a:tr>
              <a:tr h="370840">
                <a:tc>
                  <a:txBody>
                    <a:bodyPr/>
                    <a:lstStyle/>
                    <a:p>
                      <a:r>
                        <a:rPr lang="en-US" dirty="0">
                          <a:solidFill>
                            <a:schemeClr val="bg1"/>
                          </a:solidFill>
                        </a:rPr>
                        <a:t>Deadline</a:t>
                      </a:r>
                    </a:p>
                  </a:txBody>
                  <a:tcPr>
                    <a:solidFill>
                      <a:srgbClr val="C00000"/>
                    </a:solidFill>
                  </a:tcPr>
                </a:tc>
                <a:tc gridSpan="4">
                  <a:txBody>
                    <a:bodyPr/>
                    <a:lstStyle/>
                    <a:p>
                      <a:pPr algn="ctr"/>
                      <a:r>
                        <a:rPr lang="en-US" b="1" dirty="0">
                          <a:solidFill>
                            <a:schemeClr val="bg1"/>
                          </a:solidFill>
                        </a:rPr>
                        <a:t>December</a:t>
                      </a:r>
                    </a:p>
                  </a:txBody>
                  <a:tcPr>
                    <a:solidFill>
                      <a:srgbClr val="C00000"/>
                    </a:solidFill>
                  </a:tcPr>
                </a:tc>
                <a:tc hMerge="1">
                  <a:txBody>
                    <a:bodyPr/>
                    <a:lstStyle/>
                    <a:p>
                      <a:pPr algn="ctr"/>
                      <a:r>
                        <a:rPr lang="en-US" b="1" dirty="0">
                          <a:solidFill>
                            <a:schemeClr val="bg1"/>
                          </a:solidFill>
                        </a:rPr>
                        <a:t>End Of October</a:t>
                      </a:r>
                    </a:p>
                  </a:txBody>
                  <a:tcPr>
                    <a:solidFill>
                      <a:srgbClr val="C00000"/>
                    </a:solidFill>
                  </a:tcPr>
                </a:tc>
                <a:tc hMerge="1">
                  <a:txBody>
                    <a:bodyPr/>
                    <a:lstStyle/>
                    <a:p>
                      <a:endParaRPr lang="en-US" dirty="0"/>
                    </a:p>
                  </a:txBody>
                  <a:tcPr>
                    <a:solidFill>
                      <a:srgbClr val="C00000"/>
                    </a:solidFill>
                  </a:tcPr>
                </a:tc>
                <a:tc hMerge="1">
                  <a:txBody>
                    <a:bodyPr/>
                    <a:lstStyle/>
                    <a:p>
                      <a:endParaRPr lang="en-US" dirty="0"/>
                    </a:p>
                  </a:txBody>
                  <a:tcPr>
                    <a:solidFill>
                      <a:srgbClr val="C00000"/>
                    </a:solidFill>
                  </a:tcPr>
                </a:tc>
                <a:extLst>
                  <a:ext uri="{0D108BD9-81ED-4DB2-BD59-A6C34878D82A}">
                    <a16:rowId xmlns:a16="http://schemas.microsoft.com/office/drawing/2014/main" val="1783666228"/>
                  </a:ext>
                </a:extLst>
              </a:tr>
            </a:tbl>
          </a:graphicData>
        </a:graphic>
      </p:graphicFrame>
    </p:spTree>
    <p:extLst>
      <p:ext uri="{BB962C8B-B14F-4D97-AF65-F5344CB8AC3E}">
        <p14:creationId xmlns:p14="http://schemas.microsoft.com/office/powerpoint/2010/main" val="219965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029D-1048-0C6C-515A-CA77E367EAF2}"/>
              </a:ext>
            </a:extLst>
          </p:cNvPr>
          <p:cNvSpPr>
            <a:spLocks noGrp="1"/>
          </p:cNvSpPr>
          <p:nvPr>
            <p:ph type="title"/>
          </p:nvPr>
        </p:nvSpPr>
        <p:spPr/>
        <p:txBody>
          <a:bodyPr/>
          <a:lstStyle/>
          <a:p>
            <a:endParaRPr lang="en-US"/>
          </a:p>
        </p:txBody>
      </p:sp>
      <p:graphicFrame>
        <p:nvGraphicFramePr>
          <p:cNvPr id="6" name="Content Placeholder 5">
            <a:extLst>
              <a:ext uri="{FF2B5EF4-FFF2-40B4-BE49-F238E27FC236}">
                <a16:creationId xmlns:a16="http://schemas.microsoft.com/office/drawing/2014/main" id="{13A0E325-A3F1-0B53-B210-1962042DC24A}"/>
              </a:ext>
            </a:extLst>
          </p:cNvPr>
          <p:cNvGraphicFramePr>
            <a:graphicFrameLocks noGrp="1"/>
          </p:cNvGraphicFramePr>
          <p:nvPr>
            <p:ph idx="1"/>
            <p:extLst>
              <p:ext uri="{D42A27DB-BD31-4B8C-83A1-F6EECF244321}">
                <p14:modId xmlns:p14="http://schemas.microsoft.com/office/powerpoint/2010/main" val="2789442483"/>
              </p:ext>
            </p:extLst>
          </p:nvPr>
        </p:nvGraphicFramePr>
        <p:xfrm>
          <a:off x="781050" y="523875"/>
          <a:ext cx="10515600" cy="53187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239091730"/>
                    </a:ext>
                  </a:extLst>
                </a:gridCol>
                <a:gridCol w="2103120">
                  <a:extLst>
                    <a:ext uri="{9D8B030D-6E8A-4147-A177-3AD203B41FA5}">
                      <a16:colId xmlns:a16="http://schemas.microsoft.com/office/drawing/2014/main" val="1003311003"/>
                    </a:ext>
                  </a:extLst>
                </a:gridCol>
                <a:gridCol w="2103120">
                  <a:extLst>
                    <a:ext uri="{9D8B030D-6E8A-4147-A177-3AD203B41FA5}">
                      <a16:colId xmlns:a16="http://schemas.microsoft.com/office/drawing/2014/main" val="548034625"/>
                    </a:ext>
                  </a:extLst>
                </a:gridCol>
                <a:gridCol w="2103120">
                  <a:extLst>
                    <a:ext uri="{9D8B030D-6E8A-4147-A177-3AD203B41FA5}">
                      <a16:colId xmlns:a16="http://schemas.microsoft.com/office/drawing/2014/main" val="497586090"/>
                    </a:ext>
                  </a:extLst>
                </a:gridCol>
                <a:gridCol w="2103120">
                  <a:extLst>
                    <a:ext uri="{9D8B030D-6E8A-4147-A177-3AD203B41FA5}">
                      <a16:colId xmlns:a16="http://schemas.microsoft.com/office/drawing/2014/main" val="1063825688"/>
                    </a:ext>
                  </a:extLst>
                </a:gridCol>
              </a:tblGrid>
              <a:tr h="370840">
                <a:tc>
                  <a:txBody>
                    <a:bodyPr/>
                    <a:lstStyle/>
                    <a:p>
                      <a:r>
                        <a:rPr lang="en-US" dirty="0"/>
                        <a:t>task</a:t>
                      </a:r>
                    </a:p>
                  </a:txBody>
                  <a:tcPr>
                    <a:solidFill>
                      <a:srgbClr val="214293"/>
                    </a:solidFill>
                  </a:tcPr>
                </a:tc>
                <a:tc>
                  <a:txBody>
                    <a:bodyPr/>
                    <a:lstStyle/>
                    <a:p>
                      <a:r>
                        <a:rPr lang="en-US" dirty="0"/>
                        <a:t>Assign to</a:t>
                      </a:r>
                    </a:p>
                  </a:txBody>
                  <a:tcPr>
                    <a:solidFill>
                      <a:srgbClr val="214293"/>
                    </a:solidFill>
                  </a:tcPr>
                </a:tc>
                <a:tc>
                  <a:txBody>
                    <a:bodyPr/>
                    <a:lstStyle/>
                    <a:p>
                      <a:r>
                        <a:rPr lang="en-US" dirty="0"/>
                        <a:t>date</a:t>
                      </a:r>
                    </a:p>
                  </a:txBody>
                  <a:tcPr>
                    <a:solidFill>
                      <a:srgbClr val="214293"/>
                    </a:solidFill>
                  </a:tcPr>
                </a:tc>
                <a:tc>
                  <a:txBody>
                    <a:bodyPr/>
                    <a:lstStyle/>
                    <a:p>
                      <a:r>
                        <a:rPr lang="en-US" dirty="0"/>
                        <a:t>note</a:t>
                      </a:r>
                    </a:p>
                  </a:txBody>
                  <a:tcPr>
                    <a:solidFill>
                      <a:srgbClr val="214293"/>
                    </a:solidFill>
                  </a:tcPr>
                </a:tc>
                <a:tc>
                  <a:txBody>
                    <a:bodyPr/>
                    <a:lstStyle/>
                    <a:p>
                      <a:r>
                        <a:rPr lang="en-US" dirty="0"/>
                        <a:t>status</a:t>
                      </a:r>
                    </a:p>
                  </a:txBody>
                  <a:tcPr>
                    <a:solidFill>
                      <a:srgbClr val="214293"/>
                    </a:solidFill>
                  </a:tcPr>
                </a:tc>
                <a:extLst>
                  <a:ext uri="{0D108BD9-81ED-4DB2-BD59-A6C34878D82A}">
                    <a16:rowId xmlns:a16="http://schemas.microsoft.com/office/drawing/2014/main" val="8281521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Survey for arrangements</a:t>
                      </a:r>
                    </a:p>
                  </a:txBody>
                  <a:tcPr>
                    <a:solidFill>
                      <a:srgbClr val="05ABAD"/>
                    </a:solidFill>
                  </a:tcPr>
                </a:tc>
                <a:tc>
                  <a:txBody>
                    <a:bodyPr/>
                    <a:lstStyle/>
                    <a:p>
                      <a:r>
                        <a:rPr lang="en-US" dirty="0"/>
                        <a:t>Dr. Zahra</a:t>
                      </a:r>
                    </a:p>
                    <a:p>
                      <a:r>
                        <a:rPr lang="en-US" dirty="0"/>
                        <a:t>Dr. Wejdan</a:t>
                      </a:r>
                    </a:p>
                    <a:p>
                      <a:r>
                        <a:rPr lang="en-US" dirty="0"/>
                        <a:t>Fatima </a:t>
                      </a:r>
                      <a:r>
                        <a:rPr lang="en-US" dirty="0" err="1"/>
                        <a:t>AlEid</a:t>
                      </a:r>
                      <a:endParaRPr lang="en-US" dirty="0"/>
                    </a:p>
                    <a:p>
                      <a:endParaRPr lang="en-US" dirty="0"/>
                    </a:p>
                  </a:txBody>
                  <a:tcPr>
                    <a:solidFill>
                      <a:schemeClr val="bg1"/>
                    </a:solidFill>
                  </a:tcPr>
                </a:tc>
                <a:tc>
                  <a:txBody>
                    <a:bodyPr/>
                    <a:lstStyle/>
                    <a:p>
                      <a:endParaRPr lang="en-US"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emails</a:t>
                      </a:r>
                    </a:p>
                  </a:txBody>
                  <a:tcPr>
                    <a:solidFill>
                      <a:schemeClr val="bg1"/>
                    </a:solidFill>
                  </a:tcPr>
                </a:tc>
                <a:tc>
                  <a:txBody>
                    <a:bodyPr/>
                    <a:lstStyle/>
                    <a:p>
                      <a:r>
                        <a:rPr lang="en-US" dirty="0"/>
                        <a:t>In progress</a:t>
                      </a:r>
                    </a:p>
                  </a:txBody>
                  <a:tcPr>
                    <a:solidFill>
                      <a:schemeClr val="bg1"/>
                    </a:solidFill>
                  </a:tcPr>
                </a:tc>
                <a:extLst>
                  <a:ext uri="{0D108BD9-81ED-4DB2-BD59-A6C34878D82A}">
                    <a16:rowId xmlns:a16="http://schemas.microsoft.com/office/drawing/2014/main" val="707212006"/>
                  </a:ext>
                </a:extLst>
              </a:tr>
              <a:tr h="370840">
                <a:tc>
                  <a:txBody>
                    <a:bodyPr/>
                    <a:lstStyle/>
                    <a:p>
                      <a:r>
                        <a:rPr lang="en-US" dirty="0">
                          <a:solidFill>
                            <a:schemeClr val="bg1"/>
                          </a:solidFill>
                        </a:rPr>
                        <a:t>Send invites </a:t>
                      </a:r>
                    </a:p>
                  </a:txBody>
                  <a:tcPr>
                    <a:solidFill>
                      <a:srgbClr val="05ABAD"/>
                    </a:solidFill>
                  </a:tcPr>
                </a:tc>
                <a:tc>
                  <a:txBody>
                    <a:bodyPr/>
                    <a:lstStyle/>
                    <a:p>
                      <a:r>
                        <a:rPr lang="en-US" dirty="0"/>
                        <a:t>Dr. Zahra</a:t>
                      </a:r>
                    </a:p>
                    <a:p>
                      <a:r>
                        <a:rPr lang="en-US" dirty="0"/>
                        <a:t>Dr. Wejdan</a:t>
                      </a:r>
                    </a:p>
                    <a:p>
                      <a:r>
                        <a:rPr lang="en-US" dirty="0"/>
                        <a:t>Fatima </a:t>
                      </a:r>
                      <a:r>
                        <a:rPr lang="en-US" dirty="0" err="1"/>
                        <a:t>AlEid</a:t>
                      </a:r>
                      <a:endParaRPr lang="en-US" dirty="0"/>
                    </a:p>
                    <a:p>
                      <a:endParaRPr lang="en-US" dirty="0">
                        <a:solidFill>
                          <a:schemeClr val="bg1"/>
                        </a:solidFill>
                      </a:endParaRPr>
                    </a:p>
                  </a:txBody>
                  <a:tcPr>
                    <a:solidFill>
                      <a:schemeClr val="bg1"/>
                    </a:solidFill>
                  </a:tcPr>
                </a:tc>
                <a:tc>
                  <a:txBody>
                    <a:bodyPr/>
                    <a:lstStyle/>
                    <a:p>
                      <a:endParaRPr lang="en-US" dirty="0"/>
                    </a:p>
                  </a:txBody>
                  <a:tcPr>
                    <a:solidFill>
                      <a:schemeClr val="bg1"/>
                    </a:solidFill>
                  </a:tcPr>
                </a:tc>
                <a:tc>
                  <a:txBody>
                    <a:bodyPr/>
                    <a:lstStyle/>
                    <a:p>
                      <a:r>
                        <a:rPr lang="en-US" dirty="0"/>
                        <a:t>By emails</a:t>
                      </a:r>
                    </a:p>
                  </a:txBody>
                  <a:tcPr>
                    <a:solidFill>
                      <a:schemeClr val="bg1"/>
                    </a:solidFill>
                  </a:tcPr>
                </a:tc>
                <a:tc>
                  <a:txBody>
                    <a:bodyPr/>
                    <a:lstStyle/>
                    <a:p>
                      <a:r>
                        <a:rPr lang="en-US" dirty="0"/>
                        <a:t>In progress</a:t>
                      </a:r>
                    </a:p>
                  </a:txBody>
                  <a:tcPr>
                    <a:solidFill>
                      <a:schemeClr val="bg1"/>
                    </a:solidFill>
                  </a:tcPr>
                </a:tc>
                <a:extLst>
                  <a:ext uri="{0D108BD9-81ED-4DB2-BD59-A6C34878D82A}">
                    <a16:rowId xmlns:a16="http://schemas.microsoft.com/office/drawing/2014/main" val="2766989737"/>
                  </a:ext>
                </a:extLst>
              </a:tr>
              <a:tr h="370840">
                <a:tc>
                  <a:txBody>
                    <a:bodyPr/>
                    <a:lstStyle/>
                    <a:p>
                      <a:r>
                        <a:rPr lang="en-US" dirty="0">
                          <a:solidFill>
                            <a:schemeClr val="bg1"/>
                          </a:solidFill>
                        </a:rPr>
                        <a:t>Work shops </a:t>
                      </a:r>
                    </a:p>
                  </a:txBody>
                  <a:tcPr>
                    <a:solidFill>
                      <a:srgbClr val="05ABAD"/>
                    </a:solidFill>
                  </a:tcPr>
                </a:tc>
                <a:tc>
                  <a:txBody>
                    <a:bodyPr/>
                    <a:lstStyle/>
                    <a:p>
                      <a:r>
                        <a:rPr lang="en-US" dirty="0"/>
                        <a:t>Dr. Zahra</a:t>
                      </a:r>
                    </a:p>
                    <a:p>
                      <a:r>
                        <a:rPr lang="en-US" dirty="0"/>
                        <a:t>Dr. Wejdan</a:t>
                      </a:r>
                    </a:p>
                    <a:p>
                      <a:r>
                        <a:rPr lang="en-US" dirty="0"/>
                        <a:t>Fatima </a:t>
                      </a:r>
                      <a:r>
                        <a:rPr lang="en-US" dirty="0" err="1"/>
                        <a:t>AlEid</a:t>
                      </a:r>
                      <a:endParaRPr lang="en-US" dirty="0"/>
                    </a:p>
                  </a:txBody>
                  <a:tcPr>
                    <a:solidFill>
                      <a:schemeClr val="bg1"/>
                    </a:solidFill>
                  </a:tcPr>
                </a:tc>
                <a:tc>
                  <a:txBody>
                    <a:bodyPr/>
                    <a:lstStyle/>
                    <a:p>
                      <a:r>
                        <a:rPr lang="en-US" dirty="0"/>
                        <a:t>Start in November and it will be continues </a:t>
                      </a:r>
                    </a:p>
                  </a:txBody>
                  <a:tcPr>
                    <a:solidFill>
                      <a:schemeClr val="bg1"/>
                    </a:solidFill>
                  </a:tcPr>
                </a:tc>
                <a:tc>
                  <a:txBody>
                    <a:bodyPr/>
                    <a:lstStyle/>
                    <a:p>
                      <a:endParaRPr lang="en-US"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progress</a:t>
                      </a:r>
                    </a:p>
                    <a:p>
                      <a:endParaRPr lang="en-US" dirty="0"/>
                    </a:p>
                  </a:txBody>
                  <a:tcPr>
                    <a:solidFill>
                      <a:schemeClr val="bg1"/>
                    </a:solidFill>
                  </a:tcPr>
                </a:tc>
                <a:extLst>
                  <a:ext uri="{0D108BD9-81ED-4DB2-BD59-A6C34878D82A}">
                    <a16:rowId xmlns:a16="http://schemas.microsoft.com/office/drawing/2014/main" val="3011917068"/>
                  </a:ext>
                </a:extLst>
              </a:tr>
              <a:tr h="370840">
                <a:tc>
                  <a:txBody>
                    <a:bodyPr/>
                    <a:lstStyle/>
                    <a:p>
                      <a:r>
                        <a:rPr lang="en-US" dirty="0">
                          <a:solidFill>
                            <a:schemeClr val="bg1"/>
                          </a:solidFill>
                        </a:rPr>
                        <a:t>Survey </a:t>
                      </a:r>
                    </a:p>
                  </a:txBody>
                  <a:tcPr>
                    <a:solidFill>
                      <a:srgbClr val="05ABAD"/>
                    </a:solidFill>
                  </a:tcPr>
                </a:tc>
                <a:tc>
                  <a:txBody>
                    <a:bodyPr/>
                    <a:lstStyle/>
                    <a:p>
                      <a:r>
                        <a:rPr lang="en-US" dirty="0"/>
                        <a:t>Dr. Zahra</a:t>
                      </a:r>
                    </a:p>
                    <a:p>
                      <a:r>
                        <a:rPr lang="en-US" dirty="0"/>
                        <a:t>Dr. Wejdan</a:t>
                      </a:r>
                    </a:p>
                    <a:p>
                      <a:r>
                        <a:rPr lang="en-US" dirty="0"/>
                        <a:t>Fatima </a:t>
                      </a:r>
                      <a:r>
                        <a:rPr lang="en-US" dirty="0" err="1"/>
                        <a:t>AlEid</a:t>
                      </a:r>
                      <a:endParaRPr lang="en-US" dirty="0"/>
                    </a:p>
                  </a:txBody>
                  <a:tcPr>
                    <a:solidFill>
                      <a:schemeClr val="bg1"/>
                    </a:solidFill>
                  </a:tcPr>
                </a:tc>
                <a:tc>
                  <a:txBody>
                    <a:bodyPr/>
                    <a:lstStyle/>
                    <a:p>
                      <a:r>
                        <a:rPr lang="en-US" dirty="0"/>
                        <a:t>End of each workshop</a:t>
                      </a:r>
                    </a:p>
                  </a:txBody>
                  <a:tcPr>
                    <a:solidFill>
                      <a:schemeClr val="bg1"/>
                    </a:solidFill>
                  </a:tcPr>
                </a:tc>
                <a:tc>
                  <a:txBody>
                    <a:bodyPr/>
                    <a:lstStyle/>
                    <a:p>
                      <a:endParaRPr lang="en-US"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progress</a:t>
                      </a:r>
                    </a:p>
                    <a:p>
                      <a:endParaRPr lang="en-US" dirty="0"/>
                    </a:p>
                  </a:txBody>
                  <a:tcPr>
                    <a:solidFill>
                      <a:schemeClr val="bg1"/>
                    </a:solidFill>
                  </a:tcPr>
                </a:tc>
                <a:extLst>
                  <a:ext uri="{0D108BD9-81ED-4DB2-BD59-A6C34878D82A}">
                    <a16:rowId xmlns:a16="http://schemas.microsoft.com/office/drawing/2014/main" val="4130053006"/>
                  </a:ext>
                </a:extLst>
              </a:tr>
              <a:tr h="370840">
                <a:tc>
                  <a:txBody>
                    <a:bodyPr/>
                    <a:lstStyle/>
                    <a:p>
                      <a:r>
                        <a:rPr lang="en-US" dirty="0">
                          <a:solidFill>
                            <a:schemeClr val="bg1"/>
                          </a:solidFill>
                        </a:rPr>
                        <a:t>Report</a:t>
                      </a:r>
                    </a:p>
                  </a:txBody>
                  <a:tcPr>
                    <a:solidFill>
                      <a:srgbClr val="05ABAD"/>
                    </a:solidFill>
                  </a:tcPr>
                </a:tc>
                <a:tc>
                  <a:txBody>
                    <a:bodyPr/>
                    <a:lstStyle/>
                    <a:p>
                      <a:r>
                        <a:rPr lang="en-US" dirty="0"/>
                        <a:t>Dr. Wejdan </a:t>
                      </a:r>
                    </a:p>
                  </a:txBody>
                  <a:tcPr>
                    <a:solidFill>
                      <a:schemeClr val="bg1"/>
                    </a:solidFill>
                  </a:tcPr>
                </a:tc>
                <a:tc>
                  <a:txBody>
                    <a:bodyPr/>
                    <a:lstStyle/>
                    <a:p>
                      <a:r>
                        <a:rPr lang="en-US" dirty="0"/>
                        <a:t>End of workshops</a:t>
                      </a:r>
                    </a:p>
                  </a:txBody>
                  <a:tcPr>
                    <a:solidFill>
                      <a:schemeClr val="bg1"/>
                    </a:solidFill>
                  </a:tcPr>
                </a:tc>
                <a:tc>
                  <a:txBody>
                    <a:bodyPr/>
                    <a:lstStyle/>
                    <a:p>
                      <a:endParaRPr lang="en-US" dirty="0"/>
                    </a:p>
                  </a:txBody>
                  <a:tcPr>
                    <a:solidFill>
                      <a:schemeClr val="bg1"/>
                    </a:solidFill>
                  </a:tcPr>
                </a:tc>
                <a:tc>
                  <a:txBody>
                    <a:bodyPr/>
                    <a:lstStyle/>
                    <a:p>
                      <a:r>
                        <a:rPr lang="en-US" dirty="0"/>
                        <a:t>In progress</a:t>
                      </a:r>
                    </a:p>
                  </a:txBody>
                  <a:tcPr>
                    <a:solidFill>
                      <a:schemeClr val="bg1"/>
                    </a:solidFill>
                  </a:tcPr>
                </a:tc>
                <a:extLst>
                  <a:ext uri="{0D108BD9-81ED-4DB2-BD59-A6C34878D82A}">
                    <a16:rowId xmlns:a16="http://schemas.microsoft.com/office/drawing/2014/main" val="4239494719"/>
                  </a:ext>
                </a:extLst>
              </a:tr>
              <a:tr h="370840">
                <a:tc>
                  <a:txBody>
                    <a:bodyPr/>
                    <a:lstStyle/>
                    <a:p>
                      <a:r>
                        <a:rPr lang="en-US" dirty="0">
                          <a:solidFill>
                            <a:schemeClr val="bg1"/>
                          </a:solidFill>
                        </a:rPr>
                        <a:t>Deadline</a:t>
                      </a:r>
                    </a:p>
                  </a:txBody>
                  <a:tcPr>
                    <a:solidFill>
                      <a:srgbClr val="C00000"/>
                    </a:solidFill>
                  </a:tcPr>
                </a:tc>
                <a:tc gridSpan="4">
                  <a:txBody>
                    <a:bodyPr/>
                    <a:lstStyle/>
                    <a:p>
                      <a:pPr algn="ctr"/>
                      <a:r>
                        <a:rPr lang="en-US" b="1" dirty="0">
                          <a:solidFill>
                            <a:schemeClr val="bg1"/>
                          </a:solidFill>
                        </a:rPr>
                        <a:t>December</a:t>
                      </a:r>
                    </a:p>
                  </a:txBody>
                  <a:tcPr>
                    <a:solidFill>
                      <a:srgbClr val="C00000"/>
                    </a:solidFill>
                  </a:tcPr>
                </a:tc>
                <a:tc hMerge="1">
                  <a:txBody>
                    <a:bodyPr/>
                    <a:lstStyle/>
                    <a:p>
                      <a:pPr algn="ctr"/>
                      <a:r>
                        <a:rPr lang="en-US" b="1" dirty="0">
                          <a:solidFill>
                            <a:schemeClr val="bg1"/>
                          </a:solidFill>
                        </a:rPr>
                        <a:t>End Of October</a:t>
                      </a:r>
                    </a:p>
                  </a:txBody>
                  <a:tcPr>
                    <a:solidFill>
                      <a:srgbClr val="C00000"/>
                    </a:solidFill>
                  </a:tcPr>
                </a:tc>
                <a:tc hMerge="1">
                  <a:txBody>
                    <a:bodyPr/>
                    <a:lstStyle/>
                    <a:p>
                      <a:endParaRPr lang="en-US" dirty="0"/>
                    </a:p>
                  </a:txBody>
                  <a:tcPr>
                    <a:solidFill>
                      <a:srgbClr val="C00000"/>
                    </a:solidFill>
                  </a:tcPr>
                </a:tc>
                <a:tc hMerge="1">
                  <a:txBody>
                    <a:bodyPr/>
                    <a:lstStyle/>
                    <a:p>
                      <a:endParaRPr lang="en-US" dirty="0"/>
                    </a:p>
                  </a:txBody>
                  <a:tcPr>
                    <a:solidFill>
                      <a:srgbClr val="C00000"/>
                    </a:solidFill>
                  </a:tcPr>
                </a:tc>
                <a:extLst>
                  <a:ext uri="{0D108BD9-81ED-4DB2-BD59-A6C34878D82A}">
                    <a16:rowId xmlns:a16="http://schemas.microsoft.com/office/drawing/2014/main" val="2459560228"/>
                  </a:ext>
                </a:extLst>
              </a:tr>
            </a:tbl>
          </a:graphicData>
        </a:graphic>
      </p:graphicFrame>
    </p:spTree>
    <p:extLst>
      <p:ext uri="{BB962C8B-B14F-4D97-AF65-F5344CB8AC3E}">
        <p14:creationId xmlns:p14="http://schemas.microsoft.com/office/powerpoint/2010/main" val="4190301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2BE8D41-07C7-324C-A5C9-16048FD5EF0B}"/>
              </a:ext>
            </a:extLst>
          </p:cNvPr>
          <p:cNvSpPr>
            <a:spLocks noGrp="1"/>
          </p:cNvSpPr>
          <p:nvPr/>
        </p:nvSpPr>
        <p:spPr>
          <a:xfrm>
            <a:off x="1551979" y="2546009"/>
            <a:ext cx="9088041" cy="1007131"/>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chor="b">
            <a:normAutofit fontScale="92500" lnSpcReduction="20000"/>
          </a:bodyPr>
          <a:lstStyle>
            <a:lvl1pPr algn="ctr" defTabSz="1007943" rtl="0" eaLnBrk="1" latinLnBrk="0" hangingPunct="1">
              <a:lnSpc>
                <a:spcPct val="90000"/>
              </a:lnSpc>
              <a:spcBef>
                <a:spcPct val="0"/>
              </a:spcBef>
              <a:buNone/>
              <a:defRPr sz="6614" kern="1200">
                <a:solidFill>
                  <a:schemeClr val="tx1"/>
                </a:solidFill>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marL="0" marR="0" lvl="0" indent="0" algn="ctr" defTabSz="1007943"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mn-lt"/>
                <a:ea typeface="+mj-ea"/>
                <a:cs typeface="DIN Next LT Arabic" panose="020B0503020203050203" pitchFamily="34" charset="-78"/>
              </a:rPr>
              <a:t>Antenatal Health Passport</a:t>
            </a:r>
          </a:p>
          <a:p>
            <a:pPr marL="0" marR="0" lvl="0" indent="0" algn="ctr" defTabSz="1007943"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mn-lt"/>
                <a:ea typeface="+mj-ea"/>
                <a:cs typeface="DIN Next LT Arabic" panose="020B0503020203050203" pitchFamily="34" charset="-78"/>
              </a:rPr>
              <a:t>Project</a:t>
            </a:r>
          </a:p>
        </p:txBody>
      </p:sp>
      <p:sp>
        <p:nvSpPr>
          <p:cNvPr id="6" name="Subtitle 2">
            <a:extLst>
              <a:ext uri="{FF2B5EF4-FFF2-40B4-BE49-F238E27FC236}">
                <a16:creationId xmlns:a16="http://schemas.microsoft.com/office/drawing/2014/main" id="{6A9921C5-ED31-ED41-9050-D188F3ADAA2D}"/>
              </a:ext>
            </a:extLst>
          </p:cNvPr>
          <p:cNvSpPr>
            <a:spLocks noGrp="1"/>
          </p:cNvSpPr>
          <p:nvPr/>
        </p:nvSpPr>
        <p:spPr>
          <a:xfrm>
            <a:off x="2086569" y="3685553"/>
            <a:ext cx="8018860" cy="1752356"/>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ormAutofit/>
          </a:bodyPr>
          <a:lstStyle>
            <a:lvl1pPr marL="0" indent="0" algn="ctr" defTabSz="1007943" rtl="0" eaLnBrk="1" latinLnBrk="0" hangingPunct="1">
              <a:lnSpc>
                <a:spcPct val="90000"/>
              </a:lnSpc>
              <a:spcBef>
                <a:spcPts val="1102"/>
              </a:spcBef>
              <a:buFont typeface="Arial" panose="020B0604020202020204" pitchFamily="34" charset="0"/>
              <a:buNone/>
              <a:defRPr sz="2646" kern="1200">
                <a:solidFill>
                  <a:schemeClr val="tx1"/>
                </a:solidFill>
                <a:latin typeface="+mj-lt"/>
                <a:ea typeface="+mj-ea"/>
                <a:cs typeface="+mj-cs"/>
              </a:defRPr>
            </a:lvl1pPr>
            <a:lvl2pPr marL="503972" indent="0" algn="ctr" defTabSz="1007943" rtl="0" eaLnBrk="1" latinLnBrk="0" hangingPunct="1">
              <a:lnSpc>
                <a:spcPct val="90000"/>
              </a:lnSpc>
              <a:spcBef>
                <a:spcPts val="551"/>
              </a:spcBef>
              <a:buFont typeface="Arial" panose="020B0604020202020204" pitchFamily="34" charset="0"/>
              <a:buNone/>
              <a:defRPr sz="2205" kern="1200">
                <a:solidFill>
                  <a:schemeClr val="tx1"/>
                </a:solidFill>
                <a:latin typeface="+mj-lt"/>
                <a:ea typeface="+mj-ea"/>
                <a:cs typeface="+mj-cs"/>
              </a:defRPr>
            </a:lvl2pPr>
            <a:lvl3pPr marL="1007943" indent="0" algn="ctr" defTabSz="1007943" rtl="0" eaLnBrk="1" latinLnBrk="0" hangingPunct="1">
              <a:lnSpc>
                <a:spcPct val="90000"/>
              </a:lnSpc>
              <a:spcBef>
                <a:spcPts val="551"/>
              </a:spcBef>
              <a:buFont typeface="Arial" panose="020B0604020202020204" pitchFamily="34" charset="0"/>
              <a:buNone/>
              <a:defRPr sz="1984" kern="1200">
                <a:solidFill>
                  <a:schemeClr val="tx1"/>
                </a:solidFill>
                <a:latin typeface="+mj-lt"/>
                <a:ea typeface="+mj-ea"/>
                <a:cs typeface="+mj-cs"/>
              </a:defRPr>
            </a:lvl3pPr>
            <a:lvl4pPr marL="1511915"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4pPr>
            <a:lvl5pPr marL="2015886"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5pPr>
            <a:lvl6pPr marL="2519858"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6pPr>
            <a:lvl7pPr marL="3023829"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7pPr>
            <a:lvl8pPr marL="3527801"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8pPr>
            <a:lvl9pPr marL="4031772" indent="0" algn="ctr" defTabSz="1007943" rtl="0" eaLnBrk="1" latinLnBrk="0" hangingPunct="1">
              <a:lnSpc>
                <a:spcPct val="90000"/>
              </a:lnSpc>
              <a:spcBef>
                <a:spcPts val="551"/>
              </a:spcBef>
              <a:buFont typeface="Arial" panose="020B0604020202020204" pitchFamily="34" charset="0"/>
              <a:buNone/>
              <a:defRPr sz="1764" kern="1200">
                <a:solidFill>
                  <a:schemeClr val="tx1"/>
                </a:solidFill>
                <a:latin typeface="+mj-lt"/>
                <a:ea typeface="+mj-ea"/>
                <a:cs typeface="+mj-cs"/>
              </a:defRPr>
            </a:lvl9pPr>
          </a:lstStyle>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s-ES" sz="1400" b="0" i="0" u="none" strike="noStrike" kern="1200" cap="none" spc="0" normalizeH="0" baseline="0" noProof="0" dirty="0" err="1">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Members</a:t>
            </a:r>
            <a:r>
              <a:rPr kumimoji="0" lang="es-ES" sz="1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a:t>
            </a:r>
          </a:p>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s-ES" sz="1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 </a:t>
            </a:r>
            <a:r>
              <a:rPr kumimoji="0" lang="es-ES" sz="1400" b="0" i="0" u="none" strike="noStrike" kern="1200" cap="none" spc="0" normalizeH="0" baseline="0" noProof="0" dirty="0" err="1">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Dr.Zainab</a:t>
            </a:r>
            <a:r>
              <a:rPr kumimoji="0" lang="es-ES" sz="1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 </a:t>
            </a:r>
            <a:r>
              <a:rPr kumimoji="0" lang="es-ES" sz="1400" b="0" i="0" u="none" strike="noStrike" kern="1200" cap="none" spc="0" normalizeH="0" baseline="0" noProof="0" dirty="0" err="1">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Alshamis</a:t>
            </a:r>
            <a:endParaRPr kumimoji="0" lang="es-ES" sz="1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s-ES" sz="1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  </a:t>
            </a:r>
            <a:r>
              <a:rPr kumimoji="0" lang="es-ES" sz="1400" b="0" i="0" u="none" strike="noStrike" kern="1200" cap="none" spc="0" normalizeH="0" baseline="0" noProof="0" dirty="0" err="1">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Fatimah</a:t>
            </a:r>
            <a:r>
              <a:rPr kumimoji="0" lang="es-ES" sz="1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 Al-</a:t>
            </a:r>
            <a:r>
              <a:rPr kumimoji="0" lang="es-ES" sz="1400" b="0" i="0" u="none" strike="noStrike" kern="1200" cap="none" spc="0" normalizeH="0" baseline="0" noProof="0" dirty="0" err="1">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Eid</a:t>
            </a:r>
            <a:endParaRPr kumimoji="0" lang="es-ES" sz="1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a:p>
            <a:pPr marL="0" marR="0" lvl="0" indent="0" algn="l"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kumimoji="0" lang="es-ES" sz="1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 </a:t>
            </a:r>
            <a:r>
              <a:rPr kumimoji="0" lang="es-ES" sz="1400" b="0" i="0" u="none" strike="noStrike" kern="1200" cap="none" spc="0" normalizeH="0" baseline="0" noProof="0" dirty="0" err="1">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Aminah</a:t>
            </a:r>
            <a:r>
              <a:rPr kumimoji="0" lang="es-ES" sz="1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 Al-</a:t>
            </a:r>
            <a:r>
              <a:rPr kumimoji="0" lang="es-ES" sz="1400" b="0" i="0" u="none" strike="noStrike" kern="1200" cap="none" spc="0" normalizeH="0" baseline="0" noProof="0" dirty="0" err="1">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rPr>
              <a:t>Saleem</a:t>
            </a:r>
            <a:endParaRPr kumimoji="0" lang="es-ES" sz="1400" b="0" i="0" u="none" strike="noStrike" kern="1200" cap="none" spc="0" normalizeH="0" baseline="0" noProof="0" dirty="0">
              <a:ln>
                <a:noFill/>
              </a:ln>
              <a:solidFill>
                <a:prstClr val="white"/>
              </a:solidFill>
              <a:effectLst/>
              <a:uLnTx/>
              <a:uFillTx/>
              <a:latin typeface="DIN Next LT Arabic Light" panose="020B0303020203050203" pitchFamily="34" charset="-78"/>
              <a:ea typeface="+mj-ea"/>
              <a:cs typeface="DIN Next LT Arabic Light" panose="020B0303020203050203" pitchFamily="34" charset="-78"/>
            </a:endParaRPr>
          </a:p>
        </p:txBody>
      </p:sp>
      <p:sp>
        <p:nvSpPr>
          <p:cNvPr id="2" name="Rectangle 1">
            <a:extLst>
              <a:ext uri="{FF2B5EF4-FFF2-40B4-BE49-F238E27FC236}">
                <a16:creationId xmlns:a16="http://schemas.microsoft.com/office/drawing/2014/main" id="{AACD5239-98B7-524C-8BAE-4E633D69A2B1}"/>
              </a:ext>
            </a:extLst>
          </p:cNvPr>
          <p:cNvSpPr/>
          <p:nvPr/>
        </p:nvSpPr>
        <p:spPr>
          <a:xfrm>
            <a:off x="543415" y="387856"/>
            <a:ext cx="3805881" cy="951470"/>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7" name="Rectangle 6">
            <a:extLst>
              <a:ext uri="{FF2B5EF4-FFF2-40B4-BE49-F238E27FC236}">
                <a16:creationId xmlns:a16="http://schemas.microsoft.com/office/drawing/2014/main" id="{AC0C10D2-E647-014C-A457-2F0632C9C337}"/>
              </a:ext>
            </a:extLst>
          </p:cNvPr>
          <p:cNvSpPr/>
          <p:nvPr/>
        </p:nvSpPr>
        <p:spPr>
          <a:xfrm>
            <a:off x="9947189" y="5913477"/>
            <a:ext cx="1878227" cy="672673"/>
          </a:xfrm>
          <a:prstGeom prst="rect">
            <a:avLst/>
          </a:prstGeom>
          <a:solidFill>
            <a:srgbClr val="184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0" name="Picture 9">
            <a:extLst>
              <a:ext uri="{FF2B5EF4-FFF2-40B4-BE49-F238E27FC236}">
                <a16:creationId xmlns:a16="http://schemas.microsoft.com/office/drawing/2014/main" id="{3B34C2D8-F9A1-2847-BBA4-4CB167A41F68}"/>
              </a:ext>
            </a:extLst>
          </p:cNvPr>
          <p:cNvPicPr>
            <a:picLocks noChangeAspect="1"/>
          </p:cNvPicPr>
          <p:nvPr/>
        </p:nvPicPr>
        <p:blipFill>
          <a:blip r:embed="rId3"/>
          <a:srcRect/>
          <a:stretch/>
        </p:blipFill>
        <p:spPr>
          <a:xfrm>
            <a:off x="745865" y="668196"/>
            <a:ext cx="3400979" cy="657917"/>
          </a:xfrm>
          <a:prstGeom prst="rect">
            <a:avLst/>
          </a:prstGeom>
        </p:spPr>
      </p:pic>
    </p:spTree>
    <p:extLst>
      <p:ext uri="{BB962C8B-B14F-4D97-AF65-F5344CB8AC3E}">
        <p14:creationId xmlns:p14="http://schemas.microsoft.com/office/powerpoint/2010/main" val="2297921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12186</TotalTime>
  <Words>2324</Words>
  <Application>Microsoft Office PowerPoint</Application>
  <PresentationFormat>Widescreen</PresentationFormat>
  <Paragraphs>582</Paragraphs>
  <Slides>35</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Calibri Light</vt:lpstr>
      <vt:lpstr>Century Gothic</vt:lpstr>
      <vt:lpstr>Courier New</vt:lpstr>
      <vt:lpstr>DIN Next LT Arabic</vt:lpstr>
      <vt:lpstr>DIN Next LT Arabic Light</vt:lpstr>
      <vt:lpstr>Office Theme</vt:lpstr>
      <vt:lpstr>1_Office Theme</vt:lpstr>
      <vt:lpstr>PowerPoint Presentation</vt:lpstr>
      <vt:lpstr>PowerPoint Presentation</vt:lpstr>
      <vt:lpstr>PowerPoint Presentation</vt:lpstr>
      <vt:lpstr>Definition and aims</vt:lpstr>
      <vt:lpstr>Action plan/Tasks (Breast cancer) </vt:lpstr>
      <vt:lpstr>Action plan/Tasks (Breast cancer) </vt:lpstr>
      <vt:lpstr>Action plan/Tasks  (Workplace Wellness Workshops ) </vt:lpstr>
      <vt:lpstr>PowerPoint Presentation</vt:lpstr>
      <vt:lpstr>PowerPoint Presentation</vt:lpstr>
      <vt:lpstr>PowerPoint Presentation</vt:lpstr>
      <vt:lpstr>Action plan /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Definition and Aims</vt:lpstr>
      <vt:lpstr>Action plan/ tasks</vt:lpstr>
      <vt:lpstr>List of triggers</vt:lpstr>
      <vt:lpstr>PowerPoint Presentation</vt:lpstr>
      <vt:lpstr>Aims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hussam08@gmail.com</dc:creator>
  <cp:lastModifiedBy>Wejdan A. Alarqan</cp:lastModifiedBy>
  <cp:revision>92</cp:revision>
  <dcterms:created xsi:type="dcterms:W3CDTF">2022-01-24T05:47:34Z</dcterms:created>
  <dcterms:modified xsi:type="dcterms:W3CDTF">2022-10-26T10:34:58Z</dcterms:modified>
</cp:coreProperties>
</file>