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80" r:id="rId2"/>
    <p:sldId id="283" r:id="rId3"/>
    <p:sldId id="265" r:id="rId4"/>
    <p:sldId id="266" r:id="rId5"/>
    <p:sldId id="267" r:id="rId6"/>
    <p:sldId id="278" r:id="rId7"/>
  </p:sldIdLst>
  <p:sldSz cx="9144000" cy="5143500" type="screen16x9"/>
  <p:notesSz cx="6858000" cy="9144000"/>
  <p:embeddedFontLst>
    <p:embeddedFont>
      <p:font typeface="DM Serif Display" pitchFamily="2" charset="0"/>
      <p:regular r:id="rId9"/>
      <p:italic r:id="rId10"/>
    </p:embeddedFont>
    <p:embeddedFont>
      <p:font typeface="Gelasio" pitchFamily="2" charset="77"/>
      <p:regular r:id="rId11"/>
      <p:bold r:id="rId12"/>
      <p:italic r:id="rId13"/>
      <p:boldItalic r:id="rId14"/>
    </p:embeddedFont>
    <p:embeddedFont>
      <p:font typeface="Poppins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ncent Dörig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71A"/>
    <a:srgbClr val="383863"/>
    <a:srgbClr val="489CD2"/>
    <a:srgbClr val="061429"/>
    <a:srgbClr val="111317"/>
    <a:srgbClr val="303670"/>
    <a:srgbClr val="280042"/>
    <a:srgbClr val="270041"/>
    <a:srgbClr val="FFFFFF"/>
    <a:srgbClr val="F6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78"/>
    <p:restoredTop sz="95859"/>
  </p:normalViewPr>
  <p:slideViewPr>
    <p:cSldViewPr snapToGrid="0">
      <p:cViewPr varScale="1">
        <p:scale>
          <a:sx n="151" d="100"/>
          <a:sy n="151" d="100"/>
        </p:scale>
        <p:origin x="656" y="-24"/>
      </p:cViewPr>
      <p:guideLst>
        <p:guide orient="horz" pos="1620"/>
        <p:guide pos="2880"/>
      </p:guideLst>
    </p:cSldViewPr>
  </p:slideViewPr>
  <p:notesTextViewPr>
    <p:cViewPr>
      <p:scale>
        <a:sx n="145" d="100"/>
        <a:sy n="145" d="100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4376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FFFCF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48-0346-BC48-29572FFB73CA}"/>
              </c:ext>
            </c:extLst>
          </c:dPt>
          <c:dPt>
            <c:idx val="1"/>
            <c:bubble3D val="0"/>
            <c:spPr>
              <a:solidFill>
                <a:srgbClr val="FFFCF9">
                  <a:alpha val="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48-0346-BC48-29572FFB73CA}"/>
              </c:ext>
            </c:extLst>
          </c:dPt>
          <c:dPt>
            <c:idx val="2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C4F-3D40-9ACE-445E02BC74B2}"/>
              </c:ext>
            </c:extLst>
          </c:dPt>
          <c:dPt>
            <c:idx val="3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C4F-3D40-9ACE-445E02BC74B2}"/>
              </c:ext>
            </c:extLst>
          </c:dPt>
          <c:cat>
            <c:strRef>
              <c:f>Tabelle1!$A$2:$A$5</c:f>
              <c:strCache>
                <c:ptCount val="2"/>
                <c:pt idx="0">
                  <c:v>1. Quartal</c:v>
                </c:pt>
                <c:pt idx="1">
                  <c:v>2.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56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48-0346-BC48-29572FFB73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FFFCF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EA-7646-AB2E-F535861C649D}"/>
              </c:ext>
            </c:extLst>
          </c:dPt>
          <c:dPt>
            <c:idx val="1"/>
            <c:bubble3D val="0"/>
            <c:spPr>
              <a:solidFill>
                <a:srgbClr val="FFFCF9">
                  <a:alpha val="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BEA-7646-AB2E-F535861C64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84-2C45-BF9E-AB11F13F20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84-2C45-BF9E-AB11F13F20F0}"/>
              </c:ext>
            </c:extLst>
          </c:dPt>
          <c:cat>
            <c:strRef>
              <c:f>Tabelle1!$A$2:$A$5</c:f>
              <c:strCache>
                <c:ptCount val="2"/>
                <c:pt idx="0">
                  <c:v>1. Quartal</c:v>
                </c:pt>
                <c:pt idx="1">
                  <c:v>2.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EA-7646-AB2E-F535861C6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2-06T09:17:16.173" idx="2">
    <p:pos x="6000" y="0"/>
    <p:text>add 2-3 words as hand-on example for each point</p:text>
  </p:cm>
  <p:cm authorId="0" dt="2024-12-06T09:17:16.173" idx="3">
    <p:pos x="6000" y="0"/>
    <p:text>currently too generic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2-06T09:17:57.155" idx="4">
    <p:pos x="6000" y="0"/>
    <p:text>show one of the tools as demo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AI code </a:t>
            </a:r>
            <a:r>
              <a:rPr lang="de-CH" dirty="0" err="1"/>
              <a:t>assistants</a:t>
            </a:r>
            <a:r>
              <a:rPr lang="de-CH" dirty="0"/>
              <a:t> </a:t>
            </a:r>
            <a:r>
              <a:rPr lang="de-CH" dirty="0" err="1"/>
              <a:t>offer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benefits</a:t>
            </a:r>
            <a:r>
              <a:rPr lang="de-CH" dirty="0"/>
              <a:t>. First,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b="1" dirty="0" err="1"/>
              <a:t>get</a:t>
            </a:r>
            <a:r>
              <a:rPr lang="de-CH" b="1" dirty="0"/>
              <a:t> </a:t>
            </a:r>
            <a:r>
              <a:rPr lang="de-CH" b="1" dirty="0" err="1"/>
              <a:t>started</a:t>
            </a:r>
            <a:r>
              <a:rPr lang="de-CH" b="1" dirty="0"/>
              <a:t> </a:t>
            </a:r>
            <a:r>
              <a:rPr lang="de-CH" b="1" dirty="0" err="1"/>
              <a:t>quickly</a:t>
            </a:r>
            <a:r>
              <a:rPr lang="de-CH" dirty="0"/>
              <a:t>.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you’re</a:t>
            </a:r>
            <a:r>
              <a:rPr lang="de-CH" dirty="0"/>
              <a:t> stuck,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simply</a:t>
            </a:r>
            <a:r>
              <a:rPr lang="de-CH" dirty="0"/>
              <a:t> </a:t>
            </a:r>
            <a:r>
              <a:rPr lang="de-CH" dirty="0" err="1"/>
              <a:t>ask</a:t>
            </a:r>
            <a:r>
              <a:rPr lang="de-CH" dirty="0"/>
              <a:t>, “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I </a:t>
            </a:r>
            <a:r>
              <a:rPr lang="de-CH" dirty="0" err="1"/>
              <a:t>begin</a:t>
            </a:r>
            <a:r>
              <a:rPr lang="de-CH" dirty="0"/>
              <a:t>?” The </a:t>
            </a:r>
            <a:r>
              <a:rPr lang="de-CH" dirty="0" err="1"/>
              <a:t>assistant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basics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, so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focus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logic</a:t>
            </a:r>
            <a:r>
              <a:rPr lang="de-CH" dirty="0"/>
              <a:t>.</a:t>
            </a:r>
          </a:p>
          <a:p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great</a:t>
            </a:r>
            <a:r>
              <a:rPr lang="de-CH" dirty="0"/>
              <a:t> feature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b="1" dirty="0" err="1"/>
              <a:t>auto</a:t>
            </a:r>
            <a:r>
              <a:rPr lang="de-CH" b="1" dirty="0"/>
              <a:t> </a:t>
            </a:r>
            <a:r>
              <a:rPr lang="de-CH" b="1" dirty="0" err="1"/>
              <a:t>documentation</a:t>
            </a:r>
            <a:r>
              <a:rPr lang="de-CH" dirty="0"/>
              <a:t>.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creates</a:t>
            </a:r>
            <a:r>
              <a:rPr lang="de-CH" dirty="0"/>
              <a:t> </a:t>
            </a:r>
            <a:r>
              <a:rPr lang="de-CH" dirty="0" err="1"/>
              <a:t>clear</a:t>
            </a:r>
            <a:r>
              <a:rPr lang="de-CH" dirty="0"/>
              <a:t> </a:t>
            </a:r>
            <a:r>
              <a:rPr lang="de-CH" dirty="0" err="1"/>
              <a:t>explanations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code, </a:t>
            </a:r>
            <a:r>
              <a:rPr lang="de-CH" dirty="0" err="1"/>
              <a:t>making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easier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review and </a:t>
            </a:r>
            <a:r>
              <a:rPr lang="de-CH" dirty="0" err="1"/>
              <a:t>maintain</a:t>
            </a:r>
            <a:r>
              <a:rPr lang="de-CH" dirty="0"/>
              <a:t>.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changes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updates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documentation</a:t>
            </a:r>
            <a:r>
              <a:rPr lang="de-CH" dirty="0"/>
              <a:t>.</a:t>
            </a:r>
          </a:p>
          <a:p>
            <a:r>
              <a:rPr lang="de-CH" dirty="0"/>
              <a:t>AI </a:t>
            </a:r>
            <a:r>
              <a:rPr lang="de-CH" dirty="0" err="1"/>
              <a:t>tools</a:t>
            </a:r>
            <a:r>
              <a:rPr lang="de-CH" dirty="0"/>
              <a:t> also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b="1" dirty="0" err="1"/>
              <a:t>avoid</a:t>
            </a:r>
            <a:r>
              <a:rPr lang="de-CH" b="1" dirty="0"/>
              <a:t> </a:t>
            </a:r>
            <a:r>
              <a:rPr lang="de-CH" b="1" dirty="0" err="1"/>
              <a:t>errors</a:t>
            </a:r>
            <a:r>
              <a:rPr lang="de-CH" dirty="0"/>
              <a:t>, like </a:t>
            </a:r>
            <a:r>
              <a:rPr lang="de-CH" dirty="0" err="1"/>
              <a:t>missing</a:t>
            </a:r>
            <a:r>
              <a:rPr lang="de-CH" dirty="0"/>
              <a:t> a </a:t>
            </a:r>
            <a:r>
              <a:rPr lang="de-CH" dirty="0" err="1"/>
              <a:t>semicolon</a:t>
            </a:r>
            <a:r>
              <a:rPr lang="de-CH" dirty="0"/>
              <a:t>.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there’s</a:t>
            </a:r>
            <a:r>
              <a:rPr lang="de-CH" dirty="0"/>
              <a:t> an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/>
              <a:t>output</a:t>
            </a:r>
            <a:r>
              <a:rPr lang="de-CH" dirty="0"/>
              <a:t>,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ask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assistant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fix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handle </a:t>
            </a:r>
            <a:r>
              <a:rPr lang="de-CH" dirty="0" err="1"/>
              <a:t>exceptions</a:t>
            </a:r>
            <a:r>
              <a:rPr lang="de-CH" dirty="0"/>
              <a:t>.</a:t>
            </a:r>
          </a:p>
          <a:p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also </a:t>
            </a:r>
            <a:r>
              <a:rPr lang="de-CH" dirty="0" err="1"/>
              <a:t>suggest</a:t>
            </a:r>
            <a:r>
              <a:rPr lang="de-CH" dirty="0"/>
              <a:t> </a:t>
            </a:r>
            <a:r>
              <a:rPr lang="de-CH" b="1" dirty="0" err="1"/>
              <a:t>better</a:t>
            </a:r>
            <a:r>
              <a:rPr lang="de-CH" b="1" dirty="0"/>
              <a:t> alternatives</a:t>
            </a:r>
            <a:r>
              <a:rPr lang="de-CH" dirty="0"/>
              <a:t>—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that’s</a:t>
            </a:r>
            <a:r>
              <a:rPr lang="de-CH" dirty="0"/>
              <a:t> simpler code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efficient</a:t>
            </a:r>
            <a:r>
              <a:rPr lang="de-CH" dirty="0"/>
              <a:t>. This </a:t>
            </a:r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you’re</a:t>
            </a:r>
            <a:r>
              <a:rPr lang="de-CH" dirty="0"/>
              <a:t> </a:t>
            </a:r>
            <a:r>
              <a:rPr lang="de-CH" dirty="0" err="1"/>
              <a:t>solving</a:t>
            </a:r>
            <a:r>
              <a:rPr lang="de-CH" dirty="0"/>
              <a:t> </a:t>
            </a:r>
            <a:r>
              <a:rPr lang="de-CH" dirty="0" err="1"/>
              <a:t>problems</a:t>
            </a:r>
            <a:r>
              <a:rPr lang="de-CH" dirty="0"/>
              <a:t> </a:t>
            </a:r>
            <a:r>
              <a:rPr lang="de-CH" dirty="0" err="1"/>
              <a:t>faster</a:t>
            </a:r>
            <a:r>
              <a:rPr lang="de-CH" dirty="0"/>
              <a:t> and </a:t>
            </a:r>
            <a:r>
              <a:rPr lang="de-CH" dirty="0" err="1"/>
              <a:t>coming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meetings</a:t>
            </a:r>
            <a:r>
              <a:rPr lang="de-CH" dirty="0"/>
              <a:t> </a:t>
            </a:r>
            <a:r>
              <a:rPr lang="de-CH" dirty="0" err="1"/>
              <a:t>prepared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solutions</a:t>
            </a:r>
            <a:r>
              <a:rPr lang="de-CH" dirty="0"/>
              <a:t>.</a:t>
            </a:r>
          </a:p>
          <a:p>
            <a:r>
              <a:rPr lang="de-CH" dirty="0"/>
              <a:t>AI </a:t>
            </a:r>
            <a:r>
              <a:rPr lang="de-CH" dirty="0" err="1"/>
              <a:t>assistants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b="1" dirty="0" err="1"/>
              <a:t>useful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everyone</a:t>
            </a:r>
            <a:r>
              <a:rPr lang="de-CH" dirty="0"/>
              <a:t>. Beginners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guidance</a:t>
            </a:r>
            <a:r>
              <a:rPr lang="de-CH" dirty="0"/>
              <a:t>, and </a:t>
            </a:r>
            <a:r>
              <a:rPr lang="de-CH" dirty="0" err="1"/>
              <a:t>experts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adapt</a:t>
            </a:r>
            <a:r>
              <a:rPr lang="de-CH" dirty="0"/>
              <a:t> </a:t>
            </a:r>
            <a:r>
              <a:rPr lang="de-CH" dirty="0" err="1"/>
              <a:t>quickly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challenges</a:t>
            </a:r>
            <a:r>
              <a:rPr lang="de-CH" dirty="0"/>
              <a:t>.</a:t>
            </a:r>
          </a:p>
          <a:p>
            <a:r>
              <a:rPr lang="de-CH" dirty="0" err="1"/>
              <a:t>Finally</a:t>
            </a:r>
            <a:r>
              <a:rPr lang="de-CH" dirty="0"/>
              <a:t>,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b="1" dirty="0" err="1"/>
              <a:t>return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your</a:t>
            </a:r>
            <a:r>
              <a:rPr lang="de-CH" b="1" dirty="0"/>
              <a:t> </a:t>
            </a:r>
            <a:r>
              <a:rPr lang="de-CH" b="1" dirty="0" err="1"/>
              <a:t>work</a:t>
            </a:r>
            <a:r>
              <a:rPr lang="de-CH" dirty="0"/>
              <a:t>.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you’re</a:t>
            </a:r>
            <a:r>
              <a:rPr lang="de-CH" dirty="0"/>
              <a:t> </a:t>
            </a:r>
            <a:r>
              <a:rPr lang="de-CH" dirty="0" err="1"/>
              <a:t>interrupted</a:t>
            </a:r>
            <a:r>
              <a:rPr lang="de-CH" dirty="0"/>
              <a:t>,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review </a:t>
            </a:r>
            <a:r>
              <a:rPr lang="de-CH" dirty="0" err="1"/>
              <a:t>your</a:t>
            </a:r>
            <a:r>
              <a:rPr lang="de-CH" dirty="0"/>
              <a:t> last </a:t>
            </a:r>
            <a:r>
              <a:rPr lang="de-CH" dirty="0" err="1"/>
              <a:t>conversation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ask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summary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back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flow</a:t>
            </a:r>
            <a:r>
              <a:rPr lang="de-CH" dirty="0"/>
              <a:t>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256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0F36018C-7A5F-4280-EE04-48D08D41A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4dbda3f39_0_195:notes">
            <a:extLst>
              <a:ext uri="{FF2B5EF4-FFF2-40B4-BE49-F238E27FC236}">
                <a16:creationId xmlns:a16="http://schemas.microsoft.com/office/drawing/2014/main" id="{5254990E-6826-BAD3-1C46-C41BD3A5A5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Studies </a:t>
            </a:r>
            <a:r>
              <a:rPr lang="de-CH" dirty="0" err="1"/>
              <a:t>clearly</a:t>
            </a:r>
            <a:r>
              <a:rPr lang="de-CH" dirty="0"/>
              <a:t> 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impact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AI code </a:t>
            </a:r>
            <a:r>
              <a:rPr lang="de-CH" dirty="0" err="1"/>
              <a:t>assistants</a:t>
            </a:r>
            <a:r>
              <a:rPr lang="de-CH" dirty="0"/>
              <a:t>.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developers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b="1" dirty="0"/>
              <a:t>56% </a:t>
            </a:r>
            <a:r>
              <a:rPr lang="de-CH" b="1" dirty="0" err="1"/>
              <a:t>faster</a:t>
            </a:r>
            <a:r>
              <a:rPr lang="de-CH" dirty="0"/>
              <a:t>,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coffee</a:t>
            </a:r>
            <a:r>
              <a:rPr lang="de-CH" dirty="0"/>
              <a:t> </a:t>
            </a:r>
            <a:r>
              <a:rPr lang="de-CH" dirty="0" err="1"/>
              <a:t>breaks</a:t>
            </a:r>
            <a:r>
              <a:rPr lang="de-CH" dirty="0"/>
              <a:t>—just </a:t>
            </a:r>
            <a:r>
              <a:rPr lang="de-CH" dirty="0" err="1"/>
              <a:t>kidding</a:t>
            </a:r>
            <a:r>
              <a:rPr lang="de-CH" dirty="0"/>
              <a:t>!</a:t>
            </a:r>
          </a:p>
          <a:p>
            <a:r>
              <a:rPr lang="de-CH" dirty="0"/>
              <a:t>More </a:t>
            </a:r>
            <a:r>
              <a:rPr lang="de-CH" dirty="0" err="1"/>
              <a:t>importantly</a:t>
            </a:r>
            <a:r>
              <a:rPr lang="de-CH" dirty="0"/>
              <a:t>,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tools</a:t>
            </a:r>
            <a:r>
              <a:rPr lang="de-CH" dirty="0"/>
              <a:t> </a:t>
            </a:r>
            <a:r>
              <a:rPr lang="de-CH" dirty="0" err="1"/>
              <a:t>reduce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b="1" dirty="0"/>
              <a:t>40%</a:t>
            </a:r>
            <a:r>
              <a:rPr lang="de-CH" dirty="0"/>
              <a:t>, </a:t>
            </a:r>
            <a:r>
              <a:rPr lang="de-CH" dirty="0" err="1"/>
              <a:t>making</a:t>
            </a:r>
            <a:r>
              <a:rPr lang="de-CH" dirty="0"/>
              <a:t> </a:t>
            </a:r>
            <a:r>
              <a:rPr lang="de-CH" dirty="0" err="1"/>
              <a:t>debugging</a:t>
            </a:r>
            <a:r>
              <a:rPr lang="de-CH" dirty="0"/>
              <a:t> </a:t>
            </a:r>
            <a:r>
              <a:rPr lang="de-CH" dirty="0" err="1"/>
              <a:t>much</a:t>
            </a:r>
            <a:r>
              <a:rPr lang="de-CH" dirty="0"/>
              <a:t> </a:t>
            </a:r>
            <a:r>
              <a:rPr lang="de-CH" dirty="0" err="1"/>
              <a:t>easier</a:t>
            </a:r>
            <a:r>
              <a:rPr lang="de-CH" dirty="0"/>
              <a:t>. And </a:t>
            </a:r>
            <a:r>
              <a:rPr lang="de-CH" dirty="0" err="1"/>
              <a:t>the</a:t>
            </a:r>
            <a:r>
              <a:rPr lang="de-CH" dirty="0"/>
              <a:t> code </a:t>
            </a:r>
            <a:r>
              <a:rPr lang="de-CH" dirty="0" err="1"/>
              <a:t>becomes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b="1" dirty="0" err="1"/>
              <a:t>consistent</a:t>
            </a:r>
            <a:r>
              <a:rPr lang="de-CH" dirty="0"/>
              <a:t>, </a:t>
            </a:r>
            <a:r>
              <a:rPr lang="de-CH" dirty="0" err="1"/>
              <a:t>with</a:t>
            </a:r>
            <a:r>
              <a:rPr lang="de-CH" dirty="0"/>
              <a:t> proper </a:t>
            </a:r>
            <a:r>
              <a:rPr lang="de-CH" dirty="0" err="1"/>
              <a:t>documentation</a:t>
            </a:r>
            <a:r>
              <a:rPr lang="de-CH" dirty="0"/>
              <a:t> and well-</a:t>
            </a:r>
            <a:r>
              <a:rPr lang="de-CH" dirty="0" err="1"/>
              <a:t>managed</a:t>
            </a:r>
            <a:r>
              <a:rPr lang="de-CH" dirty="0"/>
              <a:t> </a:t>
            </a:r>
            <a:r>
              <a:rPr lang="de-CH" dirty="0" err="1"/>
              <a:t>exceptions</a:t>
            </a:r>
            <a:r>
              <a:rPr lang="de-CH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314dbda3f39_0_195:notes">
            <a:extLst>
              <a:ext uri="{FF2B5EF4-FFF2-40B4-BE49-F238E27FC236}">
                <a16:creationId xmlns:a16="http://schemas.microsoft.com/office/drawing/2014/main" id="{E6FE77DF-C2E4-8CDB-2837-66FEDA91EC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205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4dbda3f39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Let’s</a:t>
            </a:r>
            <a:r>
              <a:rPr lang="de-CH" dirty="0"/>
              <a:t> </a:t>
            </a:r>
            <a:r>
              <a:rPr lang="de-CH" dirty="0" err="1"/>
              <a:t>move</a:t>
            </a:r>
            <a:r>
              <a:rPr lang="de-CH" dirty="0"/>
              <a:t> 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risks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AI code </a:t>
            </a:r>
            <a:r>
              <a:rPr lang="de-CH" dirty="0" err="1"/>
              <a:t>assistants</a:t>
            </a:r>
            <a:r>
              <a:rPr lang="de-CH" dirty="0"/>
              <a:t>.</a:t>
            </a:r>
          </a:p>
          <a:p>
            <a:r>
              <a:rPr lang="de-CH" dirty="0"/>
              <a:t>First, </a:t>
            </a:r>
            <a:r>
              <a:rPr lang="de-CH" b="1" dirty="0" err="1"/>
              <a:t>privacy</a:t>
            </a:r>
            <a:r>
              <a:rPr lang="de-CH" b="1" dirty="0"/>
              <a:t> </a:t>
            </a:r>
            <a:r>
              <a:rPr lang="de-CH" b="1" dirty="0" err="1"/>
              <a:t>leaks</a:t>
            </a:r>
            <a:r>
              <a:rPr lang="de-CH" dirty="0"/>
              <a:t>. Imagine a pharma-company </a:t>
            </a:r>
            <a:r>
              <a:rPr lang="de-CH" dirty="0" err="1"/>
              <a:t>uploading</a:t>
            </a:r>
            <a:r>
              <a:rPr lang="de-CH" dirty="0"/>
              <a:t> a </a:t>
            </a:r>
            <a:r>
              <a:rPr lang="de-CH" dirty="0" err="1"/>
              <a:t>secret</a:t>
            </a:r>
            <a:r>
              <a:rPr lang="de-CH" dirty="0"/>
              <a:t> </a:t>
            </a:r>
            <a:r>
              <a:rPr lang="de-CH" dirty="0" err="1"/>
              <a:t>formula</a:t>
            </a:r>
            <a:r>
              <a:rPr lang="de-CH" dirty="0"/>
              <a:t> online.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a </a:t>
            </a:r>
            <a:r>
              <a:rPr lang="de-CH" dirty="0" err="1"/>
              <a:t>disaster</a:t>
            </a:r>
            <a:r>
              <a:rPr lang="de-CH" dirty="0"/>
              <a:t>!</a:t>
            </a:r>
          </a:p>
          <a:p>
            <a:r>
              <a:rPr lang="de-CH" dirty="0"/>
              <a:t>Next, </a:t>
            </a:r>
            <a:r>
              <a:rPr lang="de-CH" b="1" dirty="0" err="1"/>
              <a:t>logic</a:t>
            </a:r>
            <a:r>
              <a:rPr lang="de-CH" b="1" dirty="0"/>
              <a:t> </a:t>
            </a:r>
            <a:r>
              <a:rPr lang="de-CH" b="1" dirty="0" err="1"/>
              <a:t>errors</a:t>
            </a:r>
            <a:r>
              <a:rPr lang="de-CH" dirty="0"/>
              <a:t>. The code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run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but still do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wrong</a:t>
            </a:r>
            <a:r>
              <a:rPr lang="de-CH" dirty="0"/>
              <a:t> </a:t>
            </a:r>
            <a:r>
              <a:rPr lang="de-CH" dirty="0" err="1"/>
              <a:t>thing</a:t>
            </a:r>
            <a:r>
              <a:rPr lang="de-CH" dirty="0"/>
              <a:t>—like </a:t>
            </a:r>
            <a:r>
              <a:rPr lang="de-CH" dirty="0" err="1"/>
              <a:t>calculating</a:t>
            </a:r>
            <a:r>
              <a:rPr lang="de-CH" dirty="0"/>
              <a:t> compound </a:t>
            </a:r>
            <a:r>
              <a:rPr lang="de-CH" dirty="0" err="1"/>
              <a:t>interest</a:t>
            </a:r>
            <a:r>
              <a:rPr lang="de-CH" dirty="0"/>
              <a:t> </a:t>
            </a:r>
            <a:r>
              <a:rPr lang="de-CH" dirty="0" err="1"/>
              <a:t>incorrectly</a:t>
            </a:r>
            <a:r>
              <a:rPr lang="de-CH" dirty="0"/>
              <a:t>. This </a:t>
            </a:r>
            <a:r>
              <a:rPr lang="de-CH" dirty="0" err="1"/>
              <a:t>shows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prompts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AI.</a:t>
            </a:r>
          </a:p>
          <a:p>
            <a:r>
              <a:rPr lang="de-CH" dirty="0" err="1"/>
              <a:t>Then</a:t>
            </a:r>
            <a:r>
              <a:rPr lang="de-CH" dirty="0"/>
              <a:t>,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b="1" dirty="0" err="1"/>
              <a:t>security</a:t>
            </a:r>
            <a:r>
              <a:rPr lang="de-CH" b="1" dirty="0"/>
              <a:t> </a:t>
            </a:r>
            <a:r>
              <a:rPr lang="de-CH" b="1" dirty="0" err="1"/>
              <a:t>oversights</a:t>
            </a:r>
            <a:r>
              <a:rPr lang="de-CH" dirty="0"/>
              <a:t>. Sensitive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not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encrypted</a:t>
            </a:r>
            <a:r>
              <a:rPr lang="de-CH" dirty="0"/>
              <a:t>,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inputs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not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properly</a:t>
            </a:r>
            <a:r>
              <a:rPr lang="de-CH" dirty="0"/>
              <a:t> </a:t>
            </a:r>
            <a:r>
              <a:rPr lang="de-CH" dirty="0" err="1"/>
              <a:t>validated</a:t>
            </a:r>
            <a:r>
              <a:rPr lang="de-CH" dirty="0"/>
              <a:t>. These </a:t>
            </a:r>
            <a:r>
              <a:rPr lang="de-CH" dirty="0" err="1"/>
              <a:t>issues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</a:t>
            </a:r>
            <a:r>
              <a:rPr lang="de-CH" dirty="0" err="1"/>
              <a:t>vulnerabilities</a:t>
            </a:r>
            <a:r>
              <a:rPr lang="de-CH" dirty="0"/>
              <a:t>, like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path</a:t>
            </a:r>
            <a:r>
              <a:rPr lang="de-CH" dirty="0"/>
              <a:t> </a:t>
            </a:r>
            <a:r>
              <a:rPr lang="de-CH" dirty="0" err="1"/>
              <a:t>traversal</a:t>
            </a:r>
            <a:r>
              <a:rPr lang="de-CH" dirty="0"/>
              <a:t> </a:t>
            </a:r>
            <a:r>
              <a:rPr lang="de-CH" dirty="0" err="1"/>
              <a:t>attack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saw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demo</a:t>
            </a:r>
            <a:r>
              <a:rPr lang="de-CH" dirty="0"/>
              <a:t>,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risks</a:t>
            </a:r>
            <a:r>
              <a:rPr lang="de-CH" dirty="0"/>
              <a:t> like SQL </a:t>
            </a:r>
            <a:r>
              <a:rPr lang="de-CH" dirty="0" err="1"/>
              <a:t>injection</a:t>
            </a:r>
            <a:r>
              <a:rPr lang="de-CH" dirty="0"/>
              <a:t> and </a:t>
            </a:r>
            <a:r>
              <a:rPr lang="de-CH" dirty="0" err="1"/>
              <a:t>cross</a:t>
            </a:r>
            <a:r>
              <a:rPr lang="de-CH" dirty="0"/>
              <a:t>-site </a:t>
            </a:r>
            <a:r>
              <a:rPr lang="de-CH" dirty="0" err="1"/>
              <a:t>scripting</a:t>
            </a:r>
            <a:r>
              <a:rPr lang="de-CH" dirty="0"/>
              <a:t>.</a:t>
            </a:r>
          </a:p>
          <a:p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risk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b="1" dirty="0" err="1"/>
              <a:t>compatibility</a:t>
            </a:r>
            <a:r>
              <a:rPr lang="de-CH" b="1" dirty="0"/>
              <a:t> </a:t>
            </a:r>
            <a:r>
              <a:rPr lang="de-CH" b="1" dirty="0" err="1"/>
              <a:t>issues</a:t>
            </a:r>
            <a:r>
              <a:rPr lang="de-CH" dirty="0"/>
              <a:t>.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code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on </a:t>
            </a:r>
            <a:r>
              <a:rPr lang="de-CH" dirty="0" err="1"/>
              <a:t>older</a:t>
            </a:r>
            <a:r>
              <a:rPr lang="de-CH" dirty="0"/>
              <a:t> </a:t>
            </a:r>
            <a:r>
              <a:rPr lang="de-CH" dirty="0" err="1"/>
              <a:t>systems</a:t>
            </a:r>
            <a:r>
              <a:rPr lang="de-CH" dirty="0"/>
              <a:t>, </a:t>
            </a:r>
            <a:r>
              <a:rPr lang="de-CH" dirty="0" err="1"/>
              <a:t>important</a:t>
            </a:r>
            <a:r>
              <a:rPr lang="de-CH" dirty="0"/>
              <a:t>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.</a:t>
            </a:r>
          </a:p>
          <a:p>
            <a:r>
              <a:rPr lang="de-CH" dirty="0" err="1"/>
              <a:t>Finally</a:t>
            </a:r>
            <a:r>
              <a:rPr lang="de-CH" dirty="0"/>
              <a:t>, </a:t>
            </a:r>
            <a:r>
              <a:rPr lang="de-CH" b="1" dirty="0" err="1"/>
              <a:t>overreliance</a:t>
            </a:r>
            <a:r>
              <a:rPr lang="de-CH" b="1" dirty="0"/>
              <a:t> on AI</a:t>
            </a:r>
            <a:r>
              <a:rPr lang="de-CH" dirty="0"/>
              <a:t>. This </a:t>
            </a:r>
            <a:r>
              <a:rPr lang="de-CH" dirty="0" err="1"/>
              <a:t>happens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developers</a:t>
            </a:r>
            <a:r>
              <a:rPr lang="de-CH" dirty="0"/>
              <a:t>, </a:t>
            </a:r>
            <a:r>
              <a:rPr lang="de-CH" dirty="0" err="1"/>
              <a:t>especially</a:t>
            </a:r>
            <a:r>
              <a:rPr lang="de-CH" dirty="0"/>
              <a:t> </a:t>
            </a:r>
            <a:r>
              <a:rPr lang="de-CH" dirty="0" err="1"/>
              <a:t>junior</a:t>
            </a:r>
            <a:r>
              <a:rPr lang="de-CH" dirty="0"/>
              <a:t> </a:t>
            </a:r>
            <a:r>
              <a:rPr lang="de-CH" dirty="0" err="1"/>
              <a:t>ones</a:t>
            </a:r>
            <a:r>
              <a:rPr lang="de-CH" dirty="0"/>
              <a:t>, </a:t>
            </a:r>
            <a:r>
              <a:rPr lang="de-CH" dirty="0" err="1"/>
              <a:t>blindly</a:t>
            </a:r>
            <a:r>
              <a:rPr lang="de-CH" dirty="0"/>
              <a:t> </a:t>
            </a:r>
            <a:r>
              <a:rPr lang="de-CH" dirty="0" err="1"/>
              <a:t>trust</a:t>
            </a:r>
            <a:r>
              <a:rPr lang="de-CH" dirty="0"/>
              <a:t> </a:t>
            </a:r>
            <a:r>
              <a:rPr lang="de-CH" dirty="0" err="1"/>
              <a:t>AI’s</a:t>
            </a:r>
            <a:r>
              <a:rPr lang="de-CH" dirty="0"/>
              <a:t> </a:t>
            </a:r>
            <a:r>
              <a:rPr lang="de-CH" dirty="0" err="1"/>
              <a:t>suggestions</a:t>
            </a:r>
            <a:r>
              <a:rPr lang="de-CH" dirty="0"/>
              <a:t>. </a:t>
            </a:r>
            <a:endParaRPr dirty="0"/>
          </a:p>
        </p:txBody>
      </p:sp>
      <p:sp>
        <p:nvSpPr>
          <p:cNvPr id="190" name="Google Shape;190;g314dbda3f39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63aae195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To</a:t>
            </a:r>
            <a:r>
              <a:rPr lang="de-CH" dirty="0"/>
              <a:t> handle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risks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resources</a:t>
            </a:r>
            <a:r>
              <a:rPr lang="de-CH" dirty="0"/>
              <a:t>.</a:t>
            </a:r>
          </a:p>
          <a:p>
            <a:r>
              <a:rPr lang="de-CH" dirty="0"/>
              <a:t>The </a:t>
            </a:r>
            <a:r>
              <a:rPr lang="de-CH" b="1" dirty="0"/>
              <a:t>OWASP Top 10</a:t>
            </a:r>
            <a:r>
              <a:rPr lang="de-CH" dirty="0"/>
              <a:t> </a:t>
            </a:r>
            <a:r>
              <a:rPr lang="de-CH" dirty="0" err="1"/>
              <a:t>lists</a:t>
            </a:r>
            <a:r>
              <a:rPr lang="de-CH" dirty="0"/>
              <a:t>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issues</a:t>
            </a:r>
            <a:r>
              <a:rPr lang="de-CH" dirty="0"/>
              <a:t> like </a:t>
            </a:r>
            <a:r>
              <a:rPr lang="de-CH" b="1" dirty="0" err="1"/>
              <a:t>injection</a:t>
            </a:r>
            <a:r>
              <a:rPr lang="de-CH" b="1" dirty="0"/>
              <a:t> </a:t>
            </a:r>
            <a:r>
              <a:rPr lang="de-CH" b="1" dirty="0" err="1"/>
              <a:t>attacks</a:t>
            </a:r>
            <a:r>
              <a:rPr lang="de-CH" dirty="0"/>
              <a:t> and </a:t>
            </a:r>
            <a:r>
              <a:rPr lang="de-CH" b="1" dirty="0" err="1"/>
              <a:t>broken</a:t>
            </a:r>
            <a:r>
              <a:rPr lang="de-CH" b="1" dirty="0"/>
              <a:t> </a:t>
            </a:r>
            <a:r>
              <a:rPr lang="de-CH" b="1" dirty="0" err="1"/>
              <a:t>access</a:t>
            </a:r>
            <a:r>
              <a:rPr lang="de-CH" b="1" dirty="0"/>
              <a:t> </a:t>
            </a:r>
            <a:r>
              <a:rPr lang="de-CH" b="1" dirty="0" err="1"/>
              <a:t>control</a:t>
            </a:r>
            <a:r>
              <a:rPr lang="de-CH" dirty="0"/>
              <a:t>.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 </a:t>
            </a:r>
            <a:r>
              <a:rPr lang="de-CH" dirty="0" err="1"/>
              <a:t>something</a:t>
            </a:r>
            <a:r>
              <a:rPr lang="de-CH" dirty="0"/>
              <a:t> quick,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/>
              <a:t>Cheat Sheet</a:t>
            </a:r>
            <a:r>
              <a:rPr lang="de-CH" dirty="0"/>
              <a:t>.</a:t>
            </a:r>
          </a:p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critical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weaknesses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/>
              <a:t>CWE Top 25</a:t>
            </a:r>
            <a:r>
              <a:rPr lang="de-CH" dirty="0"/>
              <a:t> </a:t>
            </a:r>
            <a:r>
              <a:rPr lang="de-CH" dirty="0" err="1"/>
              <a:t>highlights</a:t>
            </a:r>
            <a:r>
              <a:rPr lang="de-CH" dirty="0"/>
              <a:t> </a:t>
            </a:r>
            <a:r>
              <a:rPr lang="de-CH" dirty="0" err="1"/>
              <a:t>big</a:t>
            </a:r>
            <a:r>
              <a:rPr lang="de-CH" dirty="0"/>
              <a:t> </a:t>
            </a:r>
            <a:r>
              <a:rPr lang="de-CH" dirty="0" err="1"/>
              <a:t>problems</a:t>
            </a:r>
            <a:r>
              <a:rPr lang="de-CH" dirty="0"/>
              <a:t> like </a:t>
            </a:r>
            <a:r>
              <a:rPr lang="de-CH" b="1" dirty="0" err="1"/>
              <a:t>buffer</a:t>
            </a:r>
            <a:r>
              <a:rPr lang="de-CH" b="1" dirty="0"/>
              <a:t> </a:t>
            </a:r>
            <a:r>
              <a:rPr lang="de-CH" b="1" dirty="0" err="1"/>
              <a:t>overflows</a:t>
            </a:r>
            <a:r>
              <a:rPr lang="de-CH" dirty="0"/>
              <a:t>.</a:t>
            </a:r>
          </a:p>
          <a:p>
            <a:r>
              <a:rPr lang="de-CH" dirty="0" err="1"/>
              <a:t>Lastly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/>
              <a:t>GitHub Advisory Database</a:t>
            </a:r>
            <a:r>
              <a:rPr lang="de-CH" dirty="0"/>
              <a:t> </a:t>
            </a:r>
            <a:r>
              <a:rPr lang="de-CH" dirty="0" err="1"/>
              <a:t>helps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track </a:t>
            </a:r>
            <a:r>
              <a:rPr lang="de-CH" dirty="0" err="1"/>
              <a:t>vulnerabilities</a:t>
            </a:r>
            <a:r>
              <a:rPr lang="de-CH" dirty="0"/>
              <a:t> in open-source </a:t>
            </a:r>
            <a:r>
              <a:rPr lang="de-CH" dirty="0" err="1"/>
              <a:t>projects</a:t>
            </a:r>
            <a:r>
              <a:rPr lang="de-CH" dirty="0"/>
              <a:t> and </a:t>
            </a:r>
            <a:r>
              <a:rPr lang="de-CH" dirty="0" err="1"/>
              <a:t>dependencies</a:t>
            </a:r>
            <a:r>
              <a:rPr lang="de-CH" dirty="0"/>
              <a:t>.</a:t>
            </a:r>
          </a:p>
          <a:p>
            <a:r>
              <a:rPr lang="de-CH" dirty="0"/>
              <a:t>These </a:t>
            </a:r>
            <a:r>
              <a:rPr lang="de-CH" dirty="0" err="1"/>
              <a:t>tools</a:t>
            </a:r>
            <a:r>
              <a:rPr lang="de-CH" dirty="0"/>
              <a:t> </a:t>
            </a:r>
            <a:r>
              <a:rPr lang="de-CH" dirty="0" err="1"/>
              <a:t>aren’t</a:t>
            </a:r>
            <a:r>
              <a:rPr lang="de-CH" dirty="0"/>
              <a:t> funny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read</a:t>
            </a:r>
            <a:r>
              <a:rPr lang="de-CH" dirty="0"/>
              <a:t>, but </a:t>
            </a:r>
            <a:r>
              <a:rPr lang="de-CH" dirty="0" err="1"/>
              <a:t>they’re</a:t>
            </a:r>
            <a:r>
              <a:rPr lang="de-CH" dirty="0"/>
              <a:t> super </a:t>
            </a:r>
            <a:r>
              <a:rPr lang="de-CH" dirty="0" err="1"/>
              <a:t>helpful</a:t>
            </a:r>
            <a:r>
              <a:rPr lang="de-CH" dirty="0"/>
              <a:t>—and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easier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AI </a:t>
            </a:r>
            <a:r>
              <a:rPr lang="de-CH" dirty="0" err="1"/>
              <a:t>tools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giving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knowledge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prompts</a:t>
            </a:r>
            <a:r>
              <a:rPr lang="de-CH" dirty="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g2d63aae195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4dbda3f3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static</a:t>
            </a:r>
            <a:r>
              <a:rPr lang="de-CH" dirty="0"/>
              <a:t> code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tools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bit</a:t>
            </a:r>
            <a:r>
              <a:rPr lang="de-CH" dirty="0"/>
              <a:t> like </a:t>
            </a:r>
            <a:r>
              <a:rPr lang="de-CH" dirty="0" err="1"/>
              <a:t>having</a:t>
            </a:r>
            <a:r>
              <a:rPr lang="de-CH" dirty="0"/>
              <a:t> </a:t>
            </a:r>
            <a:r>
              <a:rPr lang="de-CH" dirty="0" err="1"/>
              <a:t>insurance</a:t>
            </a:r>
            <a:r>
              <a:rPr lang="de-CH" dirty="0"/>
              <a:t>. Even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best</a:t>
            </a:r>
            <a:r>
              <a:rPr lang="de-CH" dirty="0"/>
              <a:t> and </a:t>
            </a:r>
            <a:r>
              <a:rPr lang="de-CH" dirty="0" err="1"/>
              <a:t>most</a:t>
            </a:r>
            <a:r>
              <a:rPr lang="de-CH" dirty="0"/>
              <a:t> expensive </a:t>
            </a:r>
            <a:r>
              <a:rPr lang="de-CH" dirty="0" err="1"/>
              <a:t>insurance</a:t>
            </a:r>
            <a:r>
              <a:rPr lang="de-CH" dirty="0"/>
              <a:t> </a:t>
            </a:r>
            <a:r>
              <a:rPr lang="de-CH" dirty="0" err="1"/>
              <a:t>can’t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driver</a:t>
            </a:r>
            <a:r>
              <a:rPr lang="de-CH" dirty="0"/>
              <a:t> </a:t>
            </a:r>
            <a:r>
              <a:rPr lang="de-CH" dirty="0" err="1"/>
              <a:t>isn’t</a:t>
            </a:r>
            <a:r>
              <a:rPr lang="de-CH" dirty="0"/>
              <a:t> </a:t>
            </a:r>
            <a:r>
              <a:rPr lang="de-CH" dirty="0" err="1"/>
              <a:t>paying</a:t>
            </a:r>
            <a:r>
              <a:rPr lang="de-CH" dirty="0"/>
              <a:t> </a:t>
            </a:r>
            <a:r>
              <a:rPr lang="de-CH" dirty="0" err="1"/>
              <a:t>attention</a:t>
            </a:r>
            <a:r>
              <a:rPr lang="de-CH" dirty="0"/>
              <a:t>.</a:t>
            </a:r>
          </a:p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tools</a:t>
            </a:r>
            <a:r>
              <a:rPr lang="de-CH" dirty="0"/>
              <a:t> in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workflow</a:t>
            </a:r>
            <a:r>
              <a:rPr lang="de-CH" dirty="0"/>
              <a:t>, and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prices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slide</a:t>
            </a:r>
            <a:r>
              <a:rPr lang="de-CH" dirty="0"/>
              <a:t>.</a:t>
            </a:r>
          </a:p>
          <a:p>
            <a:r>
              <a:rPr lang="de-CH" dirty="0"/>
              <a:t>First, </a:t>
            </a:r>
            <a:r>
              <a:rPr lang="de-CH" dirty="0" err="1"/>
              <a:t>there’s</a:t>
            </a:r>
            <a:r>
              <a:rPr lang="de-CH" dirty="0"/>
              <a:t> </a:t>
            </a:r>
            <a:r>
              <a:rPr lang="de-CH" b="1" dirty="0" err="1"/>
              <a:t>SonarQube</a:t>
            </a:r>
            <a:r>
              <a:rPr lang="de-CH" dirty="0"/>
              <a:t>. </a:t>
            </a:r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expensive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three</a:t>
            </a:r>
            <a:r>
              <a:rPr lang="de-CH" dirty="0"/>
              <a:t> but </a:t>
            </a:r>
            <a:r>
              <a:rPr lang="de-CH" dirty="0" err="1"/>
              <a:t>very</a:t>
            </a:r>
            <a:r>
              <a:rPr lang="de-CH" dirty="0"/>
              <a:t> powerful.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covers</a:t>
            </a:r>
            <a:r>
              <a:rPr lang="de-CH" dirty="0"/>
              <a:t> a </a:t>
            </a:r>
            <a:r>
              <a:rPr lang="de-CH" dirty="0" err="1"/>
              <a:t>lot</a:t>
            </a:r>
            <a:r>
              <a:rPr lang="de-CH" dirty="0"/>
              <a:t>—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code </a:t>
            </a:r>
            <a:r>
              <a:rPr lang="de-CH" dirty="0" err="1"/>
              <a:t>quality</a:t>
            </a:r>
            <a:r>
              <a:rPr lang="de-CH" dirty="0"/>
              <a:t> and </a:t>
            </a:r>
            <a:r>
              <a:rPr lang="de-CH" dirty="0" err="1"/>
              <a:t>maintainability</a:t>
            </a:r>
            <a:r>
              <a:rPr lang="de-CH" dirty="0"/>
              <a:t>. The UI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great</a:t>
            </a:r>
            <a:r>
              <a:rPr lang="de-CH" dirty="0"/>
              <a:t>,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beautiful</a:t>
            </a:r>
            <a:r>
              <a:rPr lang="de-CH" dirty="0"/>
              <a:t> </a:t>
            </a:r>
            <a:r>
              <a:rPr lang="de-CH" dirty="0" err="1"/>
              <a:t>visualizations</a:t>
            </a:r>
            <a:r>
              <a:rPr lang="de-CH" dirty="0"/>
              <a:t>. </a:t>
            </a:r>
            <a:r>
              <a:rPr lang="de-CH" dirty="0" err="1"/>
              <a:t>However</a:t>
            </a:r>
            <a:r>
              <a:rPr lang="de-CH" dirty="0"/>
              <a:t>, </a:t>
            </a:r>
            <a:r>
              <a:rPr lang="de-CH" dirty="0" err="1"/>
              <a:t>setting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b="1" dirty="0"/>
              <a:t>time-</a:t>
            </a:r>
            <a:r>
              <a:rPr lang="de-CH" b="1" dirty="0" err="1"/>
              <a:t>consuming</a:t>
            </a:r>
            <a:r>
              <a:rPr lang="de-CH" dirty="0"/>
              <a:t>—</a:t>
            </a:r>
            <a:r>
              <a:rPr lang="de-CH" dirty="0" err="1"/>
              <a:t>you’ll</a:t>
            </a:r>
            <a:r>
              <a:rPr lang="de-CH" dirty="0"/>
              <a:t> </a:t>
            </a:r>
            <a:r>
              <a:rPr lang="de-CH" dirty="0" err="1"/>
              <a:t>probably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 a README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 it. </a:t>
            </a:r>
            <a:r>
              <a:rPr lang="de-CH" dirty="0" err="1"/>
              <a:t>It’s</a:t>
            </a:r>
            <a:r>
              <a:rPr lang="de-CH" dirty="0"/>
              <a:t> also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strict</a:t>
            </a:r>
            <a:r>
              <a:rPr lang="de-CH" dirty="0"/>
              <a:t>,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sometimes</a:t>
            </a:r>
            <a:r>
              <a:rPr lang="de-CH" dirty="0"/>
              <a:t> </a:t>
            </a:r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you’ll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b="1" dirty="0" err="1"/>
              <a:t>false</a:t>
            </a:r>
            <a:r>
              <a:rPr lang="de-CH" b="1" dirty="0"/>
              <a:t> positives</a:t>
            </a:r>
            <a:r>
              <a:rPr lang="de-CH" dirty="0"/>
              <a:t>.</a:t>
            </a:r>
          </a:p>
          <a:p>
            <a:r>
              <a:rPr lang="de-CH" dirty="0"/>
              <a:t>Next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b="1" dirty="0" err="1"/>
              <a:t>Snyk</a:t>
            </a:r>
            <a:r>
              <a:rPr lang="de-CH" dirty="0"/>
              <a:t>, and </a:t>
            </a:r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favorite</a:t>
            </a:r>
            <a:r>
              <a:rPr lang="de-CH" dirty="0"/>
              <a:t>. </a:t>
            </a:r>
            <a:r>
              <a:rPr lang="de-CH" dirty="0" err="1"/>
              <a:t>It’s</a:t>
            </a:r>
            <a:r>
              <a:rPr lang="de-CH" dirty="0"/>
              <a:t> quick and 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and </a:t>
            </a:r>
            <a:r>
              <a:rPr lang="de-CH" dirty="0" err="1"/>
              <a:t>costs</a:t>
            </a:r>
            <a:r>
              <a:rPr lang="de-CH" dirty="0"/>
              <a:t> $25 per </a:t>
            </a:r>
            <a:r>
              <a:rPr lang="de-CH" dirty="0" err="1"/>
              <a:t>month</a:t>
            </a:r>
            <a:r>
              <a:rPr lang="de-CH" dirty="0"/>
              <a:t>,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requiring</a:t>
            </a:r>
            <a:r>
              <a:rPr lang="de-CH" dirty="0"/>
              <a:t> a </a:t>
            </a:r>
            <a:r>
              <a:rPr lang="de-CH" dirty="0" err="1"/>
              <a:t>yearly</a:t>
            </a:r>
            <a:r>
              <a:rPr lang="de-CH" dirty="0"/>
              <a:t> </a:t>
            </a:r>
            <a:r>
              <a:rPr lang="de-CH" dirty="0" err="1"/>
              <a:t>commitment</a:t>
            </a:r>
            <a:r>
              <a:rPr lang="de-CH" dirty="0"/>
              <a:t> like </a:t>
            </a:r>
            <a:r>
              <a:rPr lang="de-CH" dirty="0" err="1"/>
              <a:t>DeepSource</a:t>
            </a:r>
            <a:r>
              <a:rPr lang="de-CH" dirty="0"/>
              <a:t>. </a:t>
            </a:r>
            <a:r>
              <a:rPr lang="de-CH" dirty="0" err="1"/>
              <a:t>Snyk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a strong </a:t>
            </a:r>
            <a:r>
              <a:rPr lang="de-CH" dirty="0" err="1"/>
              <a:t>focus</a:t>
            </a:r>
            <a:r>
              <a:rPr lang="de-CH" dirty="0"/>
              <a:t> on </a:t>
            </a:r>
            <a:r>
              <a:rPr lang="de-CH" dirty="0" err="1"/>
              <a:t>security</a:t>
            </a:r>
            <a:r>
              <a:rPr lang="de-CH" dirty="0"/>
              <a:t> but also </a:t>
            </a:r>
            <a:r>
              <a:rPr lang="de-CH" dirty="0" err="1"/>
              <a:t>checks</a:t>
            </a:r>
            <a:r>
              <a:rPr lang="de-CH" dirty="0"/>
              <a:t> code </a:t>
            </a:r>
            <a:r>
              <a:rPr lang="de-CH" dirty="0" err="1"/>
              <a:t>quality</a:t>
            </a:r>
            <a:r>
              <a:rPr lang="de-CH" dirty="0"/>
              <a:t> and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b="1" dirty="0"/>
              <a:t>real-time </a:t>
            </a:r>
            <a:r>
              <a:rPr lang="de-CH" b="1" dirty="0" err="1"/>
              <a:t>feedback</a:t>
            </a:r>
            <a:r>
              <a:rPr lang="de-CH" dirty="0"/>
              <a:t>. </a:t>
            </a:r>
            <a:r>
              <a:rPr lang="de-CH" dirty="0" err="1"/>
              <a:t>I’ll</a:t>
            </a:r>
            <a:r>
              <a:rPr lang="de-CH" dirty="0"/>
              <a:t> 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a </a:t>
            </a:r>
            <a:r>
              <a:rPr lang="de-CH" dirty="0" err="1"/>
              <a:t>demo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tool</a:t>
            </a:r>
            <a:r>
              <a:rPr lang="de-CH" dirty="0"/>
              <a:t> in a </a:t>
            </a:r>
            <a:r>
              <a:rPr lang="de-CH" dirty="0" err="1"/>
              <a:t>moment</a:t>
            </a:r>
            <a:r>
              <a:rPr lang="de-CH" dirty="0"/>
              <a:t>.</a:t>
            </a:r>
          </a:p>
          <a:p>
            <a:r>
              <a:rPr lang="de-CH" dirty="0" err="1"/>
              <a:t>Finally</a:t>
            </a:r>
            <a:r>
              <a:rPr lang="de-CH" dirty="0"/>
              <a:t>, </a:t>
            </a:r>
            <a:r>
              <a:rPr lang="de-CH" dirty="0" err="1"/>
              <a:t>there’s</a:t>
            </a:r>
            <a:r>
              <a:rPr lang="de-CH" dirty="0"/>
              <a:t> </a:t>
            </a:r>
            <a:r>
              <a:rPr lang="de-CH" b="1" dirty="0" err="1"/>
              <a:t>DeepSource</a:t>
            </a:r>
            <a:r>
              <a:rPr lang="de-CH" dirty="0"/>
              <a:t>. This </a:t>
            </a:r>
            <a:r>
              <a:rPr lang="de-CH" dirty="0" err="1"/>
              <a:t>tool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an </a:t>
            </a:r>
            <a:r>
              <a:rPr lang="de-CH" dirty="0" err="1"/>
              <a:t>engaged</a:t>
            </a:r>
            <a:r>
              <a:rPr lang="de-CH" dirty="0"/>
              <a:t> </a:t>
            </a:r>
            <a:r>
              <a:rPr lang="de-CH" dirty="0" err="1"/>
              <a:t>community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updates</a:t>
            </a:r>
            <a:r>
              <a:rPr lang="de-CH" dirty="0"/>
              <a:t> </a:t>
            </a:r>
            <a:r>
              <a:rPr lang="de-CH" dirty="0" err="1"/>
              <a:t>its</a:t>
            </a:r>
            <a:r>
              <a:rPr lang="de-CH" dirty="0"/>
              <a:t> </a:t>
            </a:r>
            <a:r>
              <a:rPr lang="de-CH" dirty="0" err="1"/>
              <a:t>database</a:t>
            </a:r>
            <a:r>
              <a:rPr lang="de-CH" dirty="0"/>
              <a:t>.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a </a:t>
            </a:r>
            <a:r>
              <a:rPr lang="de-CH" b="1" dirty="0" err="1"/>
              <a:t>low</a:t>
            </a:r>
            <a:r>
              <a:rPr lang="de-CH" b="1" dirty="0"/>
              <a:t> </a:t>
            </a:r>
            <a:r>
              <a:rPr lang="de-CH" b="1" dirty="0" err="1"/>
              <a:t>false</a:t>
            </a:r>
            <a:r>
              <a:rPr lang="de-CH" b="1" dirty="0"/>
              <a:t>-positive rate</a:t>
            </a:r>
            <a:r>
              <a:rPr lang="de-CH" dirty="0"/>
              <a:t>—</a:t>
            </a:r>
            <a:r>
              <a:rPr lang="de-CH" dirty="0" err="1"/>
              <a:t>less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5%—and also </a:t>
            </a:r>
            <a:r>
              <a:rPr lang="de-CH" dirty="0" err="1"/>
              <a:t>provides</a:t>
            </a:r>
            <a:r>
              <a:rPr lang="de-CH" dirty="0"/>
              <a:t> fast, real-time </a:t>
            </a:r>
            <a:r>
              <a:rPr lang="de-CH" dirty="0" err="1"/>
              <a:t>feedback</a:t>
            </a:r>
            <a:r>
              <a:rPr lang="de-CH" dirty="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314dbda3f3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4dbda3f39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Here, </a:t>
            </a:r>
            <a:r>
              <a:rPr lang="de-CH" dirty="0" err="1"/>
              <a:t>I’ve</a:t>
            </a:r>
            <a:r>
              <a:rPr lang="de-CH" dirty="0"/>
              <a:t> </a:t>
            </a:r>
            <a:r>
              <a:rPr lang="de-CH" dirty="0" err="1"/>
              <a:t>implemented</a:t>
            </a:r>
            <a:r>
              <a:rPr lang="de-CH" dirty="0"/>
              <a:t> a </a:t>
            </a:r>
            <a:r>
              <a:rPr lang="de-CH" dirty="0" err="1"/>
              <a:t>small</a:t>
            </a:r>
            <a:r>
              <a:rPr lang="de-CH" dirty="0"/>
              <a:t> Java </a:t>
            </a:r>
            <a:r>
              <a:rPr lang="de-CH" dirty="0" err="1"/>
              <a:t>program</a:t>
            </a:r>
            <a:r>
              <a:rPr lang="de-CH" dirty="0"/>
              <a:t> </a:t>
            </a:r>
            <a:r>
              <a:rPr lang="de-CH" dirty="0" err="1"/>
              <a:t>called</a:t>
            </a:r>
            <a:r>
              <a:rPr lang="de-CH" dirty="0"/>
              <a:t> </a:t>
            </a:r>
            <a:r>
              <a:rPr lang="de-CH" b="1" dirty="0"/>
              <a:t>“</a:t>
            </a:r>
            <a:r>
              <a:rPr lang="de-CH" b="1" dirty="0" err="1"/>
              <a:t>ZipExtractor</a:t>
            </a:r>
            <a:r>
              <a:rPr lang="de-CH" b="1" dirty="0"/>
              <a:t>”</a:t>
            </a:r>
            <a:r>
              <a:rPr lang="de-CH" dirty="0"/>
              <a:t>. </a:t>
            </a:r>
            <a:r>
              <a:rPr lang="de-CH" dirty="0" err="1"/>
              <a:t>Using</a:t>
            </a:r>
            <a:r>
              <a:rPr lang="de-CH" dirty="0"/>
              <a:t> GitHub Copilot, I </a:t>
            </a:r>
            <a:r>
              <a:rPr lang="de-CH" dirty="0" err="1"/>
              <a:t>generated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code </a:t>
            </a:r>
            <a:r>
              <a:rPr lang="de-CH" dirty="0" err="1"/>
              <a:t>quickly</a:t>
            </a:r>
            <a:r>
              <a:rPr lang="de-CH" dirty="0"/>
              <a:t> and </a:t>
            </a:r>
            <a:r>
              <a:rPr lang="de-CH" dirty="0" err="1"/>
              <a:t>easily</a:t>
            </a:r>
            <a:r>
              <a:rPr lang="de-CH" dirty="0"/>
              <a:t>.</a:t>
            </a:r>
          </a:p>
          <a:p>
            <a:r>
              <a:rPr lang="de-CH" dirty="0"/>
              <a:t>Next, </a:t>
            </a:r>
            <a:r>
              <a:rPr lang="de-CH" b="1" dirty="0" err="1"/>
              <a:t>Snyk</a:t>
            </a:r>
            <a:r>
              <a:rPr lang="de-CH" b="1" dirty="0"/>
              <a:t> </a:t>
            </a:r>
            <a:r>
              <a:rPr lang="de-CH" b="1" dirty="0" err="1"/>
              <a:t>scans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code in real-time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vulnerabilities</a:t>
            </a:r>
            <a:r>
              <a:rPr lang="de-CH" dirty="0"/>
              <a:t>. In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found</a:t>
            </a:r>
            <a:r>
              <a:rPr lang="de-CH" dirty="0"/>
              <a:t> a </a:t>
            </a:r>
            <a:r>
              <a:rPr lang="de-CH" b="1" dirty="0" err="1"/>
              <a:t>path</a:t>
            </a:r>
            <a:r>
              <a:rPr lang="de-CH" b="1" dirty="0"/>
              <a:t> </a:t>
            </a:r>
            <a:r>
              <a:rPr lang="de-CH" b="1" dirty="0" err="1"/>
              <a:t>traversal</a:t>
            </a:r>
            <a:r>
              <a:rPr lang="de-CH" b="1" dirty="0"/>
              <a:t> </a:t>
            </a:r>
            <a:r>
              <a:rPr lang="de-CH" b="1" dirty="0" err="1"/>
              <a:t>issue</a:t>
            </a:r>
            <a:r>
              <a:rPr lang="de-CH" dirty="0"/>
              <a:t>.</a:t>
            </a:r>
          </a:p>
          <a:p>
            <a:r>
              <a:rPr lang="de-CH" dirty="0" err="1"/>
              <a:t>Snyk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recommendations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fix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issue</a:t>
            </a:r>
            <a:r>
              <a:rPr lang="de-CH" dirty="0"/>
              <a:t>.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suggests</a:t>
            </a:r>
            <a:r>
              <a:rPr lang="de-CH" dirty="0"/>
              <a:t> </a:t>
            </a:r>
            <a:r>
              <a:rPr lang="de-CH" dirty="0" err="1"/>
              <a:t>implementing</a:t>
            </a:r>
            <a:r>
              <a:rPr lang="de-CH" dirty="0"/>
              <a:t> an </a:t>
            </a:r>
            <a:r>
              <a:rPr lang="de-CH" dirty="0" err="1"/>
              <a:t>exception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ensure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extracted</a:t>
            </a:r>
            <a:r>
              <a:rPr lang="de-CH" dirty="0"/>
              <a:t> </a:t>
            </a:r>
            <a:r>
              <a:rPr lang="de-CH" dirty="0" err="1"/>
              <a:t>file</a:t>
            </a:r>
            <a:r>
              <a:rPr lang="de-CH" dirty="0"/>
              <a:t> </a:t>
            </a:r>
            <a:r>
              <a:rPr lang="de-CH" dirty="0" err="1"/>
              <a:t>path</a:t>
            </a:r>
            <a:r>
              <a:rPr lang="de-CH" dirty="0"/>
              <a:t> </a:t>
            </a:r>
            <a:r>
              <a:rPr lang="de-CH" dirty="0" err="1"/>
              <a:t>doesn’t</a:t>
            </a:r>
            <a:r>
              <a:rPr lang="de-CH" dirty="0"/>
              <a:t> </a:t>
            </a:r>
            <a:r>
              <a:rPr lang="de-CH" dirty="0" err="1"/>
              <a:t>go</a:t>
            </a:r>
            <a:r>
              <a:rPr lang="de-CH" dirty="0"/>
              <a:t> outside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directory</a:t>
            </a:r>
            <a:r>
              <a:rPr lang="de-CH" dirty="0"/>
              <a:t>.</a:t>
            </a:r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final </a:t>
            </a:r>
            <a:r>
              <a:rPr lang="de-CH" dirty="0" err="1"/>
              <a:t>step</a:t>
            </a:r>
            <a:r>
              <a:rPr lang="de-CH" dirty="0"/>
              <a:t>, I </a:t>
            </a:r>
            <a:r>
              <a:rPr lang="de-CH" dirty="0" err="1"/>
              <a:t>applied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fix </a:t>
            </a:r>
            <a:r>
              <a:rPr lang="de-CH" dirty="0" err="1"/>
              <a:t>directly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code.</a:t>
            </a:r>
          </a:p>
          <a:p>
            <a:r>
              <a:rPr lang="de-CH" dirty="0"/>
              <a:t>And Voila,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issues</a:t>
            </a:r>
            <a:r>
              <a:rPr lang="de-CH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7" name="Google Shape;367;g314dbda3f39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785800" y="484272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6119300" y="484272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826402" y="484272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74655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74655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74655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74655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74655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74655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74655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74655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74655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type="title">
  <p:cSld name="TITLE">
    <p:bg>
      <p:bgPr>
        <a:solidFill>
          <a:srgbClr val="C032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e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>
            <a:spLocks noGrp="1"/>
          </p:cNvSpPr>
          <p:nvPr>
            <p:ph type="pic" idx="2"/>
          </p:nvPr>
        </p:nvSpPr>
        <p:spPr>
          <a:xfrm>
            <a:off x="4582425" y="496650"/>
            <a:ext cx="4036800" cy="41502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45725" tIns="22850" rIns="45725" bIns="22850" anchor="t" anchorCtr="0">
            <a:noAutofit/>
          </a:bodyPr>
          <a:lstStyle>
            <a:lvl1pPr lvl="0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wo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>
            <a:spLocks noGrp="1"/>
          </p:cNvSpPr>
          <p:nvPr>
            <p:ph type="pic" idx="2"/>
          </p:nvPr>
        </p:nvSpPr>
        <p:spPr>
          <a:xfrm>
            <a:off x="507750" y="511200"/>
            <a:ext cx="4071000" cy="20637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" name="Google Shape;21;p5"/>
          <p:cNvSpPr>
            <a:spLocks noGrp="1"/>
          </p:cNvSpPr>
          <p:nvPr>
            <p:ph type="pic" idx="3"/>
          </p:nvPr>
        </p:nvSpPr>
        <p:spPr>
          <a:xfrm>
            <a:off x="507750" y="2559550"/>
            <a:ext cx="4071000" cy="20637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45725" tIns="22850" rIns="45725" bIns="22850" anchor="t" anchorCtr="0">
            <a:noAutofit/>
          </a:bodyPr>
          <a:lstStyle>
            <a:lvl1pPr lvl="0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>
            <a:spLocks noGrp="1"/>
          </p:cNvSpPr>
          <p:nvPr>
            <p:ph type="pic" idx="2"/>
          </p:nvPr>
        </p:nvSpPr>
        <p:spPr>
          <a:xfrm>
            <a:off x="507750" y="2559194"/>
            <a:ext cx="1753200" cy="20637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p6"/>
          <p:cNvSpPr>
            <a:spLocks noGrp="1"/>
          </p:cNvSpPr>
          <p:nvPr>
            <p:ph type="pic" idx="3"/>
          </p:nvPr>
        </p:nvSpPr>
        <p:spPr>
          <a:xfrm>
            <a:off x="2249313" y="2555750"/>
            <a:ext cx="3800100" cy="20637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6"/>
          <p:cNvSpPr>
            <a:spLocks noGrp="1"/>
          </p:cNvSpPr>
          <p:nvPr>
            <p:ph type="pic" idx="4"/>
          </p:nvPr>
        </p:nvSpPr>
        <p:spPr>
          <a:xfrm>
            <a:off x="6060913" y="2555750"/>
            <a:ext cx="2571000" cy="20637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6"/>
          <p:cNvSpPr>
            <a:spLocks noGrp="1"/>
          </p:cNvSpPr>
          <p:nvPr>
            <p:ph type="pic" idx="5"/>
          </p:nvPr>
        </p:nvSpPr>
        <p:spPr>
          <a:xfrm>
            <a:off x="507750" y="511200"/>
            <a:ext cx="2863200" cy="20637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6"/>
          <p:cNvSpPr>
            <a:spLocks noGrp="1"/>
          </p:cNvSpPr>
          <p:nvPr>
            <p:ph type="pic" idx="6"/>
          </p:nvPr>
        </p:nvSpPr>
        <p:spPr>
          <a:xfrm>
            <a:off x="3377350" y="511200"/>
            <a:ext cx="3800100" cy="20637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6"/>
          <p:cNvSpPr>
            <a:spLocks noGrp="1"/>
          </p:cNvSpPr>
          <p:nvPr>
            <p:ph type="pic" idx="7"/>
          </p:nvPr>
        </p:nvSpPr>
        <p:spPr>
          <a:xfrm>
            <a:off x="6876500" y="511200"/>
            <a:ext cx="1753200" cy="20637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45725" tIns="22850" rIns="45725" bIns="22850" anchor="t" anchorCtr="0">
            <a:noAutofit/>
          </a:bodyPr>
          <a:lstStyle>
            <a:lvl1pPr lvl="0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buNone/>
              <a:defRPr sz="13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05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2200"/>
              <a:buFont typeface="DM Serif Display"/>
              <a:buNone/>
              <a:defRPr sz="22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700"/>
              <a:buFont typeface="DM Serif Display"/>
              <a:buNone/>
              <a:defRPr sz="9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700"/>
              <a:buFont typeface="DM Serif Display"/>
              <a:buNone/>
              <a:defRPr sz="9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700"/>
              <a:buFont typeface="DM Serif Display"/>
              <a:buNone/>
              <a:defRPr sz="9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700"/>
              <a:buFont typeface="DM Serif Display"/>
              <a:buNone/>
              <a:defRPr sz="9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700"/>
              <a:buFont typeface="DM Serif Display"/>
              <a:buNone/>
              <a:defRPr sz="9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700"/>
              <a:buFont typeface="DM Serif Display"/>
              <a:buNone/>
              <a:defRPr sz="9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700"/>
              <a:buFont typeface="DM Serif Display"/>
              <a:buNone/>
              <a:defRPr sz="9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700"/>
              <a:buFont typeface="DM Serif Display"/>
              <a:buNone/>
              <a:defRPr sz="9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rgbClr val="C03221"/>
              </a:buClr>
              <a:buSzPts val="1600"/>
              <a:buFont typeface="DM Serif Display"/>
              <a:buChar char="•"/>
              <a:defRPr sz="16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rgbClr val="C03221"/>
              </a:buClr>
              <a:buSzPts val="1400"/>
              <a:buFont typeface="DM Serif Display"/>
              <a:buChar char="–"/>
              <a:defRPr sz="14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rgbClr val="C03221"/>
              </a:buClr>
              <a:buSzPts val="1200"/>
              <a:buFont typeface="DM Serif Display"/>
              <a:buChar char="•"/>
              <a:defRPr sz="12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rgbClr val="C03221"/>
              </a:buClr>
              <a:buSzPts val="1000"/>
              <a:buFont typeface="DM Serif Display"/>
              <a:buChar char="–"/>
              <a:defRPr sz="10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rgbClr val="C03221"/>
              </a:buClr>
              <a:buSzPts val="1000"/>
              <a:buFont typeface="DM Serif Display"/>
              <a:buChar char="»"/>
              <a:defRPr sz="10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rgbClr val="C03221"/>
              </a:buClr>
              <a:buSzPts val="1000"/>
              <a:buFont typeface="DM Serif Display"/>
              <a:buChar char="•"/>
              <a:defRPr sz="10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rgbClr val="C03221"/>
              </a:buClr>
              <a:buSzPts val="1000"/>
              <a:buFont typeface="DM Serif Display"/>
              <a:buChar char="•"/>
              <a:defRPr sz="10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rgbClr val="C03221"/>
              </a:buClr>
              <a:buSzPts val="1000"/>
              <a:buFont typeface="DM Serif Display"/>
              <a:buChar char="•"/>
              <a:defRPr sz="10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rgbClr val="C03221"/>
              </a:buClr>
              <a:buSzPts val="1000"/>
              <a:buFont typeface="DM Serif Display"/>
              <a:buChar char="•"/>
              <a:defRPr sz="10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802075" y="4805750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 sz="600" i="0" u="none" strike="noStrike" cap="none">
                <a:solidFill>
                  <a:srgbClr val="88888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 sz="90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 sz="90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 sz="90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 sz="90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 sz="90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 sz="90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 sz="90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 sz="90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135575" y="4805750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 sz="600" i="0" u="none" strike="noStrike" cap="none">
                <a:solidFill>
                  <a:srgbClr val="88888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 sz="90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 sz="90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 sz="90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 sz="90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 sz="90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 sz="90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 sz="90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Font typeface="DM Serif Display"/>
              <a:buNone/>
              <a:defRPr sz="90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50075" y="4805750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i="0" u="none" strike="noStrike" cap="none">
                <a:solidFill>
                  <a:srgbClr val="88888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600" i="0" u="none" strike="noStrike" cap="none">
                <a:solidFill>
                  <a:srgbClr val="88888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600" i="0" u="none" strike="noStrike" cap="none">
                <a:solidFill>
                  <a:srgbClr val="88888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600" i="0" u="none" strike="noStrike" cap="none">
                <a:solidFill>
                  <a:srgbClr val="88888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600" i="0" u="none" strike="noStrike" cap="none">
                <a:solidFill>
                  <a:srgbClr val="88888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600" i="0" u="none" strike="noStrike" cap="none">
                <a:solidFill>
                  <a:srgbClr val="88888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600" i="0" u="none" strike="noStrike" cap="none">
                <a:solidFill>
                  <a:srgbClr val="88888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600" i="0" u="none" strike="noStrike" cap="none">
                <a:solidFill>
                  <a:srgbClr val="88888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600" i="0" u="none" strike="noStrike" cap="none">
                <a:solidFill>
                  <a:srgbClr val="888888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comments" Target="../comments/comment1.xm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notesSlide" Target="../notesSlides/notesSlide5.xml"/><Relationship Id="rId16" Type="http://schemas.openxmlformats.org/officeDocument/2006/relationships/comments" Target="../comments/commen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jpeg"/><Relationship Id="rId10" Type="http://schemas.openxmlformats.org/officeDocument/2006/relationships/image" Target="../media/image42.sv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8.png"/><Relationship Id="rId5" Type="http://schemas.openxmlformats.org/officeDocument/2006/relationships/image" Target="../media/image48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Abheben mit einfarbiger Füllung">
            <a:extLst>
              <a:ext uri="{FF2B5EF4-FFF2-40B4-BE49-F238E27FC236}">
                <a16:creationId xmlns:a16="http://schemas.microsoft.com/office/drawing/2014/main" id="{EBF372B4-1430-5372-1D09-DD1F1B25A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6984" y="3275917"/>
            <a:ext cx="571500" cy="571500"/>
          </a:xfrm>
          <a:prstGeom prst="rect">
            <a:avLst/>
          </a:prstGeom>
        </p:spPr>
      </p:pic>
      <p:pic>
        <p:nvPicPr>
          <p:cNvPr id="7" name="Grafik 6" descr="Venn-Diagramm mit einfarbiger Füllung">
            <a:extLst>
              <a:ext uri="{FF2B5EF4-FFF2-40B4-BE49-F238E27FC236}">
                <a16:creationId xmlns:a16="http://schemas.microsoft.com/office/drawing/2014/main" id="{62CE4CE3-CA63-6F9C-094D-85C826A87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3427" y="2540518"/>
            <a:ext cx="571500" cy="571500"/>
          </a:xfrm>
          <a:prstGeom prst="rect">
            <a:avLst/>
          </a:prstGeom>
        </p:spPr>
      </p:pic>
      <p:pic>
        <p:nvPicPr>
          <p:cNvPr id="9" name="Grafik 8" descr="Dokument mit einfarbiger Füllung">
            <a:extLst>
              <a:ext uri="{FF2B5EF4-FFF2-40B4-BE49-F238E27FC236}">
                <a16:creationId xmlns:a16="http://schemas.microsoft.com/office/drawing/2014/main" id="{4ABDA9E9-1708-182D-B147-83FB32AB5F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79463" y="2575765"/>
            <a:ext cx="571500" cy="571500"/>
          </a:xfrm>
          <a:prstGeom prst="rect">
            <a:avLst/>
          </a:prstGeom>
        </p:spPr>
      </p:pic>
      <p:pic>
        <p:nvPicPr>
          <p:cNvPr id="11" name="Grafik 10" descr="Warnung mit einfarbiger Füllung">
            <a:extLst>
              <a:ext uri="{FF2B5EF4-FFF2-40B4-BE49-F238E27FC236}">
                <a16:creationId xmlns:a16="http://schemas.microsoft.com/office/drawing/2014/main" id="{69677A07-43C4-2E03-9760-ABC976F45D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92250" y="2328104"/>
            <a:ext cx="571500" cy="571500"/>
          </a:xfrm>
          <a:prstGeom prst="rect">
            <a:avLst/>
          </a:prstGeom>
        </p:spPr>
      </p:pic>
      <p:pic>
        <p:nvPicPr>
          <p:cNvPr id="13" name="Grafik 12" descr="Klassenzimmer mit einfarbiger Füllung">
            <a:extLst>
              <a:ext uri="{FF2B5EF4-FFF2-40B4-BE49-F238E27FC236}">
                <a16:creationId xmlns:a16="http://schemas.microsoft.com/office/drawing/2014/main" id="{9ABB4C5D-F448-6FC5-8B4D-D852FDF000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59922" y="3277108"/>
            <a:ext cx="571500" cy="571500"/>
          </a:xfrm>
          <a:prstGeom prst="rect">
            <a:avLst/>
          </a:prstGeom>
        </p:spPr>
      </p:pic>
      <p:pic>
        <p:nvPicPr>
          <p:cNvPr id="15" name="Grafik 14" descr="Arbeiten von zu Hause Schreibtisch mit einfarbiger Füllung">
            <a:extLst>
              <a:ext uri="{FF2B5EF4-FFF2-40B4-BE49-F238E27FC236}">
                <a16:creationId xmlns:a16="http://schemas.microsoft.com/office/drawing/2014/main" id="{B09A317E-6DAB-9B52-1A3B-7614D6F5EE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78065" y="4008439"/>
            <a:ext cx="571500" cy="571500"/>
          </a:xfrm>
          <a:prstGeom prst="rect">
            <a:avLst/>
          </a:prstGeom>
        </p:spPr>
      </p:pic>
      <p:sp>
        <p:nvSpPr>
          <p:cNvPr id="23" name="Freihandform 22">
            <a:extLst>
              <a:ext uri="{FF2B5EF4-FFF2-40B4-BE49-F238E27FC236}">
                <a16:creationId xmlns:a16="http://schemas.microsoft.com/office/drawing/2014/main" id="{2B7FEEFA-725B-D1DB-F0FE-52F27B287B77}"/>
              </a:ext>
            </a:extLst>
          </p:cNvPr>
          <p:cNvSpPr/>
          <p:nvPr/>
        </p:nvSpPr>
        <p:spPr>
          <a:xfrm>
            <a:off x="2823085" y="3180101"/>
            <a:ext cx="2770251" cy="1891494"/>
          </a:xfrm>
          <a:custGeom>
            <a:avLst/>
            <a:gdLst>
              <a:gd name="connsiteX0" fmla="*/ 2648092 w 4432402"/>
              <a:gd name="connsiteY0" fmla="*/ 384604 h 3026391"/>
              <a:gd name="connsiteX1" fmla="*/ 2648092 w 4432402"/>
              <a:gd name="connsiteY1" fmla="*/ 636803 h 3026391"/>
              <a:gd name="connsiteX2" fmla="*/ 2774192 w 4432402"/>
              <a:gd name="connsiteY2" fmla="*/ 630498 h 3026391"/>
              <a:gd name="connsiteX3" fmla="*/ 2900292 w 4432402"/>
              <a:gd name="connsiteY3" fmla="*/ 636803 h 3026391"/>
              <a:gd name="connsiteX4" fmla="*/ 2900292 w 4432402"/>
              <a:gd name="connsiteY4" fmla="*/ 384604 h 3026391"/>
              <a:gd name="connsiteX5" fmla="*/ 3593839 w 4432402"/>
              <a:gd name="connsiteY5" fmla="*/ 529619 h 3026391"/>
              <a:gd name="connsiteX6" fmla="*/ 3499265 w 4432402"/>
              <a:gd name="connsiteY6" fmla="*/ 756598 h 3026391"/>
              <a:gd name="connsiteX7" fmla="*/ 3732549 w 4432402"/>
              <a:gd name="connsiteY7" fmla="*/ 857477 h 3026391"/>
              <a:gd name="connsiteX8" fmla="*/ 3827124 w 4432402"/>
              <a:gd name="connsiteY8" fmla="*/ 624193 h 3026391"/>
              <a:gd name="connsiteX9" fmla="*/ 4161288 w 4432402"/>
              <a:gd name="connsiteY9" fmla="*/ 825952 h 3026391"/>
              <a:gd name="connsiteX10" fmla="*/ 4432402 w 4432402"/>
              <a:gd name="connsiteY10" fmla="*/ 554838 h 3026391"/>
              <a:gd name="connsiteX11" fmla="*/ 2774192 w 4432402"/>
              <a:gd name="connsiteY11" fmla="*/ 0 h 3026391"/>
              <a:gd name="connsiteX12" fmla="*/ 0 w 4432402"/>
              <a:gd name="connsiteY12" fmla="*/ 2774192 h 3026391"/>
              <a:gd name="connsiteX13" fmla="*/ 0 w 4432402"/>
              <a:gd name="connsiteY13" fmla="*/ 3026391 h 3026391"/>
              <a:gd name="connsiteX14" fmla="*/ 378299 w 4432402"/>
              <a:gd name="connsiteY14" fmla="*/ 3026391 h 3026391"/>
              <a:gd name="connsiteX15" fmla="*/ 378299 w 4432402"/>
              <a:gd name="connsiteY15" fmla="*/ 2774192 h 3026391"/>
              <a:gd name="connsiteX16" fmla="*/ 498094 w 4432402"/>
              <a:gd name="connsiteY16" fmla="*/ 2030204 h 3026391"/>
              <a:gd name="connsiteX17" fmla="*/ 731378 w 4432402"/>
              <a:gd name="connsiteY17" fmla="*/ 2124779 h 3026391"/>
              <a:gd name="connsiteX18" fmla="*/ 819648 w 4432402"/>
              <a:gd name="connsiteY18" fmla="*/ 1891494 h 3026391"/>
              <a:gd name="connsiteX19" fmla="*/ 586363 w 4432402"/>
              <a:gd name="connsiteY19" fmla="*/ 1796920 h 3026391"/>
              <a:gd name="connsiteX20" fmla="*/ 964662 w 4432402"/>
              <a:gd name="connsiteY20" fmla="*/ 1210557 h 3026391"/>
              <a:gd name="connsiteX21" fmla="*/ 1141202 w 4432402"/>
              <a:gd name="connsiteY21" fmla="*/ 1387096 h 3026391"/>
              <a:gd name="connsiteX22" fmla="*/ 1317741 w 4432402"/>
              <a:gd name="connsiteY22" fmla="*/ 1204251 h 3026391"/>
              <a:gd name="connsiteX23" fmla="*/ 1141202 w 4432402"/>
              <a:gd name="connsiteY23" fmla="*/ 1027712 h 3026391"/>
              <a:gd name="connsiteX24" fmla="*/ 1721260 w 4432402"/>
              <a:gd name="connsiteY24" fmla="*/ 624193 h 3026391"/>
              <a:gd name="connsiteX25" fmla="*/ 1815835 w 4432402"/>
              <a:gd name="connsiteY25" fmla="*/ 857477 h 3026391"/>
              <a:gd name="connsiteX26" fmla="*/ 2049119 w 4432402"/>
              <a:gd name="connsiteY26" fmla="*/ 756598 h 3026391"/>
              <a:gd name="connsiteX27" fmla="*/ 1954544 w 4432402"/>
              <a:gd name="connsiteY27" fmla="*/ 523313 h 3026391"/>
              <a:gd name="connsiteX28" fmla="*/ 2648092 w 4432402"/>
              <a:gd name="connsiteY28" fmla="*/ 384604 h 302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432402" h="3026391">
                <a:moveTo>
                  <a:pt x="2648092" y="384604"/>
                </a:moveTo>
                <a:lnTo>
                  <a:pt x="2648092" y="636803"/>
                </a:lnTo>
                <a:cubicBezTo>
                  <a:pt x="2692227" y="636803"/>
                  <a:pt x="2730057" y="630498"/>
                  <a:pt x="2774192" y="630498"/>
                </a:cubicBezTo>
                <a:cubicBezTo>
                  <a:pt x="2818327" y="630498"/>
                  <a:pt x="2856157" y="630498"/>
                  <a:pt x="2900292" y="636803"/>
                </a:cubicBezTo>
                <a:lnTo>
                  <a:pt x="2900292" y="384604"/>
                </a:lnTo>
                <a:cubicBezTo>
                  <a:pt x="3146186" y="397214"/>
                  <a:pt x="3379470" y="447654"/>
                  <a:pt x="3593839" y="529619"/>
                </a:cubicBezTo>
                <a:lnTo>
                  <a:pt x="3499265" y="756598"/>
                </a:lnTo>
                <a:cubicBezTo>
                  <a:pt x="3581229" y="788123"/>
                  <a:pt x="3656889" y="819648"/>
                  <a:pt x="3732549" y="857477"/>
                </a:cubicBezTo>
                <a:lnTo>
                  <a:pt x="3827124" y="624193"/>
                </a:lnTo>
                <a:cubicBezTo>
                  <a:pt x="3946918" y="680938"/>
                  <a:pt x="4054103" y="750293"/>
                  <a:pt x="4161288" y="825952"/>
                </a:cubicBezTo>
                <a:lnTo>
                  <a:pt x="4432402" y="554838"/>
                </a:lnTo>
                <a:cubicBezTo>
                  <a:pt x="3972138" y="208064"/>
                  <a:pt x="3398385" y="0"/>
                  <a:pt x="2774192" y="0"/>
                </a:cubicBezTo>
                <a:cubicBezTo>
                  <a:pt x="1242081" y="0"/>
                  <a:pt x="0" y="1242081"/>
                  <a:pt x="0" y="2774192"/>
                </a:cubicBezTo>
                <a:lnTo>
                  <a:pt x="0" y="3026391"/>
                </a:lnTo>
                <a:lnTo>
                  <a:pt x="378299" y="3026391"/>
                </a:lnTo>
                <a:lnTo>
                  <a:pt x="378299" y="2774192"/>
                </a:lnTo>
                <a:cubicBezTo>
                  <a:pt x="378299" y="2515688"/>
                  <a:pt x="422434" y="2263488"/>
                  <a:pt x="498094" y="2030204"/>
                </a:cubicBezTo>
                <a:lnTo>
                  <a:pt x="731378" y="2124779"/>
                </a:lnTo>
                <a:cubicBezTo>
                  <a:pt x="756598" y="2042814"/>
                  <a:pt x="788123" y="1967154"/>
                  <a:pt x="819648" y="1891494"/>
                </a:cubicBezTo>
                <a:lnTo>
                  <a:pt x="586363" y="1796920"/>
                </a:lnTo>
                <a:cubicBezTo>
                  <a:pt x="680938" y="1582550"/>
                  <a:pt x="813343" y="1380791"/>
                  <a:pt x="964662" y="1210557"/>
                </a:cubicBezTo>
                <a:lnTo>
                  <a:pt x="1141202" y="1387096"/>
                </a:lnTo>
                <a:cubicBezTo>
                  <a:pt x="1197947" y="1324046"/>
                  <a:pt x="1254691" y="1260996"/>
                  <a:pt x="1317741" y="1204251"/>
                </a:cubicBezTo>
                <a:lnTo>
                  <a:pt x="1141202" y="1027712"/>
                </a:lnTo>
                <a:cubicBezTo>
                  <a:pt x="1311436" y="870087"/>
                  <a:pt x="1506891" y="731378"/>
                  <a:pt x="1721260" y="624193"/>
                </a:cubicBezTo>
                <a:lnTo>
                  <a:pt x="1815835" y="857477"/>
                </a:lnTo>
                <a:cubicBezTo>
                  <a:pt x="1891494" y="819648"/>
                  <a:pt x="1967154" y="788123"/>
                  <a:pt x="2049119" y="756598"/>
                </a:cubicBezTo>
                <a:lnTo>
                  <a:pt x="1954544" y="523313"/>
                </a:lnTo>
                <a:cubicBezTo>
                  <a:pt x="2168914" y="441349"/>
                  <a:pt x="2402198" y="397214"/>
                  <a:pt x="2648092" y="384604"/>
                </a:cubicBezTo>
                <a:close/>
              </a:path>
            </a:pathLst>
          </a:custGeom>
          <a:solidFill>
            <a:srgbClr val="000000"/>
          </a:solidFill>
          <a:ln w="6300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sz="875"/>
          </a:p>
        </p:txBody>
      </p:sp>
      <p:sp>
        <p:nvSpPr>
          <p:cNvPr id="24" name="Freihandform 23">
            <a:extLst>
              <a:ext uri="{FF2B5EF4-FFF2-40B4-BE49-F238E27FC236}">
                <a16:creationId xmlns:a16="http://schemas.microsoft.com/office/drawing/2014/main" id="{639EAA7D-522D-C335-C38E-02BCFE8268CE}"/>
              </a:ext>
            </a:extLst>
          </p:cNvPr>
          <p:cNvSpPr/>
          <p:nvPr/>
        </p:nvSpPr>
        <p:spPr>
          <a:xfrm>
            <a:off x="5778546" y="3920936"/>
            <a:ext cx="512279" cy="1150659"/>
          </a:xfrm>
          <a:custGeom>
            <a:avLst/>
            <a:gdLst>
              <a:gd name="connsiteX0" fmla="*/ 321554 w 819647"/>
              <a:gd name="connsiteY0" fmla="*/ 0 h 1841054"/>
              <a:gd name="connsiteX1" fmla="*/ 50440 w 819647"/>
              <a:gd name="connsiteY1" fmla="*/ 271114 h 1841054"/>
              <a:gd name="connsiteX2" fmla="*/ 233284 w 819647"/>
              <a:gd name="connsiteY2" fmla="*/ 605278 h 1841054"/>
              <a:gd name="connsiteX3" fmla="*/ 0 w 819647"/>
              <a:gd name="connsiteY3" fmla="*/ 706158 h 1841054"/>
              <a:gd name="connsiteX4" fmla="*/ 88270 w 819647"/>
              <a:gd name="connsiteY4" fmla="*/ 939442 h 1841054"/>
              <a:gd name="connsiteX5" fmla="*/ 321554 w 819647"/>
              <a:gd name="connsiteY5" fmla="*/ 844868 h 1841054"/>
              <a:gd name="connsiteX6" fmla="*/ 441349 w 819647"/>
              <a:gd name="connsiteY6" fmla="*/ 1588855 h 1841054"/>
              <a:gd name="connsiteX7" fmla="*/ 441349 w 819647"/>
              <a:gd name="connsiteY7" fmla="*/ 1841055 h 1841054"/>
              <a:gd name="connsiteX8" fmla="*/ 819648 w 819647"/>
              <a:gd name="connsiteY8" fmla="*/ 1841055 h 1841054"/>
              <a:gd name="connsiteX9" fmla="*/ 819648 w 819647"/>
              <a:gd name="connsiteY9" fmla="*/ 1588855 h 1841054"/>
              <a:gd name="connsiteX10" fmla="*/ 321554 w 819647"/>
              <a:gd name="connsiteY10" fmla="*/ 0 h 184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19647" h="1841054">
                <a:moveTo>
                  <a:pt x="321554" y="0"/>
                </a:moveTo>
                <a:lnTo>
                  <a:pt x="50440" y="271114"/>
                </a:lnTo>
                <a:cubicBezTo>
                  <a:pt x="119795" y="378299"/>
                  <a:pt x="182845" y="491789"/>
                  <a:pt x="233284" y="605278"/>
                </a:cubicBezTo>
                <a:lnTo>
                  <a:pt x="0" y="706158"/>
                </a:lnTo>
                <a:cubicBezTo>
                  <a:pt x="31525" y="781818"/>
                  <a:pt x="63050" y="863783"/>
                  <a:pt x="88270" y="939442"/>
                </a:cubicBezTo>
                <a:lnTo>
                  <a:pt x="321554" y="844868"/>
                </a:lnTo>
                <a:cubicBezTo>
                  <a:pt x="397214" y="1078152"/>
                  <a:pt x="441349" y="1330351"/>
                  <a:pt x="441349" y="1588855"/>
                </a:cubicBezTo>
                <a:lnTo>
                  <a:pt x="441349" y="1841055"/>
                </a:lnTo>
                <a:lnTo>
                  <a:pt x="819648" y="1841055"/>
                </a:lnTo>
                <a:lnTo>
                  <a:pt x="819648" y="1588855"/>
                </a:lnTo>
                <a:cubicBezTo>
                  <a:pt x="819648" y="996187"/>
                  <a:pt x="636803" y="453959"/>
                  <a:pt x="321554" y="0"/>
                </a:cubicBezTo>
                <a:close/>
              </a:path>
            </a:pathLst>
          </a:custGeom>
          <a:solidFill>
            <a:srgbClr val="000000"/>
          </a:solidFill>
          <a:ln w="6300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sz="875"/>
          </a:p>
        </p:txBody>
      </p:sp>
      <p:sp>
        <p:nvSpPr>
          <p:cNvPr id="29" name="Freihandform 28">
            <a:extLst>
              <a:ext uri="{FF2B5EF4-FFF2-40B4-BE49-F238E27FC236}">
                <a16:creationId xmlns:a16="http://schemas.microsoft.com/office/drawing/2014/main" id="{8E0B831A-31A9-5205-A99A-D1801C5F3094}"/>
              </a:ext>
            </a:extLst>
          </p:cNvPr>
          <p:cNvSpPr/>
          <p:nvPr/>
        </p:nvSpPr>
        <p:spPr>
          <a:xfrm>
            <a:off x="4830262" y="3202533"/>
            <a:ext cx="1457742" cy="1869062"/>
          </a:xfrm>
          <a:custGeom>
            <a:avLst/>
            <a:gdLst>
              <a:gd name="connsiteX0" fmla="*/ 0 w 2332387"/>
              <a:gd name="connsiteY0" fmla="*/ 0 h 2990499"/>
              <a:gd name="connsiteX1" fmla="*/ 0 w 2332387"/>
              <a:gd name="connsiteY1" fmla="*/ 385726 h 2990499"/>
              <a:gd name="connsiteX2" fmla="*/ 378225 w 2332387"/>
              <a:gd name="connsiteY2" fmla="*/ 487910 h 2990499"/>
              <a:gd name="connsiteX3" fmla="*/ 283669 w 2332387"/>
              <a:gd name="connsiteY3" fmla="*/ 721149 h 2990499"/>
              <a:gd name="connsiteX4" fmla="*/ 516908 w 2332387"/>
              <a:gd name="connsiteY4" fmla="*/ 822009 h 2990499"/>
              <a:gd name="connsiteX5" fmla="*/ 611464 w 2332387"/>
              <a:gd name="connsiteY5" fmla="*/ 588770 h 2990499"/>
              <a:gd name="connsiteX6" fmla="*/ 1191409 w 2332387"/>
              <a:gd name="connsiteY6" fmla="*/ 992210 h 2990499"/>
              <a:gd name="connsiteX7" fmla="*/ 1014904 w 2332387"/>
              <a:gd name="connsiteY7" fmla="*/ 1168715 h 2990499"/>
              <a:gd name="connsiteX8" fmla="*/ 1191409 w 2332387"/>
              <a:gd name="connsiteY8" fmla="*/ 1351524 h 2990499"/>
              <a:gd name="connsiteX9" fmla="*/ 1367914 w 2332387"/>
              <a:gd name="connsiteY9" fmla="*/ 1175019 h 2990499"/>
              <a:gd name="connsiteX10" fmla="*/ 1746139 w 2332387"/>
              <a:gd name="connsiteY10" fmla="*/ 1761268 h 2990499"/>
              <a:gd name="connsiteX11" fmla="*/ 1512900 w 2332387"/>
              <a:gd name="connsiteY11" fmla="*/ 1855824 h 2990499"/>
              <a:gd name="connsiteX12" fmla="*/ 1601152 w 2332387"/>
              <a:gd name="connsiteY12" fmla="*/ 2089063 h 2990499"/>
              <a:gd name="connsiteX13" fmla="*/ 1834391 w 2332387"/>
              <a:gd name="connsiteY13" fmla="*/ 1994507 h 2990499"/>
              <a:gd name="connsiteX14" fmla="*/ 1954162 w 2332387"/>
              <a:gd name="connsiteY14" fmla="*/ 2738349 h 2990499"/>
              <a:gd name="connsiteX15" fmla="*/ 1954162 w 2332387"/>
              <a:gd name="connsiteY15" fmla="*/ 2990499 h 2990499"/>
              <a:gd name="connsiteX16" fmla="*/ 2332387 w 2332387"/>
              <a:gd name="connsiteY16" fmla="*/ 2990499 h 2990499"/>
              <a:gd name="connsiteX17" fmla="*/ 2332387 w 2332387"/>
              <a:gd name="connsiteY17" fmla="*/ 2738349 h 2990499"/>
              <a:gd name="connsiteX18" fmla="*/ 0 w 2332387"/>
              <a:gd name="connsiteY18" fmla="*/ 0 h 299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2387" h="2990499">
                <a:moveTo>
                  <a:pt x="0" y="0"/>
                </a:moveTo>
                <a:lnTo>
                  <a:pt x="0" y="385726"/>
                </a:lnTo>
                <a:cubicBezTo>
                  <a:pt x="129025" y="407752"/>
                  <a:pt x="255667" y="441962"/>
                  <a:pt x="378225" y="487910"/>
                </a:cubicBezTo>
                <a:lnTo>
                  <a:pt x="283669" y="721149"/>
                </a:lnTo>
                <a:cubicBezTo>
                  <a:pt x="365617" y="752668"/>
                  <a:pt x="441263" y="784186"/>
                  <a:pt x="516908" y="822009"/>
                </a:cubicBezTo>
                <a:lnTo>
                  <a:pt x="611464" y="588770"/>
                </a:lnTo>
                <a:cubicBezTo>
                  <a:pt x="822828" y="695241"/>
                  <a:pt x="1018075" y="831068"/>
                  <a:pt x="1191409" y="992210"/>
                </a:cubicBezTo>
                <a:lnTo>
                  <a:pt x="1014904" y="1168715"/>
                </a:lnTo>
                <a:cubicBezTo>
                  <a:pt x="1076907" y="1226514"/>
                  <a:pt x="1135822" y="1287535"/>
                  <a:pt x="1191409" y="1351524"/>
                </a:cubicBezTo>
                <a:lnTo>
                  <a:pt x="1367914" y="1175019"/>
                </a:lnTo>
                <a:cubicBezTo>
                  <a:pt x="1523327" y="1349872"/>
                  <a:pt x="1650895" y="1547602"/>
                  <a:pt x="1746139" y="1761268"/>
                </a:cubicBezTo>
                <a:lnTo>
                  <a:pt x="1512900" y="1855824"/>
                </a:lnTo>
                <a:cubicBezTo>
                  <a:pt x="1544419" y="1931469"/>
                  <a:pt x="1575937" y="2007114"/>
                  <a:pt x="1601152" y="2089063"/>
                </a:cubicBezTo>
                <a:lnTo>
                  <a:pt x="1834391" y="1994507"/>
                </a:lnTo>
                <a:cubicBezTo>
                  <a:pt x="1912923" y="2234673"/>
                  <a:pt x="1953337" y="2485670"/>
                  <a:pt x="1954162" y="2738349"/>
                </a:cubicBezTo>
                <a:lnTo>
                  <a:pt x="1954162" y="2990499"/>
                </a:lnTo>
                <a:lnTo>
                  <a:pt x="2332387" y="2990499"/>
                </a:lnTo>
                <a:lnTo>
                  <a:pt x="2332387" y="2738349"/>
                </a:lnTo>
                <a:cubicBezTo>
                  <a:pt x="2332186" y="1376903"/>
                  <a:pt x="1344073" y="216805"/>
                  <a:pt x="0" y="0"/>
                </a:cubicBezTo>
                <a:close/>
              </a:path>
            </a:pathLst>
          </a:custGeom>
          <a:solidFill>
            <a:srgbClr val="000000"/>
          </a:solidFill>
          <a:ln w="6300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sz="875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4BEB6D4-1DDC-B233-9F7B-779E9B3856A0}"/>
              </a:ext>
            </a:extLst>
          </p:cNvPr>
          <p:cNvGrpSpPr/>
          <p:nvPr/>
        </p:nvGrpSpPr>
        <p:grpSpPr>
          <a:xfrm>
            <a:off x="3185886" y="4565749"/>
            <a:ext cx="2696499" cy="880363"/>
            <a:chOff x="5121488" y="7360536"/>
            <a:chExt cx="4314399" cy="1408580"/>
          </a:xfrm>
        </p:grpSpPr>
        <p:sp>
          <p:nvSpPr>
            <p:cNvPr id="37" name="Freihandform 36">
              <a:extLst>
                <a:ext uri="{FF2B5EF4-FFF2-40B4-BE49-F238E27FC236}">
                  <a16:creationId xmlns:a16="http://schemas.microsoft.com/office/drawing/2014/main" id="{1F0D0A30-BACE-0D54-FDA8-B30BD3D1DCED}"/>
                </a:ext>
              </a:extLst>
            </p:cNvPr>
            <p:cNvSpPr/>
            <p:nvPr/>
          </p:nvSpPr>
          <p:spPr>
            <a:xfrm rot="6923285">
              <a:off x="7968859" y="7302088"/>
              <a:ext cx="510991" cy="2423065"/>
            </a:xfrm>
            <a:custGeom>
              <a:avLst/>
              <a:gdLst>
                <a:gd name="connsiteX0" fmla="*/ 1664 w 510991"/>
                <a:gd name="connsiteY0" fmla="*/ 3031032 h 3308507"/>
                <a:gd name="connsiteX1" fmla="*/ 1664 w 510991"/>
                <a:gd name="connsiteY1" fmla="*/ 3075663 h 3308507"/>
                <a:gd name="connsiteX2" fmla="*/ 278147 w 510991"/>
                <a:gd name="connsiteY2" fmla="*/ 3307515 h 3308507"/>
                <a:gd name="connsiteX3" fmla="*/ 509999 w 510991"/>
                <a:gd name="connsiteY3" fmla="*/ 3031032 h 3308507"/>
                <a:gd name="connsiteX4" fmla="*/ 251545 w 510991"/>
                <a:gd name="connsiteY4" fmla="*/ 0 h 330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91" h="3308507">
                  <a:moveTo>
                    <a:pt x="1664" y="3031032"/>
                  </a:moveTo>
                  <a:cubicBezTo>
                    <a:pt x="-555" y="3045827"/>
                    <a:pt x="-555" y="3060868"/>
                    <a:pt x="1664" y="3075663"/>
                  </a:cubicBezTo>
                  <a:cubicBezTo>
                    <a:pt x="13988" y="3216035"/>
                    <a:pt x="137775" y="3319838"/>
                    <a:pt x="278147" y="3307515"/>
                  </a:cubicBezTo>
                  <a:cubicBezTo>
                    <a:pt x="418519" y="3295191"/>
                    <a:pt x="522322" y="3171404"/>
                    <a:pt x="509999" y="3031032"/>
                  </a:cubicBezTo>
                  <a:lnTo>
                    <a:pt x="251545" y="0"/>
                  </a:lnTo>
                  <a:close/>
                </a:path>
              </a:pathLst>
            </a:custGeom>
            <a:solidFill>
              <a:srgbClr val="FFFCF9"/>
            </a:solidFill>
            <a:ln w="6300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 sz="875"/>
            </a:p>
          </p:txBody>
        </p:sp>
        <p:sp>
          <p:nvSpPr>
            <p:cNvPr id="31" name="Freihandform 30">
              <a:extLst>
                <a:ext uri="{FF2B5EF4-FFF2-40B4-BE49-F238E27FC236}">
                  <a16:creationId xmlns:a16="http://schemas.microsoft.com/office/drawing/2014/main" id="{BF7E32F9-EFD3-F822-6EF2-562DD7DC6AD9}"/>
                </a:ext>
              </a:extLst>
            </p:cNvPr>
            <p:cNvSpPr/>
            <p:nvPr/>
          </p:nvSpPr>
          <p:spPr>
            <a:xfrm rot="17723285">
              <a:off x="6077525" y="6404499"/>
              <a:ext cx="510991" cy="2423065"/>
            </a:xfrm>
            <a:custGeom>
              <a:avLst/>
              <a:gdLst>
                <a:gd name="connsiteX0" fmla="*/ 1664 w 510991"/>
                <a:gd name="connsiteY0" fmla="*/ 3031032 h 3308507"/>
                <a:gd name="connsiteX1" fmla="*/ 1664 w 510991"/>
                <a:gd name="connsiteY1" fmla="*/ 3075663 h 3308507"/>
                <a:gd name="connsiteX2" fmla="*/ 278147 w 510991"/>
                <a:gd name="connsiteY2" fmla="*/ 3307515 h 3308507"/>
                <a:gd name="connsiteX3" fmla="*/ 509999 w 510991"/>
                <a:gd name="connsiteY3" fmla="*/ 3031032 h 3308507"/>
                <a:gd name="connsiteX4" fmla="*/ 251545 w 510991"/>
                <a:gd name="connsiteY4" fmla="*/ 0 h 330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91" h="3308507">
                  <a:moveTo>
                    <a:pt x="1664" y="3031032"/>
                  </a:moveTo>
                  <a:cubicBezTo>
                    <a:pt x="-555" y="3045827"/>
                    <a:pt x="-555" y="3060868"/>
                    <a:pt x="1664" y="3075663"/>
                  </a:cubicBezTo>
                  <a:cubicBezTo>
                    <a:pt x="13988" y="3216035"/>
                    <a:pt x="137775" y="3319838"/>
                    <a:pt x="278147" y="3307515"/>
                  </a:cubicBezTo>
                  <a:cubicBezTo>
                    <a:pt x="418519" y="3295191"/>
                    <a:pt x="522322" y="3171404"/>
                    <a:pt x="509999" y="3031032"/>
                  </a:cubicBezTo>
                  <a:lnTo>
                    <a:pt x="251545" y="0"/>
                  </a:lnTo>
                  <a:close/>
                </a:path>
              </a:pathLst>
            </a:custGeom>
            <a:solidFill>
              <a:srgbClr val="000000"/>
            </a:solidFill>
            <a:ln w="6300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 sz="875"/>
            </a:p>
          </p:txBody>
        </p:sp>
      </p:grpSp>
      <p:sp>
        <p:nvSpPr>
          <p:cNvPr id="2" name="Google Shape;85;p13">
            <a:extLst>
              <a:ext uri="{FF2B5EF4-FFF2-40B4-BE49-F238E27FC236}">
                <a16:creationId xmlns:a16="http://schemas.microsoft.com/office/drawing/2014/main" id="{B0D5427D-3B5A-5B84-A85E-0553253C6B30}"/>
              </a:ext>
            </a:extLst>
          </p:cNvPr>
          <p:cNvSpPr txBox="1"/>
          <p:nvPr/>
        </p:nvSpPr>
        <p:spPr>
          <a:xfrm>
            <a:off x="514350" y="216875"/>
            <a:ext cx="17580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Case Studies from Practice Seminar</a:t>
            </a:r>
            <a:endParaRPr sz="800" dirty="0"/>
          </a:p>
        </p:txBody>
      </p:sp>
      <p:sp>
        <p:nvSpPr>
          <p:cNvPr id="4" name="Google Shape;87;p13">
            <a:extLst>
              <a:ext uri="{FF2B5EF4-FFF2-40B4-BE49-F238E27FC236}">
                <a16:creationId xmlns:a16="http://schemas.microsoft.com/office/drawing/2014/main" id="{6661EF72-0F93-AA6A-29CE-D62C9F0C580D}"/>
              </a:ext>
            </a:extLst>
          </p:cNvPr>
          <p:cNvSpPr txBox="1"/>
          <p:nvPr/>
        </p:nvSpPr>
        <p:spPr>
          <a:xfrm>
            <a:off x="3933002" y="216875"/>
            <a:ext cx="12780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Secure AI Code Assistants?</a:t>
            </a:r>
            <a:endParaRPr sz="800" dirty="0">
              <a:solidFill>
                <a:srgbClr val="C0322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9180565E-8396-6D82-FF3F-3F1B856872ED}"/>
              </a:ext>
            </a:extLst>
          </p:cNvPr>
          <p:cNvSpPr txBox="1"/>
          <p:nvPr/>
        </p:nvSpPr>
        <p:spPr>
          <a:xfrm>
            <a:off x="7822260" y="216875"/>
            <a:ext cx="807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11</a:t>
            </a:r>
            <a:r>
              <a:rPr lang="en-GB" sz="800" b="0" i="0" u="none" strike="noStrike" cap="none" dirty="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/12/2024</a:t>
            </a:r>
            <a:endParaRPr sz="800" dirty="0"/>
          </a:p>
        </p:txBody>
      </p:sp>
      <p:sp>
        <p:nvSpPr>
          <p:cNvPr id="8" name="Google Shape;84;p13">
            <a:extLst>
              <a:ext uri="{FF2B5EF4-FFF2-40B4-BE49-F238E27FC236}">
                <a16:creationId xmlns:a16="http://schemas.microsoft.com/office/drawing/2014/main" id="{C1C64A01-1D1D-5005-0A8F-2E72F3BE9653}"/>
              </a:ext>
            </a:extLst>
          </p:cNvPr>
          <p:cNvSpPr txBox="1"/>
          <p:nvPr/>
        </p:nvSpPr>
        <p:spPr>
          <a:xfrm>
            <a:off x="514350" y="650865"/>
            <a:ext cx="37779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Benefits of using AI Code Assistants</a:t>
            </a:r>
            <a:endParaRPr sz="7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C3DA7DE-4518-D77F-7657-079353E6C73A}"/>
              </a:ext>
            </a:extLst>
          </p:cNvPr>
          <p:cNvSpPr txBox="1"/>
          <p:nvPr/>
        </p:nvSpPr>
        <p:spPr>
          <a:xfrm>
            <a:off x="1077333" y="3413440"/>
            <a:ext cx="95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/>
                </a:solidFill>
                <a:latin typeface="DM Serif Display" pitchFamily="2" charset="0"/>
              </a:rPr>
              <a:t>Fast Start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B9A4724-4D61-DAC4-E1BB-846FA2FA7562}"/>
              </a:ext>
            </a:extLst>
          </p:cNvPr>
          <p:cNvSpPr txBox="1"/>
          <p:nvPr/>
        </p:nvSpPr>
        <p:spPr>
          <a:xfrm>
            <a:off x="5700991" y="2158731"/>
            <a:ext cx="1696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latin typeface="DM Serif Display" pitchFamily="2" charset="0"/>
              </a:rPr>
              <a:t>Better</a:t>
            </a:r>
            <a:r>
              <a:rPr lang="de-CH" dirty="0">
                <a:latin typeface="DM Serif Display" pitchFamily="2" charset="0"/>
              </a:rPr>
              <a:t> </a:t>
            </a:r>
            <a:r>
              <a:rPr lang="de-CH" dirty="0" err="1">
                <a:latin typeface="DM Serif Display" pitchFamily="2" charset="0"/>
              </a:rPr>
              <a:t>Suggestions</a:t>
            </a:r>
            <a:endParaRPr lang="de-CH" dirty="0">
              <a:latin typeface="DM Serif Display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C5B8751-4F53-F00E-0E1C-7F09EC4C3666}"/>
              </a:ext>
            </a:extLst>
          </p:cNvPr>
          <p:cNvSpPr txBox="1"/>
          <p:nvPr/>
        </p:nvSpPr>
        <p:spPr>
          <a:xfrm>
            <a:off x="3754901" y="1622906"/>
            <a:ext cx="1235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latin typeface="DM Serif Display" pitchFamily="2" charset="0"/>
              </a:rPr>
              <a:t>Fewer</a:t>
            </a:r>
            <a:r>
              <a:rPr lang="de-CH" dirty="0">
                <a:latin typeface="DM Serif Display" pitchFamily="2" charset="0"/>
              </a:rPr>
              <a:t> Errors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480A336-3970-29D5-DC13-5E96BA49E668}"/>
              </a:ext>
            </a:extLst>
          </p:cNvPr>
          <p:cNvSpPr txBox="1"/>
          <p:nvPr/>
        </p:nvSpPr>
        <p:spPr>
          <a:xfrm>
            <a:off x="1269709" y="2326732"/>
            <a:ext cx="183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tx1"/>
                </a:solidFill>
                <a:latin typeface="DM Serif Display" pitchFamily="2" charset="0"/>
              </a:rPr>
              <a:t>Auto </a:t>
            </a:r>
            <a:r>
              <a:rPr lang="de-CH" dirty="0" err="1">
                <a:solidFill>
                  <a:schemeClr val="tx1"/>
                </a:solidFill>
                <a:latin typeface="DM Serif Display" pitchFamily="2" charset="0"/>
              </a:rPr>
              <a:t>Documentation</a:t>
            </a:r>
            <a:endParaRPr lang="de-CH" dirty="0">
              <a:solidFill>
                <a:schemeClr val="tx1"/>
              </a:solidFill>
              <a:latin typeface="DM Serif Display" pitchFamily="2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B9ADAAB-4B6C-AFD0-0F9E-B52131AE7EDC}"/>
              </a:ext>
            </a:extLst>
          </p:cNvPr>
          <p:cNvSpPr txBox="1"/>
          <p:nvPr/>
        </p:nvSpPr>
        <p:spPr>
          <a:xfrm>
            <a:off x="6470050" y="3032742"/>
            <a:ext cx="1569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latin typeface="DM Serif Display" pitchFamily="2" charset="0"/>
              </a:rPr>
              <a:t>Accessible</a:t>
            </a:r>
            <a:r>
              <a:rPr lang="de-CH" dirty="0">
                <a:latin typeface="DM Serif Display" pitchFamily="2" charset="0"/>
              </a:rPr>
              <a:t> </a:t>
            </a:r>
            <a:r>
              <a:rPr lang="de-CH" dirty="0" err="1">
                <a:latin typeface="DM Serif Display" pitchFamily="2" charset="0"/>
              </a:rPr>
              <a:t>for</a:t>
            </a:r>
            <a:r>
              <a:rPr lang="de-CH" dirty="0">
                <a:latin typeface="DM Serif Display" pitchFamily="2" charset="0"/>
              </a:rPr>
              <a:t> All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2A7A60-2810-D7DD-17B9-29E89B061892}"/>
              </a:ext>
            </a:extLst>
          </p:cNvPr>
          <p:cNvSpPr txBox="1"/>
          <p:nvPr/>
        </p:nvSpPr>
        <p:spPr>
          <a:xfrm>
            <a:off x="6797462" y="4032292"/>
            <a:ext cx="1793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latin typeface="DM Serif Display" pitchFamily="2" charset="0"/>
              </a:rPr>
              <a:t>Smoother Workflow</a:t>
            </a:r>
          </a:p>
        </p:txBody>
      </p:sp>
      <p:sp>
        <p:nvSpPr>
          <p:cNvPr id="21" name="Google Shape;90;p13">
            <a:extLst>
              <a:ext uri="{FF2B5EF4-FFF2-40B4-BE49-F238E27FC236}">
                <a16:creationId xmlns:a16="http://schemas.microsoft.com/office/drawing/2014/main" id="{4EEFCF9D-4024-C4AF-D400-2F01D0FC3D38}"/>
              </a:ext>
            </a:extLst>
          </p:cNvPr>
          <p:cNvSpPr/>
          <p:nvPr/>
        </p:nvSpPr>
        <p:spPr>
          <a:xfrm>
            <a:off x="1174022" y="3659989"/>
            <a:ext cx="12517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100"/>
              <a:buFont typeface="Gelasio"/>
              <a:buNone/>
            </a:pPr>
            <a:r>
              <a:rPr lang="en-GB" sz="12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Ready templates, less repetition.</a:t>
            </a: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90;p13">
            <a:extLst>
              <a:ext uri="{FF2B5EF4-FFF2-40B4-BE49-F238E27FC236}">
                <a16:creationId xmlns:a16="http://schemas.microsoft.com/office/drawing/2014/main" id="{00BD8E25-8C0A-A7CD-E512-7A1AD839A633}"/>
              </a:ext>
            </a:extLst>
          </p:cNvPr>
          <p:cNvSpPr/>
          <p:nvPr/>
        </p:nvSpPr>
        <p:spPr>
          <a:xfrm>
            <a:off x="1364769" y="2591541"/>
            <a:ext cx="20848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  <a:buClr>
                <a:srgbClr val="746558"/>
              </a:buClr>
              <a:buSzPts val="1100"/>
            </a:pPr>
            <a:r>
              <a:rPr lang="en-GB" sz="12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Clear explanations, easier maintenance.</a:t>
            </a: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D6D27FC0-28BF-8FBE-2E9C-44EAA367E648}"/>
              </a:ext>
            </a:extLst>
          </p:cNvPr>
          <p:cNvSpPr/>
          <p:nvPr/>
        </p:nvSpPr>
        <p:spPr>
          <a:xfrm>
            <a:off x="3852417" y="1901574"/>
            <a:ext cx="151867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  <a:buClr>
                <a:srgbClr val="746558"/>
              </a:buClr>
              <a:buSzPts val="1100"/>
            </a:pPr>
            <a:r>
              <a:rPr lang="en-GB" sz="12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Fewer syntax issues, quick fixes.</a:t>
            </a: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90;p13">
            <a:extLst>
              <a:ext uri="{FF2B5EF4-FFF2-40B4-BE49-F238E27FC236}">
                <a16:creationId xmlns:a16="http://schemas.microsoft.com/office/drawing/2014/main" id="{2BBA3D6E-ED06-3CFE-3C97-E2B5DF0ECAB9}"/>
              </a:ext>
            </a:extLst>
          </p:cNvPr>
          <p:cNvSpPr/>
          <p:nvPr/>
        </p:nvSpPr>
        <p:spPr>
          <a:xfrm>
            <a:off x="5814416" y="2424658"/>
            <a:ext cx="151867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  <a:buClr>
                <a:srgbClr val="746558"/>
              </a:buClr>
              <a:buSzPts val="1100"/>
            </a:pPr>
            <a:r>
              <a:rPr lang="en-GB" sz="12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Instant alternatives, rapid improvements.</a:t>
            </a: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8EB09204-1C93-1E0F-49E8-F8917AE6A0B0}"/>
              </a:ext>
            </a:extLst>
          </p:cNvPr>
          <p:cNvSpPr/>
          <p:nvPr/>
        </p:nvSpPr>
        <p:spPr>
          <a:xfrm>
            <a:off x="6573753" y="3307508"/>
            <a:ext cx="151867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  <a:buClr>
                <a:srgbClr val="746558"/>
              </a:buClr>
              <a:buSzPts val="1100"/>
            </a:pPr>
            <a:r>
              <a:rPr lang="en-GB" sz="12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Beginners learn faster, experts adapt quickly.</a:t>
            </a: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1137DB3E-51ED-060E-0090-F69E48FA4F9F}"/>
              </a:ext>
            </a:extLst>
          </p:cNvPr>
          <p:cNvSpPr/>
          <p:nvPr/>
        </p:nvSpPr>
        <p:spPr>
          <a:xfrm>
            <a:off x="6891308" y="4292363"/>
            <a:ext cx="151867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  <a:buClr>
                <a:srgbClr val="746558"/>
              </a:buClr>
              <a:buSzPts val="1100"/>
            </a:pPr>
            <a:r>
              <a:rPr lang="en-GB" sz="12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Quick restarts, easy recall of details.</a:t>
            </a: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420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60000"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60000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60000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748219E2-5D16-7A7B-A27B-EDBF4CC5C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05FAFE0A-E4CD-0F02-8B7A-57990F2673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145866"/>
              </p:ext>
            </p:extLst>
          </p:nvPr>
        </p:nvGraphicFramePr>
        <p:xfrm>
          <a:off x="-96262" y="404675"/>
          <a:ext cx="3614493" cy="240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4" name="Google Shape;64;p11">
            <a:extLst>
              <a:ext uri="{FF2B5EF4-FFF2-40B4-BE49-F238E27FC236}">
                <a16:creationId xmlns:a16="http://schemas.microsoft.com/office/drawing/2014/main" id="{28898ADF-B900-9E86-C0B6-DE33430D7958}"/>
              </a:ext>
            </a:extLst>
          </p:cNvPr>
          <p:cNvSpPr txBox="1"/>
          <p:nvPr/>
        </p:nvSpPr>
        <p:spPr>
          <a:xfrm>
            <a:off x="1136685" y="1370912"/>
            <a:ext cx="112707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56%</a:t>
            </a:r>
            <a:endParaRPr sz="4500" dirty="0">
              <a:solidFill>
                <a:srgbClr val="FFFCF9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5" name="Google Shape;65;p11">
            <a:extLst>
              <a:ext uri="{FF2B5EF4-FFF2-40B4-BE49-F238E27FC236}">
                <a16:creationId xmlns:a16="http://schemas.microsoft.com/office/drawing/2014/main" id="{B1D74850-C4FD-CC80-4680-DA37CFD5F458}"/>
              </a:ext>
            </a:extLst>
          </p:cNvPr>
          <p:cNvSpPr txBox="1"/>
          <p:nvPr/>
        </p:nvSpPr>
        <p:spPr>
          <a:xfrm>
            <a:off x="514348" y="4743175"/>
            <a:ext cx="811560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0" lvl="0" indent="-228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CF9"/>
              </a:buClr>
              <a:buSzPct val="100000"/>
              <a:buAutoNum type="arabicPlain"/>
            </a:pPr>
            <a:r>
              <a:rPr lang="en-GB" sz="900" dirty="0" err="1">
                <a:solidFill>
                  <a:srgbClr val="FFFCF9"/>
                </a:solidFill>
                <a:latin typeface="DM Serif Display" pitchFamily="2" charset="0"/>
                <a:ea typeface="DM Serif Display"/>
                <a:cs typeface="DM Serif Display"/>
                <a:sym typeface="DM Serif Display"/>
              </a:rPr>
              <a:t>Source:https</a:t>
            </a:r>
            <a:r>
              <a:rPr lang="en-GB" sz="900" dirty="0">
                <a:solidFill>
                  <a:srgbClr val="FFFCF9"/>
                </a:solidFill>
                <a:latin typeface="DM Serif Display" pitchFamily="2" charset="0"/>
                <a:ea typeface="DM Serif Display"/>
                <a:cs typeface="DM Serif Display"/>
                <a:sym typeface="DM Serif Display"/>
              </a:rPr>
              <a:t>://</a:t>
            </a:r>
            <a:r>
              <a:rPr lang="en-GB" sz="900" dirty="0" err="1">
                <a:solidFill>
                  <a:srgbClr val="FFFCF9"/>
                </a:solidFill>
                <a:latin typeface="DM Serif Display" pitchFamily="2" charset="0"/>
                <a:ea typeface="DM Serif Display"/>
                <a:cs typeface="DM Serif Display"/>
                <a:sym typeface="DM Serif Display"/>
              </a:rPr>
              <a:t>www.cut</a:t>
            </a:r>
            <a:r>
              <a:rPr lang="en-GB" sz="900" dirty="0">
                <a:solidFill>
                  <a:srgbClr val="FFFCF9"/>
                </a:solidFill>
                <a:latin typeface="DM Serif Display" pitchFamily="2" charset="0"/>
                <a:ea typeface="DM Serif Display"/>
                <a:cs typeface="DM Serif Display"/>
                <a:sym typeface="DM Serif Display"/>
              </a:rPr>
              <a:t>-the-</a:t>
            </a:r>
            <a:r>
              <a:rPr lang="en-GB" sz="900" dirty="0" err="1">
                <a:solidFill>
                  <a:srgbClr val="FFFCF9"/>
                </a:solidFill>
                <a:latin typeface="DM Serif Display" pitchFamily="2" charset="0"/>
                <a:ea typeface="DM Serif Display"/>
                <a:cs typeface="DM Serif Display"/>
                <a:sym typeface="DM Serif Display"/>
              </a:rPr>
              <a:t>saas.com</a:t>
            </a:r>
            <a:r>
              <a:rPr lang="en-GB" sz="900" dirty="0">
                <a:solidFill>
                  <a:srgbClr val="FFFCF9"/>
                </a:solidFill>
                <a:latin typeface="DM Serif Display" pitchFamily="2" charset="0"/>
                <a:ea typeface="DM Serif Display"/>
                <a:cs typeface="DM Serif Display"/>
                <a:sym typeface="DM Serif Display"/>
              </a:rPr>
              <a:t>/ai/generative-ai-impact-on-developers-increased-productivity-and-faster-task-completion?t</a:t>
            </a:r>
          </a:p>
          <a:p>
            <a:pPr marL="228600" lvl="0" indent="-228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CF9"/>
              </a:buClr>
              <a:buSzPct val="100000"/>
              <a:buAutoNum type="arabicPlain"/>
            </a:pPr>
            <a:r>
              <a:rPr lang="de-CH" sz="900" dirty="0">
                <a:solidFill>
                  <a:srgbClr val="FFFCF9"/>
                </a:solidFill>
                <a:latin typeface="DM Serif Display" pitchFamily="2" charset="0"/>
              </a:rPr>
              <a:t>https://devblogs.microsoft.com/visualstudio/introducing-github-copilot-x/</a:t>
            </a:r>
            <a:endParaRPr sz="900" dirty="0">
              <a:solidFill>
                <a:srgbClr val="FFFCF9"/>
              </a:solidFill>
              <a:latin typeface="DM Serif Display" pitchFamily="2" charset="0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6" name="Google Shape;66;p11">
            <a:extLst>
              <a:ext uri="{FF2B5EF4-FFF2-40B4-BE49-F238E27FC236}">
                <a16:creationId xmlns:a16="http://schemas.microsoft.com/office/drawing/2014/main" id="{CB194B88-9710-C2B9-84CC-B30E237CD08B}"/>
              </a:ext>
            </a:extLst>
          </p:cNvPr>
          <p:cNvSpPr txBox="1"/>
          <p:nvPr/>
        </p:nvSpPr>
        <p:spPr>
          <a:xfrm>
            <a:off x="514350" y="216875"/>
            <a:ext cx="17580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Case Studies from Practice Seminar</a:t>
            </a:r>
            <a:endParaRPr sz="800">
              <a:solidFill>
                <a:srgbClr val="FFFCF9"/>
              </a:solidFill>
            </a:endParaRPr>
          </a:p>
        </p:txBody>
      </p:sp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EDC0F19D-5F1C-A408-E8E7-C349D5CC3CC9}"/>
              </a:ext>
            </a:extLst>
          </p:cNvPr>
          <p:cNvSpPr txBox="1"/>
          <p:nvPr/>
        </p:nvSpPr>
        <p:spPr>
          <a:xfrm>
            <a:off x="7822260" y="216875"/>
            <a:ext cx="807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11</a:t>
            </a:r>
            <a:r>
              <a:rPr lang="en-GB" sz="800" b="0" i="0" u="none" strike="noStrike" cap="none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/12/2024</a:t>
            </a:r>
            <a:endParaRPr sz="800">
              <a:solidFill>
                <a:srgbClr val="FFFCF9"/>
              </a:solidFill>
            </a:endParaRPr>
          </a:p>
        </p:txBody>
      </p:sp>
      <p:sp>
        <p:nvSpPr>
          <p:cNvPr id="68" name="Google Shape;68;p11">
            <a:extLst>
              <a:ext uri="{FF2B5EF4-FFF2-40B4-BE49-F238E27FC236}">
                <a16:creationId xmlns:a16="http://schemas.microsoft.com/office/drawing/2014/main" id="{0902C82C-4ECD-26CA-60DD-DA9673AE6B25}"/>
              </a:ext>
            </a:extLst>
          </p:cNvPr>
          <p:cNvSpPr txBox="1"/>
          <p:nvPr/>
        </p:nvSpPr>
        <p:spPr>
          <a:xfrm>
            <a:off x="3933002" y="216875"/>
            <a:ext cx="12780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Secure AI Code Assistants?</a:t>
            </a:r>
            <a:endParaRPr sz="800">
              <a:solidFill>
                <a:srgbClr val="FFFCF9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9" name="Google Shape;69;p11">
            <a:extLst>
              <a:ext uri="{FF2B5EF4-FFF2-40B4-BE49-F238E27FC236}">
                <a16:creationId xmlns:a16="http://schemas.microsoft.com/office/drawing/2014/main" id="{B55C83D9-AEFB-2080-C23E-34302740F413}"/>
              </a:ext>
            </a:extLst>
          </p:cNvPr>
          <p:cNvSpPr txBox="1"/>
          <p:nvPr/>
        </p:nvSpPr>
        <p:spPr>
          <a:xfrm>
            <a:off x="969002" y="3208852"/>
            <a:ext cx="5042184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CH" sz="2200" dirty="0" err="1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Following</a:t>
            </a:r>
            <a:r>
              <a:rPr lang="de-CH" sz="2200" dirty="0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de-CH" sz="2200" dirty="0" err="1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standards</a:t>
            </a:r>
            <a:r>
              <a:rPr lang="de-CH" sz="2200" dirty="0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and </a:t>
            </a:r>
            <a:r>
              <a:rPr lang="de-CH" sz="2200" dirty="0" err="1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best</a:t>
            </a:r>
            <a:r>
              <a:rPr lang="de-CH" sz="2200" dirty="0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de-CH" sz="2200" dirty="0" err="1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practices</a:t>
            </a:r>
            <a:r>
              <a:rPr lang="de-CH" sz="2200" dirty="0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de-CH" sz="2200" dirty="0" err="1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with</a:t>
            </a:r>
            <a:r>
              <a:rPr lang="de-CH" sz="2200" dirty="0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AI </a:t>
            </a:r>
            <a:r>
              <a:rPr lang="de-CH" sz="2200" dirty="0" err="1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tools</a:t>
            </a:r>
            <a:r>
              <a:rPr lang="de-CH" sz="2200" dirty="0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de-CH" sz="2200" dirty="0" err="1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improves</a:t>
            </a:r>
            <a:r>
              <a:rPr lang="de-CH" sz="2200" dirty="0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code </a:t>
            </a:r>
            <a:r>
              <a:rPr lang="de-CH" sz="2200" dirty="0" err="1">
                <a:solidFill>
                  <a:srgbClr val="F1C23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consistency</a:t>
            </a:r>
            <a:r>
              <a:rPr lang="de-CH" sz="2200" dirty="0">
                <a:solidFill>
                  <a:srgbClr val="F1C23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de-CH" sz="2200" dirty="0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and</a:t>
            </a:r>
            <a:r>
              <a:rPr lang="de-CH" sz="2200" dirty="0">
                <a:solidFill>
                  <a:srgbClr val="F1C23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de-CH" sz="2200" dirty="0" err="1">
                <a:solidFill>
                  <a:srgbClr val="F1C23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reduces</a:t>
            </a:r>
            <a:r>
              <a:rPr lang="de-CH" sz="2200" dirty="0">
                <a:solidFill>
                  <a:srgbClr val="F1C23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de-CH" sz="2200" dirty="0" err="1">
                <a:solidFill>
                  <a:srgbClr val="F1C23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errors</a:t>
            </a:r>
            <a:r>
              <a:rPr lang="de-CH" sz="2200" dirty="0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de-CH" sz="2200" dirty="0" err="1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by</a:t>
            </a:r>
            <a:r>
              <a:rPr lang="de-CH" sz="2200" dirty="0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40%.</a:t>
            </a:r>
            <a:r>
              <a:rPr lang="de-CH" sz="2200" baseline="30000" dirty="0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</a:t>
            </a:r>
            <a:endParaRPr sz="2200" dirty="0">
              <a:solidFill>
                <a:srgbClr val="FFFCF9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71" name="Google Shape;71;p11">
            <a:extLst>
              <a:ext uri="{FF2B5EF4-FFF2-40B4-BE49-F238E27FC236}">
                <a16:creationId xmlns:a16="http://schemas.microsoft.com/office/drawing/2014/main" id="{791B4C9D-496C-E250-8E81-D518992EA33E}"/>
              </a:ext>
            </a:extLst>
          </p:cNvPr>
          <p:cNvSpPr txBox="1"/>
          <p:nvPr/>
        </p:nvSpPr>
        <p:spPr>
          <a:xfrm>
            <a:off x="4053900" y="4678375"/>
            <a:ext cx="1036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</a:t>
            </a:r>
            <a:endParaRPr sz="900">
              <a:solidFill>
                <a:srgbClr val="C0322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" name="Google Shape;69;p11">
            <a:extLst>
              <a:ext uri="{FF2B5EF4-FFF2-40B4-BE49-F238E27FC236}">
                <a16:creationId xmlns:a16="http://schemas.microsoft.com/office/drawing/2014/main" id="{E8F3AE3E-EDAF-9BD7-767E-9179E09007EC}"/>
              </a:ext>
            </a:extLst>
          </p:cNvPr>
          <p:cNvSpPr txBox="1"/>
          <p:nvPr/>
        </p:nvSpPr>
        <p:spPr>
          <a:xfrm>
            <a:off x="3151051" y="1152111"/>
            <a:ext cx="5319486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200" dirty="0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AI-powered tools automate tasks and offer smart suggestions, increasing </a:t>
            </a:r>
            <a:r>
              <a:rPr lang="en-GB" sz="2200" dirty="0">
                <a:solidFill>
                  <a:srgbClr val="F1C23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coding speed</a:t>
            </a:r>
            <a:r>
              <a:rPr lang="en-GB" sz="2200" dirty="0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by 56%.</a:t>
            </a:r>
            <a:r>
              <a:rPr lang="en-GB" sz="2200" baseline="30000" dirty="0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</a:t>
            </a:r>
            <a:endParaRPr sz="2200" dirty="0">
              <a:solidFill>
                <a:srgbClr val="FFFCF9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5591938-66FE-6F2F-F238-2D1732930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4703"/>
              </p:ext>
            </p:extLst>
          </p:nvPr>
        </p:nvGraphicFramePr>
        <p:xfrm>
          <a:off x="5662453" y="2281995"/>
          <a:ext cx="3614399" cy="240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Google Shape;64;p11">
            <a:extLst>
              <a:ext uri="{FF2B5EF4-FFF2-40B4-BE49-F238E27FC236}">
                <a16:creationId xmlns:a16="http://schemas.microsoft.com/office/drawing/2014/main" id="{5FE809EF-60E9-46E7-9F4B-99D1EA711AF7}"/>
              </a:ext>
            </a:extLst>
          </p:cNvPr>
          <p:cNvSpPr txBox="1"/>
          <p:nvPr/>
        </p:nvSpPr>
        <p:spPr>
          <a:xfrm>
            <a:off x="6892996" y="3226662"/>
            <a:ext cx="112707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>
                <a:solidFill>
                  <a:srgbClr val="FFFC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40%</a:t>
            </a:r>
            <a:endParaRPr sz="4500" dirty="0">
              <a:solidFill>
                <a:srgbClr val="FFFCF9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0212499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Abakus mit einfarbiger Füllung">
            <a:extLst>
              <a:ext uri="{FF2B5EF4-FFF2-40B4-BE49-F238E27FC236}">
                <a16:creationId xmlns:a16="http://schemas.microsoft.com/office/drawing/2014/main" id="{7B43D324-7952-D848-B01C-95870097D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350" y="1999087"/>
            <a:ext cx="360000" cy="360000"/>
          </a:xfrm>
          <a:prstGeom prst="rect">
            <a:avLst/>
          </a:prstGeom>
        </p:spPr>
      </p:pic>
      <p:sp>
        <p:nvSpPr>
          <p:cNvPr id="192" name="Google Shape;192;p17"/>
          <p:cNvSpPr txBox="1"/>
          <p:nvPr/>
        </p:nvSpPr>
        <p:spPr>
          <a:xfrm>
            <a:off x="514350" y="650865"/>
            <a:ext cx="37779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Risks of using AI Code Assistants</a:t>
            </a:r>
            <a:endParaRPr sz="700"/>
          </a:p>
        </p:txBody>
      </p:sp>
      <p:sp>
        <p:nvSpPr>
          <p:cNvPr id="193" name="Google Shape;193;p17"/>
          <p:cNvSpPr txBox="1"/>
          <p:nvPr/>
        </p:nvSpPr>
        <p:spPr>
          <a:xfrm>
            <a:off x="514350" y="216875"/>
            <a:ext cx="17580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Case Studies from Practice Seminar</a:t>
            </a:r>
            <a:endParaRPr sz="800"/>
          </a:p>
        </p:txBody>
      </p:sp>
      <p:sp>
        <p:nvSpPr>
          <p:cNvPr id="194" name="Google Shape;194;p17"/>
          <p:cNvSpPr txBox="1"/>
          <p:nvPr/>
        </p:nvSpPr>
        <p:spPr>
          <a:xfrm>
            <a:off x="7822260" y="216875"/>
            <a:ext cx="807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11</a:t>
            </a:r>
            <a:r>
              <a:rPr lang="en-GB" sz="800" b="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/12/2024</a:t>
            </a:r>
            <a:endParaRPr sz="800"/>
          </a:p>
        </p:txBody>
      </p:sp>
      <p:sp>
        <p:nvSpPr>
          <p:cNvPr id="195" name="Google Shape;195;p17"/>
          <p:cNvSpPr txBox="1"/>
          <p:nvPr/>
        </p:nvSpPr>
        <p:spPr>
          <a:xfrm>
            <a:off x="3933002" y="216875"/>
            <a:ext cx="12780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Secure AI Code Assistants?</a:t>
            </a:r>
            <a:endParaRPr sz="800">
              <a:solidFill>
                <a:srgbClr val="C0322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8762" y="1055159"/>
            <a:ext cx="1661100" cy="10242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pic>
      <p:pic>
        <p:nvPicPr>
          <p:cNvPr id="197" name="Google Shape;197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75022" y="2846627"/>
            <a:ext cx="1661100" cy="10242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pic>
      <p:pic>
        <p:nvPicPr>
          <p:cNvPr id="198" name="Google Shape;198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50595" y="3446250"/>
            <a:ext cx="1626300" cy="10029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04620" y="4014060"/>
            <a:ext cx="1661100" cy="10242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52049" y="468788"/>
            <a:ext cx="1661100" cy="10242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pic>
      <p:pic>
        <p:nvPicPr>
          <p:cNvPr id="26" name="Grafik 25" descr="Datenbank mit einfarbiger Füllung">
            <a:extLst>
              <a:ext uri="{FF2B5EF4-FFF2-40B4-BE49-F238E27FC236}">
                <a16:creationId xmlns:a16="http://schemas.microsoft.com/office/drawing/2014/main" id="{2D0DD1F8-9527-D08B-C919-3A2848F847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4350" y="1541125"/>
            <a:ext cx="360000" cy="360000"/>
          </a:xfrm>
          <a:prstGeom prst="rect">
            <a:avLst/>
          </a:prstGeom>
        </p:spPr>
      </p:pic>
      <p:pic>
        <p:nvPicPr>
          <p:cNvPr id="30" name="Grafik 29" descr="Sperren mit einfarbiger Füllung">
            <a:extLst>
              <a:ext uri="{FF2B5EF4-FFF2-40B4-BE49-F238E27FC236}">
                <a16:creationId xmlns:a16="http://schemas.microsoft.com/office/drawing/2014/main" id="{0BA458A7-659F-1C66-2D53-AD3BABF9A0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4350" y="2441635"/>
            <a:ext cx="360000" cy="360000"/>
          </a:xfrm>
          <a:prstGeom prst="rect">
            <a:avLst/>
          </a:prstGeom>
        </p:spPr>
      </p:pic>
      <p:pic>
        <p:nvPicPr>
          <p:cNvPr id="32" name="Grafik 31" descr="Kreisförmiges Flussdiagramm mit einfarbiger Füllung">
            <a:extLst>
              <a:ext uri="{FF2B5EF4-FFF2-40B4-BE49-F238E27FC236}">
                <a16:creationId xmlns:a16="http://schemas.microsoft.com/office/drawing/2014/main" id="{FA55B0C8-CE2E-1222-D832-3D5CC17DFF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4350" y="2942506"/>
            <a:ext cx="360000" cy="360000"/>
          </a:xfrm>
          <a:prstGeom prst="rect">
            <a:avLst/>
          </a:prstGeom>
        </p:spPr>
      </p:pic>
      <p:pic>
        <p:nvPicPr>
          <p:cNvPr id="34" name="Grafik 33" descr="Offene Hand mit einfarbiger Füllung">
            <a:extLst>
              <a:ext uri="{FF2B5EF4-FFF2-40B4-BE49-F238E27FC236}">
                <a16:creationId xmlns:a16="http://schemas.microsoft.com/office/drawing/2014/main" id="{BE48A73D-8961-3D7E-2ED2-EDF3344BD9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4350" y="3412628"/>
            <a:ext cx="360000" cy="36000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554D7B87-AF36-1A3C-3E94-2CD529F45804}"/>
              </a:ext>
            </a:extLst>
          </p:cNvPr>
          <p:cNvSpPr txBox="1"/>
          <p:nvPr/>
        </p:nvSpPr>
        <p:spPr>
          <a:xfrm>
            <a:off x="874350" y="1567236"/>
            <a:ext cx="169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C03221"/>
                </a:solidFill>
                <a:latin typeface="DM Serif Display" pitchFamily="2" charset="0"/>
              </a:rPr>
              <a:t>Privacy Leaks</a:t>
            </a:r>
          </a:p>
        </p:txBody>
      </p:sp>
      <p:sp>
        <p:nvSpPr>
          <p:cNvPr id="37" name="Google Shape;90;p13">
            <a:extLst>
              <a:ext uri="{FF2B5EF4-FFF2-40B4-BE49-F238E27FC236}">
                <a16:creationId xmlns:a16="http://schemas.microsoft.com/office/drawing/2014/main" id="{FB41D90A-0C78-5C55-711A-F0D0D8044974}"/>
              </a:ext>
            </a:extLst>
          </p:cNvPr>
          <p:cNvSpPr/>
          <p:nvPr/>
        </p:nvSpPr>
        <p:spPr>
          <a:xfrm>
            <a:off x="946556" y="1813791"/>
            <a:ext cx="4464531" cy="245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  <a:buClr>
                <a:srgbClr val="746558"/>
              </a:buClr>
              <a:buSzPts val="1100"/>
            </a:pPr>
            <a:r>
              <a:rPr lang="en-GB" sz="12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Sensitive business logic is unknowingly uploaded to an AI service.</a:t>
            </a: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DF2A6BA-1DB9-6CBF-A534-C1EE6A6BCC82}"/>
              </a:ext>
            </a:extLst>
          </p:cNvPr>
          <p:cNvSpPr txBox="1"/>
          <p:nvPr/>
        </p:nvSpPr>
        <p:spPr>
          <a:xfrm>
            <a:off x="874350" y="2021905"/>
            <a:ext cx="169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rgbClr val="C03221"/>
                </a:solidFill>
                <a:latin typeface="DM Serif Display" pitchFamily="2" charset="0"/>
              </a:rPr>
              <a:t>Logic</a:t>
            </a:r>
            <a:r>
              <a:rPr lang="de-CH" dirty="0">
                <a:solidFill>
                  <a:srgbClr val="C03221"/>
                </a:solidFill>
                <a:latin typeface="DM Serif Display" pitchFamily="2" charset="0"/>
              </a:rPr>
              <a:t> Errors</a:t>
            </a:r>
          </a:p>
        </p:txBody>
      </p:sp>
      <p:sp>
        <p:nvSpPr>
          <p:cNvPr id="40" name="Google Shape;90;p13">
            <a:extLst>
              <a:ext uri="{FF2B5EF4-FFF2-40B4-BE49-F238E27FC236}">
                <a16:creationId xmlns:a16="http://schemas.microsoft.com/office/drawing/2014/main" id="{F6898E22-352A-B4E2-238A-442D2FFE5405}"/>
              </a:ext>
            </a:extLst>
          </p:cNvPr>
          <p:cNvSpPr/>
          <p:nvPr/>
        </p:nvSpPr>
        <p:spPr>
          <a:xfrm>
            <a:off x="946556" y="2268460"/>
            <a:ext cx="6666593" cy="245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  <a:buClr>
                <a:srgbClr val="746558"/>
              </a:buClr>
              <a:buSzPts val="1100"/>
            </a:pPr>
            <a:r>
              <a:rPr lang="en-GB" sz="12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A developer used ChatGPT for a compound interest Algorithm, resulting in incorrect calculations.</a:t>
            </a: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3AA6970-4C15-49EA-B13E-5033DDC76DE0}"/>
              </a:ext>
            </a:extLst>
          </p:cNvPr>
          <p:cNvSpPr txBox="1"/>
          <p:nvPr/>
        </p:nvSpPr>
        <p:spPr>
          <a:xfrm>
            <a:off x="874350" y="2471266"/>
            <a:ext cx="249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C03221"/>
                </a:solidFill>
                <a:latin typeface="DM Serif Display" pitchFamily="2" charset="0"/>
              </a:rPr>
              <a:t>Security </a:t>
            </a:r>
            <a:r>
              <a:rPr lang="de-CH" dirty="0" err="1">
                <a:solidFill>
                  <a:srgbClr val="C03221"/>
                </a:solidFill>
                <a:latin typeface="DM Serif Display" pitchFamily="2" charset="0"/>
              </a:rPr>
              <a:t>Oversights</a:t>
            </a:r>
            <a:endParaRPr lang="de-CH" dirty="0">
              <a:solidFill>
                <a:srgbClr val="C03221"/>
              </a:solidFill>
              <a:latin typeface="DM Serif Display" pitchFamily="2" charset="0"/>
            </a:endParaRPr>
          </a:p>
        </p:txBody>
      </p:sp>
      <p:sp>
        <p:nvSpPr>
          <p:cNvPr id="43" name="Google Shape;90;p13">
            <a:extLst>
              <a:ext uri="{FF2B5EF4-FFF2-40B4-BE49-F238E27FC236}">
                <a16:creationId xmlns:a16="http://schemas.microsoft.com/office/drawing/2014/main" id="{DC5C6396-F9F4-5A7A-04EC-642E7F0651BA}"/>
              </a:ext>
            </a:extLst>
          </p:cNvPr>
          <p:cNvSpPr/>
          <p:nvPr/>
        </p:nvSpPr>
        <p:spPr>
          <a:xfrm>
            <a:off x="946556" y="2717821"/>
            <a:ext cx="6320936" cy="245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  <a:buClr>
                <a:srgbClr val="746558"/>
              </a:buClr>
              <a:buSzPts val="1100"/>
            </a:pPr>
            <a:r>
              <a:rPr lang="en-GB" sz="12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Failure to properly clean user inputs or protect personal data. (DEMO: Path Vulnerability) </a:t>
            </a: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2ABEF5E5-1204-418F-19B2-F5409D4C4B2E}"/>
              </a:ext>
            </a:extLst>
          </p:cNvPr>
          <p:cNvSpPr txBox="1"/>
          <p:nvPr/>
        </p:nvSpPr>
        <p:spPr>
          <a:xfrm>
            <a:off x="874350" y="2948527"/>
            <a:ext cx="3697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rgbClr val="C03221"/>
                </a:solidFill>
                <a:latin typeface="DM Serif Display" pitchFamily="2" charset="0"/>
              </a:rPr>
              <a:t>Compatibility</a:t>
            </a:r>
            <a:r>
              <a:rPr lang="de-CH" dirty="0">
                <a:solidFill>
                  <a:srgbClr val="C03221"/>
                </a:solidFill>
                <a:latin typeface="DM Serif Display" pitchFamily="2" charset="0"/>
              </a:rPr>
              <a:t> Security </a:t>
            </a:r>
            <a:r>
              <a:rPr lang="de-CH" dirty="0" err="1">
                <a:solidFill>
                  <a:srgbClr val="C03221"/>
                </a:solidFill>
                <a:latin typeface="DM Serif Display" pitchFamily="2" charset="0"/>
              </a:rPr>
              <a:t>Issues</a:t>
            </a:r>
            <a:endParaRPr lang="de-CH" dirty="0">
              <a:solidFill>
                <a:srgbClr val="C03221"/>
              </a:solidFill>
              <a:latin typeface="DM Serif Display" pitchFamily="2" charset="0"/>
            </a:endParaRPr>
          </a:p>
        </p:txBody>
      </p:sp>
      <p:sp>
        <p:nvSpPr>
          <p:cNvPr id="46" name="Google Shape;90;p13">
            <a:extLst>
              <a:ext uri="{FF2B5EF4-FFF2-40B4-BE49-F238E27FC236}">
                <a16:creationId xmlns:a16="http://schemas.microsoft.com/office/drawing/2014/main" id="{8161D919-7643-DB40-73D4-4028126F5495}"/>
              </a:ext>
            </a:extLst>
          </p:cNvPr>
          <p:cNvSpPr/>
          <p:nvPr/>
        </p:nvSpPr>
        <p:spPr>
          <a:xfrm>
            <a:off x="946556" y="3195082"/>
            <a:ext cx="5005493" cy="245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  <a:buClr>
                <a:srgbClr val="746558"/>
              </a:buClr>
              <a:buSzPts val="1100"/>
            </a:pPr>
            <a:r>
              <a:rPr lang="en-GB" sz="12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Code from an old version causes issues when run on even older version.</a:t>
            </a: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28A7B85-03CF-1EE9-0C73-C43EC273FF6F}"/>
              </a:ext>
            </a:extLst>
          </p:cNvPr>
          <p:cNvSpPr txBox="1"/>
          <p:nvPr/>
        </p:nvSpPr>
        <p:spPr>
          <a:xfrm>
            <a:off x="874350" y="3390705"/>
            <a:ext cx="169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rgbClr val="C03221"/>
                </a:solidFill>
                <a:latin typeface="DM Serif Display" pitchFamily="2" charset="0"/>
              </a:rPr>
              <a:t>Overreliance</a:t>
            </a:r>
            <a:r>
              <a:rPr lang="de-CH" dirty="0">
                <a:solidFill>
                  <a:srgbClr val="C03221"/>
                </a:solidFill>
                <a:latin typeface="DM Serif Display" pitchFamily="2" charset="0"/>
              </a:rPr>
              <a:t> on AI</a:t>
            </a:r>
          </a:p>
        </p:txBody>
      </p:sp>
      <p:sp>
        <p:nvSpPr>
          <p:cNvPr id="49" name="Google Shape;90;p13">
            <a:extLst>
              <a:ext uri="{FF2B5EF4-FFF2-40B4-BE49-F238E27FC236}">
                <a16:creationId xmlns:a16="http://schemas.microsoft.com/office/drawing/2014/main" id="{CB0408B8-7088-08E2-AAA8-218EAB61312E}"/>
              </a:ext>
            </a:extLst>
          </p:cNvPr>
          <p:cNvSpPr/>
          <p:nvPr/>
        </p:nvSpPr>
        <p:spPr>
          <a:xfrm>
            <a:off x="946556" y="3637260"/>
            <a:ext cx="4830295" cy="245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  <a:buClr>
                <a:srgbClr val="746558"/>
              </a:buClr>
              <a:buSzPts val="1100"/>
            </a:pPr>
            <a:r>
              <a:rPr lang="en-GB" sz="1200" dirty="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Junior developers blindly accepting AI suggestions, without verification and produce buggy and insecure code.</a:t>
            </a: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/>
        </p:nvSpPr>
        <p:spPr>
          <a:xfrm>
            <a:off x="514350" y="650875"/>
            <a:ext cx="66378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Education About Security Best Practices</a:t>
            </a:r>
            <a:endParaRPr sz="700"/>
          </a:p>
        </p:txBody>
      </p:sp>
      <p:sp>
        <p:nvSpPr>
          <p:cNvPr id="221" name="Google Shape;221;p18"/>
          <p:cNvSpPr txBox="1"/>
          <p:nvPr/>
        </p:nvSpPr>
        <p:spPr>
          <a:xfrm>
            <a:off x="514350" y="216875"/>
            <a:ext cx="17580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Case Studies from Practice Seminar</a:t>
            </a:r>
            <a:endParaRPr sz="800"/>
          </a:p>
        </p:txBody>
      </p:sp>
      <p:sp>
        <p:nvSpPr>
          <p:cNvPr id="222" name="Google Shape;222;p18"/>
          <p:cNvSpPr txBox="1"/>
          <p:nvPr/>
        </p:nvSpPr>
        <p:spPr>
          <a:xfrm>
            <a:off x="7822260" y="216875"/>
            <a:ext cx="807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11</a:t>
            </a:r>
            <a:r>
              <a:rPr lang="en-GB" sz="800" b="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/12/2024</a:t>
            </a:r>
            <a:endParaRPr sz="800"/>
          </a:p>
        </p:txBody>
      </p:sp>
      <p:sp>
        <p:nvSpPr>
          <p:cNvPr id="223" name="Google Shape;223;p18"/>
          <p:cNvSpPr txBox="1"/>
          <p:nvPr/>
        </p:nvSpPr>
        <p:spPr>
          <a:xfrm>
            <a:off x="3933002" y="216875"/>
            <a:ext cx="12780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Secure AI Code Assistants?</a:t>
            </a:r>
            <a:endParaRPr sz="800">
              <a:solidFill>
                <a:srgbClr val="C0322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224" name="Google Shape;224;p18"/>
          <p:cNvGrpSpPr/>
          <p:nvPr/>
        </p:nvGrpSpPr>
        <p:grpSpPr>
          <a:xfrm>
            <a:off x="627500" y="1517825"/>
            <a:ext cx="2632229" cy="1614600"/>
            <a:chOff x="398900" y="1213025"/>
            <a:chExt cx="2632229" cy="1614600"/>
          </a:xfrm>
        </p:grpSpPr>
        <p:sp>
          <p:nvSpPr>
            <p:cNvPr id="225" name="Google Shape;225;p18"/>
            <p:cNvSpPr/>
            <p:nvPr/>
          </p:nvSpPr>
          <p:spPr>
            <a:xfrm>
              <a:off x="398900" y="1213025"/>
              <a:ext cx="2562900" cy="1614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A129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226" name="Google Shape;226;p18"/>
            <p:cNvSpPr txBox="1"/>
            <p:nvPr/>
          </p:nvSpPr>
          <p:spPr>
            <a:xfrm>
              <a:off x="468229" y="1919625"/>
              <a:ext cx="2562900" cy="2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9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solidFill>
                    <a:schemeClr val="tx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OWASP Top 10</a:t>
              </a:r>
              <a:endParaRPr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Google Shape;227;p18"/>
          <p:cNvGrpSpPr/>
          <p:nvPr/>
        </p:nvGrpSpPr>
        <p:grpSpPr>
          <a:xfrm>
            <a:off x="3388433" y="3469094"/>
            <a:ext cx="3226184" cy="1372482"/>
            <a:chOff x="2272350" y="3118025"/>
            <a:chExt cx="2498400" cy="1138800"/>
          </a:xfrm>
        </p:grpSpPr>
        <p:sp>
          <p:nvSpPr>
            <p:cNvPr id="228" name="Google Shape;228;p18"/>
            <p:cNvSpPr/>
            <p:nvPr/>
          </p:nvSpPr>
          <p:spPr>
            <a:xfrm>
              <a:off x="2272350" y="3118025"/>
              <a:ext cx="2498400" cy="1138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A129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229" name="Google Shape;229;p18"/>
            <p:cNvSpPr txBox="1"/>
            <p:nvPr/>
          </p:nvSpPr>
          <p:spPr>
            <a:xfrm>
              <a:off x="2354598" y="3598759"/>
              <a:ext cx="22920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9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solidFill>
                    <a:schemeClr val="tx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OWASP Cheat Sheet</a:t>
              </a:r>
              <a:endParaRPr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2" name="Google Shape;232;p18"/>
          <p:cNvSpPr/>
          <p:nvPr/>
        </p:nvSpPr>
        <p:spPr>
          <a:xfrm>
            <a:off x="3418450" y="1517827"/>
            <a:ext cx="2498400" cy="161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A129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3521687" y="2207400"/>
            <a:ext cx="2292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tx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SANS CWE TOP 25</a:t>
            </a:r>
            <a:endParaRPr sz="1000" dirty="0">
              <a:solidFill>
                <a:schemeClr val="tx1"/>
              </a:solidFill>
            </a:endParaRPr>
          </a:p>
        </p:txBody>
      </p:sp>
      <p:cxnSp>
        <p:nvCxnSpPr>
          <p:cNvPr id="238" name="Google Shape;238;p18"/>
          <p:cNvCxnSpPr>
            <a:stCxn id="225" idx="0"/>
            <a:endCxn id="232" idx="0"/>
          </p:cNvCxnSpPr>
          <p:nvPr/>
        </p:nvCxnSpPr>
        <p:spPr>
          <a:xfrm rot="-5400000" flipH="1">
            <a:off x="3288050" y="138725"/>
            <a:ext cx="600" cy="27588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rgbClr val="A1291B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9" name="Google Shape;239;p18"/>
          <p:cNvCxnSpPr>
            <a:stCxn id="225" idx="2"/>
            <a:endCxn id="228" idx="1"/>
          </p:cNvCxnSpPr>
          <p:nvPr/>
        </p:nvCxnSpPr>
        <p:spPr>
          <a:xfrm rot="-5400000" flipH="1">
            <a:off x="2137250" y="2904125"/>
            <a:ext cx="1023000" cy="1479600"/>
          </a:xfrm>
          <a:prstGeom prst="bentConnector2">
            <a:avLst/>
          </a:prstGeom>
          <a:noFill/>
          <a:ln w="9525" cap="flat" cmpd="sng">
            <a:solidFill>
              <a:srgbClr val="A1291B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40" name="Google Shape;240;p18"/>
          <p:cNvGrpSpPr/>
          <p:nvPr/>
        </p:nvGrpSpPr>
        <p:grpSpPr>
          <a:xfrm>
            <a:off x="6121750" y="1517876"/>
            <a:ext cx="2866914" cy="1614549"/>
            <a:chOff x="5033448" y="1213035"/>
            <a:chExt cx="2498400" cy="1511700"/>
          </a:xfrm>
        </p:grpSpPr>
        <p:sp>
          <p:nvSpPr>
            <p:cNvPr id="241" name="Google Shape;241;p18"/>
            <p:cNvSpPr/>
            <p:nvPr/>
          </p:nvSpPr>
          <p:spPr>
            <a:xfrm>
              <a:off x="5033448" y="1213035"/>
              <a:ext cx="2498400" cy="1511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A129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5136647" y="1871809"/>
              <a:ext cx="2292000" cy="1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lnSpc>
                  <a:spcPct val="89996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GB" sz="1700" dirty="0">
                  <a:solidFill>
                    <a:schemeClr val="tx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GitHub Advisory Database</a:t>
              </a:r>
              <a:endParaRPr sz="1700" dirty="0">
                <a:solidFill>
                  <a:schemeClr val="tx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cxnSp>
        <p:nvCxnSpPr>
          <p:cNvPr id="243" name="Google Shape;243;p18"/>
          <p:cNvCxnSpPr>
            <a:stCxn id="232" idx="0"/>
            <a:endCxn id="241" idx="0"/>
          </p:cNvCxnSpPr>
          <p:nvPr/>
        </p:nvCxnSpPr>
        <p:spPr>
          <a:xfrm rot="16200000" flipH="1">
            <a:off x="6111403" y="74073"/>
            <a:ext cx="49" cy="2887557"/>
          </a:xfrm>
          <a:prstGeom prst="bentConnector3">
            <a:avLst>
              <a:gd name="adj1" fmla="val -482759184"/>
            </a:avLst>
          </a:prstGeom>
          <a:noFill/>
          <a:ln w="9525" cap="flat" cmpd="sng">
            <a:solidFill>
              <a:srgbClr val="A1291B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4" name="Google Shape;244;p18"/>
          <p:cNvSpPr txBox="1"/>
          <p:nvPr/>
        </p:nvSpPr>
        <p:spPr>
          <a:xfrm>
            <a:off x="696819" y="2344263"/>
            <a:ext cx="2447400" cy="80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GB" dirty="0">
                <a:solidFill>
                  <a:srgbClr val="746558"/>
                </a:solidFill>
                <a:latin typeface="Gelasio" pitchFamily="2" charset="77"/>
                <a:ea typeface="DM Serif Display"/>
                <a:cs typeface="Gelasio" pitchFamily="2" charset="77"/>
                <a:sym typeface="DM Serif Display"/>
              </a:rPr>
              <a:t>Overview of common web application vulnerabilities.</a:t>
            </a:r>
            <a:endParaRPr dirty="0">
              <a:solidFill>
                <a:srgbClr val="746558"/>
              </a:solidFill>
              <a:latin typeface="Gelasio" pitchFamily="2" charset="77"/>
              <a:ea typeface="DM Serif Display"/>
              <a:cs typeface="Gelasio" pitchFamily="2" charset="77"/>
              <a:sym typeface="DM Serif Display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3521687" y="2379634"/>
            <a:ext cx="2447400" cy="80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GB" dirty="0">
                <a:solidFill>
                  <a:srgbClr val="746558"/>
                </a:solidFill>
                <a:latin typeface="Gelasio" pitchFamily="2" charset="77"/>
                <a:ea typeface="DM Serif Display"/>
                <a:cs typeface="Gelasio" pitchFamily="2" charset="77"/>
                <a:sym typeface="DM Serif Display"/>
              </a:rPr>
              <a:t>A list of the most critical software weaknesses.</a:t>
            </a:r>
            <a:endParaRPr dirty="0">
              <a:solidFill>
                <a:srgbClr val="746558"/>
              </a:solidFill>
              <a:latin typeface="Gelasio" pitchFamily="2" charset="77"/>
              <a:ea typeface="DM Serif Display"/>
              <a:cs typeface="Gelasio" pitchFamily="2" charset="77"/>
              <a:sym typeface="DM Serif Display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6307202" y="2358117"/>
            <a:ext cx="2586000" cy="80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GB" dirty="0">
                <a:solidFill>
                  <a:srgbClr val="746558"/>
                </a:solidFill>
                <a:latin typeface="Gelasio" pitchFamily="2" charset="77"/>
                <a:ea typeface="DM Serif Display"/>
                <a:cs typeface="Gelasio" pitchFamily="2" charset="77"/>
                <a:sym typeface="DM Serif Display"/>
              </a:rPr>
              <a:t>A database of security advisories for open-source projects.</a:t>
            </a:r>
            <a:endParaRPr dirty="0">
              <a:solidFill>
                <a:srgbClr val="746558"/>
              </a:solidFill>
              <a:latin typeface="Gelasio" pitchFamily="2" charset="77"/>
              <a:ea typeface="DM Serif Display"/>
              <a:cs typeface="Gelasio" pitchFamily="2" charset="77"/>
              <a:sym typeface="DM Serif Display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3494640" y="4136067"/>
            <a:ext cx="3105600" cy="80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GB" dirty="0">
                <a:solidFill>
                  <a:srgbClr val="746558"/>
                </a:solidFill>
                <a:latin typeface="Gelasio" pitchFamily="2" charset="77"/>
                <a:ea typeface="DM Serif Display"/>
                <a:cs typeface="Gelasio" pitchFamily="2" charset="77"/>
                <a:sym typeface="DM Serif Display"/>
              </a:rPr>
              <a:t>A collection of quick references for security best practices.</a:t>
            </a:r>
            <a:endParaRPr dirty="0">
              <a:solidFill>
                <a:srgbClr val="746558"/>
              </a:solidFill>
              <a:latin typeface="Gelasio" pitchFamily="2" charset="77"/>
              <a:ea typeface="DM Serif Display"/>
              <a:cs typeface="Gelasio" pitchFamily="2" charset="77"/>
              <a:sym typeface="DM Serif Display"/>
            </a:endParaRPr>
          </a:p>
        </p:txBody>
      </p:sp>
      <p:pic>
        <p:nvPicPr>
          <p:cNvPr id="248" name="Google Shape;248;p1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827" y="1722589"/>
            <a:ext cx="374005" cy="37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2160" y="1744539"/>
            <a:ext cx="374005" cy="37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1492" y="1722589"/>
            <a:ext cx="374005" cy="37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2065" y="3582014"/>
            <a:ext cx="374005" cy="37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fik 3" descr="Laptop mit einfarbiger Füllung">
            <a:extLst>
              <a:ext uri="{FF2B5EF4-FFF2-40B4-BE49-F238E27FC236}">
                <a16:creationId xmlns:a16="http://schemas.microsoft.com/office/drawing/2014/main" id="{BC7C9618-B773-5B21-7992-B9E0C3D883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5750" y="2815816"/>
            <a:ext cx="2726760" cy="272676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815B86A-8C6F-61AE-261C-E09394E0CD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915" y="3477645"/>
            <a:ext cx="1626069" cy="114165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B653578E-9512-0EC6-93DC-B25C5D70A3A6}"/>
              </a:ext>
            </a:extLst>
          </p:cNvPr>
          <p:cNvSpPr/>
          <p:nvPr/>
        </p:nvSpPr>
        <p:spPr>
          <a:xfrm>
            <a:off x="658240" y="1907541"/>
            <a:ext cx="2078800" cy="280586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65DA879A-7C1D-0F0F-A119-EF21E0AF2BDF}"/>
              </a:ext>
            </a:extLst>
          </p:cNvPr>
          <p:cNvSpPr/>
          <p:nvPr/>
        </p:nvSpPr>
        <p:spPr>
          <a:xfrm>
            <a:off x="6406960" y="1895980"/>
            <a:ext cx="2078800" cy="280586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BAE0FA62-5DDF-935B-1291-E4A0285B8508}"/>
              </a:ext>
            </a:extLst>
          </p:cNvPr>
          <p:cNvSpPr/>
          <p:nvPr/>
        </p:nvSpPr>
        <p:spPr>
          <a:xfrm>
            <a:off x="3532600" y="1895980"/>
            <a:ext cx="2078800" cy="2805861"/>
          </a:xfrm>
          <a:prstGeom prst="roundRect">
            <a:avLst/>
          </a:prstGeom>
          <a:solidFill>
            <a:srgbClr val="F6F4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7" name="Google Shape;257;p19"/>
          <p:cNvSpPr txBox="1"/>
          <p:nvPr/>
        </p:nvSpPr>
        <p:spPr>
          <a:xfrm>
            <a:off x="514350" y="650865"/>
            <a:ext cx="37779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Static Code Analysis</a:t>
            </a:r>
            <a:endParaRPr sz="700"/>
          </a:p>
        </p:txBody>
      </p:sp>
      <p:sp>
        <p:nvSpPr>
          <p:cNvPr id="258" name="Google Shape;258;p19"/>
          <p:cNvSpPr txBox="1"/>
          <p:nvPr/>
        </p:nvSpPr>
        <p:spPr>
          <a:xfrm>
            <a:off x="514350" y="216875"/>
            <a:ext cx="17580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Case Studies from Practice Seminar</a:t>
            </a:r>
            <a:endParaRPr sz="800"/>
          </a:p>
        </p:txBody>
      </p:sp>
      <p:sp>
        <p:nvSpPr>
          <p:cNvPr id="259" name="Google Shape;259;p19"/>
          <p:cNvSpPr txBox="1"/>
          <p:nvPr/>
        </p:nvSpPr>
        <p:spPr>
          <a:xfrm>
            <a:off x="7822260" y="216875"/>
            <a:ext cx="807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11</a:t>
            </a:r>
            <a:r>
              <a:rPr lang="en-GB" sz="800" b="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/12/2024</a:t>
            </a:r>
            <a:endParaRPr sz="800"/>
          </a:p>
        </p:txBody>
      </p:sp>
      <p:sp>
        <p:nvSpPr>
          <p:cNvPr id="260" name="Google Shape;260;p19"/>
          <p:cNvSpPr txBox="1"/>
          <p:nvPr/>
        </p:nvSpPr>
        <p:spPr>
          <a:xfrm>
            <a:off x="3933002" y="216875"/>
            <a:ext cx="12780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Secure AI Code Assistants?</a:t>
            </a:r>
            <a:endParaRPr sz="800">
              <a:solidFill>
                <a:srgbClr val="C0322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7BD604A-626E-46E8-844A-A6CB8CC963C1}"/>
              </a:ext>
            </a:extLst>
          </p:cNvPr>
          <p:cNvSpPr txBox="1"/>
          <p:nvPr/>
        </p:nvSpPr>
        <p:spPr>
          <a:xfrm>
            <a:off x="3684605" y="3316846"/>
            <a:ext cx="1774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de-CH" sz="1200" b="1" dirty="0">
                <a:solidFill>
                  <a:srgbClr val="303670"/>
                </a:solidFill>
                <a:latin typeface="Gelasio" pitchFamily="2" charset="77"/>
                <a:cs typeface="Gelasio" pitchFamily="2" charset="77"/>
              </a:rPr>
              <a:t>Quick</a:t>
            </a:r>
            <a:r>
              <a:rPr lang="de-CH" sz="1200" dirty="0">
                <a:solidFill>
                  <a:srgbClr val="303670"/>
                </a:solidFill>
                <a:latin typeface="Gelasio" pitchFamily="2" charset="77"/>
                <a:cs typeface="Gelasio" pitchFamily="2" charset="77"/>
              </a:rPr>
              <a:t> and easy </a:t>
            </a:r>
            <a:r>
              <a:rPr lang="de-CH" sz="1200" dirty="0" err="1">
                <a:solidFill>
                  <a:srgbClr val="303670"/>
                </a:solidFill>
                <a:latin typeface="Gelasio" pitchFamily="2" charset="77"/>
                <a:cs typeface="Gelasio" pitchFamily="2" charset="77"/>
              </a:rPr>
              <a:t>to</a:t>
            </a:r>
            <a:r>
              <a:rPr lang="de-CH" sz="1200" dirty="0">
                <a:solidFill>
                  <a:srgbClr val="303670"/>
                </a:solidFill>
                <a:latin typeface="Gelasio" pitchFamily="2" charset="77"/>
                <a:cs typeface="Gelasio" pitchFamily="2" charset="77"/>
              </a:rPr>
              <a:t> </a:t>
            </a:r>
            <a:r>
              <a:rPr lang="de-CH" sz="1200" dirty="0" err="1">
                <a:solidFill>
                  <a:srgbClr val="303670"/>
                </a:solidFill>
                <a:latin typeface="Gelasio" pitchFamily="2" charset="77"/>
                <a:cs typeface="Gelasio" pitchFamily="2" charset="77"/>
              </a:rPr>
              <a:t>set</a:t>
            </a:r>
            <a:r>
              <a:rPr lang="de-CH" sz="1200" dirty="0">
                <a:solidFill>
                  <a:srgbClr val="303670"/>
                </a:solidFill>
                <a:latin typeface="Gelasio" pitchFamily="2" charset="77"/>
                <a:cs typeface="Gelasio" pitchFamily="2" charset="77"/>
              </a:rPr>
              <a:t> </a:t>
            </a:r>
            <a:r>
              <a:rPr lang="de-CH" sz="1200" dirty="0" err="1">
                <a:solidFill>
                  <a:srgbClr val="303670"/>
                </a:solidFill>
                <a:latin typeface="Gelasio" pitchFamily="2" charset="77"/>
                <a:cs typeface="Gelasio" pitchFamily="2" charset="77"/>
              </a:rPr>
              <a:t>up</a:t>
            </a:r>
            <a:endParaRPr lang="de-CH" sz="1200" dirty="0">
              <a:solidFill>
                <a:srgbClr val="303670"/>
              </a:solidFill>
              <a:latin typeface="Gelasio" pitchFamily="2" charset="77"/>
              <a:cs typeface="Gelasio" pitchFamily="2" charset="7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de-CH" sz="1200" dirty="0">
                <a:solidFill>
                  <a:srgbClr val="303670"/>
                </a:solidFill>
                <a:latin typeface="Gelasio" pitchFamily="2" charset="77"/>
                <a:cs typeface="Gelasio" pitchFamily="2" charset="77"/>
              </a:rPr>
              <a:t>Strong </a:t>
            </a:r>
            <a:r>
              <a:rPr lang="de-CH" sz="1200" dirty="0" err="1">
                <a:solidFill>
                  <a:srgbClr val="303670"/>
                </a:solidFill>
                <a:latin typeface="Gelasio" pitchFamily="2" charset="77"/>
                <a:cs typeface="Gelasio" pitchFamily="2" charset="77"/>
              </a:rPr>
              <a:t>focus</a:t>
            </a:r>
            <a:r>
              <a:rPr lang="de-CH" sz="1200" dirty="0">
                <a:solidFill>
                  <a:srgbClr val="303670"/>
                </a:solidFill>
                <a:latin typeface="Gelasio" pitchFamily="2" charset="77"/>
                <a:cs typeface="Gelasio" pitchFamily="2" charset="77"/>
              </a:rPr>
              <a:t> on </a:t>
            </a:r>
            <a:r>
              <a:rPr lang="de-CH" sz="1200" b="1" dirty="0" err="1">
                <a:solidFill>
                  <a:srgbClr val="303670"/>
                </a:solidFill>
                <a:latin typeface="Gelasio" pitchFamily="2" charset="77"/>
                <a:cs typeface="Gelasio" pitchFamily="2" charset="77"/>
              </a:rPr>
              <a:t>security</a:t>
            </a:r>
            <a:endParaRPr lang="de-CH" sz="1200" b="1" dirty="0">
              <a:solidFill>
                <a:srgbClr val="303670"/>
              </a:solidFill>
              <a:latin typeface="Gelasio" pitchFamily="2" charset="77"/>
              <a:cs typeface="Gelasio" pitchFamily="2" charset="7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de-CH" sz="1200" b="1" dirty="0">
                <a:solidFill>
                  <a:srgbClr val="303670"/>
                </a:solidFill>
                <a:latin typeface="Gelasio" pitchFamily="2" charset="77"/>
                <a:cs typeface="Gelasio" pitchFamily="2" charset="77"/>
              </a:rPr>
              <a:t>Fast</a:t>
            </a:r>
            <a:r>
              <a:rPr lang="de-CH" sz="1200" dirty="0">
                <a:solidFill>
                  <a:srgbClr val="303670"/>
                </a:solidFill>
                <a:latin typeface="Gelasio" pitchFamily="2" charset="77"/>
                <a:cs typeface="Gelasio" pitchFamily="2" charset="77"/>
              </a:rPr>
              <a:t> </a:t>
            </a:r>
            <a:r>
              <a:rPr lang="de-CH" sz="1200" dirty="0" err="1">
                <a:solidFill>
                  <a:srgbClr val="303670"/>
                </a:solidFill>
                <a:latin typeface="Gelasio" pitchFamily="2" charset="77"/>
                <a:cs typeface="Gelasio" pitchFamily="2" charset="77"/>
              </a:rPr>
              <a:t>feedback</a:t>
            </a:r>
            <a:endParaRPr lang="de-CH" sz="1200" dirty="0">
              <a:solidFill>
                <a:srgbClr val="303670"/>
              </a:solidFill>
              <a:latin typeface="Gelasio" pitchFamily="2" charset="77"/>
              <a:cs typeface="Gelasio" pitchFamily="2" charset="77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9A43E5-8600-1AB7-8241-DA6A212EB74B}"/>
              </a:ext>
            </a:extLst>
          </p:cNvPr>
          <p:cNvSpPr txBox="1"/>
          <p:nvPr/>
        </p:nvSpPr>
        <p:spPr>
          <a:xfrm>
            <a:off x="658240" y="2947515"/>
            <a:ext cx="207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de-CH" sz="1200" b="1" dirty="0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In-</a:t>
            </a:r>
            <a:r>
              <a:rPr lang="de-CH" sz="1200" b="1" dirty="0" err="1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depth</a:t>
            </a:r>
            <a:r>
              <a:rPr lang="de-CH" sz="1200" dirty="0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 code </a:t>
            </a:r>
            <a:r>
              <a:rPr lang="de-CH" sz="1200" dirty="0" err="1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analysis</a:t>
            </a:r>
            <a:r>
              <a:rPr lang="de-CH" sz="1200" dirty="0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 </a:t>
            </a:r>
          </a:p>
          <a:p>
            <a:endParaRPr lang="de-CH" sz="1200" dirty="0">
              <a:solidFill>
                <a:srgbClr val="270041"/>
              </a:solidFill>
              <a:latin typeface="Gelasio" pitchFamily="2" charset="77"/>
              <a:cs typeface="Gelasio" pitchFamily="2" charset="7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de-CH" sz="1200" dirty="0" err="1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Attractive</a:t>
            </a:r>
            <a:r>
              <a:rPr lang="de-CH" sz="1200" dirty="0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 and </a:t>
            </a:r>
            <a:r>
              <a:rPr lang="de-CH" sz="1200" b="1" dirty="0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informative</a:t>
            </a:r>
            <a:r>
              <a:rPr lang="de-CH" sz="1200" dirty="0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 UI </a:t>
            </a:r>
            <a:r>
              <a:rPr lang="de-CH" sz="1200" dirty="0" err="1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with</a:t>
            </a:r>
            <a:r>
              <a:rPr lang="de-CH" sz="1200" dirty="0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 </a:t>
            </a:r>
            <a:r>
              <a:rPr lang="de-CH" sz="1200" dirty="0" err="1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good</a:t>
            </a:r>
            <a:r>
              <a:rPr lang="de-CH" sz="1200" dirty="0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 </a:t>
            </a:r>
            <a:r>
              <a:rPr lang="de-CH" sz="1200" dirty="0" err="1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visualisation</a:t>
            </a:r>
            <a:r>
              <a:rPr lang="de-CH" sz="1200" dirty="0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 </a:t>
            </a:r>
            <a:r>
              <a:rPr lang="de-CH" sz="1200" dirty="0" err="1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tools</a:t>
            </a:r>
            <a:endParaRPr lang="de-CH" sz="1200" dirty="0">
              <a:solidFill>
                <a:srgbClr val="270041"/>
              </a:solidFill>
              <a:latin typeface="Gelasio" pitchFamily="2" charset="77"/>
              <a:cs typeface="Gelasio" pitchFamily="2" charset="77"/>
            </a:endParaRPr>
          </a:p>
          <a:p>
            <a:pPr marL="285750" indent="-285750">
              <a:buFont typeface="Symbol" pitchFamily="2" charset="2"/>
              <a:buChar char="-"/>
            </a:pPr>
            <a:r>
              <a:rPr lang="de-CH" sz="1200" b="1" dirty="0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Time-</a:t>
            </a:r>
            <a:r>
              <a:rPr lang="de-CH" sz="1200" b="1" dirty="0" err="1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consuming</a:t>
            </a:r>
            <a:r>
              <a:rPr lang="de-CH" sz="1200" dirty="0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 </a:t>
            </a:r>
            <a:r>
              <a:rPr lang="de-CH" sz="1200" dirty="0" err="1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set-up</a:t>
            </a:r>
            <a:endParaRPr lang="de-CH" sz="1200" dirty="0">
              <a:solidFill>
                <a:srgbClr val="270041"/>
              </a:solidFill>
              <a:latin typeface="Gelasio" pitchFamily="2" charset="77"/>
              <a:cs typeface="Gelasio" pitchFamily="2" charset="77"/>
            </a:endParaRPr>
          </a:p>
          <a:p>
            <a:pPr marL="285750" indent="-285750">
              <a:buFont typeface="Symbol" pitchFamily="2" charset="2"/>
              <a:buChar char="-"/>
            </a:pPr>
            <a:r>
              <a:rPr lang="de-CH" sz="1200" dirty="0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Can </a:t>
            </a:r>
            <a:r>
              <a:rPr lang="de-CH" sz="1200" dirty="0" err="1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generate</a:t>
            </a:r>
            <a:r>
              <a:rPr lang="de-CH" sz="1200" dirty="0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 </a:t>
            </a:r>
            <a:r>
              <a:rPr lang="de-CH" sz="1200" dirty="0" err="1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many</a:t>
            </a:r>
            <a:r>
              <a:rPr lang="de-CH" sz="1200" dirty="0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 </a:t>
            </a:r>
            <a:r>
              <a:rPr lang="de-CH" sz="1200" b="1" dirty="0" err="1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false</a:t>
            </a:r>
            <a:r>
              <a:rPr lang="de-CH" sz="1200" b="1" dirty="0">
                <a:solidFill>
                  <a:srgbClr val="270041"/>
                </a:solidFill>
                <a:latin typeface="Gelasio" pitchFamily="2" charset="77"/>
                <a:cs typeface="Gelasio" pitchFamily="2" charset="77"/>
              </a:rPr>
              <a:t> positives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49CF24A-8B8D-DBBC-25D6-AE8650628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68" y="2125840"/>
            <a:ext cx="1633881" cy="83837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F9BA63E-BB84-8B25-DF76-E2B2D32B4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655" y="2103180"/>
            <a:ext cx="1693955" cy="110293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3151940-A360-8D45-BC4C-14A9B2F7F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834" y="2117075"/>
            <a:ext cx="1084850" cy="1089039"/>
          </a:xfrm>
          <a:prstGeom prst="rect">
            <a:avLst/>
          </a:prstGeom>
        </p:spPr>
      </p:pic>
      <p:pic>
        <p:nvPicPr>
          <p:cNvPr id="263" name="Google Shape;26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6209" y="1436501"/>
            <a:ext cx="1475756" cy="76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953" y="1612770"/>
            <a:ext cx="1808482" cy="44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2402" y="1664589"/>
            <a:ext cx="2545501" cy="4027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B8532CD-C142-F893-E3BC-F6F69B4AD91F}"/>
              </a:ext>
            </a:extLst>
          </p:cNvPr>
          <p:cNvSpPr txBox="1"/>
          <p:nvPr/>
        </p:nvSpPr>
        <p:spPr>
          <a:xfrm>
            <a:off x="6517757" y="3298910"/>
            <a:ext cx="1774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de-CH" sz="1200" dirty="0" err="1">
                <a:solidFill>
                  <a:srgbClr val="111317"/>
                </a:solidFill>
                <a:latin typeface="Gelasio" pitchFamily="2" charset="77"/>
                <a:cs typeface="Gelasio" pitchFamily="2" charset="77"/>
              </a:rPr>
              <a:t>dedicated</a:t>
            </a:r>
            <a:r>
              <a:rPr lang="de-CH" sz="1200" dirty="0">
                <a:solidFill>
                  <a:srgbClr val="111317"/>
                </a:solidFill>
                <a:latin typeface="Gelasio" pitchFamily="2" charset="77"/>
                <a:cs typeface="Gelasio" pitchFamily="2" charset="77"/>
              </a:rPr>
              <a:t> </a:t>
            </a:r>
            <a:r>
              <a:rPr lang="de-CH" sz="1200" b="1" dirty="0" err="1">
                <a:solidFill>
                  <a:srgbClr val="111317"/>
                </a:solidFill>
                <a:latin typeface="Gelasio" pitchFamily="2" charset="77"/>
                <a:cs typeface="Gelasio" pitchFamily="2" charset="77"/>
              </a:rPr>
              <a:t>community</a:t>
            </a:r>
            <a:endParaRPr lang="de-CH" sz="1200" b="1" dirty="0">
              <a:solidFill>
                <a:srgbClr val="111317"/>
              </a:solidFill>
              <a:latin typeface="Gelasio" pitchFamily="2" charset="77"/>
              <a:cs typeface="Gelasio" pitchFamily="2" charset="7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de-CH" sz="1200" dirty="0" err="1">
                <a:solidFill>
                  <a:srgbClr val="111317"/>
                </a:solidFill>
                <a:latin typeface="Gelasio" pitchFamily="2" charset="77"/>
                <a:cs typeface="Gelasio" pitchFamily="2" charset="77"/>
              </a:rPr>
              <a:t>False</a:t>
            </a:r>
            <a:r>
              <a:rPr lang="de-CH" sz="1200" dirty="0">
                <a:solidFill>
                  <a:srgbClr val="111317"/>
                </a:solidFill>
                <a:latin typeface="Gelasio" pitchFamily="2" charset="77"/>
                <a:cs typeface="Gelasio" pitchFamily="2" charset="77"/>
              </a:rPr>
              <a:t> positive rate </a:t>
            </a:r>
            <a:r>
              <a:rPr lang="de-CH" sz="1200" dirty="0" err="1">
                <a:solidFill>
                  <a:srgbClr val="111317"/>
                </a:solidFill>
                <a:latin typeface="Gelasio" pitchFamily="2" charset="77"/>
                <a:cs typeface="Gelasio" pitchFamily="2" charset="77"/>
              </a:rPr>
              <a:t>below</a:t>
            </a:r>
            <a:r>
              <a:rPr lang="de-CH" sz="1200" dirty="0">
                <a:solidFill>
                  <a:srgbClr val="111317"/>
                </a:solidFill>
                <a:latin typeface="Gelasio" pitchFamily="2" charset="77"/>
                <a:cs typeface="Gelasio" pitchFamily="2" charset="77"/>
              </a:rPr>
              <a:t> </a:t>
            </a:r>
            <a:r>
              <a:rPr lang="de-CH" sz="1200" b="1" dirty="0">
                <a:solidFill>
                  <a:srgbClr val="111317"/>
                </a:solidFill>
                <a:latin typeface="Gelasio" pitchFamily="2" charset="77"/>
                <a:cs typeface="Gelasio" pitchFamily="2" charset="77"/>
              </a:rPr>
              <a:t>5%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de-CH" sz="1200" b="1" dirty="0">
                <a:solidFill>
                  <a:srgbClr val="111317"/>
                </a:solidFill>
                <a:latin typeface="Gelasio" pitchFamily="2" charset="77"/>
                <a:cs typeface="Gelasio" pitchFamily="2" charset="77"/>
              </a:rPr>
              <a:t>Fast</a:t>
            </a:r>
            <a:r>
              <a:rPr lang="de-CH" sz="1200" dirty="0">
                <a:solidFill>
                  <a:srgbClr val="111317"/>
                </a:solidFill>
                <a:latin typeface="Gelasio" pitchFamily="2" charset="77"/>
                <a:cs typeface="Gelasio" pitchFamily="2" charset="77"/>
              </a:rPr>
              <a:t> </a:t>
            </a:r>
            <a:r>
              <a:rPr lang="de-CH" sz="1200" dirty="0" err="1">
                <a:solidFill>
                  <a:srgbClr val="111317"/>
                </a:solidFill>
                <a:latin typeface="Gelasio" pitchFamily="2" charset="77"/>
                <a:cs typeface="Gelasio" pitchFamily="2" charset="77"/>
              </a:rPr>
              <a:t>feedback</a:t>
            </a:r>
            <a:endParaRPr lang="de-CH" sz="1200" dirty="0">
              <a:solidFill>
                <a:srgbClr val="111317"/>
              </a:solidFill>
              <a:latin typeface="Gelasio" pitchFamily="2" charset="77"/>
              <a:cs typeface="Gelasio" pitchFamily="2" charset="77"/>
            </a:endParaRPr>
          </a:p>
        </p:txBody>
      </p:sp>
      <p:pic>
        <p:nvPicPr>
          <p:cNvPr id="9" name="Grafik 8" descr="Überwachungskamera mit einfarbiger Füllung">
            <a:extLst>
              <a:ext uri="{FF2B5EF4-FFF2-40B4-BE49-F238E27FC236}">
                <a16:creationId xmlns:a16="http://schemas.microsoft.com/office/drawing/2014/main" id="{AFF06B0F-F74E-8689-7587-BAF8C0D441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193" y="3152083"/>
            <a:ext cx="180000" cy="180000"/>
          </a:xfrm>
          <a:prstGeom prst="rect">
            <a:avLst/>
          </a:prstGeom>
        </p:spPr>
      </p:pic>
      <p:pic>
        <p:nvPicPr>
          <p:cNvPr id="13" name="Grafik 12" descr="Klemmbrett Marke mit einfarbiger Füllung">
            <a:extLst>
              <a:ext uri="{FF2B5EF4-FFF2-40B4-BE49-F238E27FC236}">
                <a16:creationId xmlns:a16="http://schemas.microsoft.com/office/drawing/2014/main" id="{8E893470-1FB1-A892-E44B-1241E8E33E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5583" y="3152083"/>
            <a:ext cx="180000" cy="180000"/>
          </a:xfrm>
          <a:prstGeom prst="rect">
            <a:avLst/>
          </a:prstGeom>
        </p:spPr>
      </p:pic>
      <p:pic>
        <p:nvPicPr>
          <p:cNvPr id="18" name="Grafik 17" descr="Tools mit einfarbiger Füllung">
            <a:extLst>
              <a:ext uri="{FF2B5EF4-FFF2-40B4-BE49-F238E27FC236}">
                <a16:creationId xmlns:a16="http://schemas.microsoft.com/office/drawing/2014/main" id="{B2333FF8-2949-CBD0-211B-5526A7453A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39973" y="3152083"/>
            <a:ext cx="180000" cy="180000"/>
          </a:xfrm>
          <a:prstGeom prst="rect">
            <a:avLst/>
          </a:prstGeom>
        </p:spPr>
      </p:pic>
      <p:pic>
        <p:nvPicPr>
          <p:cNvPr id="5" name="Grafik 4" descr="Ein Bild, das Text, Software, Zahl, Screenshot enthält.&#10;&#10;Automatisch generierte Beschreibung">
            <a:extLst>
              <a:ext uri="{FF2B5EF4-FFF2-40B4-BE49-F238E27FC236}">
                <a16:creationId xmlns:a16="http://schemas.microsoft.com/office/drawing/2014/main" id="{4C4D781F-1EEA-8019-53F7-8E196629E62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1615" r="-1"/>
          <a:stretch/>
        </p:blipFill>
        <p:spPr>
          <a:xfrm>
            <a:off x="3377870" y="1009726"/>
            <a:ext cx="5308005" cy="461423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"/>
          <p:cNvSpPr txBox="1"/>
          <p:nvPr/>
        </p:nvSpPr>
        <p:spPr>
          <a:xfrm>
            <a:off x="514350" y="2492942"/>
            <a:ext cx="3731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71" name="Google Shape;371;p30"/>
          <p:cNvSpPr txBox="1"/>
          <p:nvPr/>
        </p:nvSpPr>
        <p:spPr>
          <a:xfrm>
            <a:off x="514350" y="216874"/>
            <a:ext cx="484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72" name="Google Shape;372;p30"/>
          <p:cNvSpPr txBox="1"/>
          <p:nvPr/>
        </p:nvSpPr>
        <p:spPr>
          <a:xfrm>
            <a:off x="4284409" y="216874"/>
            <a:ext cx="5754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pic>
        <p:nvPicPr>
          <p:cNvPr id="2" name="SnykDemo">
            <a:hlinkClick r:id="" action="ppaction://media"/>
            <a:extLst>
              <a:ext uri="{FF2B5EF4-FFF2-40B4-BE49-F238E27FC236}">
                <a16:creationId xmlns:a16="http://schemas.microsoft.com/office/drawing/2014/main" id="{277300BA-E1C8-DED2-E019-A0364A9DCB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6664325" cy="5143500"/>
          </a:xfrm>
          <a:prstGeom prst="rect">
            <a:avLst/>
          </a:prstGeom>
        </p:spPr>
      </p:pic>
      <p:pic>
        <p:nvPicPr>
          <p:cNvPr id="3" name="Google Shape;263;p19">
            <a:extLst>
              <a:ext uri="{FF2B5EF4-FFF2-40B4-BE49-F238E27FC236}">
                <a16:creationId xmlns:a16="http://schemas.microsoft.com/office/drawing/2014/main" id="{4A8C45BF-1AC9-16FD-4915-10B36D2073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0976" y="843055"/>
            <a:ext cx="2240257" cy="11574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8B7314E-057D-6216-885E-F671BBC4AF24}"/>
              </a:ext>
            </a:extLst>
          </p:cNvPr>
          <p:cNvSpPr txBox="1"/>
          <p:nvPr/>
        </p:nvSpPr>
        <p:spPr>
          <a:xfrm>
            <a:off x="7504733" y="1593670"/>
            <a:ext cx="764178" cy="307777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CH" b="1" dirty="0" err="1">
                <a:solidFill>
                  <a:srgbClr val="061429"/>
                </a:solidFill>
                <a:effectLst>
                  <a:glow rad="2829">
                    <a:schemeClr val="accent1">
                      <a:satMod val="175000"/>
                      <a:alpha val="40000"/>
                    </a:schemeClr>
                  </a:glow>
                </a:effectLst>
                <a:latin typeface="Poppins" pitchFamily="2" charset="77"/>
                <a:cs typeface="Poppins" pitchFamily="2" charset="77"/>
              </a:rPr>
              <a:t>demo</a:t>
            </a:r>
            <a:endParaRPr lang="de-CH" b="1" dirty="0">
              <a:solidFill>
                <a:srgbClr val="061429"/>
              </a:solidFill>
              <a:effectLst>
                <a:glow rad="2829">
                  <a:schemeClr val="accent1">
                    <a:satMod val="175000"/>
                    <a:alpha val="40000"/>
                  </a:schemeClr>
                </a:glow>
              </a:effectLst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C9351AEE-3A56-8085-FB79-4395CABA3E37}"/>
              </a:ext>
            </a:extLst>
          </p:cNvPr>
          <p:cNvSpPr/>
          <p:nvPr/>
        </p:nvSpPr>
        <p:spPr>
          <a:xfrm>
            <a:off x="6920542" y="2264000"/>
            <a:ext cx="258133" cy="307750"/>
          </a:xfrm>
          <a:custGeom>
            <a:avLst/>
            <a:gdLst>
              <a:gd name="connsiteX0" fmla="*/ 614164 w 647101"/>
              <a:gd name="connsiteY0" fmla="*/ 141361 h 771482"/>
              <a:gd name="connsiteX1" fmla="*/ 350588 w 647101"/>
              <a:gd name="connsiteY1" fmla="*/ 12383 h 771482"/>
              <a:gd name="connsiteX2" fmla="*/ 300223 w 647101"/>
              <a:gd name="connsiteY2" fmla="*/ 8673 h 771482"/>
              <a:gd name="connsiteX3" fmla="*/ 296514 w 647101"/>
              <a:gd name="connsiteY3" fmla="*/ 12383 h 771482"/>
              <a:gd name="connsiteX4" fmla="*/ 32938 w 647101"/>
              <a:gd name="connsiteY4" fmla="*/ 141361 h 771482"/>
              <a:gd name="connsiteX5" fmla="*/ 1 w 647101"/>
              <a:gd name="connsiteY5" fmla="*/ 177803 h 771482"/>
              <a:gd name="connsiteX6" fmla="*/ 1 w 647101"/>
              <a:gd name="connsiteY6" fmla="*/ 269748 h 771482"/>
              <a:gd name="connsiteX7" fmla="*/ 303649 w 647101"/>
              <a:gd name="connsiteY7" fmla="*/ 765639 h 771482"/>
              <a:gd name="connsiteX8" fmla="*/ 343454 w 647101"/>
              <a:gd name="connsiteY8" fmla="*/ 765639 h 771482"/>
              <a:gd name="connsiteX9" fmla="*/ 647101 w 647101"/>
              <a:gd name="connsiteY9" fmla="*/ 269748 h 771482"/>
              <a:gd name="connsiteX10" fmla="*/ 647101 w 647101"/>
              <a:gd name="connsiteY10" fmla="*/ 177803 h 771482"/>
              <a:gd name="connsiteX11" fmla="*/ 614164 w 647101"/>
              <a:gd name="connsiteY11" fmla="*/ 141361 h 771482"/>
              <a:gd name="connsiteX12" fmla="*/ 585188 w 647101"/>
              <a:gd name="connsiteY12" fmla="*/ 269748 h 771482"/>
              <a:gd name="connsiteX13" fmla="*/ 331690 w 647101"/>
              <a:gd name="connsiteY13" fmla="*/ 699097 h 771482"/>
              <a:gd name="connsiteX14" fmla="*/ 323556 w 647101"/>
              <a:gd name="connsiteY14" fmla="*/ 704726 h 771482"/>
              <a:gd name="connsiteX15" fmla="*/ 315431 w 647101"/>
              <a:gd name="connsiteY15" fmla="*/ 699097 h 771482"/>
              <a:gd name="connsiteX16" fmla="*/ 61904 w 647101"/>
              <a:gd name="connsiteY16" fmla="*/ 269748 h 771482"/>
              <a:gd name="connsiteX17" fmla="*/ 61904 w 647101"/>
              <a:gd name="connsiteY17" fmla="*/ 200682 h 771482"/>
              <a:gd name="connsiteX18" fmla="*/ 73944 w 647101"/>
              <a:gd name="connsiteY18" fmla="*/ 198777 h 771482"/>
              <a:gd name="connsiteX19" fmla="*/ 313869 w 647101"/>
              <a:gd name="connsiteY19" fmla="*/ 82572 h 771482"/>
              <a:gd name="connsiteX20" fmla="*/ 323546 w 647101"/>
              <a:gd name="connsiteY20" fmla="*/ 73657 h 771482"/>
              <a:gd name="connsiteX21" fmla="*/ 333233 w 647101"/>
              <a:gd name="connsiteY21" fmla="*/ 82572 h 771482"/>
              <a:gd name="connsiteX22" fmla="*/ 573149 w 647101"/>
              <a:gd name="connsiteY22" fmla="*/ 198777 h 771482"/>
              <a:gd name="connsiteX23" fmla="*/ 585188 w 647101"/>
              <a:gd name="connsiteY23" fmla="*/ 200682 h 7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7101" h="771482">
                <a:moveTo>
                  <a:pt x="614164" y="141361"/>
                </a:moveTo>
                <a:cubicBezTo>
                  <a:pt x="513138" y="133313"/>
                  <a:pt x="418933" y="87216"/>
                  <a:pt x="350588" y="12383"/>
                </a:cubicBezTo>
                <a:cubicBezTo>
                  <a:pt x="337704" y="-2549"/>
                  <a:pt x="315156" y="-4210"/>
                  <a:pt x="300223" y="8673"/>
                </a:cubicBezTo>
                <a:cubicBezTo>
                  <a:pt x="298897" y="9817"/>
                  <a:pt x="297658" y="11057"/>
                  <a:pt x="296514" y="12383"/>
                </a:cubicBezTo>
                <a:cubicBezTo>
                  <a:pt x="228169" y="87216"/>
                  <a:pt x="133964" y="133313"/>
                  <a:pt x="32938" y="141361"/>
                </a:cubicBezTo>
                <a:cubicBezTo>
                  <a:pt x="14166" y="143120"/>
                  <a:pt x="-141" y="158948"/>
                  <a:pt x="1" y="177803"/>
                </a:cubicBezTo>
                <a:lnTo>
                  <a:pt x="1" y="269748"/>
                </a:lnTo>
                <a:cubicBezTo>
                  <a:pt x="1" y="469640"/>
                  <a:pt x="127131" y="652491"/>
                  <a:pt x="303649" y="765639"/>
                </a:cubicBezTo>
                <a:cubicBezTo>
                  <a:pt x="315773" y="773430"/>
                  <a:pt x="331329" y="773430"/>
                  <a:pt x="343454" y="765639"/>
                </a:cubicBezTo>
                <a:cubicBezTo>
                  <a:pt x="519971" y="652463"/>
                  <a:pt x="647101" y="469640"/>
                  <a:pt x="647101" y="269748"/>
                </a:cubicBezTo>
                <a:lnTo>
                  <a:pt x="647101" y="177803"/>
                </a:lnTo>
                <a:cubicBezTo>
                  <a:pt x="647243" y="158948"/>
                  <a:pt x="632936" y="143120"/>
                  <a:pt x="614164" y="141361"/>
                </a:cubicBezTo>
                <a:close/>
                <a:moveTo>
                  <a:pt x="585188" y="269748"/>
                </a:moveTo>
                <a:cubicBezTo>
                  <a:pt x="585188" y="428816"/>
                  <a:pt x="490424" y="589283"/>
                  <a:pt x="331690" y="699097"/>
                </a:cubicBezTo>
                <a:lnTo>
                  <a:pt x="323556" y="704726"/>
                </a:lnTo>
                <a:lnTo>
                  <a:pt x="315431" y="699097"/>
                </a:lnTo>
                <a:cubicBezTo>
                  <a:pt x="156687" y="589274"/>
                  <a:pt x="61904" y="428768"/>
                  <a:pt x="61904" y="269748"/>
                </a:cubicBezTo>
                <a:lnTo>
                  <a:pt x="61904" y="200682"/>
                </a:lnTo>
                <a:lnTo>
                  <a:pt x="73944" y="198777"/>
                </a:lnTo>
                <a:cubicBezTo>
                  <a:pt x="163642" y="184594"/>
                  <a:pt x="247129" y="144157"/>
                  <a:pt x="313869" y="82572"/>
                </a:cubicBezTo>
                <a:lnTo>
                  <a:pt x="323546" y="73657"/>
                </a:lnTo>
                <a:lnTo>
                  <a:pt x="333233" y="82572"/>
                </a:lnTo>
                <a:cubicBezTo>
                  <a:pt x="399970" y="144157"/>
                  <a:pt x="483454" y="184594"/>
                  <a:pt x="573149" y="198777"/>
                </a:cubicBezTo>
                <a:lnTo>
                  <a:pt x="585188" y="200682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7D989927-F714-A53A-4C5D-FF0723E24649}"/>
              </a:ext>
            </a:extLst>
          </p:cNvPr>
          <p:cNvSpPr/>
          <p:nvPr/>
        </p:nvSpPr>
        <p:spPr>
          <a:xfrm>
            <a:off x="6920541" y="2716079"/>
            <a:ext cx="258133" cy="307750"/>
          </a:xfrm>
          <a:custGeom>
            <a:avLst/>
            <a:gdLst>
              <a:gd name="connsiteX0" fmla="*/ 614164 w 647101"/>
              <a:gd name="connsiteY0" fmla="*/ 141361 h 771482"/>
              <a:gd name="connsiteX1" fmla="*/ 350588 w 647101"/>
              <a:gd name="connsiteY1" fmla="*/ 12383 h 771482"/>
              <a:gd name="connsiteX2" fmla="*/ 300223 w 647101"/>
              <a:gd name="connsiteY2" fmla="*/ 8673 h 771482"/>
              <a:gd name="connsiteX3" fmla="*/ 296514 w 647101"/>
              <a:gd name="connsiteY3" fmla="*/ 12383 h 771482"/>
              <a:gd name="connsiteX4" fmla="*/ 32938 w 647101"/>
              <a:gd name="connsiteY4" fmla="*/ 141361 h 771482"/>
              <a:gd name="connsiteX5" fmla="*/ 1 w 647101"/>
              <a:gd name="connsiteY5" fmla="*/ 177803 h 771482"/>
              <a:gd name="connsiteX6" fmla="*/ 1 w 647101"/>
              <a:gd name="connsiteY6" fmla="*/ 269748 h 771482"/>
              <a:gd name="connsiteX7" fmla="*/ 303649 w 647101"/>
              <a:gd name="connsiteY7" fmla="*/ 765639 h 771482"/>
              <a:gd name="connsiteX8" fmla="*/ 343454 w 647101"/>
              <a:gd name="connsiteY8" fmla="*/ 765639 h 771482"/>
              <a:gd name="connsiteX9" fmla="*/ 647101 w 647101"/>
              <a:gd name="connsiteY9" fmla="*/ 269748 h 771482"/>
              <a:gd name="connsiteX10" fmla="*/ 647101 w 647101"/>
              <a:gd name="connsiteY10" fmla="*/ 177803 h 771482"/>
              <a:gd name="connsiteX11" fmla="*/ 614164 w 647101"/>
              <a:gd name="connsiteY11" fmla="*/ 141361 h 771482"/>
              <a:gd name="connsiteX12" fmla="*/ 585188 w 647101"/>
              <a:gd name="connsiteY12" fmla="*/ 269748 h 771482"/>
              <a:gd name="connsiteX13" fmla="*/ 331690 w 647101"/>
              <a:gd name="connsiteY13" fmla="*/ 699097 h 771482"/>
              <a:gd name="connsiteX14" fmla="*/ 323556 w 647101"/>
              <a:gd name="connsiteY14" fmla="*/ 704726 h 771482"/>
              <a:gd name="connsiteX15" fmla="*/ 315431 w 647101"/>
              <a:gd name="connsiteY15" fmla="*/ 699097 h 771482"/>
              <a:gd name="connsiteX16" fmla="*/ 61904 w 647101"/>
              <a:gd name="connsiteY16" fmla="*/ 269748 h 771482"/>
              <a:gd name="connsiteX17" fmla="*/ 61904 w 647101"/>
              <a:gd name="connsiteY17" fmla="*/ 200682 h 771482"/>
              <a:gd name="connsiteX18" fmla="*/ 73944 w 647101"/>
              <a:gd name="connsiteY18" fmla="*/ 198777 h 771482"/>
              <a:gd name="connsiteX19" fmla="*/ 313869 w 647101"/>
              <a:gd name="connsiteY19" fmla="*/ 82572 h 771482"/>
              <a:gd name="connsiteX20" fmla="*/ 323546 w 647101"/>
              <a:gd name="connsiteY20" fmla="*/ 73657 h 771482"/>
              <a:gd name="connsiteX21" fmla="*/ 333233 w 647101"/>
              <a:gd name="connsiteY21" fmla="*/ 82572 h 771482"/>
              <a:gd name="connsiteX22" fmla="*/ 573149 w 647101"/>
              <a:gd name="connsiteY22" fmla="*/ 198777 h 771482"/>
              <a:gd name="connsiteX23" fmla="*/ 585188 w 647101"/>
              <a:gd name="connsiteY23" fmla="*/ 200682 h 7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7101" h="771482">
                <a:moveTo>
                  <a:pt x="614164" y="141361"/>
                </a:moveTo>
                <a:cubicBezTo>
                  <a:pt x="513138" y="133313"/>
                  <a:pt x="418933" y="87216"/>
                  <a:pt x="350588" y="12383"/>
                </a:cubicBezTo>
                <a:cubicBezTo>
                  <a:pt x="337704" y="-2549"/>
                  <a:pt x="315156" y="-4210"/>
                  <a:pt x="300223" y="8673"/>
                </a:cubicBezTo>
                <a:cubicBezTo>
                  <a:pt x="298897" y="9817"/>
                  <a:pt x="297658" y="11057"/>
                  <a:pt x="296514" y="12383"/>
                </a:cubicBezTo>
                <a:cubicBezTo>
                  <a:pt x="228169" y="87216"/>
                  <a:pt x="133964" y="133313"/>
                  <a:pt x="32938" y="141361"/>
                </a:cubicBezTo>
                <a:cubicBezTo>
                  <a:pt x="14166" y="143120"/>
                  <a:pt x="-141" y="158948"/>
                  <a:pt x="1" y="177803"/>
                </a:cubicBezTo>
                <a:lnTo>
                  <a:pt x="1" y="269748"/>
                </a:lnTo>
                <a:cubicBezTo>
                  <a:pt x="1" y="469640"/>
                  <a:pt x="127131" y="652491"/>
                  <a:pt x="303649" y="765639"/>
                </a:cubicBezTo>
                <a:cubicBezTo>
                  <a:pt x="315773" y="773430"/>
                  <a:pt x="331329" y="773430"/>
                  <a:pt x="343454" y="765639"/>
                </a:cubicBezTo>
                <a:cubicBezTo>
                  <a:pt x="519971" y="652463"/>
                  <a:pt x="647101" y="469640"/>
                  <a:pt x="647101" y="269748"/>
                </a:cubicBezTo>
                <a:lnTo>
                  <a:pt x="647101" y="177803"/>
                </a:lnTo>
                <a:cubicBezTo>
                  <a:pt x="647243" y="158948"/>
                  <a:pt x="632936" y="143120"/>
                  <a:pt x="614164" y="141361"/>
                </a:cubicBezTo>
                <a:close/>
                <a:moveTo>
                  <a:pt x="585188" y="269748"/>
                </a:moveTo>
                <a:cubicBezTo>
                  <a:pt x="585188" y="428816"/>
                  <a:pt x="490424" y="589283"/>
                  <a:pt x="331690" y="699097"/>
                </a:cubicBezTo>
                <a:lnTo>
                  <a:pt x="323556" y="704726"/>
                </a:lnTo>
                <a:lnTo>
                  <a:pt x="315431" y="699097"/>
                </a:lnTo>
                <a:cubicBezTo>
                  <a:pt x="156687" y="589274"/>
                  <a:pt x="61904" y="428768"/>
                  <a:pt x="61904" y="269748"/>
                </a:cubicBezTo>
                <a:lnTo>
                  <a:pt x="61904" y="200682"/>
                </a:lnTo>
                <a:lnTo>
                  <a:pt x="73944" y="198777"/>
                </a:lnTo>
                <a:cubicBezTo>
                  <a:pt x="163642" y="184594"/>
                  <a:pt x="247129" y="144157"/>
                  <a:pt x="313869" y="82572"/>
                </a:cubicBezTo>
                <a:lnTo>
                  <a:pt x="323546" y="73657"/>
                </a:lnTo>
                <a:lnTo>
                  <a:pt x="333233" y="82572"/>
                </a:lnTo>
                <a:cubicBezTo>
                  <a:pt x="399970" y="144157"/>
                  <a:pt x="483454" y="184594"/>
                  <a:pt x="573149" y="198777"/>
                </a:cubicBezTo>
                <a:lnTo>
                  <a:pt x="585188" y="200682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11" name="Freihandform 10">
            <a:extLst>
              <a:ext uri="{FF2B5EF4-FFF2-40B4-BE49-F238E27FC236}">
                <a16:creationId xmlns:a16="http://schemas.microsoft.com/office/drawing/2014/main" id="{290890B3-BBE1-FCB9-42D6-F4B4803E0E51}"/>
              </a:ext>
            </a:extLst>
          </p:cNvPr>
          <p:cNvSpPr/>
          <p:nvPr/>
        </p:nvSpPr>
        <p:spPr>
          <a:xfrm>
            <a:off x="6920541" y="3168158"/>
            <a:ext cx="258133" cy="307750"/>
          </a:xfrm>
          <a:custGeom>
            <a:avLst/>
            <a:gdLst>
              <a:gd name="connsiteX0" fmla="*/ 614164 w 647101"/>
              <a:gd name="connsiteY0" fmla="*/ 141361 h 771482"/>
              <a:gd name="connsiteX1" fmla="*/ 350588 w 647101"/>
              <a:gd name="connsiteY1" fmla="*/ 12383 h 771482"/>
              <a:gd name="connsiteX2" fmla="*/ 300223 w 647101"/>
              <a:gd name="connsiteY2" fmla="*/ 8673 h 771482"/>
              <a:gd name="connsiteX3" fmla="*/ 296514 w 647101"/>
              <a:gd name="connsiteY3" fmla="*/ 12383 h 771482"/>
              <a:gd name="connsiteX4" fmla="*/ 32938 w 647101"/>
              <a:gd name="connsiteY4" fmla="*/ 141361 h 771482"/>
              <a:gd name="connsiteX5" fmla="*/ 1 w 647101"/>
              <a:gd name="connsiteY5" fmla="*/ 177803 h 771482"/>
              <a:gd name="connsiteX6" fmla="*/ 1 w 647101"/>
              <a:gd name="connsiteY6" fmla="*/ 269748 h 771482"/>
              <a:gd name="connsiteX7" fmla="*/ 303649 w 647101"/>
              <a:gd name="connsiteY7" fmla="*/ 765639 h 771482"/>
              <a:gd name="connsiteX8" fmla="*/ 343454 w 647101"/>
              <a:gd name="connsiteY8" fmla="*/ 765639 h 771482"/>
              <a:gd name="connsiteX9" fmla="*/ 647101 w 647101"/>
              <a:gd name="connsiteY9" fmla="*/ 269748 h 771482"/>
              <a:gd name="connsiteX10" fmla="*/ 647101 w 647101"/>
              <a:gd name="connsiteY10" fmla="*/ 177803 h 771482"/>
              <a:gd name="connsiteX11" fmla="*/ 614164 w 647101"/>
              <a:gd name="connsiteY11" fmla="*/ 141361 h 771482"/>
              <a:gd name="connsiteX12" fmla="*/ 585188 w 647101"/>
              <a:gd name="connsiteY12" fmla="*/ 269748 h 771482"/>
              <a:gd name="connsiteX13" fmla="*/ 331690 w 647101"/>
              <a:gd name="connsiteY13" fmla="*/ 699097 h 771482"/>
              <a:gd name="connsiteX14" fmla="*/ 323556 w 647101"/>
              <a:gd name="connsiteY14" fmla="*/ 704726 h 771482"/>
              <a:gd name="connsiteX15" fmla="*/ 315431 w 647101"/>
              <a:gd name="connsiteY15" fmla="*/ 699097 h 771482"/>
              <a:gd name="connsiteX16" fmla="*/ 61904 w 647101"/>
              <a:gd name="connsiteY16" fmla="*/ 269748 h 771482"/>
              <a:gd name="connsiteX17" fmla="*/ 61904 w 647101"/>
              <a:gd name="connsiteY17" fmla="*/ 200682 h 771482"/>
              <a:gd name="connsiteX18" fmla="*/ 73944 w 647101"/>
              <a:gd name="connsiteY18" fmla="*/ 198777 h 771482"/>
              <a:gd name="connsiteX19" fmla="*/ 313869 w 647101"/>
              <a:gd name="connsiteY19" fmla="*/ 82572 h 771482"/>
              <a:gd name="connsiteX20" fmla="*/ 323546 w 647101"/>
              <a:gd name="connsiteY20" fmla="*/ 73657 h 771482"/>
              <a:gd name="connsiteX21" fmla="*/ 333233 w 647101"/>
              <a:gd name="connsiteY21" fmla="*/ 82572 h 771482"/>
              <a:gd name="connsiteX22" fmla="*/ 573149 w 647101"/>
              <a:gd name="connsiteY22" fmla="*/ 198777 h 771482"/>
              <a:gd name="connsiteX23" fmla="*/ 585188 w 647101"/>
              <a:gd name="connsiteY23" fmla="*/ 200682 h 7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7101" h="771482">
                <a:moveTo>
                  <a:pt x="614164" y="141361"/>
                </a:moveTo>
                <a:cubicBezTo>
                  <a:pt x="513138" y="133313"/>
                  <a:pt x="418933" y="87216"/>
                  <a:pt x="350588" y="12383"/>
                </a:cubicBezTo>
                <a:cubicBezTo>
                  <a:pt x="337704" y="-2549"/>
                  <a:pt x="315156" y="-4210"/>
                  <a:pt x="300223" y="8673"/>
                </a:cubicBezTo>
                <a:cubicBezTo>
                  <a:pt x="298897" y="9817"/>
                  <a:pt x="297658" y="11057"/>
                  <a:pt x="296514" y="12383"/>
                </a:cubicBezTo>
                <a:cubicBezTo>
                  <a:pt x="228169" y="87216"/>
                  <a:pt x="133964" y="133313"/>
                  <a:pt x="32938" y="141361"/>
                </a:cubicBezTo>
                <a:cubicBezTo>
                  <a:pt x="14166" y="143120"/>
                  <a:pt x="-141" y="158948"/>
                  <a:pt x="1" y="177803"/>
                </a:cubicBezTo>
                <a:lnTo>
                  <a:pt x="1" y="269748"/>
                </a:lnTo>
                <a:cubicBezTo>
                  <a:pt x="1" y="469640"/>
                  <a:pt x="127131" y="652491"/>
                  <a:pt x="303649" y="765639"/>
                </a:cubicBezTo>
                <a:cubicBezTo>
                  <a:pt x="315773" y="773430"/>
                  <a:pt x="331329" y="773430"/>
                  <a:pt x="343454" y="765639"/>
                </a:cubicBezTo>
                <a:cubicBezTo>
                  <a:pt x="519971" y="652463"/>
                  <a:pt x="647101" y="469640"/>
                  <a:pt x="647101" y="269748"/>
                </a:cubicBezTo>
                <a:lnTo>
                  <a:pt x="647101" y="177803"/>
                </a:lnTo>
                <a:cubicBezTo>
                  <a:pt x="647243" y="158948"/>
                  <a:pt x="632936" y="143120"/>
                  <a:pt x="614164" y="141361"/>
                </a:cubicBezTo>
                <a:close/>
                <a:moveTo>
                  <a:pt x="585188" y="269748"/>
                </a:moveTo>
                <a:cubicBezTo>
                  <a:pt x="585188" y="428816"/>
                  <a:pt x="490424" y="589283"/>
                  <a:pt x="331690" y="699097"/>
                </a:cubicBezTo>
                <a:lnTo>
                  <a:pt x="323556" y="704726"/>
                </a:lnTo>
                <a:lnTo>
                  <a:pt x="315431" y="699097"/>
                </a:lnTo>
                <a:cubicBezTo>
                  <a:pt x="156687" y="589274"/>
                  <a:pt x="61904" y="428768"/>
                  <a:pt x="61904" y="269748"/>
                </a:cubicBezTo>
                <a:lnTo>
                  <a:pt x="61904" y="200682"/>
                </a:lnTo>
                <a:lnTo>
                  <a:pt x="73944" y="198777"/>
                </a:lnTo>
                <a:cubicBezTo>
                  <a:pt x="163642" y="184594"/>
                  <a:pt x="247129" y="144157"/>
                  <a:pt x="313869" y="82572"/>
                </a:cubicBezTo>
                <a:lnTo>
                  <a:pt x="323546" y="73657"/>
                </a:lnTo>
                <a:lnTo>
                  <a:pt x="333233" y="82572"/>
                </a:lnTo>
                <a:cubicBezTo>
                  <a:pt x="399970" y="144157"/>
                  <a:pt x="483454" y="184594"/>
                  <a:pt x="573149" y="198777"/>
                </a:cubicBezTo>
                <a:lnTo>
                  <a:pt x="585188" y="200682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12" name="Freihandform 11">
            <a:extLst>
              <a:ext uri="{FF2B5EF4-FFF2-40B4-BE49-F238E27FC236}">
                <a16:creationId xmlns:a16="http://schemas.microsoft.com/office/drawing/2014/main" id="{D8AE729F-DC35-C37C-F8B5-5B1DC9F8765B}"/>
              </a:ext>
            </a:extLst>
          </p:cNvPr>
          <p:cNvSpPr/>
          <p:nvPr/>
        </p:nvSpPr>
        <p:spPr>
          <a:xfrm>
            <a:off x="6920541" y="3620237"/>
            <a:ext cx="258133" cy="307750"/>
          </a:xfrm>
          <a:custGeom>
            <a:avLst/>
            <a:gdLst>
              <a:gd name="connsiteX0" fmla="*/ 614164 w 647101"/>
              <a:gd name="connsiteY0" fmla="*/ 141361 h 771482"/>
              <a:gd name="connsiteX1" fmla="*/ 350588 w 647101"/>
              <a:gd name="connsiteY1" fmla="*/ 12383 h 771482"/>
              <a:gd name="connsiteX2" fmla="*/ 300223 w 647101"/>
              <a:gd name="connsiteY2" fmla="*/ 8673 h 771482"/>
              <a:gd name="connsiteX3" fmla="*/ 296514 w 647101"/>
              <a:gd name="connsiteY3" fmla="*/ 12383 h 771482"/>
              <a:gd name="connsiteX4" fmla="*/ 32938 w 647101"/>
              <a:gd name="connsiteY4" fmla="*/ 141361 h 771482"/>
              <a:gd name="connsiteX5" fmla="*/ 1 w 647101"/>
              <a:gd name="connsiteY5" fmla="*/ 177803 h 771482"/>
              <a:gd name="connsiteX6" fmla="*/ 1 w 647101"/>
              <a:gd name="connsiteY6" fmla="*/ 269748 h 771482"/>
              <a:gd name="connsiteX7" fmla="*/ 303649 w 647101"/>
              <a:gd name="connsiteY7" fmla="*/ 765639 h 771482"/>
              <a:gd name="connsiteX8" fmla="*/ 343454 w 647101"/>
              <a:gd name="connsiteY8" fmla="*/ 765639 h 771482"/>
              <a:gd name="connsiteX9" fmla="*/ 647101 w 647101"/>
              <a:gd name="connsiteY9" fmla="*/ 269748 h 771482"/>
              <a:gd name="connsiteX10" fmla="*/ 647101 w 647101"/>
              <a:gd name="connsiteY10" fmla="*/ 177803 h 771482"/>
              <a:gd name="connsiteX11" fmla="*/ 614164 w 647101"/>
              <a:gd name="connsiteY11" fmla="*/ 141361 h 771482"/>
              <a:gd name="connsiteX12" fmla="*/ 585188 w 647101"/>
              <a:gd name="connsiteY12" fmla="*/ 269748 h 771482"/>
              <a:gd name="connsiteX13" fmla="*/ 331690 w 647101"/>
              <a:gd name="connsiteY13" fmla="*/ 699097 h 771482"/>
              <a:gd name="connsiteX14" fmla="*/ 323556 w 647101"/>
              <a:gd name="connsiteY14" fmla="*/ 704726 h 771482"/>
              <a:gd name="connsiteX15" fmla="*/ 315431 w 647101"/>
              <a:gd name="connsiteY15" fmla="*/ 699097 h 771482"/>
              <a:gd name="connsiteX16" fmla="*/ 61904 w 647101"/>
              <a:gd name="connsiteY16" fmla="*/ 269748 h 771482"/>
              <a:gd name="connsiteX17" fmla="*/ 61904 w 647101"/>
              <a:gd name="connsiteY17" fmla="*/ 200682 h 771482"/>
              <a:gd name="connsiteX18" fmla="*/ 73944 w 647101"/>
              <a:gd name="connsiteY18" fmla="*/ 198777 h 771482"/>
              <a:gd name="connsiteX19" fmla="*/ 313869 w 647101"/>
              <a:gd name="connsiteY19" fmla="*/ 82572 h 771482"/>
              <a:gd name="connsiteX20" fmla="*/ 323546 w 647101"/>
              <a:gd name="connsiteY20" fmla="*/ 73657 h 771482"/>
              <a:gd name="connsiteX21" fmla="*/ 333233 w 647101"/>
              <a:gd name="connsiteY21" fmla="*/ 82572 h 771482"/>
              <a:gd name="connsiteX22" fmla="*/ 573149 w 647101"/>
              <a:gd name="connsiteY22" fmla="*/ 198777 h 771482"/>
              <a:gd name="connsiteX23" fmla="*/ 585188 w 647101"/>
              <a:gd name="connsiteY23" fmla="*/ 200682 h 7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7101" h="771482">
                <a:moveTo>
                  <a:pt x="614164" y="141361"/>
                </a:moveTo>
                <a:cubicBezTo>
                  <a:pt x="513138" y="133313"/>
                  <a:pt x="418933" y="87216"/>
                  <a:pt x="350588" y="12383"/>
                </a:cubicBezTo>
                <a:cubicBezTo>
                  <a:pt x="337704" y="-2549"/>
                  <a:pt x="315156" y="-4210"/>
                  <a:pt x="300223" y="8673"/>
                </a:cubicBezTo>
                <a:cubicBezTo>
                  <a:pt x="298897" y="9817"/>
                  <a:pt x="297658" y="11057"/>
                  <a:pt x="296514" y="12383"/>
                </a:cubicBezTo>
                <a:cubicBezTo>
                  <a:pt x="228169" y="87216"/>
                  <a:pt x="133964" y="133313"/>
                  <a:pt x="32938" y="141361"/>
                </a:cubicBezTo>
                <a:cubicBezTo>
                  <a:pt x="14166" y="143120"/>
                  <a:pt x="-141" y="158948"/>
                  <a:pt x="1" y="177803"/>
                </a:cubicBezTo>
                <a:lnTo>
                  <a:pt x="1" y="269748"/>
                </a:lnTo>
                <a:cubicBezTo>
                  <a:pt x="1" y="469640"/>
                  <a:pt x="127131" y="652491"/>
                  <a:pt x="303649" y="765639"/>
                </a:cubicBezTo>
                <a:cubicBezTo>
                  <a:pt x="315773" y="773430"/>
                  <a:pt x="331329" y="773430"/>
                  <a:pt x="343454" y="765639"/>
                </a:cubicBezTo>
                <a:cubicBezTo>
                  <a:pt x="519971" y="652463"/>
                  <a:pt x="647101" y="469640"/>
                  <a:pt x="647101" y="269748"/>
                </a:cubicBezTo>
                <a:lnTo>
                  <a:pt x="647101" y="177803"/>
                </a:lnTo>
                <a:cubicBezTo>
                  <a:pt x="647243" y="158948"/>
                  <a:pt x="632936" y="143120"/>
                  <a:pt x="614164" y="141361"/>
                </a:cubicBezTo>
                <a:close/>
                <a:moveTo>
                  <a:pt x="585188" y="269748"/>
                </a:moveTo>
                <a:cubicBezTo>
                  <a:pt x="585188" y="428816"/>
                  <a:pt x="490424" y="589283"/>
                  <a:pt x="331690" y="699097"/>
                </a:cubicBezTo>
                <a:lnTo>
                  <a:pt x="323556" y="704726"/>
                </a:lnTo>
                <a:lnTo>
                  <a:pt x="315431" y="699097"/>
                </a:lnTo>
                <a:cubicBezTo>
                  <a:pt x="156687" y="589274"/>
                  <a:pt x="61904" y="428768"/>
                  <a:pt x="61904" y="269748"/>
                </a:cubicBezTo>
                <a:lnTo>
                  <a:pt x="61904" y="200682"/>
                </a:lnTo>
                <a:lnTo>
                  <a:pt x="73944" y="198777"/>
                </a:lnTo>
                <a:cubicBezTo>
                  <a:pt x="163642" y="184594"/>
                  <a:pt x="247129" y="144157"/>
                  <a:pt x="313869" y="82572"/>
                </a:cubicBezTo>
                <a:lnTo>
                  <a:pt x="323546" y="73657"/>
                </a:lnTo>
                <a:lnTo>
                  <a:pt x="333233" y="82572"/>
                </a:lnTo>
                <a:cubicBezTo>
                  <a:pt x="399970" y="144157"/>
                  <a:pt x="483454" y="184594"/>
                  <a:pt x="573149" y="198777"/>
                </a:cubicBezTo>
                <a:lnTo>
                  <a:pt x="585188" y="200682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3E10689-1B69-6A39-1F6D-A3DD894CC6EC}"/>
              </a:ext>
            </a:extLst>
          </p:cNvPr>
          <p:cNvSpPr txBox="1"/>
          <p:nvPr/>
        </p:nvSpPr>
        <p:spPr>
          <a:xfrm>
            <a:off x="7178674" y="2263598"/>
            <a:ext cx="1867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DM Serif Display" pitchFamily="2" charset="0"/>
              </a:rPr>
              <a:t>AI </a:t>
            </a:r>
            <a:r>
              <a:rPr lang="de-CH" dirty="0" err="1">
                <a:latin typeface="DM Serif Display" pitchFamily="2" charset="0"/>
              </a:rPr>
              <a:t>tool</a:t>
            </a:r>
            <a:r>
              <a:rPr lang="de-CH" dirty="0">
                <a:latin typeface="DM Serif Display" pitchFamily="2" charset="0"/>
              </a:rPr>
              <a:t> </a:t>
            </a:r>
            <a:r>
              <a:rPr lang="de-CH" dirty="0" err="1">
                <a:latin typeface="DM Serif Display" pitchFamily="2" charset="0"/>
              </a:rPr>
              <a:t>generates</a:t>
            </a:r>
            <a:r>
              <a:rPr lang="de-CH" dirty="0">
                <a:latin typeface="DM Serif Display" pitchFamily="2" charset="0"/>
              </a:rPr>
              <a:t> code.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4799C76-F393-E6F6-A754-A64F56BC3009}"/>
              </a:ext>
            </a:extLst>
          </p:cNvPr>
          <p:cNvSpPr txBox="1"/>
          <p:nvPr/>
        </p:nvSpPr>
        <p:spPr>
          <a:xfrm>
            <a:off x="7178674" y="2715878"/>
            <a:ext cx="1867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DM Serif Display" pitchFamily="2" charset="0"/>
              </a:rPr>
              <a:t>Snyk</a:t>
            </a:r>
            <a:r>
              <a:rPr lang="de-CH" dirty="0">
                <a:latin typeface="DM Serif Display" pitchFamily="2" charset="0"/>
              </a:rPr>
              <a:t> </a:t>
            </a:r>
            <a:r>
              <a:rPr lang="de-CH" dirty="0" err="1">
                <a:latin typeface="DM Serif Display" pitchFamily="2" charset="0"/>
              </a:rPr>
              <a:t>scans</a:t>
            </a:r>
            <a:r>
              <a:rPr lang="de-CH" dirty="0">
                <a:latin typeface="DM Serif Display" pitchFamily="2" charset="0"/>
              </a:rPr>
              <a:t> </a:t>
            </a:r>
            <a:r>
              <a:rPr lang="de-CH" dirty="0" err="1">
                <a:latin typeface="DM Serif Display" pitchFamily="2" charset="0"/>
              </a:rPr>
              <a:t>for</a:t>
            </a:r>
            <a:r>
              <a:rPr lang="de-CH" dirty="0">
                <a:latin typeface="DM Serif Display" pitchFamily="2" charset="0"/>
              </a:rPr>
              <a:t> </a:t>
            </a:r>
            <a:r>
              <a:rPr lang="de-CH" dirty="0" err="1">
                <a:latin typeface="DM Serif Display" pitchFamily="2" charset="0"/>
              </a:rPr>
              <a:t>vulnerabilities</a:t>
            </a:r>
            <a:r>
              <a:rPr lang="de-CH" dirty="0">
                <a:latin typeface="DM Serif Display" pitchFamily="2" charset="0"/>
              </a:rPr>
              <a:t>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0D58790-9D88-71B3-C24E-357CF7C7140C}"/>
              </a:ext>
            </a:extLst>
          </p:cNvPr>
          <p:cNvSpPr txBox="1"/>
          <p:nvPr/>
        </p:nvSpPr>
        <p:spPr>
          <a:xfrm>
            <a:off x="7178674" y="3168158"/>
            <a:ext cx="1867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DM Serif Display" pitchFamily="2" charset="0"/>
              </a:rPr>
              <a:t>Snyk</a:t>
            </a:r>
            <a:r>
              <a:rPr lang="de-CH" dirty="0">
                <a:latin typeface="DM Serif Display" pitchFamily="2" charset="0"/>
              </a:rPr>
              <a:t> </a:t>
            </a:r>
            <a:r>
              <a:rPr lang="de-CH" dirty="0" err="1">
                <a:latin typeface="DM Serif Display" pitchFamily="2" charset="0"/>
              </a:rPr>
              <a:t>suggests</a:t>
            </a:r>
            <a:r>
              <a:rPr lang="de-CH" dirty="0">
                <a:latin typeface="DM Serif Display" pitchFamily="2" charset="0"/>
              </a:rPr>
              <a:t> fixes.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AA480F4-CEE8-A713-DCB3-60EEBBCC285E}"/>
              </a:ext>
            </a:extLst>
          </p:cNvPr>
          <p:cNvSpPr txBox="1"/>
          <p:nvPr/>
        </p:nvSpPr>
        <p:spPr>
          <a:xfrm>
            <a:off x="7178674" y="3620169"/>
            <a:ext cx="1867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DM Serif Display" pitchFamily="2" charset="0"/>
              </a:rPr>
              <a:t>Developer </a:t>
            </a:r>
            <a:r>
              <a:rPr lang="de-CH" dirty="0" err="1">
                <a:latin typeface="DM Serif Display" pitchFamily="2" charset="0"/>
              </a:rPr>
              <a:t>applies</a:t>
            </a:r>
            <a:r>
              <a:rPr lang="de-CH" dirty="0">
                <a:latin typeface="DM Serif Display" pitchFamily="2" charset="0"/>
              </a:rPr>
              <a:t> fix.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B59CD7-3E86-82B2-1875-2518EC299BA2}"/>
              </a:ext>
            </a:extLst>
          </p:cNvPr>
          <p:cNvSpPr txBox="1"/>
          <p:nvPr/>
        </p:nvSpPr>
        <p:spPr>
          <a:xfrm>
            <a:off x="6973968" y="2273532"/>
            <a:ext cx="1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383863"/>
                </a:solidFill>
                <a:latin typeface="DM Serif Display" pitchFamily="2" charset="0"/>
              </a:rPr>
              <a:t>1</a:t>
            </a:r>
            <a:endParaRPr lang="de-CH" dirty="0">
              <a:solidFill>
                <a:srgbClr val="38386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A99A89-E6CB-4A11-ECCC-9C6322F3AAF3}"/>
              </a:ext>
            </a:extLst>
          </p:cNvPr>
          <p:cNvSpPr txBox="1"/>
          <p:nvPr/>
        </p:nvSpPr>
        <p:spPr>
          <a:xfrm>
            <a:off x="6973968" y="2725611"/>
            <a:ext cx="1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383863"/>
                </a:solidFill>
                <a:latin typeface="DM Serif Display" pitchFamily="2" charset="0"/>
              </a:rPr>
              <a:t>2</a:t>
            </a:r>
            <a:endParaRPr lang="de-CH" dirty="0">
              <a:solidFill>
                <a:srgbClr val="383863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D126F86-AF05-853A-8C42-08738966B677}"/>
              </a:ext>
            </a:extLst>
          </p:cNvPr>
          <p:cNvSpPr txBox="1"/>
          <p:nvPr/>
        </p:nvSpPr>
        <p:spPr>
          <a:xfrm>
            <a:off x="6973967" y="3177690"/>
            <a:ext cx="1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383863"/>
                </a:solidFill>
                <a:latin typeface="DM Serif Display" pitchFamily="2" charset="0"/>
              </a:rPr>
              <a:t>3</a:t>
            </a:r>
            <a:endParaRPr lang="de-CH" dirty="0">
              <a:solidFill>
                <a:srgbClr val="383863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15FA4DB-5F88-ADBA-208B-7F4B9FE24048}"/>
              </a:ext>
            </a:extLst>
          </p:cNvPr>
          <p:cNvSpPr txBox="1"/>
          <p:nvPr/>
        </p:nvSpPr>
        <p:spPr>
          <a:xfrm>
            <a:off x="6973967" y="3629769"/>
            <a:ext cx="1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383863"/>
                </a:solidFill>
                <a:latin typeface="DM Serif Display" pitchFamily="2" charset="0"/>
              </a:rPr>
              <a:t>4</a:t>
            </a:r>
            <a:endParaRPr lang="de-CH" dirty="0">
              <a:solidFill>
                <a:srgbClr val="383863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88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 White Slid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</Words>
  <Application>Microsoft Macintosh PowerPoint</Application>
  <PresentationFormat>Bildschirmpräsentation (16:9)</PresentationFormat>
  <Paragraphs>105</Paragraphs>
  <Slides>6</Slides>
  <Notes>6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Calibri</vt:lpstr>
      <vt:lpstr>Poppins</vt:lpstr>
      <vt:lpstr>Wingdings</vt:lpstr>
      <vt:lpstr>Symbol</vt:lpstr>
      <vt:lpstr>DM Serif Display</vt:lpstr>
      <vt:lpstr>Arial</vt:lpstr>
      <vt:lpstr>Gelasio</vt:lpstr>
      <vt:lpstr>Minimal White Slides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Hamza Zarah</cp:lastModifiedBy>
  <cp:revision>8</cp:revision>
  <dcterms:modified xsi:type="dcterms:W3CDTF">2024-12-10T20:45:40Z</dcterms:modified>
</cp:coreProperties>
</file>