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7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24188-9A50-4C32-8BDD-B7633A239A5D}"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C0A0F3D5-8FE0-41D2-9AF9-EBBE214F84D5}">
      <dgm:prSet custT="1"/>
      <dgm:spPr/>
      <dgm:t>
        <a:bodyPr/>
        <a:lstStyle/>
        <a:p>
          <a:r>
            <a:rPr lang="en-US" sz="4000" b="0" i="0" baseline="0" dirty="0"/>
            <a:t>The study of people's beliefs about morality:</a:t>
          </a:r>
          <a:endParaRPr lang="en-US" sz="4000" dirty="0"/>
        </a:p>
      </dgm:t>
    </dgm:pt>
    <dgm:pt modelId="{44B68F84-D64D-4B94-BF1B-75F155FD56B0}" type="parTrans" cxnId="{84BB68A0-0EAC-4611-984C-9D5079CDA154}">
      <dgm:prSet/>
      <dgm:spPr/>
      <dgm:t>
        <a:bodyPr/>
        <a:lstStyle/>
        <a:p>
          <a:endParaRPr lang="en-US"/>
        </a:p>
      </dgm:t>
    </dgm:pt>
    <dgm:pt modelId="{52B9F20B-ADA3-4BE9-88D4-5454082F8897}" type="sibTrans" cxnId="{84BB68A0-0EAC-4611-984C-9D5079CDA154}">
      <dgm:prSet/>
      <dgm:spPr/>
      <dgm:t>
        <a:bodyPr/>
        <a:lstStyle/>
        <a:p>
          <a:endParaRPr lang="en-US"/>
        </a:p>
      </dgm:t>
    </dgm:pt>
    <dgm:pt modelId="{AE1CA93F-3E36-4575-ABF1-97522901535B}">
      <dgm:prSet/>
      <dgm:spPr/>
      <dgm:t>
        <a:bodyPr/>
        <a:lstStyle/>
        <a:p>
          <a:r>
            <a:rPr lang="en-US" b="1" i="0" baseline="0" dirty="0"/>
            <a:t>Purpose</a:t>
          </a:r>
          <a:r>
            <a:rPr lang="en-US" b="0" i="0" baseline="0" dirty="0"/>
            <a:t>: Focuses on what people believe is right or wrong.</a:t>
          </a:r>
          <a:endParaRPr lang="en-US" dirty="0"/>
        </a:p>
      </dgm:t>
    </dgm:pt>
    <dgm:pt modelId="{F4AA5044-67F8-45F9-9B30-3183426EB2C4}" type="parTrans" cxnId="{6BA127BE-84E0-4B63-8725-1F95FA893094}">
      <dgm:prSet/>
      <dgm:spPr/>
      <dgm:t>
        <a:bodyPr/>
        <a:lstStyle/>
        <a:p>
          <a:endParaRPr lang="en-US"/>
        </a:p>
      </dgm:t>
    </dgm:pt>
    <dgm:pt modelId="{C2C0C0C4-DE7C-41E9-AF66-7BE6D9F5A32C}" type="sibTrans" cxnId="{6BA127BE-84E0-4B63-8725-1F95FA893094}">
      <dgm:prSet/>
      <dgm:spPr/>
      <dgm:t>
        <a:bodyPr/>
        <a:lstStyle/>
        <a:p>
          <a:endParaRPr lang="en-US"/>
        </a:p>
      </dgm:t>
    </dgm:pt>
    <dgm:pt modelId="{F907981E-E01A-489E-992A-5B2FB4EF3789}">
      <dgm:prSet/>
      <dgm:spPr/>
      <dgm:t>
        <a:bodyPr/>
        <a:lstStyle/>
        <a:p>
          <a:r>
            <a:rPr lang="en-US" b="1" i="0" baseline="0" dirty="0"/>
            <a:t>Example</a:t>
          </a:r>
          <a:r>
            <a:rPr lang="en-US" b="0" i="0" baseline="0" dirty="0"/>
            <a:t>: Surveying engineers’ (</a:t>
          </a:r>
          <a:r>
            <a:rPr lang="en-US" b="0" i="0" dirty="0"/>
            <a:t>an engineering operation that involves assessing and recording details about an area of land)</a:t>
          </a:r>
          <a:r>
            <a:rPr lang="en-US" b="0" i="0" baseline="0" dirty="0"/>
            <a:t> opinions on the acceptability of certain software usage.</a:t>
          </a:r>
          <a:endParaRPr lang="en-US" dirty="0"/>
        </a:p>
      </dgm:t>
    </dgm:pt>
    <dgm:pt modelId="{A4F5AE62-7B75-472A-9851-4680E364E65A}" type="parTrans" cxnId="{1DFFDC05-4111-440D-9452-F4885E90CC00}">
      <dgm:prSet/>
      <dgm:spPr/>
      <dgm:t>
        <a:bodyPr/>
        <a:lstStyle/>
        <a:p>
          <a:endParaRPr lang="en-US"/>
        </a:p>
      </dgm:t>
    </dgm:pt>
    <dgm:pt modelId="{CB6FAC92-9CF5-4951-A10F-AF652E593B09}" type="sibTrans" cxnId="{1DFFDC05-4111-440D-9452-F4885E90CC00}">
      <dgm:prSet/>
      <dgm:spPr/>
      <dgm:t>
        <a:bodyPr/>
        <a:lstStyle/>
        <a:p>
          <a:endParaRPr lang="en-US"/>
        </a:p>
      </dgm:t>
    </dgm:pt>
    <dgm:pt modelId="{DA52725E-A6F0-4607-833B-1AFBCCE31526}">
      <dgm:prSet/>
      <dgm:spPr/>
      <dgm:t>
        <a:bodyPr/>
        <a:lstStyle/>
        <a:p>
          <a:r>
            <a:rPr lang="en-US" dirty="0"/>
            <a:t>80% people think that our product is better</a:t>
          </a:r>
        </a:p>
      </dgm:t>
    </dgm:pt>
    <dgm:pt modelId="{689EA1D7-1CB7-4D1B-800D-239093D9775B}" type="parTrans" cxnId="{4331A4C4-1AF9-4F9B-96C3-F7C009A2BE2D}">
      <dgm:prSet/>
      <dgm:spPr/>
      <dgm:t>
        <a:bodyPr/>
        <a:lstStyle/>
        <a:p>
          <a:endParaRPr lang="en-US"/>
        </a:p>
      </dgm:t>
    </dgm:pt>
    <dgm:pt modelId="{9C2477B3-AA14-415D-8D49-DED250C64446}" type="sibTrans" cxnId="{4331A4C4-1AF9-4F9B-96C3-F7C009A2BE2D}">
      <dgm:prSet/>
      <dgm:spPr/>
      <dgm:t>
        <a:bodyPr/>
        <a:lstStyle/>
        <a:p>
          <a:endParaRPr lang="en-US"/>
        </a:p>
      </dgm:t>
    </dgm:pt>
    <dgm:pt modelId="{385B3033-83FB-4B69-A1ED-91FC480E8486}" type="pres">
      <dgm:prSet presAssocID="{EEF24188-9A50-4C32-8BDD-B7633A239A5D}" presName="Name0" presStyleCnt="0">
        <dgm:presLayoutVars>
          <dgm:dir/>
          <dgm:animLvl val="lvl"/>
          <dgm:resizeHandles val="exact"/>
        </dgm:presLayoutVars>
      </dgm:prSet>
      <dgm:spPr/>
    </dgm:pt>
    <dgm:pt modelId="{976C9FA9-9729-4C84-A361-EF88C7CA49BF}" type="pres">
      <dgm:prSet presAssocID="{C0A0F3D5-8FE0-41D2-9AF9-EBBE214F84D5}" presName="linNode" presStyleCnt="0"/>
      <dgm:spPr/>
    </dgm:pt>
    <dgm:pt modelId="{D011A205-27A7-46AF-848C-EFCD1A17EDC8}" type="pres">
      <dgm:prSet presAssocID="{C0A0F3D5-8FE0-41D2-9AF9-EBBE214F84D5}" presName="parentText" presStyleLbl="node1" presStyleIdx="0" presStyleCnt="1" custLinFactNeighborX="-2433" custLinFactNeighborY="735">
        <dgm:presLayoutVars>
          <dgm:chMax val="1"/>
          <dgm:bulletEnabled val="1"/>
        </dgm:presLayoutVars>
      </dgm:prSet>
      <dgm:spPr/>
    </dgm:pt>
    <dgm:pt modelId="{FF549EDE-215E-498E-AC37-09D6DC54473A}" type="pres">
      <dgm:prSet presAssocID="{C0A0F3D5-8FE0-41D2-9AF9-EBBE214F84D5}" presName="descendantText" presStyleLbl="alignAccFollowNode1" presStyleIdx="0" presStyleCnt="1">
        <dgm:presLayoutVars>
          <dgm:bulletEnabled val="1"/>
        </dgm:presLayoutVars>
      </dgm:prSet>
      <dgm:spPr/>
    </dgm:pt>
  </dgm:ptLst>
  <dgm:cxnLst>
    <dgm:cxn modelId="{1DFFDC05-4111-440D-9452-F4885E90CC00}" srcId="{C0A0F3D5-8FE0-41D2-9AF9-EBBE214F84D5}" destId="{F907981E-E01A-489E-992A-5B2FB4EF3789}" srcOrd="1" destOrd="0" parTransId="{A4F5AE62-7B75-472A-9851-4680E364E65A}" sibTransId="{CB6FAC92-9CF5-4951-A10F-AF652E593B09}"/>
    <dgm:cxn modelId="{2E8B4035-119B-491E-9D6F-882ED60AB91F}" type="presOf" srcId="{F907981E-E01A-489E-992A-5B2FB4EF3789}" destId="{FF549EDE-215E-498E-AC37-09D6DC54473A}" srcOrd="0" destOrd="1" presId="urn:microsoft.com/office/officeart/2005/8/layout/vList5"/>
    <dgm:cxn modelId="{81CADF56-E711-4FD2-9BB1-E8476BD8BC16}" type="presOf" srcId="{C0A0F3D5-8FE0-41D2-9AF9-EBBE214F84D5}" destId="{D011A205-27A7-46AF-848C-EFCD1A17EDC8}" srcOrd="0" destOrd="0" presId="urn:microsoft.com/office/officeart/2005/8/layout/vList5"/>
    <dgm:cxn modelId="{84BB68A0-0EAC-4611-984C-9D5079CDA154}" srcId="{EEF24188-9A50-4C32-8BDD-B7633A239A5D}" destId="{C0A0F3D5-8FE0-41D2-9AF9-EBBE214F84D5}" srcOrd="0" destOrd="0" parTransId="{44B68F84-D64D-4B94-BF1B-75F155FD56B0}" sibTransId="{52B9F20B-ADA3-4BE9-88D4-5454082F8897}"/>
    <dgm:cxn modelId="{6BA127BE-84E0-4B63-8725-1F95FA893094}" srcId="{C0A0F3D5-8FE0-41D2-9AF9-EBBE214F84D5}" destId="{AE1CA93F-3E36-4575-ABF1-97522901535B}" srcOrd="0" destOrd="0" parTransId="{F4AA5044-67F8-45F9-9B30-3183426EB2C4}" sibTransId="{C2C0C0C4-DE7C-41E9-AF66-7BE6D9F5A32C}"/>
    <dgm:cxn modelId="{287889C2-7F54-4225-B37A-DE443C05AC2F}" type="presOf" srcId="{EEF24188-9A50-4C32-8BDD-B7633A239A5D}" destId="{385B3033-83FB-4B69-A1ED-91FC480E8486}" srcOrd="0" destOrd="0" presId="urn:microsoft.com/office/officeart/2005/8/layout/vList5"/>
    <dgm:cxn modelId="{4331A4C4-1AF9-4F9B-96C3-F7C009A2BE2D}" srcId="{C0A0F3D5-8FE0-41D2-9AF9-EBBE214F84D5}" destId="{DA52725E-A6F0-4607-833B-1AFBCCE31526}" srcOrd="2" destOrd="0" parTransId="{689EA1D7-1CB7-4D1B-800D-239093D9775B}" sibTransId="{9C2477B3-AA14-415D-8D49-DED250C64446}"/>
    <dgm:cxn modelId="{F50848DC-4815-4151-83FA-C53D5CBBFD4C}" type="presOf" srcId="{DA52725E-A6F0-4607-833B-1AFBCCE31526}" destId="{FF549EDE-215E-498E-AC37-09D6DC54473A}" srcOrd="0" destOrd="2" presId="urn:microsoft.com/office/officeart/2005/8/layout/vList5"/>
    <dgm:cxn modelId="{A1AEDEF9-2419-47FE-B75B-02235CE33C73}" type="presOf" srcId="{AE1CA93F-3E36-4575-ABF1-97522901535B}" destId="{FF549EDE-215E-498E-AC37-09D6DC54473A}" srcOrd="0" destOrd="0" presId="urn:microsoft.com/office/officeart/2005/8/layout/vList5"/>
    <dgm:cxn modelId="{FE3DC0AF-CEF1-4989-BF15-57A9B1D674AF}" type="presParOf" srcId="{385B3033-83FB-4B69-A1ED-91FC480E8486}" destId="{976C9FA9-9729-4C84-A361-EF88C7CA49BF}" srcOrd="0" destOrd="0" presId="urn:microsoft.com/office/officeart/2005/8/layout/vList5"/>
    <dgm:cxn modelId="{32A1C3C4-6C26-43E5-A9B0-34F268FFA1D8}" type="presParOf" srcId="{976C9FA9-9729-4C84-A361-EF88C7CA49BF}" destId="{D011A205-27A7-46AF-848C-EFCD1A17EDC8}" srcOrd="0" destOrd="0" presId="urn:microsoft.com/office/officeart/2005/8/layout/vList5"/>
    <dgm:cxn modelId="{1B944E34-4394-4A98-A3DD-737197EFC8EB}" type="presParOf" srcId="{976C9FA9-9729-4C84-A361-EF88C7CA49BF}" destId="{FF549EDE-215E-498E-AC37-09D6DC54473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7F599-4D82-46E3-A41B-5A90E41F40D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1E18C5BC-BB8A-4791-B604-6DB42C9A86EE}">
      <dgm:prSet custT="1"/>
      <dgm:spPr/>
      <dgm:t>
        <a:bodyPr/>
        <a:lstStyle/>
        <a:p>
          <a:r>
            <a:rPr lang="en-US" sz="4000" dirty="0"/>
            <a:t>Establishes standards of what is morally right and wrong</a:t>
          </a:r>
        </a:p>
      </dgm:t>
    </dgm:pt>
    <dgm:pt modelId="{53F144CA-2B96-4ED2-9342-92718152B9D3}" type="parTrans" cxnId="{3BFA0829-E0F5-47C0-B03D-D86E72360B60}">
      <dgm:prSet/>
      <dgm:spPr/>
      <dgm:t>
        <a:bodyPr/>
        <a:lstStyle/>
        <a:p>
          <a:endParaRPr lang="en-US"/>
        </a:p>
      </dgm:t>
    </dgm:pt>
    <dgm:pt modelId="{AE4B2780-0F59-4990-8645-ACA63BF5FE54}" type="sibTrans" cxnId="{3BFA0829-E0F5-47C0-B03D-D86E72360B60}">
      <dgm:prSet/>
      <dgm:spPr/>
      <dgm:t>
        <a:bodyPr/>
        <a:lstStyle/>
        <a:p>
          <a:endParaRPr lang="en-US"/>
        </a:p>
      </dgm:t>
    </dgm:pt>
    <dgm:pt modelId="{3D5563E8-582D-40B4-B1D4-1CECE508FB37}">
      <dgm:prSet/>
      <dgm:spPr/>
      <dgm:t>
        <a:bodyPr/>
        <a:lstStyle/>
        <a:p>
          <a:r>
            <a:rPr lang="en-US" b="1" dirty="0"/>
            <a:t>Purpose</a:t>
          </a:r>
          <a:r>
            <a:rPr lang="en-US" dirty="0"/>
            <a:t>: Offers guidance on how one </a:t>
          </a:r>
          <a:r>
            <a:rPr lang="en-US" i="1" dirty="0"/>
            <a:t>ought</a:t>
          </a:r>
          <a:r>
            <a:rPr lang="en-US" dirty="0"/>
            <a:t> to act.</a:t>
          </a:r>
        </a:p>
      </dgm:t>
    </dgm:pt>
    <dgm:pt modelId="{DC9FE169-E37D-49DF-B24C-244BF897F956}" type="parTrans" cxnId="{6F55BE15-1C4D-4C3F-8D43-E68EA84A4991}">
      <dgm:prSet/>
      <dgm:spPr/>
      <dgm:t>
        <a:bodyPr/>
        <a:lstStyle/>
        <a:p>
          <a:endParaRPr lang="en-US"/>
        </a:p>
      </dgm:t>
    </dgm:pt>
    <dgm:pt modelId="{184EC6DB-DEA8-4E2A-9AE3-80192490E8AD}" type="sibTrans" cxnId="{6F55BE15-1C4D-4C3F-8D43-E68EA84A4991}">
      <dgm:prSet/>
      <dgm:spPr/>
      <dgm:t>
        <a:bodyPr/>
        <a:lstStyle/>
        <a:p>
          <a:endParaRPr lang="en-US"/>
        </a:p>
      </dgm:t>
    </dgm:pt>
    <dgm:pt modelId="{048ACEF5-4C54-4520-8CE1-65FD9B72EBB6}">
      <dgm:prSet/>
      <dgm:spPr/>
      <dgm:t>
        <a:bodyPr/>
        <a:lstStyle/>
        <a:p>
          <a:r>
            <a:rPr lang="en-US" b="1"/>
            <a:t>Example</a:t>
          </a:r>
          <a:r>
            <a:rPr lang="en-US"/>
            <a:t>: Determining whether creating an algorithm that discriminates based on personal data is morally justifiable.</a:t>
          </a:r>
        </a:p>
      </dgm:t>
    </dgm:pt>
    <dgm:pt modelId="{3F312414-0ECD-45FA-A245-900AEAD6B16F}" type="parTrans" cxnId="{83F008FA-0364-4F96-A1F0-CB2E0A8D00A5}">
      <dgm:prSet/>
      <dgm:spPr/>
      <dgm:t>
        <a:bodyPr/>
        <a:lstStyle/>
        <a:p>
          <a:endParaRPr lang="en-US"/>
        </a:p>
      </dgm:t>
    </dgm:pt>
    <dgm:pt modelId="{3D83D333-902E-4DB1-A00B-1092807B6401}" type="sibTrans" cxnId="{83F008FA-0364-4F96-A1F0-CB2E0A8D00A5}">
      <dgm:prSet/>
      <dgm:spPr/>
      <dgm:t>
        <a:bodyPr/>
        <a:lstStyle/>
        <a:p>
          <a:endParaRPr lang="en-US"/>
        </a:p>
      </dgm:t>
    </dgm:pt>
    <dgm:pt modelId="{823A521B-300C-4670-9593-C3AC977F71B9}">
      <dgm:prSet/>
      <dgm:spPr/>
      <dgm:t>
        <a:bodyPr/>
        <a:lstStyle/>
        <a:p>
          <a:pPr>
            <a:buFont typeface="Arial" panose="020B0604020202020204" pitchFamily="34" charset="0"/>
            <a:buChar char="•"/>
          </a:pPr>
          <a:r>
            <a:rPr lang="en-US" b="0" i="0" dirty="0"/>
            <a:t>Normative is a prescriptive ethics: How should people act?</a:t>
          </a:r>
          <a:endParaRPr lang="en-US" dirty="0"/>
        </a:p>
      </dgm:t>
    </dgm:pt>
    <dgm:pt modelId="{8BFBF9F5-E3D8-465B-9CE2-B18A3A137460}" type="parTrans" cxnId="{130790A6-4E66-4C59-B63E-9858549BCE00}">
      <dgm:prSet/>
      <dgm:spPr/>
      <dgm:t>
        <a:bodyPr/>
        <a:lstStyle/>
        <a:p>
          <a:endParaRPr lang="en-US"/>
        </a:p>
      </dgm:t>
    </dgm:pt>
    <dgm:pt modelId="{5667896D-9CC3-4D45-9723-DDA298876405}" type="sibTrans" cxnId="{130790A6-4E66-4C59-B63E-9858549BCE00}">
      <dgm:prSet/>
      <dgm:spPr/>
      <dgm:t>
        <a:bodyPr/>
        <a:lstStyle/>
        <a:p>
          <a:endParaRPr lang="en-US"/>
        </a:p>
      </dgm:t>
    </dgm:pt>
    <dgm:pt modelId="{3BADE035-D3BB-49E3-800F-408755B7FDEA}" type="pres">
      <dgm:prSet presAssocID="{E837F599-4D82-46E3-A41B-5A90E41F40D9}" presName="Name0" presStyleCnt="0">
        <dgm:presLayoutVars>
          <dgm:dir/>
          <dgm:animLvl val="lvl"/>
          <dgm:resizeHandles val="exact"/>
        </dgm:presLayoutVars>
      </dgm:prSet>
      <dgm:spPr/>
    </dgm:pt>
    <dgm:pt modelId="{87500E4E-B10E-4D4A-BD31-B2472D2328AC}" type="pres">
      <dgm:prSet presAssocID="{1E18C5BC-BB8A-4791-B604-6DB42C9A86EE}" presName="linNode" presStyleCnt="0"/>
      <dgm:spPr/>
    </dgm:pt>
    <dgm:pt modelId="{BD3295BE-E0E7-4369-9663-8DFB8FEA2FA6}" type="pres">
      <dgm:prSet presAssocID="{1E18C5BC-BB8A-4791-B604-6DB42C9A86EE}" presName="parentText" presStyleLbl="node1" presStyleIdx="0" presStyleCnt="1" custScaleY="80261">
        <dgm:presLayoutVars>
          <dgm:chMax val="1"/>
          <dgm:bulletEnabled val="1"/>
        </dgm:presLayoutVars>
      </dgm:prSet>
      <dgm:spPr/>
    </dgm:pt>
    <dgm:pt modelId="{D95398F7-CC68-4246-8412-90F05879235F}" type="pres">
      <dgm:prSet presAssocID="{1E18C5BC-BB8A-4791-B604-6DB42C9A86EE}" presName="descendantText" presStyleLbl="alignAccFollowNode1" presStyleIdx="0" presStyleCnt="1">
        <dgm:presLayoutVars>
          <dgm:bulletEnabled val="1"/>
        </dgm:presLayoutVars>
      </dgm:prSet>
      <dgm:spPr/>
    </dgm:pt>
  </dgm:ptLst>
  <dgm:cxnLst>
    <dgm:cxn modelId="{6F55BE15-1C4D-4C3F-8D43-E68EA84A4991}" srcId="{1E18C5BC-BB8A-4791-B604-6DB42C9A86EE}" destId="{3D5563E8-582D-40B4-B1D4-1CECE508FB37}" srcOrd="1" destOrd="0" parTransId="{DC9FE169-E37D-49DF-B24C-244BF897F956}" sibTransId="{184EC6DB-DEA8-4E2A-9AE3-80192490E8AD}"/>
    <dgm:cxn modelId="{3BFA0829-E0F5-47C0-B03D-D86E72360B60}" srcId="{E837F599-4D82-46E3-A41B-5A90E41F40D9}" destId="{1E18C5BC-BB8A-4791-B604-6DB42C9A86EE}" srcOrd="0" destOrd="0" parTransId="{53F144CA-2B96-4ED2-9342-92718152B9D3}" sibTransId="{AE4B2780-0F59-4990-8645-ACA63BF5FE54}"/>
    <dgm:cxn modelId="{139D658D-A75A-4894-977B-FB4B4D001A57}" type="presOf" srcId="{E837F599-4D82-46E3-A41B-5A90E41F40D9}" destId="{3BADE035-D3BB-49E3-800F-408755B7FDEA}" srcOrd="0" destOrd="0" presId="urn:microsoft.com/office/officeart/2005/8/layout/vList5"/>
    <dgm:cxn modelId="{130790A6-4E66-4C59-B63E-9858549BCE00}" srcId="{1E18C5BC-BB8A-4791-B604-6DB42C9A86EE}" destId="{823A521B-300C-4670-9593-C3AC977F71B9}" srcOrd="0" destOrd="0" parTransId="{8BFBF9F5-E3D8-465B-9CE2-B18A3A137460}" sibTransId="{5667896D-9CC3-4D45-9723-DDA298876405}"/>
    <dgm:cxn modelId="{82FF94B1-B234-4DD9-9329-70A7ED92E8D7}" type="presOf" srcId="{1E18C5BC-BB8A-4791-B604-6DB42C9A86EE}" destId="{BD3295BE-E0E7-4369-9663-8DFB8FEA2FA6}" srcOrd="0" destOrd="0" presId="urn:microsoft.com/office/officeart/2005/8/layout/vList5"/>
    <dgm:cxn modelId="{EDE324CA-0210-46BE-8818-91921ECF7CE7}" type="presOf" srcId="{048ACEF5-4C54-4520-8CE1-65FD9B72EBB6}" destId="{D95398F7-CC68-4246-8412-90F05879235F}" srcOrd="0" destOrd="2" presId="urn:microsoft.com/office/officeart/2005/8/layout/vList5"/>
    <dgm:cxn modelId="{B93F44CC-752F-4814-8E34-D6D2B4DC3F4E}" type="presOf" srcId="{823A521B-300C-4670-9593-C3AC977F71B9}" destId="{D95398F7-CC68-4246-8412-90F05879235F}" srcOrd="0" destOrd="0" presId="urn:microsoft.com/office/officeart/2005/8/layout/vList5"/>
    <dgm:cxn modelId="{E5819CE9-16BE-45A3-95AD-44B7DE0E8E67}" type="presOf" srcId="{3D5563E8-582D-40B4-B1D4-1CECE508FB37}" destId="{D95398F7-CC68-4246-8412-90F05879235F}" srcOrd="0" destOrd="1" presId="urn:microsoft.com/office/officeart/2005/8/layout/vList5"/>
    <dgm:cxn modelId="{83F008FA-0364-4F96-A1F0-CB2E0A8D00A5}" srcId="{1E18C5BC-BB8A-4791-B604-6DB42C9A86EE}" destId="{048ACEF5-4C54-4520-8CE1-65FD9B72EBB6}" srcOrd="2" destOrd="0" parTransId="{3F312414-0ECD-45FA-A245-900AEAD6B16F}" sibTransId="{3D83D333-902E-4DB1-A00B-1092807B6401}"/>
    <dgm:cxn modelId="{A98B3C2A-7801-4AD5-B35F-A59424EE8731}" type="presParOf" srcId="{3BADE035-D3BB-49E3-800F-408755B7FDEA}" destId="{87500E4E-B10E-4D4A-BD31-B2472D2328AC}" srcOrd="0" destOrd="0" presId="urn:microsoft.com/office/officeart/2005/8/layout/vList5"/>
    <dgm:cxn modelId="{2E115390-5A73-4FA0-B6EE-B08A0FB8DE4F}" type="presParOf" srcId="{87500E4E-B10E-4D4A-BD31-B2472D2328AC}" destId="{BD3295BE-E0E7-4369-9663-8DFB8FEA2FA6}" srcOrd="0" destOrd="0" presId="urn:microsoft.com/office/officeart/2005/8/layout/vList5"/>
    <dgm:cxn modelId="{3CD1229D-3570-4FE8-86F2-EFFC2B17F649}" type="presParOf" srcId="{87500E4E-B10E-4D4A-BD31-B2472D2328AC}" destId="{D95398F7-CC68-4246-8412-90F05879235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470C12-125A-463F-926A-49DF4DDE38B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D3315E1E-0EC2-4986-BAB7-FE65E20553F8}">
      <dgm:prSet custT="1"/>
      <dgm:spPr/>
      <dgm:t>
        <a:bodyPr/>
        <a:lstStyle/>
        <a:p>
          <a:r>
            <a:rPr lang="en-US" sz="4000" dirty="0"/>
            <a:t>The use of moral principles to resolve specific issues.</a:t>
          </a:r>
        </a:p>
      </dgm:t>
    </dgm:pt>
    <dgm:pt modelId="{D5F34D6B-32D2-44ED-BE80-458752FB198F}" type="parTrans" cxnId="{060C16B9-231E-435D-A189-56B18875421E}">
      <dgm:prSet/>
      <dgm:spPr/>
      <dgm:t>
        <a:bodyPr/>
        <a:lstStyle/>
        <a:p>
          <a:endParaRPr lang="en-US"/>
        </a:p>
      </dgm:t>
    </dgm:pt>
    <dgm:pt modelId="{FB8FB096-49BF-4491-ABF5-E8B21FD835F0}" type="sibTrans" cxnId="{060C16B9-231E-435D-A189-56B18875421E}">
      <dgm:prSet/>
      <dgm:spPr/>
      <dgm:t>
        <a:bodyPr/>
        <a:lstStyle/>
        <a:p>
          <a:endParaRPr lang="en-US"/>
        </a:p>
      </dgm:t>
    </dgm:pt>
    <dgm:pt modelId="{55A208C6-DB69-4B75-BD23-FF82C73E62AD}">
      <dgm:prSet/>
      <dgm:spPr/>
      <dgm:t>
        <a:bodyPr/>
        <a:lstStyle/>
        <a:p>
          <a:r>
            <a:rPr lang="en-US" b="1" dirty="0"/>
            <a:t>Purpose</a:t>
          </a:r>
          <a:r>
            <a:rPr lang="en-US" dirty="0"/>
            <a:t>: Helps apply ethical reasoning in real-world situations.</a:t>
          </a:r>
        </a:p>
      </dgm:t>
    </dgm:pt>
    <dgm:pt modelId="{54D91FD0-F1BD-44DB-A3D4-9DD648EE2674}" type="parTrans" cxnId="{CBA6917C-D210-4116-860B-FBD988D63E97}">
      <dgm:prSet/>
      <dgm:spPr/>
      <dgm:t>
        <a:bodyPr/>
        <a:lstStyle/>
        <a:p>
          <a:endParaRPr lang="en-US"/>
        </a:p>
      </dgm:t>
    </dgm:pt>
    <dgm:pt modelId="{41BD78B5-07E1-4210-BDD6-9DFEBB126C28}" type="sibTrans" cxnId="{CBA6917C-D210-4116-860B-FBD988D63E97}">
      <dgm:prSet/>
      <dgm:spPr/>
      <dgm:t>
        <a:bodyPr/>
        <a:lstStyle/>
        <a:p>
          <a:endParaRPr lang="en-US"/>
        </a:p>
      </dgm:t>
    </dgm:pt>
    <dgm:pt modelId="{FF6E3F80-1A7C-44E6-B28B-CE772D35CB7C}">
      <dgm:prSet/>
      <dgm:spPr/>
      <dgm:t>
        <a:bodyPr/>
        <a:lstStyle/>
        <a:p>
          <a:r>
            <a:rPr lang="en-US" b="1"/>
            <a:t>Example</a:t>
          </a:r>
          <a:r>
            <a:rPr lang="en-US"/>
            <a:t>: Deciding whether to prioritize privacy or national security when designing a surveillance system.</a:t>
          </a:r>
        </a:p>
      </dgm:t>
    </dgm:pt>
    <dgm:pt modelId="{BF8E6CF1-CC9E-4133-9CE6-235D1A63174F}" type="parTrans" cxnId="{61DB8BF4-DD4F-4B52-BD96-541DE015503E}">
      <dgm:prSet/>
      <dgm:spPr/>
      <dgm:t>
        <a:bodyPr/>
        <a:lstStyle/>
        <a:p>
          <a:endParaRPr lang="en-US"/>
        </a:p>
      </dgm:t>
    </dgm:pt>
    <dgm:pt modelId="{2D686E18-B16C-465A-B401-FE8D4AC49AE4}" type="sibTrans" cxnId="{61DB8BF4-DD4F-4B52-BD96-541DE015503E}">
      <dgm:prSet/>
      <dgm:spPr/>
      <dgm:t>
        <a:bodyPr/>
        <a:lstStyle/>
        <a:p>
          <a:endParaRPr lang="en-US"/>
        </a:p>
      </dgm:t>
    </dgm:pt>
    <dgm:pt modelId="{CFA2821A-DCB1-460A-98C1-2F6CA793A84F}">
      <dgm:prSet/>
      <dgm:spPr/>
      <dgm:t>
        <a:bodyPr/>
        <a:lstStyle/>
        <a:p>
          <a:r>
            <a:rPr lang="en-US" b="0" i="0" dirty="0"/>
            <a:t>How do we take moral knowledge and put it into practice?</a:t>
          </a:r>
          <a:endParaRPr lang="en-US" dirty="0"/>
        </a:p>
      </dgm:t>
    </dgm:pt>
    <dgm:pt modelId="{58B454B3-59E3-4D54-BBC0-01AD28342B05}" type="parTrans" cxnId="{69920020-A820-4E96-A458-85707FEF310E}">
      <dgm:prSet/>
      <dgm:spPr/>
      <dgm:t>
        <a:bodyPr/>
        <a:lstStyle/>
        <a:p>
          <a:endParaRPr lang="en-US"/>
        </a:p>
      </dgm:t>
    </dgm:pt>
    <dgm:pt modelId="{FC609BC0-BA58-47AB-BC43-1987BD288C79}" type="sibTrans" cxnId="{69920020-A820-4E96-A458-85707FEF310E}">
      <dgm:prSet/>
      <dgm:spPr/>
      <dgm:t>
        <a:bodyPr/>
        <a:lstStyle/>
        <a:p>
          <a:endParaRPr lang="en-US"/>
        </a:p>
      </dgm:t>
    </dgm:pt>
    <dgm:pt modelId="{07C306A6-34C7-46F9-85F3-3155AD9F8EDB}" type="pres">
      <dgm:prSet presAssocID="{1B470C12-125A-463F-926A-49DF4DDE38B2}" presName="Name0" presStyleCnt="0">
        <dgm:presLayoutVars>
          <dgm:dir/>
          <dgm:animLvl val="lvl"/>
          <dgm:resizeHandles val="exact"/>
        </dgm:presLayoutVars>
      </dgm:prSet>
      <dgm:spPr/>
    </dgm:pt>
    <dgm:pt modelId="{6B86A89E-197E-44E2-A10D-D83BE5C48B18}" type="pres">
      <dgm:prSet presAssocID="{D3315E1E-0EC2-4986-BAB7-FE65E20553F8}" presName="linNode" presStyleCnt="0"/>
      <dgm:spPr/>
    </dgm:pt>
    <dgm:pt modelId="{3F8175D9-5A16-4525-AE23-6C5E3B1A87B7}" type="pres">
      <dgm:prSet presAssocID="{D3315E1E-0EC2-4986-BAB7-FE65E20553F8}" presName="parentText" presStyleLbl="node1" presStyleIdx="0" presStyleCnt="1">
        <dgm:presLayoutVars>
          <dgm:chMax val="1"/>
          <dgm:bulletEnabled val="1"/>
        </dgm:presLayoutVars>
      </dgm:prSet>
      <dgm:spPr/>
    </dgm:pt>
    <dgm:pt modelId="{21FEB459-E7CA-4F15-952E-F6C1545DD446}" type="pres">
      <dgm:prSet presAssocID="{D3315E1E-0EC2-4986-BAB7-FE65E20553F8}" presName="descendantText" presStyleLbl="alignAccFollowNode1" presStyleIdx="0" presStyleCnt="1">
        <dgm:presLayoutVars>
          <dgm:bulletEnabled val="1"/>
        </dgm:presLayoutVars>
      </dgm:prSet>
      <dgm:spPr/>
    </dgm:pt>
  </dgm:ptLst>
  <dgm:cxnLst>
    <dgm:cxn modelId="{69920020-A820-4E96-A458-85707FEF310E}" srcId="{D3315E1E-0EC2-4986-BAB7-FE65E20553F8}" destId="{CFA2821A-DCB1-460A-98C1-2F6CA793A84F}" srcOrd="0" destOrd="0" parTransId="{58B454B3-59E3-4D54-BBC0-01AD28342B05}" sibTransId="{FC609BC0-BA58-47AB-BC43-1987BD288C79}"/>
    <dgm:cxn modelId="{6FCFC53C-D67D-4EE9-A26E-3A4D45C19DB1}" type="presOf" srcId="{D3315E1E-0EC2-4986-BAB7-FE65E20553F8}" destId="{3F8175D9-5A16-4525-AE23-6C5E3B1A87B7}" srcOrd="0" destOrd="0" presId="urn:microsoft.com/office/officeart/2005/8/layout/vList5"/>
    <dgm:cxn modelId="{CC0B6E6D-46BB-4F0C-AEEF-1D0E99964BE8}" type="presOf" srcId="{55A208C6-DB69-4B75-BD23-FF82C73E62AD}" destId="{21FEB459-E7CA-4F15-952E-F6C1545DD446}" srcOrd="0" destOrd="1" presId="urn:microsoft.com/office/officeart/2005/8/layout/vList5"/>
    <dgm:cxn modelId="{CBA6917C-D210-4116-860B-FBD988D63E97}" srcId="{D3315E1E-0EC2-4986-BAB7-FE65E20553F8}" destId="{55A208C6-DB69-4B75-BD23-FF82C73E62AD}" srcOrd="1" destOrd="0" parTransId="{54D91FD0-F1BD-44DB-A3D4-9DD648EE2674}" sibTransId="{41BD78B5-07E1-4210-BDD6-9DFEBB126C28}"/>
    <dgm:cxn modelId="{3DC6BAAC-AFE4-444B-8F46-7B374314CF36}" type="presOf" srcId="{CFA2821A-DCB1-460A-98C1-2F6CA793A84F}" destId="{21FEB459-E7CA-4F15-952E-F6C1545DD446}" srcOrd="0" destOrd="0" presId="urn:microsoft.com/office/officeart/2005/8/layout/vList5"/>
    <dgm:cxn modelId="{060C16B9-231E-435D-A189-56B18875421E}" srcId="{1B470C12-125A-463F-926A-49DF4DDE38B2}" destId="{D3315E1E-0EC2-4986-BAB7-FE65E20553F8}" srcOrd="0" destOrd="0" parTransId="{D5F34D6B-32D2-44ED-BE80-458752FB198F}" sibTransId="{FB8FB096-49BF-4491-ABF5-E8B21FD835F0}"/>
    <dgm:cxn modelId="{CAA782DA-D734-4753-A7CA-E946A6540E59}" type="presOf" srcId="{FF6E3F80-1A7C-44E6-B28B-CE772D35CB7C}" destId="{21FEB459-E7CA-4F15-952E-F6C1545DD446}" srcOrd="0" destOrd="2" presId="urn:microsoft.com/office/officeart/2005/8/layout/vList5"/>
    <dgm:cxn modelId="{E10351DE-0BCA-4A8F-89B0-2AB69E568134}" type="presOf" srcId="{1B470C12-125A-463F-926A-49DF4DDE38B2}" destId="{07C306A6-34C7-46F9-85F3-3155AD9F8EDB}" srcOrd="0" destOrd="0" presId="urn:microsoft.com/office/officeart/2005/8/layout/vList5"/>
    <dgm:cxn modelId="{61DB8BF4-DD4F-4B52-BD96-541DE015503E}" srcId="{D3315E1E-0EC2-4986-BAB7-FE65E20553F8}" destId="{FF6E3F80-1A7C-44E6-B28B-CE772D35CB7C}" srcOrd="2" destOrd="0" parTransId="{BF8E6CF1-CC9E-4133-9CE6-235D1A63174F}" sibTransId="{2D686E18-B16C-465A-B401-FE8D4AC49AE4}"/>
    <dgm:cxn modelId="{82BEE69F-6C74-4B33-B2CE-7E4DF1311601}" type="presParOf" srcId="{07C306A6-34C7-46F9-85F3-3155AD9F8EDB}" destId="{6B86A89E-197E-44E2-A10D-D83BE5C48B18}" srcOrd="0" destOrd="0" presId="urn:microsoft.com/office/officeart/2005/8/layout/vList5"/>
    <dgm:cxn modelId="{13BFB71A-85E6-4A31-BC78-F4B42AD93BA4}" type="presParOf" srcId="{6B86A89E-197E-44E2-A10D-D83BE5C48B18}" destId="{3F8175D9-5A16-4525-AE23-6C5E3B1A87B7}" srcOrd="0" destOrd="0" presId="urn:microsoft.com/office/officeart/2005/8/layout/vList5"/>
    <dgm:cxn modelId="{9F9E4F7E-50A5-4C8A-9E9A-78FD3437AB78}" type="presParOf" srcId="{6B86A89E-197E-44E2-A10D-D83BE5C48B18}" destId="{21FEB459-E7CA-4F15-952E-F6C1545DD44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49EDE-215E-498E-AC37-09D6DC54473A}">
      <dsp:nvSpPr>
        <dsp:cNvPr id="0" name=""/>
        <dsp:cNvSpPr/>
      </dsp:nvSpPr>
      <dsp:spPr>
        <a:xfrm rot="5400000">
          <a:off x="6026518" y="-1605197"/>
          <a:ext cx="3158308" cy="715828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b="1" i="0" kern="1200" baseline="0" dirty="0"/>
            <a:t>Purpose</a:t>
          </a:r>
          <a:r>
            <a:rPr lang="en-US" sz="2300" b="0" i="0" kern="1200" baseline="0" dirty="0"/>
            <a:t>: Focuses on what people believe is right or wrong.</a:t>
          </a:r>
          <a:endParaRPr lang="en-US" sz="2300" kern="1200" dirty="0"/>
        </a:p>
        <a:p>
          <a:pPr marL="228600" lvl="1" indent="-228600" algn="l" defTabSz="1022350">
            <a:lnSpc>
              <a:spcPct val="90000"/>
            </a:lnSpc>
            <a:spcBef>
              <a:spcPct val="0"/>
            </a:spcBef>
            <a:spcAft>
              <a:spcPct val="15000"/>
            </a:spcAft>
            <a:buChar char="•"/>
          </a:pPr>
          <a:r>
            <a:rPr lang="en-US" sz="2300" b="1" i="0" kern="1200" baseline="0" dirty="0"/>
            <a:t>Example</a:t>
          </a:r>
          <a:r>
            <a:rPr lang="en-US" sz="2300" b="0" i="0" kern="1200" baseline="0" dirty="0"/>
            <a:t>: Surveying engineers’ (</a:t>
          </a:r>
          <a:r>
            <a:rPr lang="en-US" sz="2300" b="0" i="0" kern="1200" dirty="0"/>
            <a:t>an engineering operation that involves assessing and recording details about an area of land)</a:t>
          </a:r>
          <a:r>
            <a:rPr lang="en-US" sz="2300" b="0" i="0" kern="1200" baseline="0" dirty="0"/>
            <a:t> opinions on the acceptability of certain software usage.</a:t>
          </a:r>
          <a:endParaRPr lang="en-US" sz="2300" kern="1200" dirty="0"/>
        </a:p>
        <a:p>
          <a:pPr marL="228600" lvl="1" indent="-228600" algn="l" defTabSz="1022350">
            <a:lnSpc>
              <a:spcPct val="90000"/>
            </a:lnSpc>
            <a:spcBef>
              <a:spcPct val="0"/>
            </a:spcBef>
            <a:spcAft>
              <a:spcPct val="15000"/>
            </a:spcAft>
            <a:buChar char="•"/>
          </a:pPr>
          <a:r>
            <a:rPr lang="en-US" sz="2300" kern="1200" dirty="0"/>
            <a:t>80% people think that our product is better</a:t>
          </a:r>
        </a:p>
      </dsp:txBody>
      <dsp:txXfrm rot="-5400000">
        <a:off x="4026532" y="548965"/>
        <a:ext cx="7004104" cy="2849956"/>
      </dsp:txXfrm>
    </dsp:sp>
    <dsp:sp modelId="{D011A205-27A7-46AF-848C-EFCD1A17EDC8}">
      <dsp:nvSpPr>
        <dsp:cNvPr id="0" name=""/>
        <dsp:cNvSpPr/>
      </dsp:nvSpPr>
      <dsp:spPr>
        <a:xfrm>
          <a:off x="0" y="0"/>
          <a:ext cx="4026532" cy="3947886"/>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0" i="0" kern="1200" baseline="0" dirty="0"/>
            <a:t>The study of people's beliefs about morality:</a:t>
          </a:r>
          <a:endParaRPr lang="en-US" sz="4000" kern="1200" dirty="0"/>
        </a:p>
      </dsp:txBody>
      <dsp:txXfrm>
        <a:off x="192720" y="192720"/>
        <a:ext cx="3641092" cy="356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398F7-CC68-4246-8412-90F05879235F}">
      <dsp:nvSpPr>
        <dsp:cNvPr id="0" name=""/>
        <dsp:cNvSpPr/>
      </dsp:nvSpPr>
      <dsp:spPr>
        <a:xfrm rot="5400000">
          <a:off x="5675069" y="-1355237"/>
          <a:ext cx="3375324" cy="692963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 typeface="Arial" panose="020B0604020202020204" pitchFamily="34" charset="0"/>
            <a:buChar char="•"/>
          </a:pPr>
          <a:r>
            <a:rPr lang="en-US" sz="2500" b="0" i="0" kern="1200" dirty="0"/>
            <a:t>Normative is a prescriptive ethics: How should people act?</a:t>
          </a:r>
          <a:endParaRPr lang="en-US" sz="2500" kern="1200" dirty="0"/>
        </a:p>
        <a:p>
          <a:pPr marL="228600" lvl="1" indent="-228600" algn="l" defTabSz="1111250">
            <a:lnSpc>
              <a:spcPct val="90000"/>
            </a:lnSpc>
            <a:spcBef>
              <a:spcPct val="0"/>
            </a:spcBef>
            <a:spcAft>
              <a:spcPct val="15000"/>
            </a:spcAft>
            <a:buChar char="•"/>
          </a:pPr>
          <a:r>
            <a:rPr lang="en-US" sz="2500" b="1" kern="1200" dirty="0"/>
            <a:t>Purpose</a:t>
          </a:r>
          <a:r>
            <a:rPr lang="en-US" sz="2500" kern="1200" dirty="0"/>
            <a:t>: Offers guidance on how one </a:t>
          </a:r>
          <a:r>
            <a:rPr lang="en-US" sz="2500" i="1" kern="1200" dirty="0"/>
            <a:t>ought</a:t>
          </a:r>
          <a:r>
            <a:rPr lang="en-US" sz="2500" kern="1200" dirty="0"/>
            <a:t> to act.</a:t>
          </a:r>
        </a:p>
        <a:p>
          <a:pPr marL="228600" lvl="1" indent="-228600" algn="l" defTabSz="1111250">
            <a:lnSpc>
              <a:spcPct val="90000"/>
            </a:lnSpc>
            <a:spcBef>
              <a:spcPct val="0"/>
            </a:spcBef>
            <a:spcAft>
              <a:spcPct val="15000"/>
            </a:spcAft>
            <a:buChar char="•"/>
          </a:pPr>
          <a:r>
            <a:rPr lang="en-US" sz="2500" b="1" kern="1200"/>
            <a:t>Example</a:t>
          </a:r>
          <a:r>
            <a:rPr lang="en-US" sz="2500" kern="1200"/>
            <a:t>: Determining whether creating an algorithm that discriminates based on personal data is morally justifiable.</a:t>
          </a:r>
        </a:p>
      </dsp:txBody>
      <dsp:txXfrm rot="-5400000">
        <a:off x="3897916" y="586686"/>
        <a:ext cx="6764860" cy="3045784"/>
      </dsp:txXfrm>
    </dsp:sp>
    <dsp:sp modelId="{BD3295BE-E0E7-4369-9663-8DFB8FEA2FA6}">
      <dsp:nvSpPr>
        <dsp:cNvPr id="0" name=""/>
        <dsp:cNvSpPr/>
      </dsp:nvSpPr>
      <dsp:spPr>
        <a:xfrm>
          <a:off x="0" y="416409"/>
          <a:ext cx="3897916" cy="3386335"/>
        </a:xfrm>
        <a:prstGeom prst="round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Establishes standards of what is morally right and wrong</a:t>
          </a:r>
        </a:p>
      </dsp:txBody>
      <dsp:txXfrm>
        <a:off x="165307" y="581716"/>
        <a:ext cx="3567302" cy="30557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EB459-E7CA-4F15-952E-F6C1545DD446}">
      <dsp:nvSpPr>
        <dsp:cNvPr id="0" name=""/>
        <dsp:cNvSpPr/>
      </dsp:nvSpPr>
      <dsp:spPr>
        <a:xfrm rot="5400000">
          <a:off x="5901030" y="-1502297"/>
          <a:ext cx="3270820" cy="709312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b="0" i="0" kern="1200" dirty="0"/>
            <a:t>How do we take moral knowledge and put it into practice?</a:t>
          </a:r>
          <a:endParaRPr lang="en-US" sz="2700" kern="1200" dirty="0"/>
        </a:p>
        <a:p>
          <a:pPr marL="228600" lvl="1" indent="-228600" algn="l" defTabSz="1200150">
            <a:lnSpc>
              <a:spcPct val="90000"/>
            </a:lnSpc>
            <a:spcBef>
              <a:spcPct val="0"/>
            </a:spcBef>
            <a:spcAft>
              <a:spcPct val="15000"/>
            </a:spcAft>
            <a:buChar char="•"/>
          </a:pPr>
          <a:r>
            <a:rPr lang="en-US" sz="2700" b="1" kern="1200" dirty="0"/>
            <a:t>Purpose</a:t>
          </a:r>
          <a:r>
            <a:rPr lang="en-US" sz="2700" kern="1200" dirty="0"/>
            <a:t>: Helps apply ethical reasoning in real-world situations.</a:t>
          </a:r>
        </a:p>
        <a:p>
          <a:pPr marL="228600" lvl="1" indent="-228600" algn="l" defTabSz="1200150">
            <a:lnSpc>
              <a:spcPct val="90000"/>
            </a:lnSpc>
            <a:spcBef>
              <a:spcPct val="0"/>
            </a:spcBef>
            <a:spcAft>
              <a:spcPct val="15000"/>
            </a:spcAft>
            <a:buChar char="•"/>
          </a:pPr>
          <a:r>
            <a:rPr lang="en-US" sz="2700" b="1" kern="1200"/>
            <a:t>Example</a:t>
          </a:r>
          <a:r>
            <a:rPr lang="en-US" sz="2700" kern="1200"/>
            <a:t>: Deciding whether to prioritize privacy or national security when designing a surveillance system.</a:t>
          </a:r>
        </a:p>
      </dsp:txBody>
      <dsp:txXfrm rot="-5400000">
        <a:off x="3989880" y="568521"/>
        <a:ext cx="6933452" cy="2951484"/>
      </dsp:txXfrm>
    </dsp:sp>
    <dsp:sp modelId="{3F8175D9-5A16-4525-AE23-6C5E3B1A87B7}">
      <dsp:nvSpPr>
        <dsp:cNvPr id="0" name=""/>
        <dsp:cNvSpPr/>
      </dsp:nvSpPr>
      <dsp:spPr>
        <a:xfrm>
          <a:off x="0" y="0"/>
          <a:ext cx="3989880" cy="4088526"/>
        </a:xfrm>
        <a:prstGeom prst="roundRect">
          <a:avLst/>
        </a:prstGeom>
        <a:blipFill rotWithShape="1">
          <a:blip xmlns:r="http://schemas.openxmlformats.org/officeDocument/2006/relationships" r:embed="rId1">
            <a:duotone>
              <a:schemeClr val="accent1">
                <a:hueOff val="0"/>
                <a:satOff val="0"/>
                <a:lumOff val="0"/>
                <a:alphaOff val="0"/>
                <a:tint val="98000"/>
                <a:lumMod val="102000"/>
              </a:schemeClr>
              <a:schemeClr val="accent1">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The use of moral principles to resolve specific issues.</a:t>
          </a:r>
        </a:p>
      </dsp:txBody>
      <dsp:txXfrm>
        <a:off x="194770" y="194770"/>
        <a:ext cx="3600340" cy="36989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D7D4C-E57E-4D35-B7CD-A6E85B4970F2}"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57238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D7D4C-E57E-4D35-B7CD-A6E85B4970F2}"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3851051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9DFD7D4C-E57E-4D35-B7CD-A6E85B4970F2}"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44723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9DFD7D4C-E57E-4D35-B7CD-A6E85B4970F2}"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1067967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D7D4C-E57E-4D35-B7CD-A6E85B4970F2}"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3856778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D7D4C-E57E-4D35-B7CD-A6E85B4970F2}"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162191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D7D4C-E57E-4D35-B7CD-A6E85B4970F2}"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259603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D7D4C-E57E-4D35-B7CD-A6E85B4970F2}"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416440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D7D4C-E57E-4D35-B7CD-A6E85B4970F2}"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262775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D7D4C-E57E-4D35-B7CD-A6E85B4970F2}"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413169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D7D4C-E57E-4D35-B7CD-A6E85B4970F2}"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385358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D7D4C-E57E-4D35-B7CD-A6E85B4970F2}"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336126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D7D4C-E57E-4D35-B7CD-A6E85B4970F2}"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68284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DFD7D4C-E57E-4D35-B7CD-A6E85B4970F2}" type="datetimeFigureOut">
              <a:rPr lang="en-US" smtClean="0"/>
              <a:t>9/19/2024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A76D3F6-89F0-4305-ADD7-4A26952863DD}" type="slidenum">
              <a:rPr lang="en-US" smtClean="0"/>
              <a:t>‹#›</a:t>
            </a:fld>
            <a:endParaRPr lang="en-US"/>
          </a:p>
        </p:txBody>
      </p:sp>
    </p:spTree>
    <p:extLst>
      <p:ext uri="{BB962C8B-B14F-4D97-AF65-F5344CB8AC3E}">
        <p14:creationId xmlns:p14="http://schemas.microsoft.com/office/powerpoint/2010/main" val="234577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DFD7D4C-E57E-4D35-B7CD-A6E85B4970F2}" type="datetimeFigureOut">
              <a:rPr lang="en-US" smtClean="0"/>
              <a:t>9/19/2024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A76D3F6-89F0-4305-ADD7-4A26952863DD}" type="slidenum">
              <a:rPr lang="en-US" smtClean="0"/>
              <a:t>‹#›</a:t>
            </a:fld>
            <a:endParaRPr lang="en-US"/>
          </a:p>
        </p:txBody>
      </p:sp>
    </p:spTree>
    <p:extLst>
      <p:ext uri="{BB962C8B-B14F-4D97-AF65-F5344CB8AC3E}">
        <p14:creationId xmlns:p14="http://schemas.microsoft.com/office/powerpoint/2010/main" val="255898497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munir@Nutech.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ritannica.com/event/Challenger-disast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bc.com/news/business-3432477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nlineethics.org/cases/therac-25/investigation-therac-25-accidents-abstra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fotislaw.com/public/lawtify/case-study-on-facebooks-data-brea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lgn="ctr"/>
            <a:r>
              <a:rPr lang="en-GB" sz="4000" dirty="0"/>
              <a:t>-Three types of ethics and morality</a:t>
            </a:r>
            <a:br>
              <a:rPr lang="en-US" sz="4000" u="sng" dirty="0"/>
            </a:br>
            <a:r>
              <a:rPr lang="en-US" sz="4000" dirty="0"/>
              <a:t>-</a:t>
            </a:r>
            <a:r>
              <a:rPr lang="en-GB" sz="4000" dirty="0"/>
              <a:t>Negative and positive face of   engineering ethics</a:t>
            </a:r>
            <a:br>
              <a:rPr lang="en-US" sz="4000" u="sng" dirty="0"/>
            </a:br>
            <a:r>
              <a:rPr lang="en-US" sz="4000" dirty="0"/>
              <a:t>-</a:t>
            </a:r>
            <a:r>
              <a:rPr lang="en-GB" sz="4000" dirty="0"/>
              <a:t>cases</a:t>
            </a:r>
            <a:endParaRPr lang="en-US" sz="4000" dirty="0"/>
          </a:p>
        </p:txBody>
      </p:sp>
      <p:sp>
        <p:nvSpPr>
          <p:cNvPr id="3" name="Subtitle 2"/>
          <p:cNvSpPr>
            <a:spLocks noGrp="1"/>
          </p:cNvSpPr>
          <p:nvPr>
            <p:ph type="subTitle" idx="1"/>
          </p:nvPr>
        </p:nvSpPr>
        <p:spPr/>
        <p:txBody>
          <a:bodyPr>
            <a:normAutofit fontScale="47500" lnSpcReduction="20000"/>
          </a:bodyPr>
          <a:lstStyle/>
          <a:p>
            <a:r>
              <a:rPr lang="en-US" dirty="0"/>
              <a:t>Dr. Shamsa Munir</a:t>
            </a:r>
          </a:p>
          <a:p>
            <a:r>
              <a:rPr lang="en-US" dirty="0">
                <a:hlinkClick r:id="rId2"/>
              </a:rPr>
              <a:t>smunir@Nutech.edu.pk</a:t>
            </a:r>
            <a:r>
              <a:rPr lang="en-US" dirty="0"/>
              <a:t> </a:t>
            </a:r>
          </a:p>
        </p:txBody>
      </p:sp>
    </p:spTree>
    <p:extLst>
      <p:ext uri="{BB962C8B-B14F-4D97-AF65-F5344CB8AC3E}">
        <p14:creationId xmlns:p14="http://schemas.microsoft.com/office/powerpoint/2010/main" val="251819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1382000" cy="970450"/>
          </a:xfrm>
        </p:spPr>
        <p:txBody>
          <a:bodyPr/>
          <a:lstStyle/>
          <a:p>
            <a:r>
              <a:rPr lang="en-US" sz="3200" dirty="0"/>
              <a:t>Case Study 3: The Space shuttle  Challenger Disaster</a:t>
            </a:r>
          </a:p>
        </p:txBody>
      </p:sp>
      <p:sp>
        <p:nvSpPr>
          <p:cNvPr id="3" name="Content Placeholder 2"/>
          <p:cNvSpPr>
            <a:spLocks noGrp="1"/>
          </p:cNvSpPr>
          <p:nvPr>
            <p:ph idx="1"/>
          </p:nvPr>
        </p:nvSpPr>
        <p:spPr>
          <a:xfrm>
            <a:off x="1" y="2031048"/>
            <a:ext cx="12191998" cy="4826952"/>
          </a:xfrm>
        </p:spPr>
        <p:txBody>
          <a:bodyPr>
            <a:noAutofit/>
          </a:bodyPr>
          <a:lstStyle/>
          <a:p>
            <a:r>
              <a:rPr lang="en-US" sz="2100" b="1" dirty="0"/>
              <a:t>Background</a:t>
            </a:r>
            <a:r>
              <a:rPr lang="en-US" sz="2100" dirty="0"/>
              <a:t>: Engineers ignored safety concerns leading to a catastrophic failure of the Space Shuttle Challenger</a:t>
            </a:r>
            <a:r>
              <a:rPr lang="en-US" sz="2100" dirty="0">
                <a:latin typeface="+mj-lt"/>
              </a:rPr>
              <a:t>.</a:t>
            </a:r>
            <a:r>
              <a:rPr lang="en-US" sz="2100" i="0" dirty="0">
                <a:effectLst/>
                <a:latin typeface="+mj-lt"/>
              </a:rPr>
              <a:t> The Challenger disaster was the explosion of the U.S. space shuttle </a:t>
            </a:r>
            <a:r>
              <a:rPr lang="en-US" sz="2100" i="1" dirty="0">
                <a:effectLst/>
                <a:latin typeface="+mj-lt"/>
              </a:rPr>
              <a:t>Challenger</a:t>
            </a:r>
            <a:r>
              <a:rPr lang="en-US" sz="2100" i="0" dirty="0">
                <a:effectLst/>
                <a:latin typeface="+mj-lt"/>
              </a:rPr>
              <a:t> shortly after its launch from Cape Canaveral, Florida, on January 28, 1986. All seven astronauts on board died.</a:t>
            </a:r>
            <a:endParaRPr lang="en-US" sz="2100" dirty="0">
              <a:latin typeface="+mj-lt"/>
            </a:endParaRPr>
          </a:p>
          <a:p>
            <a:r>
              <a:rPr lang="en-US" sz="2100" b="1" dirty="0"/>
              <a:t>Ethical Issue</a:t>
            </a:r>
            <a:r>
              <a:rPr lang="en-US" sz="2100" dirty="0"/>
              <a:t>: Pressure from management led to decisions compromising safety.</a:t>
            </a:r>
          </a:p>
          <a:p>
            <a:r>
              <a:rPr lang="en-US" sz="2100" b="1" dirty="0"/>
              <a:t>Discussion Points</a:t>
            </a:r>
            <a:r>
              <a:rPr lang="en-US" sz="2100" dirty="0"/>
              <a:t>:</a:t>
            </a:r>
          </a:p>
          <a:p>
            <a:pPr lvl="1"/>
            <a:r>
              <a:rPr lang="en-US" sz="2100" dirty="0"/>
              <a:t>When should engineers resist pressure from management if safety is at risk?</a:t>
            </a:r>
          </a:p>
          <a:p>
            <a:pPr lvl="1"/>
            <a:r>
              <a:rPr lang="en-US" sz="2100" dirty="0"/>
              <a:t>How does engineering ethics address conflicting interests in decision-making?</a:t>
            </a:r>
          </a:p>
          <a:p>
            <a:pPr marL="0" indent="0" algn="ctr">
              <a:buNone/>
            </a:pPr>
            <a:r>
              <a:rPr lang="en-US" sz="2100" dirty="0">
                <a:hlinkClick r:id="rId2"/>
              </a:rPr>
              <a:t>Challenger disaster | Summary, Date, Cause, &amp; Facts | Britannica</a:t>
            </a:r>
            <a:endParaRPr lang="en-US" sz="2100" dirty="0"/>
          </a:p>
        </p:txBody>
      </p:sp>
    </p:spTree>
    <p:extLst>
      <p:ext uri="{BB962C8B-B14F-4D97-AF65-F5344CB8AC3E}">
        <p14:creationId xmlns:p14="http://schemas.microsoft.com/office/powerpoint/2010/main" val="60981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 # 1:</a:t>
            </a:r>
            <a:endParaRPr lang="en-US" dirty="0"/>
          </a:p>
        </p:txBody>
      </p:sp>
      <p:sp>
        <p:nvSpPr>
          <p:cNvPr id="3" name="Content Placeholder 2"/>
          <p:cNvSpPr>
            <a:spLocks noGrp="1"/>
          </p:cNvSpPr>
          <p:nvPr>
            <p:ph idx="1"/>
          </p:nvPr>
        </p:nvSpPr>
        <p:spPr>
          <a:xfrm>
            <a:off x="810000" y="2273417"/>
            <a:ext cx="10554574" cy="4211273"/>
          </a:xfrm>
        </p:spPr>
        <p:txBody>
          <a:bodyPr>
            <a:noAutofit/>
          </a:bodyPr>
          <a:lstStyle/>
          <a:p>
            <a:pPr marL="0" indent="0">
              <a:buNone/>
            </a:pPr>
            <a:r>
              <a:rPr lang="en-US" sz="2600" dirty="0"/>
              <a:t>Choose </a:t>
            </a:r>
            <a:r>
              <a:rPr lang="en-US" sz="2600" dirty="0">
                <a:solidFill>
                  <a:schemeClr val="tx2">
                    <a:lumMod val="75000"/>
                  </a:schemeClr>
                </a:solidFill>
              </a:rPr>
              <a:t>any one of the case study </a:t>
            </a:r>
            <a:r>
              <a:rPr lang="en-US" sz="2600" dirty="0"/>
              <a:t>given and discuss the given points (</a:t>
            </a:r>
            <a:r>
              <a:rPr lang="en-US" sz="2600" dirty="0">
                <a:solidFill>
                  <a:schemeClr val="tx2">
                    <a:lumMod val="75000"/>
                  </a:schemeClr>
                </a:solidFill>
              </a:rPr>
              <a:t>maximum one para for each point</a:t>
            </a:r>
            <a:r>
              <a:rPr lang="en-US" sz="2600" dirty="0"/>
              <a:t>) in the case study submit a hand written scanned document on the online class portal or by hand.</a:t>
            </a:r>
          </a:p>
          <a:p>
            <a:endParaRPr lang="en-US" sz="2600" dirty="0"/>
          </a:p>
        </p:txBody>
      </p:sp>
    </p:spTree>
    <p:extLst>
      <p:ext uri="{BB962C8B-B14F-4D97-AF65-F5344CB8AC3E}">
        <p14:creationId xmlns:p14="http://schemas.microsoft.com/office/powerpoint/2010/main" val="283071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Sunset silhouette of scaffolding in construction site">
            <a:extLst>
              <a:ext uri="{FF2B5EF4-FFF2-40B4-BE49-F238E27FC236}">
                <a16:creationId xmlns:a16="http://schemas.microsoft.com/office/drawing/2014/main" id="{4B9BF3C4-3C58-1CA4-1F63-4C05968E8F51}"/>
              </a:ext>
            </a:extLst>
          </p:cNvPr>
          <p:cNvPicPr>
            <a:picLocks noChangeAspect="1"/>
          </p:cNvPicPr>
          <p:nvPr/>
        </p:nvPicPr>
        <p:blipFill>
          <a:blip r:embed="rId2">
            <a:duotone>
              <a:schemeClr val="accent1">
                <a:shade val="45000"/>
                <a:satMod val="135000"/>
              </a:schemeClr>
              <a:prstClr val="white"/>
            </a:duotone>
          </a:blip>
          <a:srcRect l="22268" r="18412" b="-2"/>
          <a:stretch/>
        </p:blipFill>
        <p:spPr>
          <a:xfrm>
            <a:off x="6108700" y="-1"/>
            <a:ext cx="6094450" cy="6858001"/>
          </a:xfrm>
          <a:prstGeom prst="rect">
            <a:avLst/>
          </a:prstGeom>
        </p:spPr>
      </p:pic>
      <p:sp>
        <p:nvSpPr>
          <p:cNvPr id="9" name="Freeform 16">
            <a:extLst>
              <a:ext uri="{FF2B5EF4-FFF2-40B4-BE49-F238E27FC236}">
                <a16:creationId xmlns:a16="http://schemas.microsoft.com/office/drawing/2014/main" id="{90814A6D-51DC-4E3F-B3C1-B4B7517F1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0000" y="447188"/>
            <a:ext cx="5070100" cy="1559412"/>
          </a:xfrm>
        </p:spPr>
        <p:txBody>
          <a:bodyPr>
            <a:normAutofit/>
          </a:bodyPr>
          <a:lstStyle/>
          <a:p>
            <a:r>
              <a:rPr lang="en-US" dirty="0"/>
              <a:t>Ethics and Morality in engineering</a:t>
            </a:r>
          </a:p>
        </p:txBody>
      </p:sp>
      <p:sp>
        <p:nvSpPr>
          <p:cNvPr id="3" name="Content Placeholder 2"/>
          <p:cNvSpPr>
            <a:spLocks noGrp="1"/>
          </p:cNvSpPr>
          <p:nvPr>
            <p:ph idx="1"/>
          </p:nvPr>
        </p:nvSpPr>
        <p:spPr>
          <a:xfrm>
            <a:off x="818712" y="2413000"/>
            <a:ext cx="5055923" cy="3632200"/>
          </a:xfrm>
        </p:spPr>
        <p:txBody>
          <a:bodyPr>
            <a:normAutofit/>
          </a:bodyPr>
          <a:lstStyle/>
          <a:p>
            <a:r>
              <a:rPr lang="en-US" sz="2200"/>
              <a:t>There are basically three types of ethics</a:t>
            </a:r>
          </a:p>
          <a:p>
            <a:pPr lvl="1"/>
            <a:r>
              <a:rPr lang="en-US" sz="2200"/>
              <a:t>Descriptive ethics</a:t>
            </a:r>
          </a:p>
          <a:p>
            <a:pPr lvl="1"/>
            <a:r>
              <a:rPr lang="en-US" sz="2200"/>
              <a:t>Normative Ethics</a:t>
            </a:r>
          </a:p>
          <a:p>
            <a:pPr lvl="1"/>
            <a:r>
              <a:rPr lang="en-US" sz="2200"/>
              <a:t>Applied ethics</a:t>
            </a:r>
          </a:p>
        </p:txBody>
      </p:sp>
    </p:spTree>
    <p:extLst>
      <p:ext uri="{BB962C8B-B14F-4D97-AF65-F5344CB8AC3E}">
        <p14:creationId xmlns:p14="http://schemas.microsoft.com/office/powerpoint/2010/main" val="165310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chemeClr val="tx1"/>
                </a:solidFill>
                <a:latin typeface="Arial" panose="020B0604020202020204" pitchFamily="34" charset="0"/>
              </a:rPr>
              <a:t>Descriptive Ethics:</a:t>
            </a:r>
            <a:endParaRPr lang="en-US" dirty="0"/>
          </a:p>
        </p:txBody>
      </p:sp>
      <p:graphicFrame>
        <p:nvGraphicFramePr>
          <p:cNvPr id="3" name="Content Placeholder 2">
            <a:extLst>
              <a:ext uri="{FF2B5EF4-FFF2-40B4-BE49-F238E27FC236}">
                <a16:creationId xmlns:a16="http://schemas.microsoft.com/office/drawing/2014/main" id="{51AB30BD-0ECD-FD19-E61D-7FE8564BA386}"/>
              </a:ext>
            </a:extLst>
          </p:cNvPr>
          <p:cNvGraphicFramePr>
            <a:graphicFrameLocks noGrp="1"/>
          </p:cNvGraphicFramePr>
          <p:nvPr>
            <p:ph idx="1"/>
            <p:extLst>
              <p:ext uri="{D42A27DB-BD31-4B8C-83A1-F6EECF244321}">
                <p14:modId xmlns:p14="http://schemas.microsoft.com/office/powerpoint/2010/main" val="561822066"/>
              </p:ext>
            </p:extLst>
          </p:nvPr>
        </p:nvGraphicFramePr>
        <p:xfrm>
          <a:off x="542730" y="2598058"/>
          <a:ext cx="11184813" cy="3947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07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latin typeface="Arial" panose="020B0604020202020204" pitchFamily="34" charset="0"/>
              </a:rPr>
              <a:t>Normative Ethics:</a:t>
            </a:r>
            <a:endParaRPr lang="en-US" dirty="0"/>
          </a:p>
        </p:txBody>
      </p:sp>
      <p:graphicFrame>
        <p:nvGraphicFramePr>
          <p:cNvPr id="5" name="Content Placeholder 4">
            <a:extLst>
              <a:ext uri="{FF2B5EF4-FFF2-40B4-BE49-F238E27FC236}">
                <a16:creationId xmlns:a16="http://schemas.microsoft.com/office/drawing/2014/main" id="{84E29B97-C4A5-1F6B-4DA9-70701D63869C}"/>
              </a:ext>
            </a:extLst>
          </p:cNvPr>
          <p:cNvGraphicFramePr>
            <a:graphicFrameLocks noGrp="1"/>
          </p:cNvGraphicFramePr>
          <p:nvPr>
            <p:ph idx="1"/>
            <p:extLst>
              <p:ext uri="{D42A27DB-BD31-4B8C-83A1-F6EECF244321}">
                <p14:modId xmlns:p14="http://schemas.microsoft.com/office/powerpoint/2010/main" val="545083054"/>
              </p:ext>
            </p:extLst>
          </p:nvPr>
        </p:nvGraphicFramePr>
        <p:xfrm>
          <a:off x="827423" y="2380343"/>
          <a:ext cx="10827547" cy="4219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289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Applied Ethics:</a:t>
            </a:r>
          </a:p>
        </p:txBody>
      </p:sp>
      <p:graphicFrame>
        <p:nvGraphicFramePr>
          <p:cNvPr id="4" name="Content Placeholder 3">
            <a:extLst>
              <a:ext uri="{FF2B5EF4-FFF2-40B4-BE49-F238E27FC236}">
                <a16:creationId xmlns:a16="http://schemas.microsoft.com/office/drawing/2014/main" id="{C8CA086C-6776-D787-D2F5-C322D25B1C1F}"/>
              </a:ext>
            </a:extLst>
          </p:cNvPr>
          <p:cNvGraphicFramePr>
            <a:graphicFrameLocks noGrp="1"/>
          </p:cNvGraphicFramePr>
          <p:nvPr>
            <p:ph idx="1"/>
            <p:extLst>
              <p:ext uri="{D42A27DB-BD31-4B8C-83A1-F6EECF244321}">
                <p14:modId xmlns:p14="http://schemas.microsoft.com/office/powerpoint/2010/main" val="3158682992"/>
              </p:ext>
            </p:extLst>
          </p:nvPr>
        </p:nvGraphicFramePr>
        <p:xfrm>
          <a:off x="554499" y="2423886"/>
          <a:ext cx="11083001" cy="4088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7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742983"/>
          </a:xfrm>
        </p:spPr>
        <p:txBody>
          <a:bodyPr/>
          <a:lstStyle/>
          <a:p>
            <a:r>
              <a:rPr lang="en-US" sz="3400" dirty="0"/>
              <a:t>Negative and Positive Face of Engineering Ethics</a:t>
            </a:r>
          </a:p>
        </p:txBody>
      </p:sp>
      <p:sp>
        <p:nvSpPr>
          <p:cNvPr id="3" name="Content Placeholder 2"/>
          <p:cNvSpPr>
            <a:spLocks noGrp="1"/>
          </p:cNvSpPr>
          <p:nvPr>
            <p:ph idx="1"/>
          </p:nvPr>
        </p:nvSpPr>
        <p:spPr>
          <a:xfrm>
            <a:off x="246744" y="1979803"/>
            <a:ext cx="11625942" cy="4986342"/>
          </a:xfrm>
        </p:spPr>
        <p:txBody>
          <a:bodyPr>
            <a:noAutofit/>
          </a:bodyPr>
          <a:lstStyle/>
          <a:p>
            <a:r>
              <a:rPr lang="en-US" sz="2500" b="1" dirty="0"/>
              <a:t>Positive Face of Engineering Ethics</a:t>
            </a:r>
            <a:r>
              <a:rPr lang="en-US" sz="2500" dirty="0"/>
              <a:t>: </a:t>
            </a:r>
            <a:r>
              <a:rPr lang="en-US" sz="2500" b="1" dirty="0"/>
              <a:t>Promotes Social Good</a:t>
            </a:r>
            <a:r>
              <a:rPr lang="en-US" sz="2500" dirty="0"/>
              <a:t>: Engineers use their skills to solve critical global problems, e.g., sustainable technologies, clean water, etc.</a:t>
            </a:r>
          </a:p>
          <a:p>
            <a:pPr lvl="1"/>
            <a:r>
              <a:rPr lang="en-US" sz="2300" b="1" dirty="0"/>
              <a:t>Innovation with Integrity</a:t>
            </a:r>
            <a:r>
              <a:rPr lang="en-US" sz="2300" dirty="0"/>
              <a:t>: Responsible innovation fosters trust and societal growth (e.g., developing AI systems with transparent algorithms).</a:t>
            </a:r>
          </a:p>
          <a:p>
            <a:pPr lvl="1"/>
            <a:r>
              <a:rPr lang="en-US" sz="2300" b="1" dirty="0"/>
              <a:t>Examples</a:t>
            </a:r>
            <a:r>
              <a:rPr lang="en-US" sz="2300" dirty="0"/>
              <a:t>:</a:t>
            </a:r>
          </a:p>
          <a:p>
            <a:pPr lvl="2"/>
            <a:r>
              <a:rPr lang="en-US" sz="2300" dirty="0"/>
              <a:t>Engineers developing renewable energy solutions for developing countries.</a:t>
            </a:r>
          </a:p>
          <a:p>
            <a:pPr lvl="2"/>
            <a:r>
              <a:rPr lang="en-US" sz="2300" dirty="0"/>
              <a:t>Ethical AI practices promoting fairness and accountability in software.</a:t>
            </a:r>
          </a:p>
        </p:txBody>
      </p:sp>
    </p:spTree>
    <p:extLst>
      <p:ext uri="{BB962C8B-B14F-4D97-AF65-F5344CB8AC3E}">
        <p14:creationId xmlns:p14="http://schemas.microsoft.com/office/powerpoint/2010/main" val="59812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229" y="2172750"/>
            <a:ext cx="11393714" cy="4508170"/>
          </a:xfrm>
        </p:spPr>
        <p:txBody>
          <a:bodyPr>
            <a:noAutofit/>
          </a:bodyPr>
          <a:lstStyle/>
          <a:p>
            <a:r>
              <a:rPr lang="en-US" sz="2500" b="1" dirty="0"/>
              <a:t>Ethical Violations</a:t>
            </a:r>
            <a:r>
              <a:rPr lang="en-US" sz="2500" dirty="0"/>
              <a:t>: Engineers sometimes act unethically, leading to harmful consequences (e.g., faulty software causing public harm).</a:t>
            </a:r>
          </a:p>
          <a:p>
            <a:pPr lvl="1"/>
            <a:r>
              <a:rPr lang="en-US" sz="2500" b="1" dirty="0"/>
              <a:t>Compromise of Safety</a:t>
            </a:r>
            <a:r>
              <a:rPr lang="en-US" sz="2500" dirty="0"/>
              <a:t>: Cutting corners in quality control, leading to unsafe systems.</a:t>
            </a:r>
          </a:p>
          <a:p>
            <a:pPr lvl="1"/>
            <a:r>
              <a:rPr lang="en-US" sz="2500" b="1" dirty="0"/>
              <a:t>Examples</a:t>
            </a:r>
            <a:r>
              <a:rPr lang="en-US" sz="2500" dirty="0"/>
              <a:t>:</a:t>
            </a:r>
          </a:p>
          <a:p>
            <a:pPr lvl="2"/>
            <a:r>
              <a:rPr lang="en-US" sz="2500" dirty="0"/>
              <a:t>The Volkswagen emissions scandal (misrepresentation of data in software). (</a:t>
            </a:r>
            <a:r>
              <a:rPr lang="en-US" sz="2500" dirty="0">
                <a:hlinkClick r:id="rId2"/>
              </a:rPr>
              <a:t>https://</a:t>
            </a:r>
            <a:r>
              <a:rPr lang="en-US" sz="2500" dirty="0" err="1">
                <a:hlinkClick r:id="rId2"/>
              </a:rPr>
              <a:t>www.bbc.com</a:t>
            </a:r>
            <a:r>
              <a:rPr lang="en-US" sz="2500" dirty="0">
                <a:hlinkClick r:id="rId2"/>
              </a:rPr>
              <a:t>/news/business-34324772</a:t>
            </a:r>
            <a:r>
              <a:rPr lang="en-US" sz="2500" dirty="0"/>
              <a:t>) </a:t>
            </a:r>
          </a:p>
          <a:p>
            <a:pPr lvl="2"/>
            <a:r>
              <a:rPr lang="en-US" sz="2500" dirty="0"/>
              <a:t>Unsafe algorithms that resulted in privacy violations.</a:t>
            </a:r>
          </a:p>
          <a:p>
            <a:endParaRPr lang="en-US" sz="2500" dirty="0"/>
          </a:p>
        </p:txBody>
      </p:sp>
      <p:sp>
        <p:nvSpPr>
          <p:cNvPr id="4" name="TextBox 3">
            <a:extLst>
              <a:ext uri="{FF2B5EF4-FFF2-40B4-BE49-F238E27FC236}">
                <a16:creationId xmlns:a16="http://schemas.microsoft.com/office/drawing/2014/main" id="{025413C0-115E-E72B-06CB-25903EE0CBE4}"/>
              </a:ext>
            </a:extLst>
          </p:cNvPr>
          <p:cNvSpPr txBox="1"/>
          <p:nvPr/>
        </p:nvSpPr>
        <p:spPr>
          <a:xfrm>
            <a:off x="743211" y="736991"/>
            <a:ext cx="8574314" cy="584775"/>
          </a:xfrm>
          <a:prstGeom prst="rect">
            <a:avLst/>
          </a:prstGeom>
          <a:noFill/>
        </p:spPr>
        <p:txBody>
          <a:bodyPr wrap="square">
            <a:spAutoFit/>
          </a:bodyPr>
          <a:lstStyle/>
          <a:p>
            <a:r>
              <a:rPr lang="en-US" sz="3200" b="1" dirty="0"/>
              <a:t>Negative Face of Engineering Ethics</a:t>
            </a:r>
            <a:r>
              <a:rPr lang="en-US" sz="3200" dirty="0"/>
              <a:t>:</a:t>
            </a:r>
          </a:p>
        </p:txBody>
      </p:sp>
    </p:spTree>
    <p:extLst>
      <p:ext uri="{BB962C8B-B14F-4D97-AF65-F5344CB8AC3E}">
        <p14:creationId xmlns:p14="http://schemas.microsoft.com/office/powerpoint/2010/main" val="166078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a:xfrm>
            <a:off x="290286" y="2293257"/>
            <a:ext cx="11901713" cy="3900885"/>
          </a:xfrm>
        </p:spPr>
        <p:txBody>
          <a:bodyPr>
            <a:noAutofit/>
          </a:bodyPr>
          <a:lstStyle/>
          <a:p>
            <a:r>
              <a:rPr lang="en-US" sz="2100" dirty="0">
                <a:latin typeface="+mj-lt"/>
              </a:rPr>
              <a:t>Case Study 1: Therac-25 Radiation Therapy Machine</a:t>
            </a:r>
          </a:p>
          <a:p>
            <a:pPr lvl="1"/>
            <a:r>
              <a:rPr lang="en-US" sz="2100" dirty="0">
                <a:latin typeface="+mj-lt"/>
              </a:rPr>
              <a:t>Background: A malfunction in software control led to radiation overdoses.</a:t>
            </a:r>
            <a:r>
              <a:rPr lang="en-US" sz="2100" i="0" dirty="0">
                <a:solidFill>
                  <a:srgbClr val="1F1F1F"/>
                </a:solidFill>
                <a:effectLst/>
                <a:latin typeface="+mj-lt"/>
              </a:rPr>
              <a:t> </a:t>
            </a:r>
            <a:r>
              <a:rPr lang="en-US" sz="2100" i="0" dirty="0">
                <a:effectLst/>
                <a:latin typeface="+mj-lt"/>
              </a:rPr>
              <a:t>The </a:t>
            </a:r>
            <a:r>
              <a:rPr lang="en-US" sz="2100" i="0" dirty="0" err="1">
                <a:effectLst/>
                <a:latin typeface="+mj-lt"/>
              </a:rPr>
              <a:t>Therac</a:t>
            </a:r>
            <a:r>
              <a:rPr lang="en-US" sz="2100" i="0" dirty="0">
                <a:effectLst/>
                <a:latin typeface="+mj-lt"/>
              </a:rPr>
              <a:t>-25, a computerized radiation therapy machine, massively overdosed patients at least six times between June 1985 and January 1987. Each overdose was several times the normal therapeutic dose and resulted in the patient's severe injury or even death</a:t>
            </a:r>
            <a:endParaRPr lang="en-US" sz="2100" dirty="0">
              <a:latin typeface="+mj-lt"/>
            </a:endParaRPr>
          </a:p>
          <a:p>
            <a:pPr lvl="1"/>
            <a:r>
              <a:rPr lang="en-US" sz="2100" dirty="0">
                <a:latin typeface="+mj-lt"/>
              </a:rPr>
              <a:t>Ethical Issue: Ignorance in software design and testing.</a:t>
            </a:r>
          </a:p>
          <a:p>
            <a:pPr lvl="1"/>
            <a:r>
              <a:rPr lang="en-US" sz="2100" dirty="0">
                <a:latin typeface="+mj-lt"/>
              </a:rPr>
              <a:t>Discussion Points:</a:t>
            </a:r>
          </a:p>
          <a:p>
            <a:pPr lvl="2"/>
            <a:r>
              <a:rPr lang="en-US" sz="2100" dirty="0">
                <a:latin typeface="+mj-lt"/>
              </a:rPr>
              <a:t>Should the engineers have been more cautious with testing?</a:t>
            </a:r>
          </a:p>
          <a:p>
            <a:pPr lvl="2"/>
            <a:r>
              <a:rPr lang="en-US" sz="2100" dirty="0">
                <a:latin typeface="+mj-lt"/>
              </a:rPr>
              <a:t>What responsibility do engineers hold in life-critical systems?</a:t>
            </a:r>
          </a:p>
          <a:p>
            <a:endParaRPr lang="en-US" sz="2100" dirty="0">
              <a:latin typeface="+mj-lt"/>
            </a:endParaRPr>
          </a:p>
        </p:txBody>
      </p:sp>
      <p:sp>
        <p:nvSpPr>
          <p:cNvPr id="4" name="Rectangle 3"/>
          <p:cNvSpPr/>
          <p:nvPr/>
        </p:nvSpPr>
        <p:spPr>
          <a:xfrm>
            <a:off x="1287476" y="6391795"/>
            <a:ext cx="9210648" cy="369332"/>
          </a:xfrm>
          <a:prstGeom prst="rect">
            <a:avLst/>
          </a:prstGeom>
        </p:spPr>
        <p:txBody>
          <a:bodyPr wrap="square">
            <a:spAutoFit/>
          </a:bodyPr>
          <a:lstStyle/>
          <a:p>
            <a:pPr algn="ctr"/>
            <a:r>
              <a:rPr lang="en-US" dirty="0">
                <a:hlinkClick r:id="rId2"/>
              </a:rPr>
              <a:t>An Investigation of the Therac-25 Accidents (Abstract) | Online Ethics</a:t>
            </a:r>
            <a:endParaRPr lang="en-US" dirty="0"/>
          </a:p>
        </p:txBody>
      </p:sp>
    </p:spTree>
    <p:extLst>
      <p:ext uri="{BB962C8B-B14F-4D97-AF65-F5344CB8AC3E}">
        <p14:creationId xmlns:p14="http://schemas.microsoft.com/office/powerpoint/2010/main" val="246652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Case Study 2: Facebook and Cambridge </a:t>
            </a:r>
            <a:r>
              <a:rPr lang="en-US" sz="3200" dirty="0" err="1"/>
              <a:t>Analytica</a:t>
            </a:r>
            <a:endParaRPr lang="en-US" sz="3200" dirty="0"/>
          </a:p>
        </p:txBody>
      </p:sp>
      <p:sp>
        <p:nvSpPr>
          <p:cNvPr id="3" name="Content Placeholder 2"/>
          <p:cNvSpPr>
            <a:spLocks noGrp="1"/>
          </p:cNvSpPr>
          <p:nvPr>
            <p:ph idx="1"/>
          </p:nvPr>
        </p:nvSpPr>
        <p:spPr>
          <a:xfrm>
            <a:off x="810000" y="2734015"/>
            <a:ext cx="10554574" cy="3636511"/>
          </a:xfrm>
        </p:spPr>
        <p:txBody>
          <a:bodyPr>
            <a:noAutofit/>
          </a:bodyPr>
          <a:lstStyle/>
          <a:p>
            <a:r>
              <a:rPr lang="en-US" sz="2500" b="1" dirty="0"/>
              <a:t>Background</a:t>
            </a:r>
            <a:r>
              <a:rPr lang="en-US" sz="2500" dirty="0"/>
              <a:t>: Data harvested from Facebook was used for political manipulation.</a:t>
            </a:r>
          </a:p>
          <a:p>
            <a:r>
              <a:rPr lang="en-US" sz="2500" b="1" dirty="0"/>
              <a:t>Ethical Issue</a:t>
            </a:r>
            <a:r>
              <a:rPr lang="en-US" sz="2500" dirty="0"/>
              <a:t>: Misuse of user data without consent.</a:t>
            </a:r>
          </a:p>
          <a:p>
            <a:r>
              <a:rPr lang="en-US" sz="2500" b="1" dirty="0"/>
              <a:t>Discussion Points</a:t>
            </a:r>
            <a:r>
              <a:rPr lang="en-US" sz="2500" dirty="0"/>
              <a:t>:</a:t>
            </a:r>
          </a:p>
          <a:p>
            <a:pPr lvl="1"/>
            <a:r>
              <a:rPr lang="en-US" sz="2500" dirty="0"/>
              <a:t>How should computer engineers safeguard user data privacy?</a:t>
            </a:r>
          </a:p>
          <a:p>
            <a:pPr lvl="1"/>
            <a:r>
              <a:rPr lang="en-US" sz="2500" dirty="0"/>
              <a:t>What are the ethical obligations of engineers handling sensitive data?</a:t>
            </a:r>
          </a:p>
          <a:p>
            <a:endParaRPr lang="en-US" sz="2500" dirty="0"/>
          </a:p>
        </p:txBody>
      </p:sp>
      <p:sp>
        <p:nvSpPr>
          <p:cNvPr id="4" name="Rectangle 3"/>
          <p:cNvSpPr/>
          <p:nvPr/>
        </p:nvSpPr>
        <p:spPr>
          <a:xfrm>
            <a:off x="1865152" y="6257085"/>
            <a:ext cx="8704976" cy="369332"/>
          </a:xfrm>
          <a:prstGeom prst="rect">
            <a:avLst/>
          </a:prstGeom>
        </p:spPr>
        <p:txBody>
          <a:bodyPr wrap="square">
            <a:spAutoFit/>
          </a:bodyPr>
          <a:lstStyle/>
          <a:p>
            <a:r>
              <a:rPr lang="en-US" dirty="0">
                <a:hlinkClick r:id="rId2"/>
              </a:rPr>
              <a:t>fotislaw.com/public/</a:t>
            </a:r>
            <a:r>
              <a:rPr lang="en-US" dirty="0" err="1">
                <a:hlinkClick r:id="rId2"/>
              </a:rPr>
              <a:t>lawtify</a:t>
            </a:r>
            <a:r>
              <a:rPr lang="en-US" dirty="0">
                <a:hlinkClick r:id="rId2"/>
              </a:rPr>
              <a:t>/case-study-on-</a:t>
            </a:r>
            <a:r>
              <a:rPr lang="en-US" dirty="0" err="1">
                <a:hlinkClick r:id="rId2"/>
              </a:rPr>
              <a:t>facebooks</a:t>
            </a:r>
            <a:r>
              <a:rPr lang="en-US" dirty="0">
                <a:hlinkClick r:id="rId2"/>
              </a:rPr>
              <a:t>-data-breach</a:t>
            </a:r>
            <a:endParaRPr lang="en-US" dirty="0"/>
          </a:p>
        </p:txBody>
      </p:sp>
    </p:spTree>
    <p:extLst>
      <p:ext uri="{BB962C8B-B14F-4D97-AF65-F5344CB8AC3E}">
        <p14:creationId xmlns:p14="http://schemas.microsoft.com/office/powerpoint/2010/main" val="3020924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42</TotalTime>
  <Words>702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2</vt:lpstr>
      <vt:lpstr>Quotable</vt:lpstr>
      <vt:lpstr>-Three types of ethics and morality -Negative and positive face of   engineering ethics -cases</vt:lpstr>
      <vt:lpstr>Ethics and Morality in engineering</vt:lpstr>
      <vt:lpstr>Descriptive Ethics:</vt:lpstr>
      <vt:lpstr>Normative Ethics:</vt:lpstr>
      <vt:lpstr>Applied Ethics:</vt:lpstr>
      <vt:lpstr>Negative and Positive Face of Engineering Ethics</vt:lpstr>
      <vt:lpstr>PowerPoint Presentation</vt:lpstr>
      <vt:lpstr>Case Studies</vt:lpstr>
      <vt:lpstr>Case Study 2: Facebook and Cambridge Analytica</vt:lpstr>
      <vt:lpstr>Case Study 3: The Space shuttle  Challenger Disaster</vt:lpstr>
      <vt:lpstr>Assignment #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types of ethics and morality -Negative and positive face of   engineering ethics -cases</dc:title>
  <dc:creator>Nutech</dc:creator>
  <cp:lastModifiedBy>Nida Munir</cp:lastModifiedBy>
  <cp:revision>14</cp:revision>
  <dcterms:created xsi:type="dcterms:W3CDTF">2024-09-19T05:26:04Z</dcterms:created>
  <dcterms:modified xsi:type="dcterms:W3CDTF">2024-09-19T13:52:48Z</dcterms:modified>
</cp:coreProperties>
</file>