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72" r:id="rId3"/>
    <p:sldId id="273" r:id="rId4"/>
    <p:sldId id="274" r:id="rId5"/>
    <p:sldId id="259" r:id="rId6"/>
    <p:sldId id="277" r:id="rId7"/>
    <p:sldId id="257" r:id="rId8"/>
    <p:sldId id="258" r:id="rId9"/>
    <p:sldId id="275" r:id="rId10"/>
    <p:sldId id="265" r:id="rId11"/>
    <p:sldId id="266" r:id="rId12"/>
    <p:sldId id="260" r:id="rId13"/>
    <p:sldId id="267" r:id="rId14"/>
    <p:sldId id="268" r:id="rId15"/>
    <p:sldId id="261" r:id="rId16"/>
    <p:sldId id="262" r:id="rId17"/>
    <p:sldId id="269" r:id="rId18"/>
    <p:sldId id="270" r:id="rId19"/>
    <p:sldId id="271" r:id="rId20"/>
    <p:sldId id="263" r:id="rId21"/>
    <p:sldId id="264" r:id="rId22"/>
    <p:sldId id="276"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4" d="100"/>
          <a:sy n="114" d="100"/>
        </p:scale>
        <p:origin x="41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0EBCDF4-0423-4AED-9389-EFB6679B0028}" type="doc">
      <dgm:prSet loTypeId="urn:microsoft.com/office/officeart/2005/8/layout/vList2" loCatId="list" qsTypeId="urn:microsoft.com/office/officeart/2005/8/quickstyle/simple3" qsCatId="simple" csTypeId="urn:microsoft.com/office/officeart/2005/8/colors/accent1_2" csCatId="accent1" phldr="1"/>
      <dgm:spPr/>
      <dgm:t>
        <a:bodyPr/>
        <a:lstStyle/>
        <a:p>
          <a:endParaRPr lang="en-US"/>
        </a:p>
      </dgm:t>
    </dgm:pt>
    <dgm:pt modelId="{5A9792EB-F7CE-46C9-AF07-658DEE6103BD}">
      <dgm:prSet phldrT="[Text]" custT="1"/>
      <dgm:spPr/>
      <dgm:t>
        <a:bodyPr/>
        <a:lstStyle/>
        <a:p>
          <a:r>
            <a:rPr lang="en-US" sz="3200" dirty="0" smtClean="0"/>
            <a:t>Traditional Model</a:t>
          </a:r>
          <a:endParaRPr lang="en-US" sz="3200" dirty="0"/>
        </a:p>
      </dgm:t>
    </dgm:pt>
    <dgm:pt modelId="{0FF3E002-083A-4821-9953-B85A3E78D49A}" type="parTrans" cxnId="{C8DCFC5F-BC2A-4378-A786-9405496AE802}">
      <dgm:prSet/>
      <dgm:spPr/>
      <dgm:t>
        <a:bodyPr/>
        <a:lstStyle/>
        <a:p>
          <a:endParaRPr lang="en-US"/>
        </a:p>
      </dgm:t>
    </dgm:pt>
    <dgm:pt modelId="{1A1504AF-0E72-4B27-BDA0-3A61CA59B9C6}" type="sibTrans" cxnId="{C8DCFC5F-BC2A-4378-A786-9405496AE802}">
      <dgm:prSet/>
      <dgm:spPr/>
      <dgm:t>
        <a:bodyPr/>
        <a:lstStyle/>
        <a:p>
          <a:endParaRPr lang="en-US"/>
        </a:p>
      </dgm:t>
    </dgm:pt>
    <dgm:pt modelId="{FDCBAECC-D265-4D6E-A14A-7E8C08D7119E}">
      <dgm:prSet phldrT="[Text]" custT="1"/>
      <dgm:spPr/>
      <dgm:t>
        <a:bodyPr/>
        <a:lstStyle/>
        <a:p>
          <a:r>
            <a:rPr lang="en-US" sz="2600" dirty="0" smtClean="0"/>
            <a:t>Expert knowledge, autonomy, ethical standard, </a:t>
          </a:r>
          <a:r>
            <a:rPr lang="en-US" sz="2600" dirty="0" smtClean="0"/>
            <a:t>public </a:t>
          </a:r>
          <a:r>
            <a:rPr lang="en-US" sz="2600" dirty="0" smtClean="0"/>
            <a:t>service</a:t>
          </a:r>
          <a:endParaRPr lang="en-US" sz="2600" dirty="0"/>
        </a:p>
      </dgm:t>
    </dgm:pt>
    <dgm:pt modelId="{0BBEFA87-0255-499D-B8F7-86637EC074C0}" type="parTrans" cxnId="{AC237F30-8131-4E61-B31A-CE5C4DB1AA82}">
      <dgm:prSet/>
      <dgm:spPr/>
      <dgm:t>
        <a:bodyPr/>
        <a:lstStyle/>
        <a:p>
          <a:endParaRPr lang="en-US"/>
        </a:p>
      </dgm:t>
    </dgm:pt>
    <dgm:pt modelId="{28A8BED3-4E49-4BA8-98A7-0DA66EE9B1ED}" type="sibTrans" cxnId="{AC237F30-8131-4E61-B31A-CE5C4DB1AA82}">
      <dgm:prSet/>
      <dgm:spPr/>
      <dgm:t>
        <a:bodyPr/>
        <a:lstStyle/>
        <a:p>
          <a:endParaRPr lang="en-US"/>
        </a:p>
      </dgm:t>
    </dgm:pt>
    <dgm:pt modelId="{BC53413C-376D-4C58-A0D4-8495382F6FE5}">
      <dgm:prSet phldrT="[Text]" custT="1"/>
      <dgm:spPr/>
      <dgm:t>
        <a:bodyPr/>
        <a:lstStyle/>
        <a:p>
          <a:r>
            <a:rPr lang="en-US" sz="3200" dirty="0" smtClean="0"/>
            <a:t>Modern Model</a:t>
          </a:r>
          <a:endParaRPr lang="en-US" sz="3200" dirty="0"/>
        </a:p>
      </dgm:t>
    </dgm:pt>
    <dgm:pt modelId="{CA6A527B-171B-4449-B1E2-10DC5C1267D5}" type="parTrans" cxnId="{10F09F55-D8F1-44CE-A18C-F6BADB798A31}">
      <dgm:prSet/>
      <dgm:spPr/>
      <dgm:t>
        <a:bodyPr/>
        <a:lstStyle/>
        <a:p>
          <a:endParaRPr lang="en-US"/>
        </a:p>
      </dgm:t>
    </dgm:pt>
    <dgm:pt modelId="{A256FF65-BB6B-4E4B-8309-1B0402C59B7A}" type="sibTrans" cxnId="{10F09F55-D8F1-44CE-A18C-F6BADB798A31}">
      <dgm:prSet/>
      <dgm:spPr/>
      <dgm:t>
        <a:bodyPr/>
        <a:lstStyle/>
        <a:p>
          <a:endParaRPr lang="en-US"/>
        </a:p>
      </dgm:t>
    </dgm:pt>
    <dgm:pt modelId="{E5F85719-8A57-42B9-98C1-24133DD2F063}">
      <dgm:prSet phldrT="[Text]" custT="1"/>
      <dgm:spPr/>
      <dgm:t>
        <a:bodyPr/>
        <a:lstStyle/>
        <a:p>
          <a:r>
            <a:rPr lang="en-US" sz="2600" dirty="0" smtClean="0"/>
            <a:t>Collaboration, adaptability, social responsibility, Continuous learning</a:t>
          </a:r>
          <a:endParaRPr lang="en-US" sz="2600" dirty="0"/>
        </a:p>
      </dgm:t>
    </dgm:pt>
    <dgm:pt modelId="{D4470851-A00C-4861-AB22-E148870EEDF4}" type="parTrans" cxnId="{62A0974E-1C90-4ABC-AEB4-0A31E1C828CD}">
      <dgm:prSet/>
      <dgm:spPr/>
      <dgm:t>
        <a:bodyPr/>
        <a:lstStyle/>
        <a:p>
          <a:endParaRPr lang="en-US"/>
        </a:p>
      </dgm:t>
    </dgm:pt>
    <dgm:pt modelId="{CFE1A817-9E96-4F0B-8CCA-6F5AC67B3E7C}" type="sibTrans" cxnId="{62A0974E-1C90-4ABC-AEB4-0A31E1C828CD}">
      <dgm:prSet/>
      <dgm:spPr/>
      <dgm:t>
        <a:bodyPr/>
        <a:lstStyle/>
        <a:p>
          <a:endParaRPr lang="en-US"/>
        </a:p>
      </dgm:t>
    </dgm:pt>
    <dgm:pt modelId="{775DDE4B-7182-4E9A-BCD3-09E8BB0B98B5}" type="pres">
      <dgm:prSet presAssocID="{70EBCDF4-0423-4AED-9389-EFB6679B0028}" presName="linear" presStyleCnt="0">
        <dgm:presLayoutVars>
          <dgm:animLvl val="lvl"/>
          <dgm:resizeHandles val="exact"/>
        </dgm:presLayoutVars>
      </dgm:prSet>
      <dgm:spPr/>
      <dgm:t>
        <a:bodyPr/>
        <a:lstStyle/>
        <a:p>
          <a:endParaRPr lang="en-US"/>
        </a:p>
      </dgm:t>
    </dgm:pt>
    <dgm:pt modelId="{EE1DDF44-FE4E-43BC-B01A-D737F1536FD9}" type="pres">
      <dgm:prSet presAssocID="{5A9792EB-F7CE-46C9-AF07-658DEE6103BD}" presName="parentText" presStyleLbl="node1" presStyleIdx="0" presStyleCnt="2">
        <dgm:presLayoutVars>
          <dgm:chMax val="0"/>
          <dgm:bulletEnabled val="1"/>
        </dgm:presLayoutVars>
      </dgm:prSet>
      <dgm:spPr/>
      <dgm:t>
        <a:bodyPr/>
        <a:lstStyle/>
        <a:p>
          <a:endParaRPr lang="en-US"/>
        </a:p>
      </dgm:t>
    </dgm:pt>
    <dgm:pt modelId="{2210A870-4572-40DF-9D3C-DB125A9C54AC}" type="pres">
      <dgm:prSet presAssocID="{5A9792EB-F7CE-46C9-AF07-658DEE6103BD}" presName="childText" presStyleLbl="revTx" presStyleIdx="0" presStyleCnt="2">
        <dgm:presLayoutVars>
          <dgm:bulletEnabled val="1"/>
        </dgm:presLayoutVars>
      </dgm:prSet>
      <dgm:spPr/>
      <dgm:t>
        <a:bodyPr/>
        <a:lstStyle/>
        <a:p>
          <a:endParaRPr lang="en-US"/>
        </a:p>
      </dgm:t>
    </dgm:pt>
    <dgm:pt modelId="{A9F2C1A5-4D9A-4768-ABDE-1651A18DBF80}" type="pres">
      <dgm:prSet presAssocID="{BC53413C-376D-4C58-A0D4-8495382F6FE5}" presName="parentText" presStyleLbl="node1" presStyleIdx="1" presStyleCnt="2" custLinFactNeighborX="-310">
        <dgm:presLayoutVars>
          <dgm:chMax val="0"/>
          <dgm:bulletEnabled val="1"/>
        </dgm:presLayoutVars>
      </dgm:prSet>
      <dgm:spPr/>
      <dgm:t>
        <a:bodyPr/>
        <a:lstStyle/>
        <a:p>
          <a:endParaRPr lang="en-US"/>
        </a:p>
      </dgm:t>
    </dgm:pt>
    <dgm:pt modelId="{CFE95681-5B19-48A2-B87C-47D7543D0573}" type="pres">
      <dgm:prSet presAssocID="{BC53413C-376D-4C58-A0D4-8495382F6FE5}" presName="childText" presStyleLbl="revTx" presStyleIdx="1" presStyleCnt="2">
        <dgm:presLayoutVars>
          <dgm:bulletEnabled val="1"/>
        </dgm:presLayoutVars>
      </dgm:prSet>
      <dgm:spPr/>
      <dgm:t>
        <a:bodyPr/>
        <a:lstStyle/>
        <a:p>
          <a:endParaRPr lang="en-US"/>
        </a:p>
      </dgm:t>
    </dgm:pt>
  </dgm:ptLst>
  <dgm:cxnLst>
    <dgm:cxn modelId="{75614B87-6C2C-4684-A6E2-AF652F9C10A3}" type="presOf" srcId="{BC53413C-376D-4C58-A0D4-8495382F6FE5}" destId="{A9F2C1A5-4D9A-4768-ABDE-1651A18DBF80}" srcOrd="0" destOrd="0" presId="urn:microsoft.com/office/officeart/2005/8/layout/vList2"/>
    <dgm:cxn modelId="{62A0974E-1C90-4ABC-AEB4-0A31E1C828CD}" srcId="{BC53413C-376D-4C58-A0D4-8495382F6FE5}" destId="{E5F85719-8A57-42B9-98C1-24133DD2F063}" srcOrd="0" destOrd="0" parTransId="{D4470851-A00C-4861-AB22-E148870EEDF4}" sibTransId="{CFE1A817-9E96-4F0B-8CCA-6F5AC67B3E7C}"/>
    <dgm:cxn modelId="{B29EA2B2-A97D-48F6-A40F-191434B08447}" type="presOf" srcId="{70EBCDF4-0423-4AED-9389-EFB6679B0028}" destId="{775DDE4B-7182-4E9A-BCD3-09E8BB0B98B5}" srcOrd="0" destOrd="0" presId="urn:microsoft.com/office/officeart/2005/8/layout/vList2"/>
    <dgm:cxn modelId="{C8DCFC5F-BC2A-4378-A786-9405496AE802}" srcId="{70EBCDF4-0423-4AED-9389-EFB6679B0028}" destId="{5A9792EB-F7CE-46C9-AF07-658DEE6103BD}" srcOrd="0" destOrd="0" parTransId="{0FF3E002-083A-4821-9953-B85A3E78D49A}" sibTransId="{1A1504AF-0E72-4B27-BDA0-3A61CA59B9C6}"/>
    <dgm:cxn modelId="{10F09F55-D8F1-44CE-A18C-F6BADB798A31}" srcId="{70EBCDF4-0423-4AED-9389-EFB6679B0028}" destId="{BC53413C-376D-4C58-A0D4-8495382F6FE5}" srcOrd="1" destOrd="0" parTransId="{CA6A527B-171B-4449-B1E2-10DC5C1267D5}" sibTransId="{A256FF65-BB6B-4E4B-8309-1B0402C59B7A}"/>
    <dgm:cxn modelId="{D0EC4922-7FB2-402D-851E-975D9B6BD334}" type="presOf" srcId="{E5F85719-8A57-42B9-98C1-24133DD2F063}" destId="{CFE95681-5B19-48A2-B87C-47D7543D0573}" srcOrd="0" destOrd="0" presId="urn:microsoft.com/office/officeart/2005/8/layout/vList2"/>
    <dgm:cxn modelId="{AC237F30-8131-4E61-B31A-CE5C4DB1AA82}" srcId="{5A9792EB-F7CE-46C9-AF07-658DEE6103BD}" destId="{FDCBAECC-D265-4D6E-A14A-7E8C08D7119E}" srcOrd="0" destOrd="0" parTransId="{0BBEFA87-0255-499D-B8F7-86637EC074C0}" sibTransId="{28A8BED3-4E49-4BA8-98A7-0DA66EE9B1ED}"/>
    <dgm:cxn modelId="{6885DD9B-8537-46DE-8A76-4589858879B9}" type="presOf" srcId="{FDCBAECC-D265-4D6E-A14A-7E8C08D7119E}" destId="{2210A870-4572-40DF-9D3C-DB125A9C54AC}" srcOrd="0" destOrd="0" presId="urn:microsoft.com/office/officeart/2005/8/layout/vList2"/>
    <dgm:cxn modelId="{8FC69AE9-5470-417E-938C-90917954C260}" type="presOf" srcId="{5A9792EB-F7CE-46C9-AF07-658DEE6103BD}" destId="{EE1DDF44-FE4E-43BC-B01A-D737F1536FD9}" srcOrd="0" destOrd="0" presId="urn:microsoft.com/office/officeart/2005/8/layout/vList2"/>
    <dgm:cxn modelId="{8FF2D51F-3D4B-4A0E-8646-C02510F690B4}" type="presParOf" srcId="{775DDE4B-7182-4E9A-BCD3-09E8BB0B98B5}" destId="{EE1DDF44-FE4E-43BC-B01A-D737F1536FD9}" srcOrd="0" destOrd="0" presId="urn:microsoft.com/office/officeart/2005/8/layout/vList2"/>
    <dgm:cxn modelId="{6B069CB7-7AE5-4D37-B1D1-2865FB7EAD4B}" type="presParOf" srcId="{775DDE4B-7182-4E9A-BCD3-09E8BB0B98B5}" destId="{2210A870-4572-40DF-9D3C-DB125A9C54AC}" srcOrd="1" destOrd="0" presId="urn:microsoft.com/office/officeart/2005/8/layout/vList2"/>
    <dgm:cxn modelId="{1539A5C3-C406-4057-8950-4A330805D42A}" type="presParOf" srcId="{775DDE4B-7182-4E9A-BCD3-09E8BB0B98B5}" destId="{A9F2C1A5-4D9A-4768-ABDE-1651A18DBF80}" srcOrd="2" destOrd="0" presId="urn:microsoft.com/office/officeart/2005/8/layout/vList2"/>
    <dgm:cxn modelId="{929EA861-038D-4C76-A196-77C6862063D4}" type="presParOf" srcId="{775DDE4B-7182-4E9A-BCD3-09E8BB0B98B5}" destId="{CFE95681-5B19-48A2-B87C-47D7543D0573}" srcOrd="3"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DDF44-FE4E-43BC-B01A-D737F1536FD9}">
      <dsp:nvSpPr>
        <dsp:cNvPr id="0" name=""/>
        <dsp:cNvSpPr/>
      </dsp:nvSpPr>
      <dsp:spPr>
        <a:xfrm>
          <a:off x="0" y="90166"/>
          <a:ext cx="8731075" cy="1216800"/>
        </a:xfrm>
        <a:prstGeom prst="round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Traditional Model</a:t>
          </a:r>
          <a:endParaRPr lang="en-US" sz="3200" kern="1200" dirty="0"/>
        </a:p>
      </dsp:txBody>
      <dsp:txXfrm>
        <a:off x="59399" y="149565"/>
        <a:ext cx="8612277" cy="1098002"/>
      </dsp:txXfrm>
    </dsp:sp>
    <dsp:sp modelId="{2210A870-4572-40DF-9D3C-DB125A9C54AC}">
      <dsp:nvSpPr>
        <dsp:cNvPr id="0" name=""/>
        <dsp:cNvSpPr/>
      </dsp:nvSpPr>
      <dsp:spPr>
        <a:xfrm>
          <a:off x="0" y="1306966"/>
          <a:ext cx="873107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212"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Expert knowledge, autonomy, ethical standard, </a:t>
          </a:r>
          <a:r>
            <a:rPr lang="en-US" sz="2600" kern="1200" dirty="0" smtClean="0"/>
            <a:t>public </a:t>
          </a:r>
          <a:r>
            <a:rPr lang="en-US" sz="2600" kern="1200" dirty="0" smtClean="0"/>
            <a:t>service</a:t>
          </a:r>
          <a:endParaRPr lang="en-US" sz="2600" kern="1200" dirty="0"/>
        </a:p>
      </dsp:txBody>
      <dsp:txXfrm>
        <a:off x="0" y="1306966"/>
        <a:ext cx="8731075" cy="1076400"/>
      </dsp:txXfrm>
    </dsp:sp>
    <dsp:sp modelId="{A9F2C1A5-4D9A-4768-ABDE-1651A18DBF80}">
      <dsp:nvSpPr>
        <dsp:cNvPr id="0" name=""/>
        <dsp:cNvSpPr/>
      </dsp:nvSpPr>
      <dsp:spPr>
        <a:xfrm>
          <a:off x="0" y="2383366"/>
          <a:ext cx="8731075" cy="1216800"/>
        </a:xfrm>
        <a:prstGeom prst="roundRect">
          <a:avLst/>
        </a:prstGeom>
        <a:gradFill rotWithShape="0">
          <a:gsLst>
            <a:gs pos="0">
              <a:schemeClr val="accent1">
                <a:hueOff val="0"/>
                <a:satOff val="0"/>
                <a:lumOff val="0"/>
                <a:alphaOff val="0"/>
                <a:tint val="70000"/>
                <a:lumMod val="110000"/>
              </a:schemeClr>
            </a:gs>
            <a:gs pos="100000">
              <a:schemeClr val="accent1">
                <a:hueOff val="0"/>
                <a:satOff val="0"/>
                <a:lumOff val="0"/>
                <a:alphaOff val="0"/>
                <a:tint val="82000"/>
                <a:alpha val="74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21920" tIns="121920" rIns="121920" bIns="121920" numCol="1" spcCol="1270" anchor="ctr" anchorCtr="0">
          <a:noAutofit/>
        </a:bodyPr>
        <a:lstStyle/>
        <a:p>
          <a:pPr lvl="0" algn="l" defTabSz="1422400">
            <a:lnSpc>
              <a:spcPct val="90000"/>
            </a:lnSpc>
            <a:spcBef>
              <a:spcPct val="0"/>
            </a:spcBef>
            <a:spcAft>
              <a:spcPct val="35000"/>
            </a:spcAft>
          </a:pPr>
          <a:r>
            <a:rPr lang="en-US" sz="3200" kern="1200" dirty="0" smtClean="0"/>
            <a:t>Modern Model</a:t>
          </a:r>
          <a:endParaRPr lang="en-US" sz="3200" kern="1200" dirty="0"/>
        </a:p>
      </dsp:txBody>
      <dsp:txXfrm>
        <a:off x="59399" y="2442765"/>
        <a:ext cx="8612277" cy="1098002"/>
      </dsp:txXfrm>
    </dsp:sp>
    <dsp:sp modelId="{CFE95681-5B19-48A2-B87C-47D7543D0573}">
      <dsp:nvSpPr>
        <dsp:cNvPr id="0" name=""/>
        <dsp:cNvSpPr/>
      </dsp:nvSpPr>
      <dsp:spPr>
        <a:xfrm>
          <a:off x="0" y="3600166"/>
          <a:ext cx="8731075"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212" tIns="33020" rIns="184912" bIns="33020" numCol="1" spcCol="1270" anchor="t" anchorCtr="0">
          <a:noAutofit/>
        </a:bodyPr>
        <a:lstStyle/>
        <a:p>
          <a:pPr marL="228600" lvl="1" indent="-228600" algn="l" defTabSz="1155700">
            <a:lnSpc>
              <a:spcPct val="90000"/>
            </a:lnSpc>
            <a:spcBef>
              <a:spcPct val="0"/>
            </a:spcBef>
            <a:spcAft>
              <a:spcPct val="20000"/>
            </a:spcAft>
            <a:buChar char="••"/>
          </a:pPr>
          <a:r>
            <a:rPr lang="en-US" sz="2600" kern="1200" dirty="0" smtClean="0"/>
            <a:t>Collaboration, adaptability, social responsibility, Continuous learning</a:t>
          </a:r>
          <a:endParaRPr lang="en-US" sz="2600" kern="1200" dirty="0"/>
        </a:p>
      </dsp:txBody>
      <dsp:txXfrm>
        <a:off x="0" y="3600166"/>
        <a:ext cx="8731075"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9/19/2024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9/19/2024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smunir@Nutech.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breeam.co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Civics &amp; Community Engagement (SS2003)</a:t>
            </a:r>
            <a:endParaRPr lang="en-US" dirty="0"/>
          </a:p>
        </p:txBody>
      </p:sp>
      <p:sp>
        <p:nvSpPr>
          <p:cNvPr id="3" name="Subtitle 2"/>
          <p:cNvSpPr>
            <a:spLocks noGrp="1"/>
          </p:cNvSpPr>
          <p:nvPr>
            <p:ph type="subTitle" idx="1"/>
          </p:nvPr>
        </p:nvSpPr>
        <p:spPr/>
        <p:txBody>
          <a:bodyPr/>
          <a:lstStyle/>
          <a:p>
            <a:r>
              <a:rPr lang="en-US" dirty="0" err="1" smtClean="0"/>
              <a:t>Dr</a:t>
            </a:r>
            <a:r>
              <a:rPr lang="en-US" dirty="0" smtClean="0"/>
              <a:t> Shamsa Munir</a:t>
            </a:r>
          </a:p>
          <a:p>
            <a:r>
              <a:rPr lang="en-US" dirty="0" smtClean="0">
                <a:hlinkClick r:id="rId2"/>
              </a:rPr>
              <a:t>smunir@Nutech.edu.pk</a:t>
            </a:r>
            <a:r>
              <a:rPr lang="en-US" dirty="0" smtClean="0"/>
              <a:t> </a:t>
            </a:r>
            <a:endParaRPr lang="en-US" dirty="0"/>
          </a:p>
        </p:txBody>
      </p:sp>
    </p:spTree>
    <p:extLst>
      <p:ext uri="{BB962C8B-B14F-4D97-AF65-F5344CB8AC3E}">
        <p14:creationId xmlns:p14="http://schemas.microsoft.com/office/powerpoint/2010/main" val="21766083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763399"/>
            <a:ext cx="10131425" cy="5027802"/>
          </a:xfrm>
        </p:spPr>
        <p:txBody>
          <a:bodyPr>
            <a:normAutofit/>
          </a:bodyPr>
          <a:lstStyle/>
          <a:p>
            <a:pPr marL="0" indent="0">
              <a:buNone/>
            </a:pPr>
            <a:r>
              <a:rPr lang="en-US" sz="2200" b="1" dirty="0" smtClean="0">
                <a:solidFill>
                  <a:srgbClr val="FFFF00"/>
                </a:solidFill>
              </a:rPr>
              <a:t>Example 1: </a:t>
            </a:r>
            <a:r>
              <a:rPr lang="en-US" sz="2200" b="1" dirty="0">
                <a:solidFill>
                  <a:srgbClr val="FFFF00"/>
                </a:solidFill>
              </a:rPr>
              <a:t>Engineering Codes of Ethics</a:t>
            </a:r>
            <a:endParaRPr lang="en-US" sz="2200" dirty="0">
              <a:solidFill>
                <a:srgbClr val="FFFF00"/>
              </a:solidFill>
            </a:endParaRPr>
          </a:p>
          <a:p>
            <a:r>
              <a:rPr lang="en-US" sz="2200" b="1" u="sng" dirty="0">
                <a:solidFill>
                  <a:schemeClr val="accent4">
                    <a:lumMod val="40000"/>
                    <a:lumOff val="60000"/>
                  </a:schemeClr>
                </a:solidFill>
              </a:rPr>
              <a:t>Real-Life Example:</a:t>
            </a:r>
            <a:r>
              <a:rPr lang="en-US" sz="2200" u="sng" dirty="0">
                <a:solidFill>
                  <a:schemeClr val="accent4">
                    <a:lumMod val="40000"/>
                    <a:lumOff val="60000"/>
                  </a:schemeClr>
                </a:solidFill>
              </a:rPr>
              <a:t> </a:t>
            </a:r>
            <a:r>
              <a:rPr lang="en-US" sz="2200" dirty="0">
                <a:solidFill>
                  <a:schemeClr val="accent4">
                    <a:lumMod val="40000"/>
                    <a:lumOff val="60000"/>
                  </a:schemeClr>
                </a:solidFill>
              </a:rPr>
              <a:t>The </a:t>
            </a:r>
            <a:r>
              <a:rPr lang="en-US" sz="2200" b="1" dirty="0">
                <a:solidFill>
                  <a:schemeClr val="accent4">
                    <a:lumMod val="40000"/>
                    <a:lumOff val="60000"/>
                  </a:schemeClr>
                </a:solidFill>
              </a:rPr>
              <a:t>American Society of Civil Engineers (ASCE) Code of Ethics</a:t>
            </a:r>
            <a:r>
              <a:rPr lang="en-US" sz="2200" dirty="0">
                <a:solidFill>
                  <a:schemeClr val="accent4">
                    <a:lumMod val="40000"/>
                    <a:lumOff val="60000"/>
                  </a:schemeClr>
                </a:solidFill>
              </a:rPr>
              <a:t> is a prime example of the traditional model. </a:t>
            </a:r>
            <a:endParaRPr lang="en-US" sz="2200" dirty="0" smtClean="0">
              <a:solidFill>
                <a:schemeClr val="accent4">
                  <a:lumMod val="40000"/>
                  <a:lumOff val="60000"/>
                </a:schemeClr>
              </a:solidFill>
            </a:endParaRPr>
          </a:p>
          <a:p>
            <a:r>
              <a:rPr lang="en-US" sz="2200" dirty="0" smtClean="0">
                <a:solidFill>
                  <a:schemeClr val="accent4">
                    <a:lumMod val="40000"/>
                    <a:lumOff val="60000"/>
                  </a:schemeClr>
                </a:solidFill>
              </a:rPr>
              <a:t>It </a:t>
            </a:r>
            <a:r>
              <a:rPr lang="en-US" sz="2200" dirty="0">
                <a:solidFill>
                  <a:schemeClr val="accent4">
                    <a:lumMod val="40000"/>
                    <a:lumOff val="60000"/>
                  </a:schemeClr>
                </a:solidFill>
              </a:rPr>
              <a:t>outlines strict ethical standards for civil engineers, emphasizing integrity, public welfare, and professional conduct. The code mandates that engineers uphold high standards of professionalism, including honesty, fairness, and commitment to public safety.</a:t>
            </a:r>
          </a:p>
          <a:p>
            <a:r>
              <a:rPr lang="en-US" sz="2200" b="1" dirty="0"/>
              <a:t>Link:</a:t>
            </a:r>
            <a:r>
              <a:rPr lang="en-US" sz="2200" dirty="0"/>
              <a:t> ASCE Code of Ethics</a:t>
            </a:r>
          </a:p>
          <a:p>
            <a:endParaRPr lang="en-US" sz="2200" dirty="0"/>
          </a:p>
        </p:txBody>
      </p:sp>
    </p:spTree>
    <p:extLst>
      <p:ext uri="{BB962C8B-B14F-4D97-AF65-F5344CB8AC3E}">
        <p14:creationId xmlns:p14="http://schemas.microsoft.com/office/powerpoint/2010/main" val="403275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317073"/>
            <a:ext cx="10131425" cy="4474128"/>
          </a:xfrm>
        </p:spPr>
        <p:txBody>
          <a:bodyPr>
            <a:normAutofit/>
          </a:bodyPr>
          <a:lstStyle/>
          <a:p>
            <a:r>
              <a:rPr lang="en-US" sz="2200" b="1" dirty="0" smtClean="0">
                <a:solidFill>
                  <a:srgbClr val="FFFF00"/>
                </a:solidFill>
              </a:rPr>
              <a:t>Example 2:</a:t>
            </a:r>
            <a:r>
              <a:rPr lang="en-US" sz="2200" dirty="0" smtClean="0">
                <a:solidFill>
                  <a:srgbClr val="FFFF00"/>
                </a:solidFill>
              </a:rPr>
              <a:t> </a:t>
            </a:r>
            <a:r>
              <a:rPr lang="en-US" sz="2200" dirty="0">
                <a:solidFill>
                  <a:srgbClr val="FFFF00"/>
                </a:solidFill>
              </a:rPr>
              <a:t>The </a:t>
            </a:r>
            <a:r>
              <a:rPr lang="en-US" sz="2200" b="1" dirty="0">
                <a:solidFill>
                  <a:srgbClr val="FFFF00"/>
                </a:solidFill>
              </a:rPr>
              <a:t>Institution of Mechanical Engineers (</a:t>
            </a:r>
            <a:r>
              <a:rPr lang="en-US" sz="2200" b="1" dirty="0" err="1">
                <a:solidFill>
                  <a:srgbClr val="FFFF00"/>
                </a:solidFill>
              </a:rPr>
              <a:t>IMechE</a:t>
            </a:r>
            <a:r>
              <a:rPr lang="en-US" sz="2200" b="1" dirty="0">
                <a:solidFill>
                  <a:srgbClr val="FFFF00"/>
                </a:solidFill>
              </a:rPr>
              <a:t>) Code of Co</a:t>
            </a:r>
            <a:r>
              <a:rPr lang="en-US" sz="2200" b="1" dirty="0"/>
              <a:t>nduct</a:t>
            </a:r>
            <a:r>
              <a:rPr lang="en-US" sz="2200" dirty="0"/>
              <a:t> is another example. It provides a framework for ethical behavior and professional responsibility, ensuring that engineers act with integrity and respect towards their profession and the public.</a:t>
            </a:r>
          </a:p>
          <a:p>
            <a:r>
              <a:rPr lang="en-US" sz="2200" b="1" dirty="0"/>
              <a:t>Link:</a:t>
            </a:r>
            <a:r>
              <a:rPr lang="en-US" sz="2200" dirty="0"/>
              <a:t> </a:t>
            </a:r>
            <a:r>
              <a:rPr lang="en-US" sz="2200" dirty="0" err="1"/>
              <a:t>IMechE</a:t>
            </a:r>
            <a:r>
              <a:rPr lang="en-US" sz="2200" dirty="0"/>
              <a:t> Code of Conduct</a:t>
            </a:r>
          </a:p>
          <a:p>
            <a:endParaRPr lang="en-US" sz="2200" dirty="0"/>
          </a:p>
        </p:txBody>
      </p:sp>
    </p:spTree>
    <p:extLst>
      <p:ext uri="{BB962C8B-B14F-4D97-AF65-F5344CB8AC3E}">
        <p14:creationId xmlns:p14="http://schemas.microsoft.com/office/powerpoint/2010/main" val="1254441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305" y="190151"/>
            <a:ext cx="10131425" cy="1456267"/>
          </a:xfrm>
        </p:spPr>
        <p:txBody>
          <a:bodyPr>
            <a:normAutofit/>
          </a:bodyPr>
          <a:lstStyle/>
          <a:p>
            <a:r>
              <a:rPr lang="en-US" sz="3200" b="1" dirty="0"/>
              <a:t>The Modern Model:</a:t>
            </a:r>
            <a:r>
              <a:rPr lang="en-US" sz="3200" dirty="0"/>
              <a:t/>
            </a:r>
            <a:br>
              <a:rPr lang="en-US" sz="3200" dirty="0"/>
            </a:br>
            <a:endParaRPr lang="en-US" sz="3200" dirty="0"/>
          </a:p>
        </p:txBody>
      </p:sp>
      <p:sp>
        <p:nvSpPr>
          <p:cNvPr id="3" name="Content Placeholder 2"/>
          <p:cNvSpPr>
            <a:spLocks noGrp="1"/>
          </p:cNvSpPr>
          <p:nvPr>
            <p:ph idx="1"/>
          </p:nvPr>
        </p:nvSpPr>
        <p:spPr>
          <a:xfrm>
            <a:off x="352338" y="1115737"/>
            <a:ext cx="11669086" cy="5503178"/>
          </a:xfrm>
        </p:spPr>
        <p:txBody>
          <a:bodyPr>
            <a:noAutofit/>
          </a:bodyPr>
          <a:lstStyle/>
          <a:p>
            <a:pPr marL="0" indent="0">
              <a:buNone/>
            </a:pPr>
            <a:r>
              <a:rPr lang="en-US" sz="2200" b="1" dirty="0" smtClean="0"/>
              <a:t>Characteristics</a:t>
            </a:r>
            <a:r>
              <a:rPr lang="en-US" sz="2200" b="1" dirty="0"/>
              <a:t>:</a:t>
            </a:r>
            <a:endParaRPr lang="en-US" sz="2200" dirty="0"/>
          </a:p>
          <a:p>
            <a:pPr marL="914400" lvl="1" indent="-457200">
              <a:buFont typeface="+mj-lt"/>
              <a:buAutoNum type="arabicPeriod"/>
            </a:pPr>
            <a:r>
              <a:rPr lang="en-US" sz="2200" b="1" dirty="0">
                <a:solidFill>
                  <a:srgbClr val="FFFF00"/>
                </a:solidFill>
              </a:rPr>
              <a:t>Collaboration:</a:t>
            </a:r>
            <a:r>
              <a:rPr lang="en-US" sz="2200" dirty="0">
                <a:solidFill>
                  <a:srgbClr val="FFFF00"/>
                </a:solidFill>
              </a:rPr>
              <a:t> </a:t>
            </a:r>
            <a:r>
              <a:rPr lang="en-US" sz="2200" dirty="0"/>
              <a:t>Focuses on teamwork, collaboration, and interdisciplinary approaches.</a:t>
            </a:r>
          </a:p>
          <a:p>
            <a:pPr marL="914400" lvl="1" indent="-457200">
              <a:buFont typeface="+mj-lt"/>
              <a:buAutoNum type="arabicPeriod"/>
            </a:pPr>
            <a:r>
              <a:rPr lang="en-US" sz="2200" b="1" dirty="0">
                <a:solidFill>
                  <a:srgbClr val="FFFF00"/>
                </a:solidFill>
              </a:rPr>
              <a:t>Adaptability</a:t>
            </a:r>
            <a:r>
              <a:rPr lang="en-US" sz="2200" b="1" dirty="0"/>
              <a:t>:</a:t>
            </a:r>
            <a:r>
              <a:rPr lang="en-US" sz="2200" dirty="0"/>
              <a:t> Emphasizes the need for engineers to adapt to rapidly changing technologies and global challenges.</a:t>
            </a:r>
          </a:p>
          <a:p>
            <a:pPr marL="914400" lvl="1" indent="-457200">
              <a:buFont typeface="+mj-lt"/>
              <a:buAutoNum type="arabicPeriod"/>
            </a:pPr>
            <a:r>
              <a:rPr lang="en-US" sz="2200" b="1" dirty="0">
                <a:solidFill>
                  <a:srgbClr val="FFFF00"/>
                </a:solidFill>
              </a:rPr>
              <a:t>Social Responsibility:</a:t>
            </a:r>
            <a:r>
              <a:rPr lang="en-US" sz="2200" dirty="0">
                <a:solidFill>
                  <a:srgbClr val="FFFF00"/>
                </a:solidFill>
              </a:rPr>
              <a:t> </a:t>
            </a:r>
            <a:r>
              <a:rPr lang="en-US" sz="2200" dirty="0"/>
              <a:t>Increasing focus on social impact, sustainability, and corporate social responsibility.</a:t>
            </a:r>
          </a:p>
          <a:p>
            <a:pPr marL="914400" lvl="1" indent="-457200">
              <a:buFont typeface="+mj-lt"/>
              <a:buAutoNum type="arabicPeriod"/>
            </a:pPr>
            <a:r>
              <a:rPr lang="en-US" sz="2200" b="1" dirty="0">
                <a:solidFill>
                  <a:srgbClr val="FFFF00"/>
                </a:solidFill>
              </a:rPr>
              <a:t>Continuous Learning:</a:t>
            </a:r>
            <a:r>
              <a:rPr lang="en-US" sz="2200" dirty="0">
                <a:solidFill>
                  <a:srgbClr val="FFFF00"/>
                </a:solidFill>
              </a:rPr>
              <a:t> </a:t>
            </a:r>
            <a:r>
              <a:rPr lang="en-US" sz="2200" dirty="0"/>
              <a:t>Embraces lifelong learning and professional development to stay current with industry advancements.</a:t>
            </a:r>
          </a:p>
          <a:p>
            <a:r>
              <a:rPr lang="en-US" sz="2200" b="1" dirty="0">
                <a:solidFill>
                  <a:srgbClr val="FFFF00"/>
                </a:solidFill>
              </a:rPr>
              <a:t>Examples in Engineering:</a:t>
            </a:r>
            <a:endParaRPr lang="en-US" sz="2200" dirty="0">
              <a:solidFill>
                <a:srgbClr val="FFFF00"/>
              </a:solidFill>
            </a:endParaRPr>
          </a:p>
          <a:p>
            <a:pPr lvl="1"/>
            <a:r>
              <a:rPr lang="en-US" sz="2200" b="1" dirty="0">
                <a:solidFill>
                  <a:srgbClr val="FFFF00"/>
                </a:solidFill>
              </a:rPr>
              <a:t>Sustainable Engineering Practices:</a:t>
            </a:r>
            <a:r>
              <a:rPr lang="en-US" sz="2200" dirty="0">
                <a:solidFill>
                  <a:srgbClr val="FFFF00"/>
                </a:solidFill>
              </a:rPr>
              <a:t> </a:t>
            </a:r>
            <a:r>
              <a:rPr lang="en-US" sz="2200" dirty="0"/>
              <a:t>Incorporating environmental and social considerations into engineering solutions.</a:t>
            </a:r>
          </a:p>
          <a:p>
            <a:pPr lvl="1"/>
            <a:r>
              <a:rPr lang="en-US" sz="2200" b="1" dirty="0">
                <a:solidFill>
                  <a:srgbClr val="FFFF00"/>
                </a:solidFill>
              </a:rPr>
              <a:t>Community Engagement:</a:t>
            </a:r>
            <a:r>
              <a:rPr lang="en-US" sz="2200" dirty="0">
                <a:solidFill>
                  <a:srgbClr val="FFFF00"/>
                </a:solidFill>
              </a:rPr>
              <a:t> </a:t>
            </a:r>
            <a:r>
              <a:rPr lang="en-US" sz="2200" dirty="0"/>
              <a:t>Active participation in community projects and addressing local issues through engineering expertise.</a:t>
            </a:r>
          </a:p>
          <a:p>
            <a:endParaRPr lang="en-US" sz="2200" dirty="0"/>
          </a:p>
        </p:txBody>
      </p:sp>
    </p:spTree>
    <p:extLst>
      <p:ext uri="{BB962C8B-B14F-4D97-AF65-F5344CB8AC3E}">
        <p14:creationId xmlns:p14="http://schemas.microsoft.com/office/powerpoint/2010/main" val="641176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543575"/>
            <a:ext cx="10131425" cy="4379054"/>
          </a:xfrm>
        </p:spPr>
        <p:txBody>
          <a:bodyPr>
            <a:normAutofit/>
          </a:bodyPr>
          <a:lstStyle/>
          <a:p>
            <a:pPr marL="0" indent="0">
              <a:buNone/>
            </a:pPr>
            <a:r>
              <a:rPr lang="en-US" sz="2200" b="1" dirty="0" smtClean="0">
                <a:solidFill>
                  <a:srgbClr val="FFFF00"/>
                </a:solidFill>
              </a:rPr>
              <a:t>Example 1: </a:t>
            </a:r>
            <a:r>
              <a:rPr lang="en-US" sz="2200" b="1" dirty="0">
                <a:solidFill>
                  <a:srgbClr val="FFFF00"/>
                </a:solidFill>
              </a:rPr>
              <a:t>Sustainable Engineering Practices</a:t>
            </a:r>
            <a:endParaRPr lang="en-US" sz="2200" dirty="0">
              <a:solidFill>
                <a:srgbClr val="FFFF00"/>
              </a:solidFill>
            </a:endParaRPr>
          </a:p>
          <a:p>
            <a:r>
              <a:rPr lang="en-US" sz="2200" b="1" dirty="0"/>
              <a:t>Real-Life Example:</a:t>
            </a:r>
            <a:r>
              <a:rPr lang="en-US" sz="2200" dirty="0"/>
              <a:t> </a:t>
            </a:r>
            <a:r>
              <a:rPr lang="en-US" sz="2200" dirty="0">
                <a:solidFill>
                  <a:srgbClr val="FFFF00"/>
                </a:solidFill>
              </a:rPr>
              <a:t>The </a:t>
            </a:r>
            <a:r>
              <a:rPr lang="en-US" sz="2200" b="1" dirty="0">
                <a:solidFill>
                  <a:srgbClr val="FFFF00"/>
                </a:solidFill>
              </a:rPr>
              <a:t>BREEAM Certification</a:t>
            </a:r>
            <a:r>
              <a:rPr lang="en-US" sz="2200" dirty="0">
                <a:solidFill>
                  <a:srgbClr val="FFFF00"/>
                </a:solidFill>
              </a:rPr>
              <a:t> system </a:t>
            </a:r>
            <a:r>
              <a:rPr lang="en-US" sz="2200" dirty="0"/>
              <a:t>represents the modern model of professionalism in engineering</a:t>
            </a:r>
            <a:r>
              <a:rPr lang="en-US" sz="2200" dirty="0">
                <a:solidFill>
                  <a:srgbClr val="FFFF00"/>
                </a:solidFill>
              </a:rPr>
              <a:t>. BREEAM (Building Research Establishment Environmental Assessment Method) </a:t>
            </a:r>
            <a:r>
              <a:rPr lang="en-US" sz="2200" dirty="0"/>
              <a:t>is a leading sustainability assessment method for master planning projects, infrastructure, and buildings. It evaluates environmental performance, encouraging engineers to incorporate sustainable practices and consider the social and environmental impact of their projects.</a:t>
            </a:r>
          </a:p>
          <a:p>
            <a:r>
              <a:rPr lang="en-US" sz="2200" b="1" dirty="0"/>
              <a:t>Link:</a:t>
            </a:r>
            <a:r>
              <a:rPr lang="en-US" sz="2200" dirty="0"/>
              <a:t> </a:t>
            </a:r>
            <a:r>
              <a:rPr lang="en-US" sz="2200" dirty="0">
                <a:hlinkClick r:id="rId2"/>
              </a:rPr>
              <a:t>BREEAM Certification</a:t>
            </a:r>
            <a:endParaRPr lang="en-US" sz="2200" dirty="0"/>
          </a:p>
          <a:p>
            <a:endParaRPr lang="en-US" sz="2200" dirty="0"/>
          </a:p>
        </p:txBody>
      </p:sp>
    </p:spTree>
    <p:extLst>
      <p:ext uri="{BB962C8B-B14F-4D97-AF65-F5344CB8AC3E}">
        <p14:creationId xmlns:p14="http://schemas.microsoft.com/office/powerpoint/2010/main" val="26637219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sz="2200" b="1" dirty="0" smtClean="0">
                <a:solidFill>
                  <a:srgbClr val="FFFF00"/>
                </a:solidFill>
              </a:rPr>
              <a:t>Example 2:</a:t>
            </a:r>
            <a:r>
              <a:rPr lang="en-US" sz="2200" dirty="0" smtClean="0">
                <a:solidFill>
                  <a:srgbClr val="FFFF00"/>
                </a:solidFill>
              </a:rPr>
              <a:t> </a:t>
            </a:r>
            <a:r>
              <a:rPr lang="en-US" sz="2200" dirty="0">
                <a:solidFill>
                  <a:srgbClr val="FFFF00"/>
                </a:solidFill>
              </a:rPr>
              <a:t>The </a:t>
            </a:r>
            <a:r>
              <a:rPr lang="en-US" sz="2200" b="1" dirty="0">
                <a:solidFill>
                  <a:srgbClr val="FFFF00"/>
                </a:solidFill>
              </a:rPr>
              <a:t>LEED Certification</a:t>
            </a:r>
            <a:r>
              <a:rPr lang="en-US" sz="2200" dirty="0">
                <a:solidFill>
                  <a:srgbClr val="FFFF00"/>
                </a:solidFill>
              </a:rPr>
              <a:t> </a:t>
            </a:r>
            <a:r>
              <a:rPr lang="en-US" sz="2200" dirty="0"/>
              <a:t>(Leadership in Energy and Environmental Design) is another modern model example. LEED promotes sustainability in building design, construction, and operation, focusing on reducing environmental impact and improving energy efficiency. Engineers and architects use LEED standards to enhance the sustainability of their projects.</a:t>
            </a:r>
          </a:p>
          <a:p>
            <a:r>
              <a:rPr lang="en-US" sz="2200" b="1" dirty="0"/>
              <a:t>Link:</a:t>
            </a:r>
            <a:r>
              <a:rPr lang="en-US" sz="2200" dirty="0"/>
              <a:t> LEED Certification</a:t>
            </a:r>
          </a:p>
          <a:p>
            <a:endParaRPr lang="en-US" sz="2200" dirty="0"/>
          </a:p>
        </p:txBody>
      </p:sp>
    </p:spTree>
    <p:extLst>
      <p:ext uri="{BB962C8B-B14F-4D97-AF65-F5344CB8AC3E}">
        <p14:creationId xmlns:p14="http://schemas.microsoft.com/office/powerpoint/2010/main" val="20890953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rgbClr val="FFFF00"/>
                </a:solidFill>
              </a:rPr>
              <a:t>Comparative Analysis: Traditional vs. Modern Models</a:t>
            </a:r>
          </a:p>
        </p:txBody>
      </p:sp>
      <p:sp>
        <p:nvSpPr>
          <p:cNvPr id="3" name="Content Placeholder 2"/>
          <p:cNvSpPr>
            <a:spLocks noGrp="1"/>
          </p:cNvSpPr>
          <p:nvPr>
            <p:ph idx="1"/>
          </p:nvPr>
        </p:nvSpPr>
        <p:spPr>
          <a:xfrm>
            <a:off x="685801" y="2142067"/>
            <a:ext cx="10656115" cy="3981896"/>
          </a:xfrm>
        </p:spPr>
        <p:txBody>
          <a:bodyPr>
            <a:normAutofit/>
          </a:bodyPr>
          <a:lstStyle/>
          <a:p>
            <a:r>
              <a:rPr lang="en-US" sz="2200" b="1" dirty="0"/>
              <a:t>Focus Areas:</a:t>
            </a:r>
            <a:endParaRPr lang="en-US" sz="2200" dirty="0"/>
          </a:p>
          <a:p>
            <a:r>
              <a:rPr lang="en-US" sz="2200" b="1" dirty="0">
                <a:solidFill>
                  <a:srgbClr val="FFFF00"/>
                </a:solidFill>
              </a:rPr>
              <a:t>Ethics and Conduct:</a:t>
            </a:r>
            <a:r>
              <a:rPr lang="en-US" sz="2200" dirty="0">
                <a:solidFill>
                  <a:srgbClr val="FFFF00"/>
                </a:solidFill>
              </a:rPr>
              <a:t> </a:t>
            </a:r>
            <a:r>
              <a:rPr lang="en-US" sz="2200" dirty="0" smtClean="0"/>
              <a:t>The traditional </a:t>
            </a:r>
            <a:r>
              <a:rPr lang="en-US" sz="2200" dirty="0"/>
              <a:t>model focuses on strict adherence to established ethical codes, while the modern model incorporates a broader range of social responsibilities.</a:t>
            </a:r>
          </a:p>
          <a:p>
            <a:r>
              <a:rPr lang="en-US" sz="2200" b="1" dirty="0">
                <a:solidFill>
                  <a:srgbClr val="FFFF00"/>
                </a:solidFill>
              </a:rPr>
              <a:t>Work Environment:</a:t>
            </a:r>
            <a:r>
              <a:rPr lang="en-US" sz="2200" dirty="0">
                <a:solidFill>
                  <a:srgbClr val="FFFF00"/>
                </a:solidFill>
              </a:rPr>
              <a:t> </a:t>
            </a:r>
            <a:r>
              <a:rPr lang="en-US" sz="2200" dirty="0" smtClean="0"/>
              <a:t>The traditional </a:t>
            </a:r>
            <a:r>
              <a:rPr lang="en-US" sz="2200" dirty="0"/>
              <a:t>model emphasizes individual expertise and autonomy, whereas the modern model values teamwork and adaptability.</a:t>
            </a:r>
          </a:p>
          <a:p>
            <a:r>
              <a:rPr lang="en-US" sz="2200" b="1" dirty="0">
                <a:solidFill>
                  <a:srgbClr val="FFFF00"/>
                </a:solidFill>
              </a:rPr>
              <a:t>Professional Development:</a:t>
            </a:r>
            <a:r>
              <a:rPr lang="en-US" sz="2200" dirty="0">
                <a:solidFill>
                  <a:srgbClr val="FFFF00"/>
                </a:solidFill>
              </a:rPr>
              <a:t> </a:t>
            </a:r>
            <a:r>
              <a:rPr lang="en-US" sz="2200" dirty="0"/>
              <a:t>The traditional model often relies on formal education and certification, while the modern model encourages ongoing learning and professional growth.</a:t>
            </a:r>
          </a:p>
          <a:p>
            <a:endParaRPr lang="en-US" sz="2200" dirty="0"/>
          </a:p>
        </p:txBody>
      </p:sp>
    </p:spTree>
    <p:extLst>
      <p:ext uri="{BB962C8B-B14F-4D97-AF65-F5344CB8AC3E}">
        <p14:creationId xmlns:p14="http://schemas.microsoft.com/office/powerpoint/2010/main" val="32184629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Discussion Points:</a:t>
            </a:r>
            <a:r>
              <a:rPr lang="en-US" dirty="0"/>
              <a:t/>
            </a:r>
            <a:br>
              <a:rPr lang="en-US"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sz="2200" dirty="0" smtClean="0">
                <a:solidFill>
                  <a:srgbClr val="FFFF00"/>
                </a:solidFill>
              </a:rPr>
              <a:t>How </a:t>
            </a:r>
            <a:r>
              <a:rPr lang="en-US" sz="2200" dirty="0">
                <a:solidFill>
                  <a:srgbClr val="FFFF00"/>
                </a:solidFill>
              </a:rPr>
              <a:t>do the two models influence your view of professionalism in engineering?</a:t>
            </a:r>
          </a:p>
          <a:p>
            <a:pPr marL="0" indent="0" algn="ctr">
              <a:buNone/>
            </a:pPr>
            <a:r>
              <a:rPr lang="en-US" sz="2200" dirty="0">
                <a:solidFill>
                  <a:srgbClr val="FFFF00"/>
                </a:solidFill>
              </a:rPr>
              <a:t>In what ways can engineers balance traditional ethical standards with modern social and environmental responsibilities?</a:t>
            </a:r>
          </a:p>
          <a:p>
            <a:pPr marL="0" indent="0" algn="ctr">
              <a:buNone/>
            </a:pPr>
            <a:endParaRPr lang="en-US" sz="2200" dirty="0">
              <a:solidFill>
                <a:srgbClr val="FFFF00"/>
              </a:solidFill>
            </a:endParaRPr>
          </a:p>
        </p:txBody>
      </p:sp>
    </p:spTree>
    <p:extLst>
      <p:ext uri="{BB962C8B-B14F-4D97-AF65-F5344CB8AC3E}">
        <p14:creationId xmlns:p14="http://schemas.microsoft.com/office/powerpoint/2010/main" val="3279743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8531" y="550877"/>
            <a:ext cx="10131425" cy="1456267"/>
          </a:xfrm>
        </p:spPr>
        <p:txBody>
          <a:bodyPr>
            <a:normAutofit fontScale="90000"/>
          </a:bodyPr>
          <a:lstStyle/>
          <a:p>
            <a:pPr algn="ctr"/>
            <a:r>
              <a:rPr lang="en-US" dirty="0"/>
              <a:t>Balancing traditional ethical standards with modern social and environmental responsibilities</a:t>
            </a:r>
          </a:p>
        </p:txBody>
      </p:sp>
      <p:sp>
        <p:nvSpPr>
          <p:cNvPr id="4" name="Rectangle 1"/>
          <p:cNvSpPr>
            <a:spLocks noGrp="1" noChangeArrowheads="1"/>
          </p:cNvSpPr>
          <p:nvPr>
            <p:ph idx="1"/>
          </p:nvPr>
        </p:nvSpPr>
        <p:spPr bwMode="auto">
          <a:xfrm>
            <a:off x="987804" y="2168972"/>
            <a:ext cx="1028700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Integrate Ethical Principles with Sustainability</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Engineers should incorporate traditional ethical principles—like honesty, integrity, and responsibility—into modern frameworks that emphasize sustainability.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smtClean="0">
                <a:ln>
                  <a:noFill/>
                </a:ln>
                <a:solidFill>
                  <a:srgbClr val="FFFF00"/>
                </a:solidFill>
                <a:effectLst/>
                <a:latin typeface="Arial" panose="020B0604020202020204" pitchFamily="34" charset="0"/>
              </a:rPr>
              <a:t>For instance, </a:t>
            </a:r>
            <a:r>
              <a:rPr kumimoji="0" lang="en-US" altLang="en-US" sz="2200" b="0" i="0" u="none" strike="noStrike" cap="none" normalizeH="0" baseline="0" dirty="0" smtClean="0">
                <a:ln>
                  <a:noFill/>
                </a:ln>
                <a:solidFill>
                  <a:schemeClr val="tx1"/>
                </a:solidFill>
                <a:effectLst/>
                <a:latin typeface="Arial" panose="020B0604020202020204" pitchFamily="34" charset="0"/>
              </a:rPr>
              <a:t>while ensuring safety and reliability (traditional values), they should also focus on minimizing environmental impact and promoting social equity.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Adopt a Holistic Approach</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Consider the broader implications of engineering projects, </a:t>
            </a:r>
            <a:r>
              <a:rPr kumimoji="0" lang="en-US" altLang="en-US" sz="2200" b="0" i="0" u="none" strike="noStrike" cap="none" normalizeH="0" baseline="0" dirty="0" smtClean="0">
                <a:ln>
                  <a:noFill/>
                </a:ln>
                <a:solidFill>
                  <a:schemeClr val="accent6">
                    <a:lumMod val="60000"/>
                    <a:lumOff val="40000"/>
                  </a:schemeClr>
                </a:solidFill>
                <a:effectLst/>
                <a:latin typeface="Arial" panose="020B0604020202020204" pitchFamily="34" charset="0"/>
              </a:rPr>
              <a:t>including their long-term effects on society and the environment</a:t>
            </a:r>
            <a:r>
              <a:rPr kumimoji="0" lang="en-US" altLang="en-US" sz="2200" b="0" i="0" u="none" strike="noStrike" cap="none" normalizeH="0" baseline="0" dirty="0" smtClean="0">
                <a:ln>
                  <a:noFill/>
                </a:ln>
                <a:solidFill>
                  <a:schemeClr val="tx1"/>
                </a:solidFill>
                <a:effectLst/>
                <a:latin typeface="Arial" panose="020B0604020202020204" pitchFamily="34" charset="0"/>
              </a:rPr>
              <a:t>. This involves </a:t>
            </a:r>
            <a:r>
              <a:rPr kumimoji="0" lang="en-US" altLang="en-US" sz="2200" b="0" i="0" u="none" strike="noStrike" cap="none" normalizeH="0" baseline="0" dirty="0" smtClean="0">
                <a:ln>
                  <a:noFill/>
                </a:ln>
                <a:solidFill>
                  <a:schemeClr val="accent6">
                    <a:lumMod val="60000"/>
                    <a:lumOff val="40000"/>
                  </a:schemeClr>
                </a:solidFill>
                <a:effectLst/>
                <a:latin typeface="Arial" panose="020B0604020202020204" pitchFamily="34" charset="0"/>
              </a:rPr>
              <a:t>not only adhering to technical and safety standards but also evaluating how projects affect communities and ecosystems.</a:t>
            </a:r>
          </a:p>
        </p:txBody>
      </p:sp>
    </p:spTree>
    <p:extLst>
      <p:ext uri="{BB962C8B-B14F-4D97-AF65-F5344CB8AC3E}">
        <p14:creationId xmlns:p14="http://schemas.microsoft.com/office/powerpoint/2010/main" val="30096606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a:spLocks noGrp="1" noChangeArrowheads="1"/>
          </p:cNvSpPr>
          <p:nvPr>
            <p:ph idx="1"/>
          </p:nvPr>
        </p:nvSpPr>
        <p:spPr bwMode="auto">
          <a:xfrm>
            <a:off x="671119" y="1452650"/>
            <a:ext cx="1105669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Stay Informed and Educated</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Engineers should continuously update their knowledge about emerging social and environmental issues. This includes understanding new regulations, technologies, and best practices related to sustainability and social responsibility.</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Engage Stakeholders</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Involve diverse stakeholders, including community members, environmentalists, and social activists, in the decision-making process. This helps ensure that engineering solutions address a wide range of concerns and do not inadvertently harm vulnerable groups or ecosystems.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Promote Transparency</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Maintain transparency about the potential impacts of engineering projects. Clear communication about the benefits and risks associated with a project helps build trust and allows for informed decision-making by all parties involved.</a:t>
            </a:r>
          </a:p>
        </p:txBody>
      </p:sp>
    </p:spTree>
    <p:extLst>
      <p:ext uri="{BB962C8B-B14F-4D97-AF65-F5344CB8AC3E}">
        <p14:creationId xmlns:p14="http://schemas.microsoft.com/office/powerpoint/2010/main" val="1011818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Grp="1" noChangeArrowheads="1"/>
          </p:cNvSpPr>
          <p:nvPr>
            <p:ph idx="1"/>
          </p:nvPr>
        </p:nvSpPr>
        <p:spPr bwMode="auto">
          <a:xfrm>
            <a:off x="853581" y="1038860"/>
            <a:ext cx="10647725"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Develop and Follow Codes of Conduct</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Adhere to professional codes of conduct that integrate both traditional ethical standards and modern social responsibilities. Organizations like the IEEE or ASCE provide guidelines that reflect evolving ethical expectations in engineering.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Emphasize Ethical Training</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Training </a:t>
            </a:r>
            <a:r>
              <a:rPr kumimoji="0" lang="en-US" altLang="en-US" sz="2200" b="0" i="0" u="none" strike="noStrike" cap="none" normalizeH="0" baseline="0" dirty="0" smtClean="0">
                <a:ln>
                  <a:noFill/>
                </a:ln>
                <a:solidFill>
                  <a:schemeClr val="tx1"/>
                </a:solidFill>
                <a:effectLst/>
                <a:latin typeface="Arial" panose="020B0604020202020204" pitchFamily="34" charset="0"/>
              </a:rPr>
              <a:t>should address contemporary issues such as climate change, resource depletion, and social justice.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Implement Sustainable Practices</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Adopt and promote sustainable engineering practices that align with both ethical standards and environmental stewardship. This can include using eco-friendly materials, designing for energy efficiency, and reducing waste.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200" b="1" i="0" u="none" strike="noStrike" cap="none" normalizeH="0" baseline="0" dirty="0" smtClean="0">
                <a:ln>
                  <a:noFill/>
                </a:ln>
                <a:solidFill>
                  <a:srgbClr val="FFFF00"/>
                </a:solidFill>
                <a:effectLst/>
                <a:latin typeface="Arial" panose="020B0604020202020204" pitchFamily="34" charset="0"/>
              </a:rPr>
              <a:t>Evaluate and Reflect</a:t>
            </a:r>
            <a:r>
              <a:rPr kumimoji="0" lang="en-US" altLang="en-US" sz="2200" b="0" i="0" u="none" strike="noStrike" cap="none" normalizeH="0" baseline="0" dirty="0" smtClean="0">
                <a:ln>
                  <a:noFill/>
                </a:ln>
                <a:solidFill>
                  <a:srgbClr val="FFFF00"/>
                </a:solidFill>
                <a:effectLst/>
                <a:latin typeface="Arial" panose="020B0604020202020204" pitchFamily="34" charset="0"/>
              </a:rPr>
              <a:t>: </a:t>
            </a:r>
            <a:r>
              <a:rPr kumimoji="0" lang="en-US" altLang="en-US" sz="2200" b="0" i="0" u="none" strike="noStrike" cap="none" normalizeH="0" baseline="0" dirty="0" smtClean="0">
                <a:ln>
                  <a:noFill/>
                </a:ln>
                <a:solidFill>
                  <a:schemeClr val="tx1"/>
                </a:solidFill>
                <a:effectLst/>
                <a:latin typeface="Arial" panose="020B0604020202020204" pitchFamily="34" charset="0"/>
              </a:rPr>
              <a:t>Regularly assess the outcomes of engineering projects and reflect on how well they align with ethical standards and social responsibilities. This involves learning from past projects and making adjustments to improve future practices.</a:t>
            </a:r>
          </a:p>
        </p:txBody>
      </p:sp>
    </p:spTree>
    <p:extLst>
      <p:ext uri="{BB962C8B-B14F-4D97-AF65-F5344CB8AC3E}">
        <p14:creationId xmlns:p14="http://schemas.microsoft.com/office/powerpoint/2010/main" val="691135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9372" y="891946"/>
            <a:ext cx="7958331" cy="1077229"/>
          </a:xfrm>
        </p:spPr>
        <p:txBody>
          <a:bodyPr/>
          <a:lstStyle/>
          <a:p>
            <a:r>
              <a:rPr lang="en-US" dirty="0" smtClean="0"/>
              <a:t>Grading System</a:t>
            </a:r>
            <a:endParaRPr lang="en-US" dirty="0"/>
          </a:p>
        </p:txBody>
      </p:sp>
      <p:graphicFrame>
        <p:nvGraphicFramePr>
          <p:cNvPr id="4" name="Table 6">
            <a:extLst>
              <a:ext uri="{FF2B5EF4-FFF2-40B4-BE49-F238E27FC236}">
                <a16:creationId xmlns:a16="http://schemas.microsoft.com/office/drawing/2014/main" id="{6C95FC9F-EC22-90FC-4935-C99C8D938567}"/>
              </a:ext>
            </a:extLst>
          </p:cNvPr>
          <p:cNvGraphicFramePr>
            <a:graphicFrameLocks noGrp="1"/>
          </p:cNvGraphicFramePr>
          <p:nvPr>
            <p:ph idx="1"/>
            <p:extLst>
              <p:ext uri="{D42A27DB-BD31-4B8C-83A1-F6EECF244321}">
                <p14:modId xmlns:p14="http://schemas.microsoft.com/office/powerpoint/2010/main" val="3700212245"/>
              </p:ext>
            </p:extLst>
          </p:nvPr>
        </p:nvGraphicFramePr>
        <p:xfrm>
          <a:off x="1174459" y="2380782"/>
          <a:ext cx="9915787" cy="2780964"/>
        </p:xfrm>
        <a:graphic>
          <a:graphicData uri="http://schemas.openxmlformats.org/drawingml/2006/table">
            <a:tbl>
              <a:tblPr firstRow="1" bandRow="1">
                <a:tableStyleId>{8799B23B-EC83-4686-B30A-512413B5E67A}</a:tableStyleId>
              </a:tblPr>
              <a:tblGrid>
                <a:gridCol w="2015699">
                  <a:extLst>
                    <a:ext uri="{9D8B030D-6E8A-4147-A177-3AD203B41FA5}">
                      <a16:colId xmlns:a16="http://schemas.microsoft.com/office/drawing/2014/main" val="3248404089"/>
                    </a:ext>
                  </a:extLst>
                </a:gridCol>
                <a:gridCol w="1003330">
                  <a:extLst>
                    <a:ext uri="{9D8B030D-6E8A-4147-A177-3AD203B41FA5}">
                      <a16:colId xmlns:a16="http://schemas.microsoft.com/office/drawing/2014/main" val="2538856028"/>
                    </a:ext>
                  </a:extLst>
                </a:gridCol>
                <a:gridCol w="1581825">
                  <a:extLst>
                    <a:ext uri="{9D8B030D-6E8A-4147-A177-3AD203B41FA5}">
                      <a16:colId xmlns:a16="http://schemas.microsoft.com/office/drawing/2014/main" val="2287845347"/>
                    </a:ext>
                  </a:extLst>
                </a:gridCol>
                <a:gridCol w="1599903">
                  <a:extLst>
                    <a:ext uri="{9D8B030D-6E8A-4147-A177-3AD203B41FA5}">
                      <a16:colId xmlns:a16="http://schemas.microsoft.com/office/drawing/2014/main" val="3354088974"/>
                    </a:ext>
                  </a:extLst>
                </a:gridCol>
                <a:gridCol w="1809783">
                  <a:extLst>
                    <a:ext uri="{9D8B030D-6E8A-4147-A177-3AD203B41FA5}">
                      <a16:colId xmlns:a16="http://schemas.microsoft.com/office/drawing/2014/main" val="1419210136"/>
                    </a:ext>
                  </a:extLst>
                </a:gridCol>
                <a:gridCol w="1905247">
                  <a:extLst>
                    <a:ext uri="{9D8B030D-6E8A-4147-A177-3AD203B41FA5}">
                      <a16:colId xmlns:a16="http://schemas.microsoft.com/office/drawing/2014/main" val="909546949"/>
                    </a:ext>
                  </a:extLst>
                </a:gridCol>
              </a:tblGrid>
              <a:tr h="1226484">
                <a:tc>
                  <a:txBody>
                    <a:bodyPr/>
                    <a:lstStyle/>
                    <a:p>
                      <a:r>
                        <a:rPr lang="en-US" sz="2400" dirty="0" smtClean="0"/>
                        <a:t>Course title/code</a:t>
                      </a:r>
                      <a:endParaRPr lang="en-US" sz="2400" dirty="0"/>
                    </a:p>
                  </a:txBody>
                  <a:tcPr/>
                </a:tc>
                <a:tc>
                  <a:txBody>
                    <a:bodyPr/>
                    <a:lstStyle/>
                    <a:p>
                      <a:pPr algn="ctr"/>
                      <a:r>
                        <a:rPr lang="en-US" sz="2400" dirty="0"/>
                        <a:t>Cr </a:t>
                      </a:r>
                      <a:r>
                        <a:rPr lang="en-US" sz="2400" dirty="0" err="1"/>
                        <a:t>hrs</a:t>
                      </a:r>
                      <a:endParaRPr lang="en-US" sz="2400" dirty="0"/>
                    </a:p>
                  </a:txBody>
                  <a:tcPr/>
                </a:tc>
                <a:tc>
                  <a:txBody>
                    <a:bodyPr/>
                    <a:lstStyle/>
                    <a:p>
                      <a:pPr algn="ctr"/>
                      <a:r>
                        <a:rPr lang="en-US" sz="2400" dirty="0"/>
                        <a:t>Quizzes (10%)</a:t>
                      </a:r>
                    </a:p>
                  </a:txBody>
                  <a:tcPr/>
                </a:tc>
                <a:tc>
                  <a:txBody>
                    <a:bodyPr/>
                    <a:lstStyle/>
                    <a:p>
                      <a:pPr algn="ctr"/>
                      <a:r>
                        <a:rPr lang="en-US" sz="2400" dirty="0" smtClean="0"/>
                        <a:t>Assig. (10%)</a:t>
                      </a:r>
                      <a:endParaRPr lang="en-US" sz="2400" dirty="0"/>
                    </a:p>
                  </a:txBody>
                  <a:tcPr/>
                </a:tc>
                <a:tc>
                  <a:txBody>
                    <a:bodyPr/>
                    <a:lstStyle/>
                    <a:p>
                      <a:pPr algn="ctr"/>
                      <a:r>
                        <a:rPr lang="en-US" sz="2400" dirty="0" err="1"/>
                        <a:t>MSE</a:t>
                      </a:r>
                      <a:r>
                        <a:rPr lang="en-US" sz="2400" dirty="0"/>
                        <a:t> weightage</a:t>
                      </a:r>
                    </a:p>
                  </a:txBody>
                  <a:tcPr/>
                </a:tc>
                <a:tc>
                  <a:txBody>
                    <a:bodyPr/>
                    <a:lstStyle/>
                    <a:p>
                      <a:pPr algn="ctr"/>
                      <a:r>
                        <a:rPr lang="en-US" sz="2400" dirty="0"/>
                        <a:t>ESE weightage</a:t>
                      </a:r>
                    </a:p>
                  </a:txBody>
                  <a:tcPr/>
                </a:tc>
                <a:extLst>
                  <a:ext uri="{0D108BD9-81ED-4DB2-BD59-A6C34878D82A}">
                    <a16:rowId xmlns:a16="http://schemas.microsoft.com/office/drawing/2014/main" val="2634408075"/>
                  </a:ext>
                </a:extLst>
              </a:tr>
              <a:tr h="1146099">
                <a:tc>
                  <a:txBody>
                    <a:bodyPr/>
                    <a:lstStyle/>
                    <a:p>
                      <a:r>
                        <a:rPr lang="en-US" sz="2400" dirty="0" smtClean="0"/>
                        <a:t>Civics and community Engagement</a:t>
                      </a:r>
                    </a:p>
                    <a:p>
                      <a:r>
                        <a:rPr lang="en-US" sz="2400" dirty="0" smtClean="0"/>
                        <a:t>(SS2003)</a:t>
                      </a:r>
                      <a:endParaRPr lang="en-US" sz="2400" dirty="0"/>
                    </a:p>
                  </a:txBody>
                  <a:tcPr/>
                </a:tc>
                <a:tc>
                  <a:txBody>
                    <a:bodyPr/>
                    <a:lstStyle/>
                    <a:p>
                      <a:pPr algn="ctr"/>
                      <a:r>
                        <a:rPr lang="en-US" sz="2400" dirty="0"/>
                        <a:t>2</a:t>
                      </a:r>
                    </a:p>
                  </a:txBody>
                  <a:tcPr/>
                </a:tc>
                <a:tc>
                  <a:txBody>
                    <a:bodyPr/>
                    <a:lstStyle/>
                    <a:p>
                      <a:pPr algn="ctr"/>
                      <a:r>
                        <a:rPr lang="en-US" sz="2400" dirty="0"/>
                        <a:t>4</a:t>
                      </a:r>
                    </a:p>
                  </a:txBody>
                  <a:tcPr/>
                </a:tc>
                <a:tc>
                  <a:txBody>
                    <a:bodyPr/>
                    <a:lstStyle/>
                    <a:p>
                      <a:pPr algn="ctr"/>
                      <a:r>
                        <a:rPr lang="en-US" sz="2400" dirty="0"/>
                        <a:t>4</a:t>
                      </a:r>
                    </a:p>
                  </a:txBody>
                  <a:tcPr/>
                </a:tc>
                <a:tc>
                  <a:txBody>
                    <a:bodyPr/>
                    <a:lstStyle/>
                    <a:p>
                      <a:pPr algn="ctr"/>
                      <a:r>
                        <a:rPr lang="en-US" sz="2400" dirty="0"/>
                        <a:t>30</a:t>
                      </a:r>
                    </a:p>
                  </a:txBody>
                  <a:tcPr/>
                </a:tc>
                <a:tc>
                  <a:txBody>
                    <a:bodyPr/>
                    <a:lstStyle/>
                    <a:p>
                      <a:pPr algn="ctr"/>
                      <a:r>
                        <a:rPr lang="en-US" sz="2400" dirty="0"/>
                        <a:t>50</a:t>
                      </a:r>
                    </a:p>
                  </a:txBody>
                  <a:tcPr/>
                </a:tc>
                <a:extLst>
                  <a:ext uri="{0D108BD9-81ED-4DB2-BD59-A6C34878D82A}">
                    <a16:rowId xmlns:a16="http://schemas.microsoft.com/office/drawing/2014/main" val="3041832243"/>
                  </a:ext>
                </a:extLst>
              </a:tr>
            </a:tbl>
          </a:graphicData>
        </a:graphic>
      </p:graphicFrame>
    </p:spTree>
    <p:extLst>
      <p:ext uri="{BB962C8B-B14F-4D97-AF65-F5344CB8AC3E}">
        <p14:creationId xmlns:p14="http://schemas.microsoft.com/office/powerpoint/2010/main" val="40716295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0301" y="587230"/>
            <a:ext cx="10131425" cy="5863906"/>
          </a:xfrm>
        </p:spPr>
        <p:txBody>
          <a:bodyPr>
            <a:normAutofit lnSpcReduction="10000"/>
          </a:bodyPr>
          <a:lstStyle/>
          <a:p>
            <a:pPr marL="0" indent="0" algn="ctr">
              <a:buNone/>
            </a:pPr>
            <a:r>
              <a:rPr lang="en-US" sz="2400" b="1" dirty="0">
                <a:solidFill>
                  <a:srgbClr val="FFFF00"/>
                </a:solidFill>
              </a:rPr>
              <a:t>Activity:</a:t>
            </a:r>
            <a:r>
              <a:rPr lang="en-US" sz="2400" dirty="0">
                <a:solidFill>
                  <a:srgbClr val="FFFF00"/>
                </a:solidFill>
              </a:rPr>
              <a:t> </a:t>
            </a:r>
            <a:r>
              <a:rPr lang="en-US" sz="2400" u="sng" dirty="0">
                <a:solidFill>
                  <a:srgbClr val="FFFF00"/>
                </a:solidFill>
              </a:rPr>
              <a:t>Group Discussion and Case Study Analysis</a:t>
            </a:r>
          </a:p>
          <a:p>
            <a:pPr marL="0" indent="0">
              <a:buNone/>
            </a:pPr>
            <a:r>
              <a:rPr lang="en-US" sz="2400" b="1" dirty="0" smtClean="0">
                <a:solidFill>
                  <a:schemeClr val="accent5">
                    <a:lumMod val="60000"/>
                    <a:lumOff val="40000"/>
                  </a:schemeClr>
                </a:solidFill>
              </a:rPr>
              <a:t>Case </a:t>
            </a:r>
            <a:r>
              <a:rPr lang="en-US" sz="2400" b="1" dirty="0">
                <a:solidFill>
                  <a:schemeClr val="accent5">
                    <a:lumMod val="60000"/>
                    <a:lumOff val="40000"/>
                  </a:schemeClr>
                </a:solidFill>
              </a:rPr>
              <a:t>Study:</a:t>
            </a:r>
            <a:r>
              <a:rPr lang="en-US" sz="2400" dirty="0">
                <a:solidFill>
                  <a:schemeClr val="accent5">
                    <a:lumMod val="60000"/>
                    <a:lumOff val="40000"/>
                  </a:schemeClr>
                </a:solidFill>
              </a:rPr>
              <a:t> Analyze a case study where engineering professionalism impacted a project’s success or failure. Identify elements of both traditional and modern models in the case</a:t>
            </a:r>
            <a:r>
              <a:rPr lang="en-US" sz="2400" dirty="0" smtClean="0">
                <a:solidFill>
                  <a:schemeClr val="accent5">
                    <a:lumMod val="60000"/>
                    <a:lumOff val="40000"/>
                  </a:schemeClr>
                </a:solidFill>
              </a:rPr>
              <a:t>.</a:t>
            </a:r>
          </a:p>
          <a:p>
            <a:pPr marL="0" indent="0">
              <a:buNone/>
            </a:pPr>
            <a:r>
              <a:rPr lang="en-US" sz="2400" b="1" dirty="0">
                <a:solidFill>
                  <a:srgbClr val="FFFF00"/>
                </a:solidFill>
              </a:rPr>
              <a:t>Case Study: The Collapse of the Tacoma Narrows Bridge</a:t>
            </a:r>
          </a:p>
          <a:p>
            <a:r>
              <a:rPr lang="en-US" sz="2400" b="1" dirty="0"/>
              <a:t>Background:</a:t>
            </a:r>
            <a:r>
              <a:rPr lang="en-US" sz="2400" dirty="0"/>
              <a:t> The Tacoma Narrows Bridge, located in Washington State, USA, was famously known as "Galloping Gertie" due to its dramatic oscillations before collapsing. The bridge, which opened in 1940, was a notable engineering failure that highlighted both traditional and modern aspects of engineering professionalism</a:t>
            </a:r>
            <a:r>
              <a:rPr lang="en-US" sz="2400" dirty="0" smtClean="0"/>
              <a:t>.</a:t>
            </a:r>
          </a:p>
          <a:p>
            <a:r>
              <a:rPr lang="en-US" sz="2400" b="1" dirty="0">
                <a:solidFill>
                  <a:srgbClr val="FFFF00"/>
                </a:solidFill>
              </a:rPr>
              <a:t>Link to Detailed Case Study:</a:t>
            </a:r>
            <a:r>
              <a:rPr lang="en-US" sz="2400" dirty="0"/>
              <a:t> For more in-depth information on the Tacoma Narrows Bridge failure, you can refer to the following resources:</a:t>
            </a:r>
          </a:p>
          <a:p>
            <a:pPr marL="0" indent="0" algn="ctr">
              <a:buNone/>
            </a:pPr>
            <a:r>
              <a:rPr lang="en-US" sz="2400" dirty="0">
                <a:solidFill>
                  <a:schemeClr val="accent6">
                    <a:lumMod val="60000"/>
                    <a:lumOff val="40000"/>
                  </a:schemeClr>
                </a:solidFill>
              </a:rPr>
              <a:t>Smithsonian Magazine Article on the Tacoma Narrows </a:t>
            </a:r>
            <a:r>
              <a:rPr lang="en-US" sz="2400" dirty="0" smtClean="0">
                <a:solidFill>
                  <a:schemeClr val="accent6">
                    <a:lumMod val="60000"/>
                    <a:lumOff val="40000"/>
                  </a:schemeClr>
                </a:solidFill>
              </a:rPr>
              <a:t>Bridge </a:t>
            </a:r>
            <a:endParaRPr lang="en-US" sz="2400" dirty="0">
              <a:solidFill>
                <a:schemeClr val="accent6">
                  <a:lumMod val="60000"/>
                  <a:lumOff val="40000"/>
                </a:schemeClr>
              </a:solidFill>
            </a:endParaRPr>
          </a:p>
          <a:p>
            <a:pPr marL="0" indent="0" algn="ctr">
              <a:buNone/>
            </a:pPr>
            <a:r>
              <a:rPr lang="en-US" sz="2400" dirty="0">
                <a:solidFill>
                  <a:schemeClr val="accent6">
                    <a:lumMod val="60000"/>
                    <a:lumOff val="40000"/>
                  </a:schemeClr>
                </a:solidFill>
              </a:rPr>
              <a:t>The Tacoma Narrows Bridge Collapse: A Case Study in Structural </a:t>
            </a:r>
            <a:r>
              <a:rPr lang="en-US" sz="2400" dirty="0" smtClean="0">
                <a:solidFill>
                  <a:schemeClr val="accent6">
                    <a:lumMod val="60000"/>
                    <a:lumOff val="40000"/>
                  </a:schemeClr>
                </a:solidFill>
              </a:rPr>
              <a:t>Engineering</a:t>
            </a:r>
            <a:endParaRPr lang="en-US" sz="2400" dirty="0">
              <a:solidFill>
                <a:schemeClr val="accent6">
                  <a:lumMod val="60000"/>
                  <a:lumOff val="40000"/>
                </a:schemeClr>
              </a:solidFill>
            </a:endParaRPr>
          </a:p>
          <a:p>
            <a:endParaRPr lang="en-US" sz="2400" dirty="0"/>
          </a:p>
        </p:txBody>
      </p:sp>
    </p:spTree>
    <p:extLst>
      <p:ext uri="{BB962C8B-B14F-4D97-AF65-F5344CB8AC3E}">
        <p14:creationId xmlns:p14="http://schemas.microsoft.com/office/powerpoint/2010/main" val="708014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1342239"/>
            <a:ext cx="10131425" cy="4448961"/>
          </a:xfrm>
        </p:spPr>
        <p:txBody>
          <a:bodyPr>
            <a:normAutofit/>
          </a:bodyPr>
          <a:lstStyle/>
          <a:p>
            <a:r>
              <a:rPr lang="en-US" sz="2500" b="1" dirty="0" smtClean="0"/>
              <a:t>Assignment 1 (due next week on the class timings):</a:t>
            </a:r>
            <a:r>
              <a:rPr lang="en-US" sz="2500" dirty="0" smtClean="0"/>
              <a:t> </a:t>
            </a:r>
            <a:endParaRPr lang="en-US" sz="2500" dirty="0" smtClean="0"/>
          </a:p>
          <a:p>
            <a:r>
              <a:rPr lang="en-US" sz="2500" dirty="0" smtClean="0"/>
              <a:t>Explain how </a:t>
            </a:r>
            <a:r>
              <a:rPr lang="en-US" sz="2500" dirty="0"/>
              <a:t>the principles of professionalism (both traditional and modern) will influence your approach to your future engineering </a:t>
            </a:r>
            <a:r>
              <a:rPr lang="en-US" sz="2500" dirty="0" smtClean="0"/>
              <a:t>career and Discuss </a:t>
            </a:r>
            <a:r>
              <a:rPr lang="en-US" sz="2500" dirty="0"/>
              <a:t>how you plan to integrate ethical standards, social responsibility, and continuous learning into your professional practice.</a:t>
            </a:r>
          </a:p>
          <a:p>
            <a:endParaRPr lang="en-US" sz="2500" dirty="0"/>
          </a:p>
        </p:txBody>
      </p:sp>
    </p:spTree>
    <p:extLst>
      <p:ext uri="{BB962C8B-B14F-4D97-AF65-F5344CB8AC3E}">
        <p14:creationId xmlns:p14="http://schemas.microsoft.com/office/powerpoint/2010/main" val="2484290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Next lecture</a:t>
            </a:r>
            <a:endParaRPr lang="en-US" dirty="0"/>
          </a:p>
        </p:txBody>
      </p:sp>
      <p:sp>
        <p:nvSpPr>
          <p:cNvPr id="3" name="Content Placeholder 2"/>
          <p:cNvSpPr>
            <a:spLocks noGrp="1"/>
          </p:cNvSpPr>
          <p:nvPr>
            <p:ph idx="1"/>
          </p:nvPr>
        </p:nvSpPr>
        <p:spPr/>
        <p:txBody>
          <a:bodyPr>
            <a:normAutofit/>
          </a:bodyPr>
          <a:lstStyle/>
          <a:p>
            <a:pPr lvl="0"/>
            <a:r>
              <a:rPr lang="en-GB" sz="3200" dirty="0"/>
              <a:t>Three types of ethics and morality</a:t>
            </a:r>
            <a:endParaRPr lang="en-US" sz="3200" u="sng" dirty="0"/>
          </a:p>
          <a:p>
            <a:pPr lvl="0"/>
            <a:r>
              <a:rPr lang="en-GB" sz="3200" dirty="0"/>
              <a:t>Negative and positive face of engineering ethics</a:t>
            </a:r>
            <a:endParaRPr lang="en-US" sz="3200" u="sng" dirty="0"/>
          </a:p>
          <a:p>
            <a:r>
              <a:rPr lang="en-GB" sz="3200" dirty="0"/>
              <a:t>C</a:t>
            </a:r>
            <a:r>
              <a:rPr lang="en-GB" sz="3200" dirty="0" smtClean="0"/>
              <a:t>ases</a:t>
            </a:r>
            <a:endParaRPr lang="en-US" sz="3200" dirty="0"/>
          </a:p>
        </p:txBody>
      </p:sp>
    </p:spTree>
    <p:extLst>
      <p:ext uri="{BB962C8B-B14F-4D97-AF65-F5344CB8AC3E}">
        <p14:creationId xmlns:p14="http://schemas.microsoft.com/office/powerpoint/2010/main" val="5034899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Protocols</a:t>
            </a:r>
            <a:endParaRPr lang="en-US" dirty="0"/>
          </a:p>
        </p:txBody>
      </p:sp>
      <p:sp>
        <p:nvSpPr>
          <p:cNvPr id="3" name="Content Placeholder 2"/>
          <p:cNvSpPr>
            <a:spLocks noGrp="1"/>
          </p:cNvSpPr>
          <p:nvPr>
            <p:ph idx="1"/>
          </p:nvPr>
        </p:nvSpPr>
        <p:spPr>
          <a:xfrm>
            <a:off x="805344" y="1719743"/>
            <a:ext cx="9764796" cy="4330201"/>
          </a:xfrm>
        </p:spPr>
        <p:txBody>
          <a:bodyPr>
            <a:normAutofit/>
          </a:bodyPr>
          <a:lstStyle/>
          <a:p>
            <a:pPr marL="228600" marR="0" algn="just">
              <a:lnSpc>
                <a:spcPct val="100000"/>
              </a:lnSpc>
              <a:spcBef>
                <a:spcPts val="0"/>
              </a:spcBef>
              <a:spcAft>
                <a:spcPts val="0"/>
              </a:spcAft>
              <a:buFont typeface="Wingdings" panose="05000000000000000000" pitchFamily="2" charset="2"/>
              <a:buChar char="q"/>
              <a:tabLst>
                <a:tab pos="3257550" algn="l"/>
              </a:tabLst>
            </a:pPr>
            <a:r>
              <a:rPr lang="en-US" sz="2200" dirty="0">
                <a:ea typeface="Times New Roman" panose="02020603050405020304" pitchFamily="18" charset="0"/>
              </a:rPr>
              <a:t>Students should be seated in the class 2 minutes prior to the commencement of the class.</a:t>
            </a:r>
          </a:p>
          <a:p>
            <a:pPr algn="just">
              <a:lnSpc>
                <a:spcPct val="100000"/>
              </a:lnSpc>
              <a:spcBef>
                <a:spcPts val="0"/>
              </a:spcBef>
              <a:buFont typeface="Wingdings" panose="05000000000000000000" pitchFamily="2" charset="2"/>
              <a:buChar char="q"/>
              <a:tabLst>
                <a:tab pos="3257550" algn="l"/>
              </a:tabLst>
            </a:pPr>
            <a:r>
              <a:rPr lang="en-US" sz="2200" dirty="0">
                <a:ea typeface="Times New Roman" panose="02020603050405020304" pitchFamily="18" charset="0"/>
              </a:rPr>
              <a:t>Questions are allowed only relevant to the topic being discussed in class and after raising a hand</a:t>
            </a:r>
            <a:endParaRPr lang="en-US" sz="2200" u="sng" dirty="0">
              <a:ea typeface="Times New Roman" panose="02020603050405020304" pitchFamily="18" charset="0"/>
            </a:endParaRPr>
          </a:p>
          <a:p>
            <a:pPr marL="228600" marR="0" algn="just">
              <a:lnSpc>
                <a:spcPct val="100000"/>
              </a:lnSpc>
              <a:spcBef>
                <a:spcPts val="0"/>
              </a:spcBef>
              <a:spcAft>
                <a:spcPts val="0"/>
              </a:spcAft>
              <a:buFont typeface="Wingdings" panose="05000000000000000000" pitchFamily="2" charset="2"/>
              <a:buChar char="q"/>
              <a:tabLst>
                <a:tab pos="3257550" algn="l"/>
              </a:tabLst>
            </a:pPr>
            <a:r>
              <a:rPr lang="en-US" sz="2200" dirty="0">
                <a:ea typeface="Times New Roman" panose="02020603050405020304" pitchFamily="18" charset="0"/>
              </a:rPr>
              <a:t>If I am late for class or absent for some reason, still students are required to be in the class, and no one is allowed to stand outside the classroom.</a:t>
            </a:r>
            <a:endParaRPr lang="en-US" sz="2200" u="sng" dirty="0">
              <a:ea typeface="Times New Roman" panose="02020603050405020304" pitchFamily="18" charset="0"/>
            </a:endParaRPr>
          </a:p>
          <a:p>
            <a:pPr marL="228600" marR="0" algn="just">
              <a:lnSpc>
                <a:spcPct val="100000"/>
              </a:lnSpc>
              <a:spcBef>
                <a:spcPts val="0"/>
              </a:spcBef>
              <a:spcAft>
                <a:spcPts val="0"/>
              </a:spcAft>
              <a:buFont typeface="Wingdings" panose="05000000000000000000" pitchFamily="2" charset="2"/>
              <a:buChar char="q"/>
              <a:tabLst>
                <a:tab pos="3257550" algn="l"/>
              </a:tabLst>
            </a:pPr>
            <a:r>
              <a:rPr lang="en-US" sz="2200" dirty="0">
                <a:ea typeface="Times New Roman" panose="02020603050405020304" pitchFamily="18" charset="0"/>
              </a:rPr>
              <a:t>LEAVE / ABSENT will be considered as “</a:t>
            </a:r>
            <a:r>
              <a:rPr lang="en-US" sz="2200" b="1" dirty="0">
                <a:ea typeface="Times New Roman" panose="02020603050405020304" pitchFamily="18" charset="0"/>
              </a:rPr>
              <a:t>ABSENT</a:t>
            </a:r>
            <a:r>
              <a:rPr lang="en-US" sz="2200" dirty="0">
                <a:ea typeface="Times New Roman" panose="02020603050405020304" pitchFamily="18" charset="0"/>
              </a:rPr>
              <a:t>” in class, for which no retake of Assignments, Quizzes etc. will be considered.</a:t>
            </a:r>
            <a:endParaRPr lang="en-US" sz="2200" u="sng" dirty="0">
              <a:ea typeface="Times New Roman" panose="02020603050405020304" pitchFamily="18" charset="0"/>
            </a:endParaRPr>
          </a:p>
          <a:p>
            <a:pPr marL="228600" marR="0" algn="just">
              <a:lnSpc>
                <a:spcPct val="100000"/>
              </a:lnSpc>
              <a:spcBef>
                <a:spcPts val="0"/>
              </a:spcBef>
              <a:spcAft>
                <a:spcPts val="0"/>
              </a:spcAft>
              <a:buFont typeface="Wingdings" panose="05000000000000000000" pitchFamily="2" charset="2"/>
              <a:buChar char="q"/>
              <a:tabLst>
                <a:tab pos="3257550" algn="l"/>
              </a:tabLst>
            </a:pPr>
            <a:r>
              <a:rPr lang="en-US" sz="2200" dirty="0">
                <a:ea typeface="Times New Roman" panose="02020603050405020304" pitchFamily="18" charset="0"/>
              </a:rPr>
              <a:t>Copying/ late submission of assignments will result in a deduction of marks.</a:t>
            </a:r>
            <a:endParaRPr lang="en-US" sz="2200" u="sng" dirty="0">
              <a:ea typeface="Times New Roman" panose="02020603050405020304" pitchFamily="18" charset="0"/>
            </a:endParaRPr>
          </a:p>
          <a:p>
            <a:pPr marL="228600" marR="0" algn="just">
              <a:lnSpc>
                <a:spcPct val="100000"/>
              </a:lnSpc>
              <a:spcBef>
                <a:spcPts val="0"/>
              </a:spcBef>
              <a:spcAft>
                <a:spcPts val="0"/>
              </a:spcAft>
              <a:buFont typeface="Wingdings" panose="05000000000000000000" pitchFamily="2" charset="2"/>
              <a:buChar char="q"/>
              <a:tabLst>
                <a:tab pos="3257550" algn="l"/>
              </a:tabLst>
            </a:pPr>
            <a:r>
              <a:rPr lang="en-US" sz="2200" dirty="0">
                <a:ea typeface="Times New Roman" panose="02020603050405020304" pitchFamily="18" charset="0"/>
              </a:rPr>
              <a:t>Phones should be on silent mode.</a:t>
            </a:r>
            <a:endParaRPr lang="en-US" sz="2200" u="sng" dirty="0">
              <a:ea typeface="Times New Roman" panose="02020603050405020304" pitchFamily="18" charset="0"/>
            </a:endParaRPr>
          </a:p>
          <a:p>
            <a:pPr>
              <a:buFont typeface="Wingdings" panose="05000000000000000000" pitchFamily="2" charset="2"/>
              <a:buChar char="q"/>
            </a:pPr>
            <a:endParaRPr lang="en-US" sz="2200" dirty="0"/>
          </a:p>
        </p:txBody>
      </p:sp>
    </p:spTree>
    <p:extLst>
      <p:ext uri="{BB962C8B-B14F-4D97-AF65-F5344CB8AC3E}">
        <p14:creationId xmlns:p14="http://schemas.microsoft.com/office/powerpoint/2010/main" val="2822223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Today’s lecture topics</a:t>
            </a:r>
            <a:endParaRPr lang="en-US" dirty="0"/>
          </a:p>
        </p:txBody>
      </p:sp>
      <p:sp>
        <p:nvSpPr>
          <p:cNvPr id="3" name="Content Placeholder 2"/>
          <p:cNvSpPr>
            <a:spLocks noGrp="1"/>
          </p:cNvSpPr>
          <p:nvPr>
            <p:ph idx="1"/>
          </p:nvPr>
        </p:nvSpPr>
        <p:spPr/>
        <p:txBody>
          <a:bodyPr/>
          <a:lstStyle/>
          <a:p>
            <a:r>
              <a:rPr lang="en-US" dirty="0" smtClean="0"/>
              <a:t>What is professionalism? And its </a:t>
            </a:r>
            <a:r>
              <a:rPr lang="en-US" dirty="0" smtClean="0"/>
              <a:t>significance</a:t>
            </a:r>
          </a:p>
          <a:p>
            <a:r>
              <a:rPr lang="en-US" dirty="0" smtClean="0"/>
              <a:t>Relationship of professionalism with civics and community </a:t>
            </a:r>
            <a:r>
              <a:rPr lang="en-US" dirty="0" err="1" smtClean="0"/>
              <a:t>engagemnent</a:t>
            </a:r>
            <a:endParaRPr lang="en-US" dirty="0" smtClean="0"/>
          </a:p>
          <a:p>
            <a:r>
              <a:rPr lang="en-US" dirty="0" smtClean="0"/>
              <a:t>Models of professionalism</a:t>
            </a:r>
          </a:p>
          <a:p>
            <a:pPr marL="0" indent="0">
              <a:buNone/>
            </a:pPr>
            <a:endParaRPr lang="en-US" dirty="0"/>
          </a:p>
        </p:txBody>
      </p:sp>
    </p:spTree>
    <p:extLst>
      <p:ext uri="{BB962C8B-B14F-4D97-AF65-F5344CB8AC3E}">
        <p14:creationId xmlns:p14="http://schemas.microsoft.com/office/powerpoint/2010/main" val="30221214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0470" y="159391"/>
            <a:ext cx="10131425" cy="847288"/>
          </a:xfrm>
          <a:ln>
            <a:solidFill>
              <a:srgbClr val="FFFF00"/>
            </a:solidFill>
          </a:ln>
        </p:spPr>
        <p:txBody>
          <a:bodyPr>
            <a:normAutofit fontScale="90000"/>
          </a:bodyPr>
          <a:lstStyle/>
          <a:p>
            <a:pPr algn="ctr"/>
            <a:r>
              <a:rPr lang="en-US" sz="3200" dirty="0" smtClean="0"/>
              <a:t>Professionalism &amp; Civics and community engagement</a:t>
            </a:r>
            <a:endParaRPr lang="en-US" sz="3200" dirty="0"/>
          </a:p>
        </p:txBody>
      </p:sp>
      <p:sp>
        <p:nvSpPr>
          <p:cNvPr id="5" name="Rectangle 2"/>
          <p:cNvSpPr>
            <a:spLocks noGrp="1" noChangeArrowheads="1"/>
          </p:cNvSpPr>
          <p:nvPr>
            <p:ph idx="1"/>
          </p:nvPr>
        </p:nvSpPr>
        <p:spPr bwMode="auto">
          <a:xfrm>
            <a:off x="402671" y="1735470"/>
            <a:ext cx="10939245"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buFont typeface="Wingdings" panose="05000000000000000000" pitchFamily="2" charset="2"/>
              <a:buChar char="q"/>
              <a:tabLst/>
            </a:pPr>
            <a:r>
              <a:rPr kumimoji="0" lang="en-US" altLang="en-US"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Professionalism refers to the </a:t>
            </a:r>
            <a:r>
              <a:rPr kumimoji="0" lang="en-US" altLang="en-US" sz="22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conduct, aims, or qualities </a:t>
            </a:r>
            <a:r>
              <a:rPr kumimoji="0" lang="en-US" altLang="en-US"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that characterize a profession or professional person. It includes </a:t>
            </a:r>
            <a:r>
              <a:rPr kumimoji="0" lang="en-US" altLang="en-US" sz="22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adherence to ethical standards, a commitment to excellence, and the responsibilities one has toward their profession </a:t>
            </a:r>
            <a:r>
              <a:rPr kumimoji="0" lang="en-US" altLang="en-US" sz="2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and society.</a:t>
            </a:r>
          </a:p>
          <a:p>
            <a:pPr lvl="1" defTabSz="914400" eaLnBrk="0" fontAlgn="base" hangingPunct="0">
              <a:spcBef>
                <a:spcPct val="0"/>
              </a:spcBef>
              <a:spcAft>
                <a:spcPct val="0"/>
              </a:spcAft>
              <a:buClrTx/>
              <a:buSzTx/>
              <a:buFont typeface="Wingdings" panose="05000000000000000000" pitchFamily="2" charset="2"/>
              <a:buChar char="q"/>
            </a:pP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Professionalism </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in </a:t>
            </a:r>
            <a:r>
              <a:rPr kumimoji="0" lang="en-US" altLang="en-US" sz="2000" b="0" i="0" u="none" strike="noStrike" cap="none" normalizeH="0" baseline="0" dirty="0" smtClean="0">
                <a:ln>
                  <a:noFill/>
                </a:ln>
                <a:solidFill>
                  <a:srgbClr val="FFFF00"/>
                </a:solidFill>
                <a:effectLst/>
                <a:latin typeface="Arial" panose="020B0604020202020204" pitchFamily="34" charset="0"/>
                <a:cs typeface="Arial" panose="020B0604020202020204" pitchFamily="34" charset="0"/>
              </a:rPr>
              <a:t>engineering involves not only technical expertise but also ethical behavior, integrity, and a commitment to public safety and welfare</a:t>
            </a:r>
            <a:r>
              <a:rPr kumimoji="0" lang="en-US" altLang="en-US" sz="20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p>
          <a:p>
            <a:pPr lvl="1" defTabSz="914400" eaLnBrk="0" fontAlgn="base" hangingPunct="0">
              <a:spcBef>
                <a:spcPct val="0"/>
              </a:spcBef>
              <a:spcAft>
                <a:spcPct val="0"/>
              </a:spcAft>
              <a:buClrTx/>
              <a:buSzTx/>
              <a:buFont typeface="Wingdings" panose="05000000000000000000" pitchFamily="2" charset="2"/>
              <a:buChar char="q"/>
            </a:pPr>
            <a:r>
              <a:rPr lang="en-US" altLang="en-US" sz="2000" dirty="0" smtClean="0">
                <a:solidFill>
                  <a:schemeClr val="accent1">
                    <a:lumMod val="40000"/>
                    <a:lumOff val="60000"/>
                  </a:schemeClr>
                </a:solidFill>
                <a:latin typeface="Arial" panose="020B0604020202020204" pitchFamily="34" charset="0"/>
                <a:cs typeface="Arial" panose="020B0604020202020204" pitchFamily="34" charset="0"/>
              </a:rPr>
              <a:t>Professionalism is the key concept in Civics and Community </a:t>
            </a:r>
            <a:r>
              <a:rPr lang="en-US" altLang="en-US" sz="2000" dirty="0" smtClean="0">
                <a:solidFill>
                  <a:schemeClr val="accent1">
                    <a:lumMod val="40000"/>
                    <a:lumOff val="60000"/>
                  </a:schemeClr>
                </a:solidFill>
                <a:latin typeface="Arial" panose="020B0604020202020204" pitchFamily="34" charset="0"/>
                <a:cs typeface="Arial" panose="020B0604020202020204" pitchFamily="34" charset="0"/>
              </a:rPr>
              <a:t>engagement</a:t>
            </a:r>
          </a:p>
          <a:p>
            <a:pPr>
              <a:buFont typeface="Wingdings" panose="05000000000000000000" pitchFamily="2" charset="2"/>
              <a:buChar char="q"/>
            </a:pPr>
            <a:r>
              <a:rPr lang="en-US" sz="2200" dirty="0">
                <a:solidFill>
                  <a:srgbClr val="92D050"/>
                </a:solidFill>
                <a:latin typeface="Arial" panose="020B0604020202020204" pitchFamily="34" charset="0"/>
                <a:cs typeface="Arial" panose="020B0604020202020204" pitchFamily="34" charset="0"/>
              </a:rPr>
              <a:t>Civic and Community </a:t>
            </a:r>
            <a:r>
              <a:rPr lang="en-US" sz="2200" dirty="0" smtClean="0">
                <a:solidFill>
                  <a:srgbClr val="92D050"/>
                </a:solidFill>
                <a:latin typeface="Arial" panose="020B0604020202020204" pitchFamily="34" charset="0"/>
                <a:cs typeface="Arial" panose="020B0604020202020204" pitchFamily="34" charset="0"/>
              </a:rPr>
              <a:t>Engagement: </a:t>
            </a:r>
            <a:r>
              <a:rPr lang="en-US" sz="2200" dirty="0" smtClean="0">
                <a:latin typeface="Arial" panose="020B0604020202020204" pitchFamily="34" charset="0"/>
                <a:cs typeface="Arial" panose="020B0604020202020204" pitchFamily="34" charset="0"/>
              </a:rPr>
              <a:t>Civic </a:t>
            </a:r>
            <a:r>
              <a:rPr lang="en-US" sz="2200" dirty="0">
                <a:latin typeface="Arial" panose="020B0604020202020204" pitchFamily="34" charset="0"/>
                <a:cs typeface="Arial" panose="020B0604020202020204" pitchFamily="34" charset="0"/>
              </a:rPr>
              <a:t>engagement involves </a:t>
            </a:r>
            <a:r>
              <a:rPr lang="en-US" sz="2200" dirty="0">
                <a:solidFill>
                  <a:srgbClr val="FFFF00"/>
                </a:solidFill>
                <a:latin typeface="Arial" panose="020B0604020202020204" pitchFamily="34" charset="0"/>
                <a:cs typeface="Arial" panose="020B0604020202020204" pitchFamily="34" charset="0"/>
              </a:rPr>
              <a:t>contributing to the well-being of one’s community through participation in local, national, or global initiatives.</a:t>
            </a:r>
            <a:r>
              <a:rPr lang="en-US" sz="2200" dirty="0">
                <a:latin typeface="Arial" panose="020B0604020202020204" pitchFamily="34" charset="0"/>
                <a:cs typeface="Arial" panose="020B0604020202020204" pitchFamily="34" charset="0"/>
              </a:rPr>
              <a:t> Community engagement involves </a:t>
            </a:r>
            <a:r>
              <a:rPr lang="en-US" sz="2200" dirty="0">
                <a:solidFill>
                  <a:srgbClr val="FFFF00"/>
                </a:solidFill>
                <a:latin typeface="Arial" panose="020B0604020202020204" pitchFamily="34" charset="0"/>
                <a:cs typeface="Arial" panose="020B0604020202020204" pitchFamily="34" charset="0"/>
              </a:rPr>
              <a:t>understanding local issues </a:t>
            </a:r>
            <a:r>
              <a:rPr lang="en-US" sz="2200" dirty="0">
                <a:latin typeface="Arial" panose="020B0604020202020204" pitchFamily="34" charset="0"/>
                <a:cs typeface="Arial" panose="020B0604020202020204" pitchFamily="34" charset="0"/>
              </a:rPr>
              <a:t>and applying </a:t>
            </a:r>
            <a:r>
              <a:rPr lang="en-US" sz="2200" dirty="0">
                <a:solidFill>
                  <a:srgbClr val="FFFF00"/>
                </a:solidFill>
                <a:latin typeface="Arial" panose="020B0604020202020204" pitchFamily="34" charset="0"/>
                <a:cs typeface="Arial" panose="020B0604020202020204" pitchFamily="34" charset="0"/>
              </a:rPr>
              <a:t>one's skills to solve real-world problems </a:t>
            </a:r>
            <a:r>
              <a:rPr lang="en-US" sz="2200" dirty="0">
                <a:latin typeface="Arial" panose="020B0604020202020204" pitchFamily="34" charset="0"/>
                <a:cs typeface="Arial" panose="020B0604020202020204" pitchFamily="34" charset="0"/>
              </a:rPr>
              <a:t>that impact communities</a:t>
            </a:r>
            <a:r>
              <a:rPr lang="en-US" sz="2200" dirty="0" smtClean="0">
                <a:latin typeface="Arial" panose="020B0604020202020204" pitchFamily="34" charset="0"/>
                <a:cs typeface="Arial" panose="020B0604020202020204" pitchFamily="34" charset="0"/>
              </a:rPr>
              <a:t>.</a:t>
            </a:r>
            <a:endParaRPr lang="en-US"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335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94190" y="562063"/>
            <a:ext cx="10131425" cy="5539530"/>
          </a:xfrm>
        </p:spPr>
        <p:txBody>
          <a:bodyPr>
            <a:normAutofit/>
          </a:bodyPr>
          <a:lstStyle/>
          <a:p>
            <a:pPr marL="0" indent="0">
              <a:buNone/>
            </a:pPr>
            <a:r>
              <a:rPr lang="en-US" sz="2200" b="1" u="sng" dirty="0">
                <a:solidFill>
                  <a:srgbClr val="FFFF00"/>
                </a:solidFill>
              </a:rPr>
              <a:t>Bridging the Two Concepts</a:t>
            </a:r>
          </a:p>
          <a:p>
            <a:pPr>
              <a:buFont typeface="Wingdings" panose="05000000000000000000" pitchFamily="2" charset="2"/>
              <a:buChar char="q"/>
            </a:pPr>
            <a:r>
              <a:rPr lang="en-US" sz="2200" b="1" dirty="0">
                <a:solidFill>
                  <a:srgbClr val="FFFF00"/>
                </a:solidFill>
              </a:rPr>
              <a:t>Social Responsibility</a:t>
            </a:r>
            <a:r>
              <a:rPr lang="en-US" sz="2200" dirty="0">
                <a:solidFill>
                  <a:srgbClr val="FFFF00"/>
                </a:solidFill>
              </a:rPr>
              <a:t>: </a:t>
            </a:r>
            <a:r>
              <a:rPr lang="en-US" sz="2200" dirty="0"/>
              <a:t>Engineers have a professional duty to ensure their work benefits society. This makes </a:t>
            </a:r>
            <a:r>
              <a:rPr lang="en-US" sz="2200" dirty="0">
                <a:solidFill>
                  <a:schemeClr val="accent5">
                    <a:lumMod val="60000"/>
                    <a:lumOff val="40000"/>
                  </a:schemeClr>
                </a:solidFill>
              </a:rPr>
              <a:t>civic engagement a natural extension of their professionalism.</a:t>
            </a:r>
            <a:r>
              <a:rPr lang="en-US" sz="2200" dirty="0"/>
              <a:t> </a:t>
            </a:r>
            <a:r>
              <a:rPr lang="en-US" sz="2200" u="sng" dirty="0">
                <a:solidFill>
                  <a:schemeClr val="accent6">
                    <a:lumMod val="60000"/>
                    <a:lumOff val="40000"/>
                  </a:schemeClr>
                </a:solidFill>
              </a:rPr>
              <a:t>For example, when designing infrastructure, engineers must consider the impact on the environment and the community.</a:t>
            </a:r>
          </a:p>
          <a:p>
            <a:pPr>
              <a:buFont typeface="Wingdings" panose="05000000000000000000" pitchFamily="2" charset="2"/>
              <a:buChar char="q"/>
            </a:pPr>
            <a:r>
              <a:rPr lang="en-US" sz="2200" b="1" dirty="0">
                <a:solidFill>
                  <a:srgbClr val="FFFF00"/>
                </a:solidFill>
              </a:rPr>
              <a:t>Ethics and Public Welfare</a:t>
            </a:r>
            <a:r>
              <a:rPr lang="en-US" sz="2200" dirty="0">
                <a:solidFill>
                  <a:srgbClr val="FFFF00"/>
                </a:solidFill>
              </a:rPr>
              <a:t>: </a:t>
            </a:r>
            <a:r>
              <a:rPr lang="en-US" sz="2200" dirty="0"/>
              <a:t>Engineering decisions often affect large populations. </a:t>
            </a:r>
            <a:r>
              <a:rPr lang="en-US" sz="2200" dirty="0">
                <a:solidFill>
                  <a:schemeClr val="accent6">
                    <a:lumMod val="60000"/>
                    <a:lumOff val="40000"/>
                  </a:schemeClr>
                </a:solidFill>
              </a:rPr>
              <a:t>Civic engagement teaches engineers to think beyond technical requirements and consider the ethical implications </a:t>
            </a:r>
            <a:r>
              <a:rPr lang="en-US" sz="2200" dirty="0"/>
              <a:t>of their work. Professionals who engage with their communities are more attuned to the societal impacts of their designs.</a:t>
            </a:r>
          </a:p>
          <a:p>
            <a:pPr>
              <a:buFont typeface="Wingdings" panose="05000000000000000000" pitchFamily="2" charset="2"/>
              <a:buChar char="q"/>
            </a:pPr>
            <a:r>
              <a:rPr lang="en-US" sz="2200" b="1" dirty="0">
                <a:solidFill>
                  <a:srgbClr val="FFFF00"/>
                </a:solidFill>
              </a:rPr>
              <a:t>Leadership and Service</a:t>
            </a:r>
            <a:r>
              <a:rPr lang="en-US" sz="2200" dirty="0">
                <a:solidFill>
                  <a:srgbClr val="FFFF00"/>
                </a:solidFill>
              </a:rPr>
              <a:t>: </a:t>
            </a:r>
            <a:r>
              <a:rPr lang="en-US" sz="2200" dirty="0"/>
              <a:t>Being a professional also means being a leader in the community. Engineers can use their problem-solving skills to address local challenges, like improving water systems or developing sustainable energy solutions, which aligns with civic duties.</a:t>
            </a:r>
          </a:p>
          <a:p>
            <a:pPr>
              <a:buFont typeface="Wingdings" panose="05000000000000000000" pitchFamily="2" charset="2"/>
              <a:buChar char="q"/>
            </a:pPr>
            <a:endParaRPr lang="en-US" sz="2200" dirty="0"/>
          </a:p>
        </p:txBody>
      </p:sp>
    </p:spTree>
    <p:extLst>
      <p:ext uri="{BB962C8B-B14F-4D97-AF65-F5344CB8AC3E}">
        <p14:creationId xmlns:p14="http://schemas.microsoft.com/office/powerpoint/2010/main" val="2918097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08139"/>
          </a:xfrm>
        </p:spPr>
        <p:txBody>
          <a:bodyPr>
            <a:normAutofit/>
          </a:bodyPr>
          <a:lstStyle/>
          <a:p>
            <a:pPr algn="ctr"/>
            <a:r>
              <a:rPr lang="en-US" sz="3200" b="1" dirty="0" smtClean="0"/>
              <a:t>Why Professionalism is </a:t>
            </a:r>
            <a:r>
              <a:rPr lang="en-US" sz="3200" b="1" dirty="0" err="1" smtClean="0"/>
              <a:t>importantt</a:t>
            </a:r>
            <a:r>
              <a:rPr lang="en-US" sz="3200" b="1" dirty="0" smtClean="0"/>
              <a:t> to learn?</a:t>
            </a:r>
            <a:endParaRPr lang="en-US" sz="3200" dirty="0"/>
          </a:p>
        </p:txBody>
      </p:sp>
      <p:sp>
        <p:nvSpPr>
          <p:cNvPr id="3" name="Content Placeholder 2"/>
          <p:cNvSpPr>
            <a:spLocks noGrp="1"/>
          </p:cNvSpPr>
          <p:nvPr>
            <p:ph idx="1"/>
          </p:nvPr>
        </p:nvSpPr>
        <p:spPr>
          <a:xfrm>
            <a:off x="685801" y="1753299"/>
            <a:ext cx="10131425" cy="4303552"/>
          </a:xfrm>
        </p:spPr>
        <p:txBody>
          <a:bodyPr>
            <a:normAutofit/>
          </a:bodyPr>
          <a:lstStyle/>
          <a:p>
            <a:pPr>
              <a:lnSpc>
                <a:spcPct val="150000"/>
              </a:lnSpc>
              <a:buFont typeface="Wingdings" panose="05000000000000000000" pitchFamily="2" charset="2"/>
              <a:buChar char="q"/>
            </a:pPr>
            <a:r>
              <a:rPr lang="en-US" sz="2200" b="1" dirty="0" smtClean="0">
                <a:solidFill>
                  <a:srgbClr val="FFFF00"/>
                </a:solidFill>
              </a:rPr>
              <a:t>Trust </a:t>
            </a:r>
            <a:r>
              <a:rPr lang="en-US" sz="2200" b="1" dirty="0">
                <a:solidFill>
                  <a:srgbClr val="FFFF00"/>
                </a:solidFill>
              </a:rPr>
              <a:t>and Credibility:</a:t>
            </a:r>
            <a:r>
              <a:rPr lang="en-US" sz="2200" dirty="0">
                <a:solidFill>
                  <a:srgbClr val="FFFF00"/>
                </a:solidFill>
              </a:rPr>
              <a:t> </a:t>
            </a:r>
            <a:r>
              <a:rPr lang="en-US" sz="2200" dirty="0"/>
              <a:t>Professionalism fosters trust and credibility with clients, stakeholders, and the public.</a:t>
            </a:r>
          </a:p>
          <a:p>
            <a:pPr>
              <a:lnSpc>
                <a:spcPct val="150000"/>
              </a:lnSpc>
              <a:buFont typeface="Wingdings" panose="05000000000000000000" pitchFamily="2" charset="2"/>
              <a:buChar char="q"/>
            </a:pPr>
            <a:r>
              <a:rPr lang="en-US" sz="2200" b="1" dirty="0">
                <a:solidFill>
                  <a:srgbClr val="FFFF00"/>
                </a:solidFill>
              </a:rPr>
              <a:t>Ethical Responsibility:</a:t>
            </a:r>
            <a:r>
              <a:rPr lang="en-US" sz="2200" dirty="0">
                <a:solidFill>
                  <a:srgbClr val="FFFF00"/>
                </a:solidFill>
              </a:rPr>
              <a:t> </a:t>
            </a:r>
            <a:r>
              <a:rPr lang="en-US" sz="2200" dirty="0"/>
              <a:t>Engineers must make decisions that prioritize safety, </a:t>
            </a:r>
            <a:r>
              <a:rPr lang="en-US" sz="2200" dirty="0">
                <a:solidFill>
                  <a:srgbClr val="FFFF00"/>
                </a:solidFill>
              </a:rPr>
              <a:t>sustainability, and ethical considerations.</a:t>
            </a:r>
          </a:p>
          <a:p>
            <a:pPr>
              <a:lnSpc>
                <a:spcPct val="150000"/>
              </a:lnSpc>
              <a:buFont typeface="Wingdings" panose="05000000000000000000" pitchFamily="2" charset="2"/>
              <a:buChar char="q"/>
            </a:pPr>
            <a:r>
              <a:rPr lang="en-US" sz="2200" b="1" dirty="0">
                <a:solidFill>
                  <a:srgbClr val="FFFF00"/>
                </a:solidFill>
              </a:rPr>
              <a:t>Career Advancement:</a:t>
            </a:r>
            <a:r>
              <a:rPr lang="en-US" sz="2200" dirty="0">
                <a:solidFill>
                  <a:srgbClr val="FFFF00"/>
                </a:solidFill>
              </a:rPr>
              <a:t> </a:t>
            </a:r>
            <a:r>
              <a:rPr lang="en-US" sz="2200" dirty="0"/>
              <a:t>Demonstrating professionalism can lead to career growth and recognition in the field.</a:t>
            </a:r>
          </a:p>
        </p:txBody>
      </p:sp>
    </p:spTree>
    <p:extLst>
      <p:ext uri="{BB962C8B-B14F-4D97-AF65-F5344CB8AC3E}">
        <p14:creationId xmlns:p14="http://schemas.microsoft.com/office/powerpoint/2010/main" val="1361077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0668"/>
            <a:ext cx="10131425" cy="822121"/>
          </a:xfrm>
        </p:spPr>
        <p:txBody>
          <a:bodyPr/>
          <a:lstStyle/>
          <a:p>
            <a:pPr algn="ctr"/>
            <a:r>
              <a:rPr lang="en-US" dirty="0" smtClean="0"/>
              <a:t>Models </a:t>
            </a:r>
            <a:r>
              <a:rPr lang="en-US" dirty="0"/>
              <a:t>of Professionalism</a:t>
            </a:r>
          </a:p>
        </p:txBody>
      </p:sp>
      <p:graphicFrame>
        <p:nvGraphicFramePr>
          <p:cNvPr id="4" name="Diagram 3"/>
          <p:cNvGraphicFramePr/>
          <p:nvPr>
            <p:extLst>
              <p:ext uri="{D42A27DB-BD31-4B8C-83A1-F6EECF244321}">
                <p14:modId xmlns:p14="http://schemas.microsoft.com/office/powerpoint/2010/main" val="3165956948"/>
              </p:ext>
            </p:extLst>
          </p:nvPr>
        </p:nvGraphicFramePr>
        <p:xfrm>
          <a:off x="1537048" y="1155894"/>
          <a:ext cx="8731075" cy="47667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83909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34767"/>
            <a:ext cx="10131425" cy="942363"/>
          </a:xfrm>
        </p:spPr>
        <p:txBody>
          <a:bodyPr>
            <a:normAutofit fontScale="90000"/>
          </a:bodyPr>
          <a:lstStyle/>
          <a:p>
            <a:r>
              <a:rPr lang="en-US" sz="3200" b="1" dirty="0">
                <a:solidFill>
                  <a:srgbClr val="FFFF00"/>
                </a:solidFill>
              </a:rPr>
              <a:t>The Traditional Model:</a:t>
            </a:r>
            <a:r>
              <a:rPr lang="en-US" sz="3200" dirty="0">
                <a:solidFill>
                  <a:srgbClr val="FFFF00"/>
                </a:solidFill>
              </a:rPr>
              <a:t/>
            </a:r>
            <a:br>
              <a:rPr lang="en-US" sz="3200" dirty="0">
                <a:solidFill>
                  <a:srgbClr val="FFFF00"/>
                </a:solidFill>
              </a:rPr>
            </a:br>
            <a:endParaRPr lang="en-US" sz="3200" dirty="0"/>
          </a:p>
        </p:txBody>
      </p:sp>
      <p:sp>
        <p:nvSpPr>
          <p:cNvPr id="4" name="Content Placeholder 2"/>
          <p:cNvSpPr>
            <a:spLocks noGrp="1"/>
          </p:cNvSpPr>
          <p:nvPr>
            <p:ph idx="1"/>
          </p:nvPr>
        </p:nvSpPr>
        <p:spPr>
          <a:xfrm>
            <a:off x="685801" y="1275127"/>
            <a:ext cx="10891006" cy="4784521"/>
          </a:xfrm>
        </p:spPr>
        <p:txBody>
          <a:bodyPr>
            <a:noAutofit/>
          </a:bodyPr>
          <a:lstStyle/>
          <a:p>
            <a:r>
              <a:rPr lang="en-US" sz="2200" b="1" dirty="0" smtClean="0">
                <a:solidFill>
                  <a:srgbClr val="FFFF00"/>
                </a:solidFill>
              </a:rPr>
              <a:t>Characteristics</a:t>
            </a:r>
            <a:r>
              <a:rPr lang="en-US" sz="2200" b="1" dirty="0">
                <a:solidFill>
                  <a:srgbClr val="FFFF00"/>
                </a:solidFill>
              </a:rPr>
              <a:t>:</a:t>
            </a:r>
            <a:endParaRPr lang="en-US" sz="2200" dirty="0">
              <a:solidFill>
                <a:srgbClr val="FFFF00"/>
              </a:solidFill>
            </a:endParaRPr>
          </a:p>
          <a:p>
            <a:pPr marL="914400" lvl="1" indent="-457200">
              <a:buFont typeface="+mj-lt"/>
              <a:buAutoNum type="arabicPeriod"/>
            </a:pPr>
            <a:r>
              <a:rPr lang="en-US" sz="2200" b="1" dirty="0">
                <a:solidFill>
                  <a:schemeClr val="accent1">
                    <a:lumMod val="40000"/>
                    <a:lumOff val="60000"/>
                  </a:schemeClr>
                </a:solidFill>
              </a:rPr>
              <a:t>Expert Knowledge:</a:t>
            </a:r>
            <a:r>
              <a:rPr lang="en-US" sz="2200" dirty="0">
                <a:solidFill>
                  <a:schemeClr val="accent1">
                    <a:lumMod val="40000"/>
                    <a:lumOff val="60000"/>
                  </a:schemeClr>
                </a:solidFill>
              </a:rPr>
              <a:t> </a:t>
            </a:r>
            <a:r>
              <a:rPr lang="en-US" sz="2200" dirty="0"/>
              <a:t>Emphasizes the possession of specialized knowledge and skills.</a:t>
            </a:r>
          </a:p>
          <a:p>
            <a:pPr marL="914400" lvl="1" indent="-457200">
              <a:buFont typeface="+mj-lt"/>
              <a:buAutoNum type="arabicPeriod"/>
            </a:pPr>
            <a:r>
              <a:rPr lang="en-US" sz="2200" b="1" dirty="0">
                <a:solidFill>
                  <a:schemeClr val="accent1">
                    <a:lumMod val="40000"/>
                    <a:lumOff val="60000"/>
                  </a:schemeClr>
                </a:solidFill>
              </a:rPr>
              <a:t>Autonomy:</a:t>
            </a:r>
            <a:r>
              <a:rPr lang="en-US" sz="2200" dirty="0">
                <a:solidFill>
                  <a:schemeClr val="accent1">
                    <a:lumMod val="40000"/>
                    <a:lumOff val="60000"/>
                  </a:schemeClr>
                </a:solidFill>
              </a:rPr>
              <a:t> </a:t>
            </a:r>
            <a:r>
              <a:rPr lang="en-US" sz="2200" dirty="0"/>
              <a:t>Professionals have significant control over their work and decision-making processes.</a:t>
            </a:r>
          </a:p>
          <a:p>
            <a:pPr marL="914400" lvl="1" indent="-457200">
              <a:buFont typeface="+mj-lt"/>
              <a:buAutoNum type="arabicPeriod"/>
            </a:pPr>
            <a:r>
              <a:rPr lang="en-US" sz="2200" b="1" dirty="0">
                <a:solidFill>
                  <a:schemeClr val="accent1">
                    <a:lumMod val="40000"/>
                    <a:lumOff val="60000"/>
                  </a:schemeClr>
                </a:solidFill>
              </a:rPr>
              <a:t>Ethical Standards:</a:t>
            </a:r>
            <a:r>
              <a:rPr lang="en-US" sz="2200" dirty="0">
                <a:solidFill>
                  <a:schemeClr val="accent1">
                    <a:lumMod val="40000"/>
                    <a:lumOff val="60000"/>
                  </a:schemeClr>
                </a:solidFill>
              </a:rPr>
              <a:t> </a:t>
            </a:r>
            <a:r>
              <a:rPr lang="en-US" sz="2200" dirty="0"/>
              <a:t>Adherence to a strict code of ethics and professional conduct.</a:t>
            </a:r>
          </a:p>
          <a:p>
            <a:pPr marL="914400" lvl="1" indent="-457200">
              <a:buFont typeface="+mj-lt"/>
              <a:buAutoNum type="arabicPeriod"/>
            </a:pPr>
            <a:r>
              <a:rPr lang="en-US" sz="2200" b="1" dirty="0">
                <a:solidFill>
                  <a:schemeClr val="accent1">
                    <a:lumMod val="40000"/>
                    <a:lumOff val="60000"/>
                  </a:schemeClr>
                </a:solidFill>
              </a:rPr>
              <a:t>Public Service:</a:t>
            </a:r>
            <a:r>
              <a:rPr lang="en-US" sz="2200" dirty="0">
                <a:solidFill>
                  <a:schemeClr val="accent1">
                    <a:lumMod val="40000"/>
                    <a:lumOff val="60000"/>
                  </a:schemeClr>
                </a:solidFill>
              </a:rPr>
              <a:t> </a:t>
            </a:r>
            <a:r>
              <a:rPr lang="en-US" sz="2200" dirty="0"/>
              <a:t>A commitment to serving the public and contributing to societal well-being.</a:t>
            </a:r>
          </a:p>
          <a:p>
            <a:r>
              <a:rPr lang="en-US" sz="2200" b="1" dirty="0">
                <a:solidFill>
                  <a:srgbClr val="FFFF00"/>
                </a:solidFill>
              </a:rPr>
              <a:t>Examples in Engineering:</a:t>
            </a:r>
            <a:endParaRPr lang="en-US" sz="2200" dirty="0">
              <a:solidFill>
                <a:srgbClr val="FFFF00"/>
              </a:solidFill>
            </a:endParaRPr>
          </a:p>
          <a:p>
            <a:pPr lvl="1"/>
            <a:r>
              <a:rPr lang="en-US" sz="2200" b="1" dirty="0">
                <a:solidFill>
                  <a:srgbClr val="FFFF00"/>
                </a:solidFill>
              </a:rPr>
              <a:t>Engineering Codes of Ethics:</a:t>
            </a:r>
            <a:r>
              <a:rPr lang="en-US" sz="2200" dirty="0"/>
              <a:t> Such as those from the American Society of Civil Engineers (ASCE) or the Institution of Mechanical Engineers (</a:t>
            </a:r>
            <a:r>
              <a:rPr lang="en-US" sz="2200" dirty="0" err="1"/>
              <a:t>IMechE</a:t>
            </a:r>
            <a:r>
              <a:rPr lang="en-US" sz="2200" dirty="0"/>
              <a:t>).</a:t>
            </a:r>
          </a:p>
          <a:p>
            <a:pPr lvl="1"/>
            <a:r>
              <a:rPr lang="en-US" sz="2200" b="1" dirty="0">
                <a:solidFill>
                  <a:srgbClr val="FFFF00"/>
                </a:solidFill>
              </a:rPr>
              <a:t>Professional Licensure:</a:t>
            </a:r>
            <a:r>
              <a:rPr lang="en-US" sz="2200" dirty="0">
                <a:solidFill>
                  <a:srgbClr val="FFFF00"/>
                </a:solidFill>
              </a:rPr>
              <a:t> </a:t>
            </a:r>
            <a:r>
              <a:rPr lang="en-US" sz="2200" dirty="0"/>
              <a:t>Requirements for certification and licensing that ensure adherence to ethical and technical standards</a:t>
            </a:r>
            <a:r>
              <a:rPr lang="en-US" sz="2200" dirty="0" smtClean="0"/>
              <a:t>.</a:t>
            </a:r>
            <a:endParaRPr lang="en-US" sz="2200" dirty="0"/>
          </a:p>
        </p:txBody>
      </p:sp>
    </p:spTree>
    <p:extLst>
      <p:ext uri="{BB962C8B-B14F-4D97-AF65-F5344CB8AC3E}">
        <p14:creationId xmlns:p14="http://schemas.microsoft.com/office/powerpoint/2010/main" val="33243956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59</TotalTime>
  <Words>1684</Words>
  <Application>Microsoft Office PowerPoint</Application>
  <PresentationFormat>Widescreen</PresentationFormat>
  <Paragraphs>107</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Times New Roman</vt:lpstr>
      <vt:lpstr>Wingdings</vt:lpstr>
      <vt:lpstr>Celestial</vt:lpstr>
      <vt:lpstr>Civics &amp; Community Engagement (SS2003)</vt:lpstr>
      <vt:lpstr>Grading System</vt:lpstr>
      <vt:lpstr>Class Protocols</vt:lpstr>
      <vt:lpstr>Today’s lecture topics</vt:lpstr>
      <vt:lpstr>Professionalism &amp; Civics and community engagement</vt:lpstr>
      <vt:lpstr>PowerPoint Presentation</vt:lpstr>
      <vt:lpstr>Why Professionalism is importantt to learn?</vt:lpstr>
      <vt:lpstr>Models of Professionalism</vt:lpstr>
      <vt:lpstr>The Traditional Model: </vt:lpstr>
      <vt:lpstr>PowerPoint Presentation</vt:lpstr>
      <vt:lpstr>PowerPoint Presentation</vt:lpstr>
      <vt:lpstr>The Modern Model: </vt:lpstr>
      <vt:lpstr>PowerPoint Presentation</vt:lpstr>
      <vt:lpstr>PowerPoint Presentation</vt:lpstr>
      <vt:lpstr>Comparative Analysis: Traditional vs. Modern Models</vt:lpstr>
      <vt:lpstr>Discussion Points: </vt:lpstr>
      <vt:lpstr>Balancing traditional ethical standards with modern social and environmental responsibilities</vt:lpstr>
      <vt:lpstr>PowerPoint Presentation</vt:lpstr>
      <vt:lpstr>PowerPoint Presentation</vt:lpstr>
      <vt:lpstr>PowerPoint Presentation</vt:lpstr>
      <vt:lpstr>PowerPoint Presentation</vt:lpstr>
      <vt:lpstr>Next lecture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Civics &amp; Community Engagement</dc:title>
  <dc:creator>Nutech</dc:creator>
  <cp:lastModifiedBy>Nutech</cp:lastModifiedBy>
  <cp:revision>27</cp:revision>
  <dcterms:created xsi:type="dcterms:W3CDTF">2024-09-11T08:59:56Z</dcterms:created>
  <dcterms:modified xsi:type="dcterms:W3CDTF">2024-09-19T03:58:54Z</dcterms:modified>
</cp:coreProperties>
</file>