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60" r:id="rId2"/>
    <p:sldId id="261" r:id="rId3"/>
    <p:sldId id="262" r:id="rId4"/>
    <p:sldId id="263" r:id="rId5"/>
    <p:sldId id="264" r:id="rId6"/>
    <p:sldId id="267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8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5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5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9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9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4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714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7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9C57C572-5E5E-3A51-B6E9-90F53328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0" y="1816686"/>
            <a:ext cx="9143999" cy="4554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7A3DBC-0A48-A556-D143-546EC638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733706"/>
            <a:ext cx="8347588" cy="912940"/>
          </a:xfrm>
        </p:spPr>
        <p:txBody>
          <a:bodyPr>
            <a:normAutofit/>
          </a:bodyPr>
          <a:lstStyle/>
          <a:p>
            <a:r>
              <a:rPr lang="en-US" sz="3750" b="1" dirty="0">
                <a:solidFill>
                  <a:schemeClr val="tx1"/>
                </a:solidFill>
              </a:rPr>
              <a:t>Beverage Sales Analysis by Data Visualization</a:t>
            </a:r>
          </a:p>
        </p:txBody>
      </p:sp>
      <p:pic>
        <p:nvPicPr>
          <p:cNvPr id="21" name="Picture 20" descr="A number on a grey background&#10;&#10;Description automatically generated">
            <a:extLst>
              <a:ext uri="{FF2B5EF4-FFF2-40B4-BE49-F238E27FC236}">
                <a16:creationId xmlns:a16="http://schemas.microsoft.com/office/drawing/2014/main" id="{F4D668CE-A3E3-C934-B91A-EEF1DEEADC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rot="19386410">
            <a:off x="641866" y="2384685"/>
            <a:ext cx="1657581" cy="95263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F25C600-34AC-C170-1FAB-EC6C65548665}"/>
              </a:ext>
            </a:extLst>
          </p:cNvPr>
          <p:cNvSpPr txBox="1">
            <a:spLocks/>
          </p:cNvSpPr>
          <p:nvPr/>
        </p:nvSpPr>
        <p:spPr>
          <a:xfrm>
            <a:off x="1025013" y="3806546"/>
            <a:ext cx="6858000" cy="91294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Hamzah Asghar Farooqi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December 2024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853C6C-9295-F0CB-73E4-E4919B9684A9}"/>
              </a:ext>
            </a:extLst>
          </p:cNvPr>
          <p:cNvSpPr txBox="1">
            <a:spLocks/>
          </p:cNvSpPr>
          <p:nvPr/>
        </p:nvSpPr>
        <p:spPr>
          <a:xfrm>
            <a:off x="1456403" y="2435110"/>
            <a:ext cx="5995220" cy="657298"/>
          </a:xfrm>
          <a:prstGeom prst="rect">
            <a:avLst/>
          </a:prstGeom>
          <a:solidFill>
            <a:srgbClr val="FCB714"/>
          </a:solidFill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Combines data cleaning, integration &amp; visualization to uncover insights from U.S. beverage sales data</a:t>
            </a:r>
          </a:p>
        </p:txBody>
      </p:sp>
      <p:pic>
        <p:nvPicPr>
          <p:cNvPr id="19" name="Picture 18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A907664-89FC-41ED-0A64-89A30AE1F54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 rot="21152287">
            <a:off x="3791655" y="4468230"/>
            <a:ext cx="5229955" cy="1619476"/>
          </a:xfrm>
          <a:prstGeom prst="rect">
            <a:avLst/>
          </a:prstGeom>
        </p:spPr>
      </p:pic>
      <p:pic>
        <p:nvPicPr>
          <p:cNvPr id="23" name="Picture 22" descr="A number on a grey background&#10;&#10;Description automatically generated">
            <a:extLst>
              <a:ext uri="{FF2B5EF4-FFF2-40B4-BE49-F238E27FC236}">
                <a16:creationId xmlns:a16="http://schemas.microsoft.com/office/drawing/2014/main" id="{2A653F4F-525C-80AF-35C5-E45EED1EFAD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"/>
          </a:blip>
          <a:stretch>
            <a:fillRect/>
          </a:stretch>
        </p:blipFill>
        <p:spPr>
          <a:xfrm rot="2457872">
            <a:off x="6749715" y="2335226"/>
            <a:ext cx="2019582" cy="1171739"/>
          </a:xfrm>
          <a:prstGeom prst="rect">
            <a:avLst/>
          </a:prstGeom>
        </p:spPr>
      </p:pic>
      <p:pic>
        <p:nvPicPr>
          <p:cNvPr id="25" name="Picture 24" descr="A black background with yellow numbers&#10;&#10;Description automatically generated">
            <a:extLst>
              <a:ext uri="{FF2B5EF4-FFF2-40B4-BE49-F238E27FC236}">
                <a16:creationId xmlns:a16="http://schemas.microsoft.com/office/drawing/2014/main" id="{396A5304-1FE6-B38C-35ED-377E7F6D59F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"/>
          </a:blip>
          <a:stretch>
            <a:fillRect/>
          </a:stretch>
        </p:blipFill>
        <p:spPr>
          <a:xfrm rot="20050784">
            <a:off x="1055072" y="4283352"/>
            <a:ext cx="204816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0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F917F-D961-BBB4-D0FB-784B9B860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8FC924-6AFA-CF7D-504F-1473AE48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>
              <a:defRPr sz="3600"/>
            </a:pPr>
            <a:r>
              <a:rPr sz="3800" b="1" dirty="0">
                <a:solidFill>
                  <a:schemeClr val="tx1"/>
                </a:solidFill>
              </a:rPr>
              <a:t>Project</a:t>
            </a:r>
            <a:r>
              <a:rPr sz="3800" b="1" dirty="0"/>
              <a:t> </a:t>
            </a:r>
            <a:r>
              <a:rPr sz="3800" b="1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D3CBD5-3FC7-9374-A705-F901E0A32851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  <a:defRPr sz="2400"/>
            </a:pPr>
            <a:r>
              <a:rPr lang="en-US" sz="2400" b="1" dirty="0">
                <a:solidFill>
                  <a:schemeClr val="tx1"/>
                </a:solidFill>
              </a:rPr>
              <a:t>Objective</a:t>
            </a:r>
          </a:p>
          <a:p>
            <a:pPr marL="0" indent="0">
              <a:buFont typeface="Calibri" panose="020F0502020204030204" pitchFamily="34" charset="0"/>
              <a:buNone/>
              <a:defRPr sz="2400"/>
            </a:pPr>
            <a:r>
              <a:rPr lang="en-US" sz="2400" dirty="0">
                <a:solidFill>
                  <a:schemeClr val="tx1"/>
                </a:solidFill>
              </a:rPr>
              <a:t>Analyze U.S. beverage sales data using interactive dashboard to actionable insights into revenue, sales volume &amp; pricing</a:t>
            </a:r>
          </a:p>
          <a:p>
            <a:pPr marL="0" indent="0">
              <a:buFont typeface="Calibri" panose="020F0502020204030204" pitchFamily="34" charset="0"/>
              <a:buNone/>
              <a:defRPr sz="2400"/>
            </a:pPr>
            <a:r>
              <a:rPr lang="en-US" sz="2400" b="1" dirty="0">
                <a:solidFill>
                  <a:schemeClr val="tx1"/>
                </a:solidFill>
              </a:rPr>
              <a:t>Key Questions</a:t>
            </a:r>
          </a:p>
          <a:p>
            <a:pPr marL="457200" indent="-457200">
              <a:buFont typeface="+mj-lt"/>
              <a:buAutoNum type="arabicPeriod"/>
              <a:defRPr sz="2400"/>
            </a:pPr>
            <a:r>
              <a:rPr lang="en-US" sz="2400" dirty="0">
                <a:solidFill>
                  <a:schemeClr val="tx1"/>
                </a:solidFill>
              </a:rPr>
              <a:t>Total revenue across all brands</a:t>
            </a:r>
          </a:p>
          <a:p>
            <a:pPr marL="457200" indent="-457200">
              <a:buFont typeface="+mj-lt"/>
              <a:buAutoNum type="arabicPeriod"/>
              <a:defRPr sz="2400"/>
            </a:pPr>
            <a:r>
              <a:rPr lang="en-US" sz="2400" dirty="0">
                <a:solidFill>
                  <a:schemeClr val="tx1"/>
                </a:solidFill>
              </a:rPr>
              <a:t>Total number of units sold?</a:t>
            </a:r>
          </a:p>
          <a:p>
            <a:pPr marL="457200" indent="-457200">
              <a:buFont typeface="+mj-lt"/>
              <a:buAutoNum type="arabicPeriod"/>
              <a:defRPr sz="2400"/>
            </a:pPr>
            <a:r>
              <a:rPr lang="en-US" sz="2400" dirty="0">
                <a:solidFill>
                  <a:schemeClr val="tx1"/>
                </a:solidFill>
              </a:rPr>
              <a:t>Average price per unit across all brands?</a:t>
            </a:r>
          </a:p>
          <a:p>
            <a:pPr marL="457200" indent="-457200">
              <a:buFont typeface="+mj-lt"/>
              <a:buAutoNum type="arabicPeriod"/>
              <a:defRPr sz="2400"/>
            </a:pPr>
            <a:r>
              <a:rPr lang="en-US" sz="2400" dirty="0">
                <a:solidFill>
                  <a:schemeClr val="tx1"/>
                </a:solidFill>
              </a:rPr>
              <a:t>Months experience the highest &amp; lowest sales revenue?</a:t>
            </a:r>
          </a:p>
          <a:p>
            <a:pPr marL="457200" indent="-457200">
              <a:buFont typeface="+mj-lt"/>
              <a:buAutoNum type="arabicPeriod"/>
              <a:defRPr sz="2400"/>
            </a:pPr>
            <a:r>
              <a:rPr lang="en-US" sz="2400" dirty="0">
                <a:solidFill>
                  <a:schemeClr val="tx1"/>
                </a:solidFill>
              </a:rPr>
              <a:t>Best beverage brand performs well in terms of revenue and units sold?</a:t>
            </a:r>
          </a:p>
        </p:txBody>
      </p:sp>
    </p:spTree>
    <p:extLst>
      <p:ext uri="{BB962C8B-B14F-4D97-AF65-F5344CB8AC3E}">
        <p14:creationId xmlns:p14="http://schemas.microsoft.com/office/powerpoint/2010/main" val="292743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DA79-18DE-79C0-6CE9-0EB45303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/>
            </a:pPr>
            <a:r>
              <a:rPr lang="en-US" sz="3800" b="1" dirty="0">
                <a:solidFill>
                  <a:schemeClr val="tx1"/>
                </a:solidFill>
              </a:rPr>
              <a:t>Total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972D-69FC-CA5D-3200-A2C4E8669D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dirty="0">
                <a:solidFill>
                  <a:schemeClr val="tx1"/>
                </a:solidFill>
              </a:rPr>
              <a:t>total revenue</a:t>
            </a:r>
            <a:r>
              <a:rPr lang="en-US" sz="2800" dirty="0">
                <a:solidFill>
                  <a:schemeClr val="tx1"/>
                </a:solidFill>
              </a:rPr>
              <a:t> across all beverage brands is </a:t>
            </a:r>
            <a:r>
              <a:rPr lang="en-US" sz="2800" b="1" dirty="0">
                <a:solidFill>
                  <a:schemeClr val="tx1"/>
                </a:solidFill>
              </a:rPr>
              <a:t>$8.20M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Coca Cola has </a:t>
            </a:r>
            <a:r>
              <a:rPr lang="en-US" sz="2800" b="1" dirty="0">
                <a:solidFill>
                  <a:schemeClr val="tx1"/>
                </a:solidFill>
              </a:rPr>
              <a:t>highest total </a:t>
            </a:r>
            <a:r>
              <a:rPr lang="en-US" sz="2800" dirty="0">
                <a:solidFill>
                  <a:schemeClr val="tx1"/>
                </a:solidFill>
              </a:rPr>
              <a:t>revenue </a:t>
            </a:r>
            <a:r>
              <a:rPr lang="en-US" sz="2800" b="1" dirty="0">
                <a:solidFill>
                  <a:schemeClr val="tx1"/>
                </a:solidFill>
              </a:rPr>
              <a:t>$1.92M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However, Fanta has </a:t>
            </a:r>
            <a:r>
              <a:rPr lang="en-US" sz="2800" b="1" dirty="0">
                <a:solidFill>
                  <a:schemeClr val="tx1"/>
                </a:solidFill>
              </a:rPr>
              <a:t>$967.88k </a:t>
            </a:r>
            <a:r>
              <a:rPr lang="en-US" sz="2800" dirty="0">
                <a:solidFill>
                  <a:schemeClr val="tx1"/>
                </a:solidFill>
              </a:rPr>
              <a:t>revenue, the </a:t>
            </a:r>
            <a:r>
              <a:rPr lang="en-US" sz="2800" b="1" dirty="0">
                <a:solidFill>
                  <a:schemeClr val="tx1"/>
                </a:solidFill>
              </a:rPr>
              <a:t>lowest one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F0DC5C65-F2E0-CA62-CD8B-F5626FF15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710" y="3943371"/>
            <a:ext cx="3702050" cy="2102699"/>
          </a:xfrm>
        </p:spPr>
      </p:pic>
      <p:pic>
        <p:nvPicPr>
          <p:cNvPr id="12" name="Picture 11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F86BCA4B-EAEB-0A45-F959-61F33E454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10" y="1804995"/>
            <a:ext cx="3702050" cy="21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3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B56B5-9A59-6FC8-BEF4-173BC6F9A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102-14DF-E2DB-B9D9-38C2C94A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chemeClr val="tx1"/>
                </a:solidFill>
              </a:rPr>
              <a:t>Units Sold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8AF4-65BE-7E61-ADE0-789743BBE6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total </a:t>
            </a:r>
            <a:r>
              <a:rPr lang="en-US" sz="2400" b="1" dirty="0">
                <a:solidFill>
                  <a:schemeClr val="tx1"/>
                </a:solidFill>
              </a:rPr>
              <a:t>units sold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b="1" dirty="0">
                <a:solidFill>
                  <a:schemeClr val="tx1"/>
                </a:solidFill>
              </a:rPr>
              <a:t>16.45M</a:t>
            </a:r>
            <a:r>
              <a:rPr lang="en-US" sz="2400" dirty="0">
                <a:solidFill>
                  <a:schemeClr val="tx1"/>
                </a:solidFill>
              </a:rPr>
              <a:t> units.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Coca Cola has </a:t>
            </a:r>
            <a:r>
              <a:rPr lang="en-US" sz="2400" b="1" dirty="0">
                <a:solidFill>
                  <a:schemeClr val="tx1"/>
                </a:solidFill>
              </a:rPr>
              <a:t>highest Unit sold 3.98M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While, Powerade has </a:t>
            </a:r>
            <a:r>
              <a:rPr lang="en-US" sz="2400" b="1" dirty="0">
                <a:solidFill>
                  <a:schemeClr val="tx1"/>
                </a:solidFill>
              </a:rPr>
              <a:t>2.04M Sold Unit</a:t>
            </a:r>
            <a:r>
              <a:rPr lang="en-US" sz="2400" dirty="0">
                <a:solidFill>
                  <a:schemeClr val="tx1"/>
                </a:solidFill>
              </a:rPr>
              <a:t>, the </a:t>
            </a:r>
            <a:r>
              <a:rPr lang="en-US" sz="2400" b="1" dirty="0">
                <a:solidFill>
                  <a:schemeClr val="tx1"/>
                </a:solidFill>
              </a:rPr>
              <a:t>lowest one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Large volume of sales, reflecting strong market demand for beverages.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634C71B-FBDD-9D7D-2D30-45C8B0AB89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710" y="3996858"/>
            <a:ext cx="3702050" cy="2110782"/>
          </a:xfrm>
        </p:spPr>
      </p:pic>
      <p:pic>
        <p:nvPicPr>
          <p:cNvPr id="6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74C29283-AF62-5861-B394-2CCC3018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10" y="1819607"/>
            <a:ext cx="3702050" cy="21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4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65A5D-864D-F82F-A861-FC6A80DCE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16C9-158E-0513-8411-1177054E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50" b="1" dirty="0">
                <a:solidFill>
                  <a:schemeClr val="tx1"/>
                </a:solidFill>
              </a:rPr>
              <a:t>Average Price Per Unit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56B5-1558-9C6A-C815-4A4B74D81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average price per unit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chemeClr val="tx1"/>
                </a:solidFill>
              </a:rPr>
              <a:t>$0.48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Dasni</a:t>
            </a:r>
            <a:r>
              <a:rPr lang="en-US" sz="2000" dirty="0">
                <a:solidFill>
                  <a:schemeClr val="tx1"/>
                </a:solidFill>
              </a:rPr>
              <a:t> water has </a:t>
            </a:r>
            <a:r>
              <a:rPr lang="en-US" sz="2000" b="1" dirty="0">
                <a:solidFill>
                  <a:schemeClr val="tx1"/>
                </a:solidFill>
              </a:rPr>
              <a:t>highest Price Per Unit is </a:t>
            </a:r>
            <a:r>
              <a:rPr lang="en-US" b="1" dirty="0">
                <a:solidFill>
                  <a:schemeClr val="tx1"/>
                </a:solidFill>
              </a:rPr>
              <a:t>$</a:t>
            </a:r>
            <a:r>
              <a:rPr lang="en-US" sz="2000" b="1" dirty="0">
                <a:solidFill>
                  <a:schemeClr val="tx1"/>
                </a:solidFill>
              </a:rPr>
              <a:t>0.55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While, Sprite has </a:t>
            </a:r>
            <a:r>
              <a:rPr lang="en-US" b="1" dirty="0">
                <a:solidFill>
                  <a:schemeClr val="tx1"/>
                </a:solidFill>
              </a:rPr>
              <a:t>$0.42</a:t>
            </a:r>
            <a:r>
              <a:rPr lang="en-US" sz="2000" b="1" dirty="0">
                <a:solidFill>
                  <a:schemeClr val="tx1"/>
                </a:solidFill>
              </a:rPr>
              <a:t> Price Per Unit</a:t>
            </a:r>
            <a:r>
              <a:rPr lang="en-US" sz="2000" dirty="0">
                <a:solidFill>
                  <a:schemeClr val="tx1"/>
                </a:solidFill>
              </a:rPr>
              <a:t>, the </a:t>
            </a:r>
            <a:r>
              <a:rPr lang="en-US" sz="2000" b="1" dirty="0">
                <a:solidFill>
                  <a:schemeClr val="tx1"/>
                </a:solidFill>
              </a:rPr>
              <a:t>lowest one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0BD0D5E-1D82-295F-5CA7-D780932A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18" y="3956928"/>
            <a:ext cx="3656906" cy="2076961"/>
          </a:xfrm>
          <a:prstGeom prst="rect">
            <a:avLst/>
          </a:prstGeom>
        </p:spPr>
      </p:pic>
      <p:pic>
        <p:nvPicPr>
          <p:cNvPr id="11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35906A6-1D7B-0055-9ABA-26A0AA0EF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18" y="1830594"/>
            <a:ext cx="3677443" cy="20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4E34-E174-DA7A-7F2F-D3284331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chemeClr val="tx1"/>
                </a:solidFill>
              </a:rPr>
              <a:t>Highest &amp; Lowest Sales by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8C2F-3BF5-6852-B59C-A0B7EF5D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Highest Revenue Months: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December:</a:t>
            </a:r>
            <a:r>
              <a:rPr lang="en-US" dirty="0">
                <a:solidFill>
                  <a:schemeClr val="tx1"/>
                </a:solidFill>
              </a:rPr>
              <a:t> $0.98M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July:</a:t>
            </a:r>
            <a:r>
              <a:rPr lang="en-US" dirty="0">
                <a:solidFill>
                  <a:schemeClr val="tx1"/>
                </a:solidFill>
              </a:rPr>
              <a:t> $0.97M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These months align with holidays or summer peak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Lowest Revenue Months: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March:</a:t>
            </a:r>
            <a:r>
              <a:rPr lang="en-US" dirty="0">
                <a:solidFill>
                  <a:schemeClr val="tx1"/>
                </a:solidFill>
              </a:rPr>
              <a:t> $0.46M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February &amp; April:</a:t>
            </a:r>
            <a:r>
              <a:rPr lang="en-US" dirty="0">
                <a:solidFill>
                  <a:schemeClr val="tx1"/>
                </a:solidFill>
              </a:rPr>
              <a:t> $0.47M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750" dirty="0">
                <a:solidFill>
                  <a:schemeClr val="tx1"/>
                </a:solidFill>
              </a:rPr>
              <a:t>Post holiday slumps or reduced consumer spending during winter months.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54377BD-0E2E-FBC1-9E1D-88770908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19" y="4439265"/>
            <a:ext cx="6958561" cy="193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8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88A69-EA0E-97DE-13A3-E66FC7F87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FE0E-A58F-6EF5-CD8B-F510CF72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chemeClr val="tx1"/>
                </a:solidFill>
              </a:rPr>
              <a:t>State Level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186D-37CD-1054-9169-0BE390705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740664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Highest revenue contributors: </a:t>
            </a:r>
            <a:r>
              <a:rPr lang="en-US" b="1" dirty="0">
                <a:solidFill>
                  <a:schemeClr val="tx1"/>
                </a:solidFill>
              </a:rPr>
              <a:t>New York (583K)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California (582K)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Florida (548K)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6" name="Content Placeholder 5" descr="A table with numbers and names&#10;&#10;Description automatically generated with medium confidence">
            <a:extLst>
              <a:ext uri="{FF2B5EF4-FFF2-40B4-BE49-F238E27FC236}">
                <a16:creationId xmlns:a16="http://schemas.microsoft.com/office/drawing/2014/main" id="{CA301FF3-50B0-E00E-7002-E19EE0751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5460" y="2730926"/>
            <a:ext cx="6493080" cy="3246541"/>
          </a:xfrm>
        </p:spPr>
      </p:pic>
    </p:spTree>
    <p:extLst>
      <p:ext uri="{BB962C8B-B14F-4D97-AF65-F5344CB8AC3E}">
        <p14:creationId xmlns:p14="http://schemas.microsoft.com/office/powerpoint/2010/main" val="392442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5335B-0C0C-5F46-0A8B-1B5E17190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1C5D-8895-22A8-35B9-6ED6C6D8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chemeClr val="tx1"/>
                </a:solidFill>
              </a:rPr>
              <a:t>Key Observations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EBB1-0F10-6D30-2BE5-AE931A53A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7406641" cy="402336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Sales peak in summer (July) and during year end holidays (December), suggesting opportunities for targeted campaigns during these times.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Coca-Cola regularly outperforms other brands, have strong brand loyalty, effective marketing or higher distribution reach.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average price per unit of $0.48 indicates an affordable pricing model, likely aimed at maximizing volume.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January to April are weak months presenting opportunities for promotional strategies to boost sales.</a:t>
            </a:r>
          </a:p>
        </p:txBody>
      </p:sp>
    </p:spTree>
    <p:extLst>
      <p:ext uri="{BB962C8B-B14F-4D97-AF65-F5344CB8AC3E}">
        <p14:creationId xmlns:p14="http://schemas.microsoft.com/office/powerpoint/2010/main" val="332213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5B82-FC56-7BA8-8402-30B8E218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095E-1C68-3893-EBEA-31BA8989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Expand Coca-Cola’s product offerings or promotional efforts to maintain and grow its dominant position.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Intensify marketing and inventory planning during </a:t>
            </a:r>
            <a:r>
              <a:rPr lang="en-US" sz="2400" b="1" dirty="0">
                <a:solidFill>
                  <a:schemeClr val="tx1"/>
                </a:solidFill>
              </a:rPr>
              <a:t>July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December</a:t>
            </a:r>
            <a:r>
              <a:rPr lang="en-US" sz="2400" dirty="0">
                <a:solidFill>
                  <a:schemeClr val="tx1"/>
                </a:solidFill>
              </a:rPr>
              <a:t> to capitalize on peak sales periods.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Introduce discounts, campaigns or bundled offers in </a:t>
            </a:r>
            <a:r>
              <a:rPr lang="en-US" sz="2400" b="1" dirty="0">
                <a:solidFill>
                  <a:schemeClr val="tx1"/>
                </a:solidFill>
              </a:rPr>
              <a:t>January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April</a:t>
            </a:r>
            <a:r>
              <a:rPr lang="en-US" sz="2400" dirty="0">
                <a:solidFill>
                  <a:schemeClr val="tx1"/>
                </a:solidFill>
              </a:rPr>
              <a:t> to drive sales during these slow months.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Focus on top performing states like </a:t>
            </a:r>
            <a:r>
              <a:rPr lang="en-US" sz="2400" b="1" dirty="0">
                <a:solidFill>
                  <a:schemeClr val="tx1"/>
                </a:solidFill>
              </a:rPr>
              <a:t>New York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California </a:t>
            </a:r>
            <a:r>
              <a:rPr lang="en-US" sz="2400" dirty="0">
                <a:solidFill>
                  <a:schemeClr val="tx1"/>
                </a:solidFill>
              </a:rPr>
              <a:t>for expansion or targeted campaigns as they contribute significantly to overall revenue.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699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142</TotalTime>
  <Words>437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Beverage Sales Analysis by Data Visualization</vt:lpstr>
      <vt:lpstr>Project Overview</vt:lpstr>
      <vt:lpstr>Total Revenue</vt:lpstr>
      <vt:lpstr>Units Sold</vt:lpstr>
      <vt:lpstr>Average Price Per Unit </vt:lpstr>
      <vt:lpstr>Highest &amp; Lowest Sales by Months</vt:lpstr>
      <vt:lpstr>State Level Breakdown</vt:lpstr>
      <vt:lpstr>Key Observations &amp; Insights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Hamzah Farooqi</cp:lastModifiedBy>
  <cp:revision>3</cp:revision>
  <dcterms:created xsi:type="dcterms:W3CDTF">2013-01-27T09:14:16Z</dcterms:created>
  <dcterms:modified xsi:type="dcterms:W3CDTF">2024-11-18T23:30:20Z</dcterms:modified>
  <cp:category/>
</cp:coreProperties>
</file>