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b="1" dirty="0"/>
              <a:t>Coffee Shop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Analyzing Retail Sales Data for Improved Business Insights</a:t>
            </a:r>
          </a:p>
          <a:p>
            <a:r>
              <a:rPr lang="en-US" dirty="0"/>
              <a:t>Hamzah Asghar Farooqi</a:t>
            </a:r>
          </a:p>
          <a:p>
            <a:r>
              <a:rPr lang="en-US" dirty="0"/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Key Findings:</a:t>
            </a:r>
          </a:p>
          <a:p>
            <a:pPr algn="l">
              <a:defRPr sz="2400"/>
            </a:pPr>
            <a:r>
              <a:rPr dirty="0"/>
              <a:t>Focus on peak hours around </a:t>
            </a:r>
            <a:r>
              <a:rPr lang="en-US" dirty="0"/>
              <a:t>10</a:t>
            </a:r>
            <a:r>
              <a:rPr dirty="0"/>
              <a:t> AM.</a:t>
            </a:r>
          </a:p>
          <a:p>
            <a:pPr algn="l">
              <a:defRPr sz="2400"/>
            </a:pPr>
            <a:r>
              <a:rPr dirty="0"/>
              <a:t>Enhance inventory for top-selling products like Barista Espresso and </a:t>
            </a:r>
            <a:r>
              <a:rPr lang="en-US" dirty="0"/>
              <a:t>Brewed Chai Tea</a:t>
            </a:r>
            <a:r>
              <a:rPr dirty="0"/>
              <a:t>.</a:t>
            </a:r>
          </a:p>
          <a:p>
            <a:pPr algn="l">
              <a:defRPr sz="2400"/>
            </a:pPr>
            <a:r>
              <a:rPr dirty="0"/>
              <a:t>Leverage insights on popular categories Coffee and </a:t>
            </a:r>
            <a:r>
              <a:rPr lang="en-US" dirty="0"/>
              <a:t>Tea</a:t>
            </a:r>
            <a:r>
              <a:rPr dirty="0"/>
              <a:t>.</a:t>
            </a:r>
          </a:p>
          <a:p>
            <a:pPr algn="l">
              <a:defRPr sz="2400"/>
            </a:pPr>
            <a:endParaRPr dirty="0"/>
          </a:p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Recommendations:</a:t>
            </a:r>
          </a:p>
          <a:p>
            <a:pPr algn="l">
              <a:defRPr sz="2400"/>
            </a:pPr>
            <a:r>
              <a:rPr dirty="0"/>
              <a:t>Increase staffing and resources during peak hours.</a:t>
            </a:r>
          </a:p>
          <a:p>
            <a:pPr algn="l">
              <a:defRPr sz="2400"/>
            </a:pPr>
            <a:r>
              <a:rPr dirty="0"/>
              <a:t>Target promotions on weekdays, especially around mid-morning.</a:t>
            </a:r>
          </a:p>
          <a:p>
            <a:pPr algn="l">
              <a:defRPr sz="2400"/>
            </a:pPr>
            <a:r>
              <a:rPr dirty="0"/>
              <a:t>Consider expanding high-footfall locations with additional stock.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  <a:defRPr sz="2400"/>
            </a:pPr>
            <a:r>
              <a:rPr b="1" dirty="0"/>
              <a:t>Objective</a:t>
            </a:r>
            <a:endParaRPr lang="en-US" dirty="0"/>
          </a:p>
          <a:p>
            <a:pPr marL="0" indent="0" algn="l">
              <a:buNone/>
              <a:defRPr sz="2400"/>
            </a:pPr>
            <a:r>
              <a:rPr dirty="0"/>
              <a:t>To analyze retail sales data to gain actionable insights that will enhance the performance of the coffee shop.</a:t>
            </a:r>
          </a:p>
          <a:p>
            <a:pPr algn="l">
              <a:defRPr sz="2400"/>
            </a:pPr>
            <a:endParaRPr dirty="0"/>
          </a:p>
          <a:p>
            <a:pPr marL="0" indent="0" algn="l">
              <a:buNone/>
              <a:defRPr sz="2400"/>
            </a:pPr>
            <a:r>
              <a:rPr b="1" dirty="0"/>
              <a:t>Key Questions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How do sales vary by day and hour?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What are the peak times for sales?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Monthly sales revenue?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Location-based sales differences?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Bestselling products?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Sales by product category and type?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Sales Variation by Day and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Day of the Week</a:t>
            </a:r>
          </a:p>
          <a:p>
            <a:pPr>
              <a:defRPr sz="2400"/>
            </a:pPr>
            <a:r>
              <a:rPr dirty="0"/>
              <a:t>Weekdays show higher footfall compared to weekends.</a:t>
            </a:r>
          </a:p>
          <a:p>
            <a:pPr>
              <a:defRPr sz="2400"/>
            </a:pPr>
            <a:r>
              <a:rPr dirty="0"/>
              <a:t>Peak footfall on </a:t>
            </a:r>
            <a:r>
              <a:rPr lang="en-US" dirty="0"/>
              <a:t>Friday (21,701) and Thursday</a:t>
            </a:r>
            <a:r>
              <a:rPr dirty="0"/>
              <a:t> (21,564)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  <a:defRPr sz="2400"/>
            </a:pPr>
            <a:r>
              <a:rPr dirty="0"/>
              <a:t>Hour of the Day</a:t>
            </a:r>
          </a:p>
          <a:p>
            <a:pPr>
              <a:defRPr sz="2400"/>
            </a:pPr>
            <a:r>
              <a:rPr dirty="0"/>
              <a:t>Highest order quantity around </a:t>
            </a:r>
            <a:r>
              <a:rPr lang="en-US" dirty="0"/>
              <a:t>10</a:t>
            </a:r>
            <a:r>
              <a:rPr dirty="0"/>
              <a:t> AM.</a:t>
            </a:r>
          </a:p>
          <a:p>
            <a:pPr>
              <a:defRPr sz="2400"/>
            </a:pPr>
            <a:r>
              <a:rPr dirty="0"/>
              <a:t>Orders decline steadily after noon.</a:t>
            </a:r>
          </a:p>
        </p:txBody>
      </p:sp>
      <p:pic>
        <p:nvPicPr>
          <p:cNvPr id="7" name="Picture 6" descr="A graph of a number of days and months&#10;&#10;Description automatically generated with medium confidence">
            <a:extLst>
              <a:ext uri="{FF2B5EF4-FFF2-40B4-BE49-F238E27FC236}">
                <a16:creationId xmlns:a16="http://schemas.microsoft.com/office/drawing/2014/main" id="{EC9B7775-59B3-2CBD-5182-FD24969E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35" y="4527755"/>
            <a:ext cx="5678129" cy="23007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Peak Sales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Key Insight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lang="en-US" dirty="0"/>
              <a:t>10</a:t>
            </a:r>
            <a:r>
              <a:rPr dirty="0"/>
              <a:t> AM is the peak time for sales activity.</a:t>
            </a:r>
          </a:p>
          <a:p>
            <a:pPr algn="l">
              <a:defRPr sz="2400"/>
            </a:pPr>
            <a:r>
              <a:rPr dirty="0"/>
              <a:t>Midday shows a slight secondary peak, followed by a steady decline.</a:t>
            </a:r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7FB4EE20-D3CB-09D6-FDB8-87263145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93" y="4011562"/>
            <a:ext cx="5825613" cy="2806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Monthly 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/>
            </a:pPr>
            <a:r>
              <a:rPr dirty="0"/>
              <a:t>Total Sales: $698,812.33</a:t>
            </a:r>
          </a:p>
          <a:p>
            <a:pPr algn="l">
              <a:defRPr sz="2400"/>
            </a:pPr>
            <a:r>
              <a:rPr lang="en-US" dirty="0"/>
              <a:t>Average Order per Person</a:t>
            </a:r>
            <a:r>
              <a:rPr dirty="0"/>
              <a:t>: 1.44</a:t>
            </a:r>
          </a:p>
          <a:p>
            <a:pPr algn="l">
              <a:defRPr sz="2400"/>
            </a:pPr>
            <a:r>
              <a:rPr dirty="0"/>
              <a:t>Average Bill per Person: $4.69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69DB5-76F4-DE71-8480-4482DCB15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0124"/>
              </p:ext>
            </p:extLst>
          </p:nvPr>
        </p:nvGraphicFramePr>
        <p:xfrm>
          <a:off x="943896" y="3446779"/>
          <a:ext cx="7571453" cy="283922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41008">
                  <a:extLst>
                    <a:ext uri="{9D8B030D-6E8A-4147-A177-3AD203B41FA5}">
                      <a16:colId xmlns:a16="http://schemas.microsoft.com/office/drawing/2014/main" val="2025680697"/>
                    </a:ext>
                  </a:extLst>
                </a:gridCol>
                <a:gridCol w="1322358">
                  <a:extLst>
                    <a:ext uri="{9D8B030D-6E8A-4147-A177-3AD203B41FA5}">
                      <a16:colId xmlns:a16="http://schemas.microsoft.com/office/drawing/2014/main" val="1857197984"/>
                    </a:ext>
                  </a:extLst>
                </a:gridCol>
                <a:gridCol w="2705169">
                  <a:extLst>
                    <a:ext uri="{9D8B030D-6E8A-4147-A177-3AD203B41FA5}">
                      <a16:colId xmlns:a16="http://schemas.microsoft.com/office/drawing/2014/main" val="1214134537"/>
                    </a:ext>
                  </a:extLst>
                </a:gridCol>
                <a:gridCol w="2402918">
                  <a:extLst>
                    <a:ext uri="{9D8B030D-6E8A-4147-A177-3AD203B41FA5}">
                      <a16:colId xmlns:a16="http://schemas.microsoft.com/office/drawing/2014/main" val="3414868803"/>
                    </a:ext>
                  </a:extLst>
                </a:gridCol>
              </a:tblGrid>
              <a:tr h="614188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Order per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Bill per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4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81,677.74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4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76,145.19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7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98,834.68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118,941.08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8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156,727.76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47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166,485.88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475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Sales by Store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Locations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Hell’s Kitchen: $236,511.17 in sales, 50,753 footfall.</a:t>
            </a:r>
          </a:p>
          <a:p>
            <a:pPr algn="l">
              <a:defRPr sz="2400"/>
            </a:pPr>
            <a:r>
              <a:rPr dirty="0"/>
              <a:t>Astoria: $232,243.91 in sales, 50,599 footfall.</a:t>
            </a:r>
          </a:p>
          <a:p>
            <a:pPr algn="l">
              <a:defRPr sz="2400"/>
            </a:pPr>
            <a:r>
              <a:rPr dirty="0"/>
              <a:t>Lower Manhattan: $230,057.25 in sales, 47,782 footfall.</a:t>
            </a:r>
          </a:p>
        </p:txBody>
      </p:sp>
      <p:pic>
        <p:nvPicPr>
          <p:cNvPr id="5" name="Picture 4" descr="A graph of sales&#10;&#10;Description automatically generated">
            <a:extLst>
              <a:ext uri="{FF2B5EF4-FFF2-40B4-BE49-F238E27FC236}">
                <a16:creationId xmlns:a16="http://schemas.microsoft.com/office/drawing/2014/main" id="{06B96499-8A0E-9725-FED0-C3342FAD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9" y="4129548"/>
            <a:ext cx="6017342" cy="27284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Bestselling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Top Products by Revenue</a:t>
            </a:r>
            <a:endParaRPr lang="en-US" dirty="0"/>
          </a:p>
          <a:p>
            <a:pPr algn="l">
              <a:defRPr sz="2400"/>
            </a:pPr>
            <a:r>
              <a:rPr dirty="0"/>
              <a:t>Barista Espresso: $91,406.20</a:t>
            </a:r>
            <a:endParaRPr lang="en-US" dirty="0"/>
          </a:p>
          <a:p>
            <a:pPr>
              <a:defRPr sz="2400"/>
            </a:pPr>
            <a:r>
              <a:rPr lang="en-US" dirty="0"/>
              <a:t>Brewed Chai Tea: $77,081.95</a:t>
            </a:r>
          </a:p>
          <a:p>
            <a:pPr>
              <a:defRPr sz="2400"/>
            </a:pPr>
            <a:r>
              <a:rPr lang="en-US" dirty="0"/>
              <a:t>Hot Chocolate: $72,416.00 </a:t>
            </a:r>
          </a:p>
          <a:p>
            <a:pPr>
              <a:defRPr sz="2400"/>
            </a:pPr>
            <a:r>
              <a:rPr lang="en-US" dirty="0"/>
              <a:t>Gourmet Brewed Coffee: $70,034.60 </a:t>
            </a:r>
          </a:p>
        </p:txBody>
      </p:sp>
      <p:pic>
        <p:nvPicPr>
          <p:cNvPr id="9" name="Picture 8" descr="A graph of sales and prices&#10;&#10;Description automatically generated">
            <a:extLst>
              <a:ext uri="{FF2B5EF4-FFF2-40B4-BE49-F238E27FC236}">
                <a16:creationId xmlns:a16="http://schemas.microsoft.com/office/drawing/2014/main" id="{B4C5B249-D1DA-40D4-D451-FA1035CC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05" y="4055806"/>
            <a:ext cx="5338989" cy="2802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Categories Breakdown</a:t>
            </a:r>
            <a:endParaRPr lang="en-US" dirty="0"/>
          </a:p>
          <a:p>
            <a:pPr marL="0" indent="0" algn="l">
              <a:buNone/>
              <a:defRPr sz="2400"/>
            </a:pP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Coffee: 39%</a:t>
            </a:r>
          </a:p>
          <a:p>
            <a:pPr algn="l">
              <a:defRPr sz="2400"/>
            </a:pPr>
            <a:r>
              <a:rPr lang="en-US" dirty="0"/>
              <a:t>Tea</a:t>
            </a:r>
            <a:r>
              <a:rPr dirty="0"/>
              <a:t>: 28%</a:t>
            </a:r>
            <a:endParaRPr lang="en-US" dirty="0"/>
          </a:p>
          <a:p>
            <a:pPr algn="l">
              <a:defRPr sz="2400"/>
            </a:pPr>
            <a:r>
              <a:rPr lang="en-US" dirty="0"/>
              <a:t>Bakery: 12%</a:t>
            </a:r>
            <a:endParaRPr dirty="0"/>
          </a:p>
          <a:p>
            <a:pPr algn="l">
              <a:defRPr sz="2400"/>
            </a:pPr>
            <a:r>
              <a:rPr lang="en-US" dirty="0"/>
              <a:t>Drinking Chocolate</a:t>
            </a:r>
            <a:r>
              <a:rPr dirty="0"/>
              <a:t>: 1</a:t>
            </a:r>
            <a:r>
              <a:rPr lang="en-US" dirty="0"/>
              <a:t>0</a:t>
            </a:r>
            <a:r>
              <a:rPr dirty="0"/>
              <a:t>%</a:t>
            </a:r>
          </a:p>
          <a:p>
            <a:pPr algn="l">
              <a:defRPr sz="2400"/>
            </a:pPr>
            <a:r>
              <a:rPr dirty="0"/>
              <a:t>Smaller contributions from </a:t>
            </a:r>
            <a:r>
              <a:rPr lang="en-US" dirty="0"/>
              <a:t>Braded</a:t>
            </a:r>
            <a:r>
              <a:rPr dirty="0"/>
              <a:t>, packaged chocolate, flavors, etc.</a:t>
            </a:r>
          </a:p>
        </p:txBody>
      </p:sp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1508CE69-4109-B37D-F013-3778845A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1" y="1825625"/>
            <a:ext cx="4200359" cy="3040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Size Distribution of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Order Sizes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30% for Large</a:t>
            </a:r>
            <a:endParaRPr lang="en-US" dirty="0"/>
          </a:p>
          <a:p>
            <a:pPr algn="l">
              <a:defRPr sz="2400"/>
            </a:pPr>
            <a:r>
              <a:rPr lang="en-US" dirty="0"/>
              <a:t>31% </a:t>
            </a:r>
            <a:r>
              <a:rPr dirty="0"/>
              <a:t>Regular</a:t>
            </a:r>
            <a:endParaRPr lang="en-US" dirty="0"/>
          </a:p>
          <a:p>
            <a:pPr algn="l">
              <a:defRPr sz="2400"/>
            </a:pPr>
            <a:r>
              <a:rPr lang="en-US" dirty="0"/>
              <a:t>9% </a:t>
            </a:r>
            <a:r>
              <a:rPr dirty="0"/>
              <a:t>Small</a:t>
            </a:r>
          </a:p>
          <a:p>
            <a:pPr algn="l">
              <a:defRPr sz="2400"/>
            </a:pPr>
            <a:r>
              <a:rPr lang="en-US" dirty="0"/>
              <a:t>30</a:t>
            </a:r>
            <a:r>
              <a:rPr dirty="0"/>
              <a:t>% Not Defined orders</a:t>
            </a:r>
          </a:p>
        </p:txBody>
      </p:sp>
      <p:pic>
        <p:nvPicPr>
          <p:cNvPr id="5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F00F06B1-0CE6-E372-5CAB-E31FB457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184" y="2250651"/>
            <a:ext cx="4340531" cy="3206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1810</TotalTime>
  <Words>393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2013 - 2022 Theme</vt:lpstr>
      <vt:lpstr>Coffee Shop Sales Analysis</vt:lpstr>
      <vt:lpstr>Project Overview</vt:lpstr>
      <vt:lpstr>Sales Variation by Day and Hour</vt:lpstr>
      <vt:lpstr>Peak Sales Times</vt:lpstr>
      <vt:lpstr>Monthly Sales Overview</vt:lpstr>
      <vt:lpstr>Sales by Store Location</vt:lpstr>
      <vt:lpstr>Bestselling Products</vt:lpstr>
      <vt:lpstr>Sales by Product Category</vt:lpstr>
      <vt:lpstr>Size Distribution of Orders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Hamzah Farooqi</cp:lastModifiedBy>
  <cp:revision>3</cp:revision>
  <dcterms:created xsi:type="dcterms:W3CDTF">2013-01-27T09:14:16Z</dcterms:created>
  <dcterms:modified xsi:type="dcterms:W3CDTF">2024-11-07T18:43:01Z</dcterms:modified>
  <cp:category/>
</cp:coreProperties>
</file>