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350" r:id="rId5"/>
    <p:sldId id="365" r:id="rId6"/>
    <p:sldId id="361" r:id="rId7"/>
    <p:sldId id="353" r:id="rId8"/>
    <p:sldId id="366" r:id="rId9"/>
    <p:sldId id="367" r:id="rId10"/>
    <p:sldId id="362" r:id="rId11"/>
    <p:sldId id="343" r:id="rId1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5226" autoAdjust="0"/>
  </p:normalViewPr>
  <p:slideViewPr>
    <p:cSldViewPr snapToGrid="0">
      <p:cViewPr>
        <p:scale>
          <a:sx n="52" d="100"/>
          <a:sy n="52" d="100"/>
        </p:scale>
        <p:origin x="88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zah Riaz" userId="06d4449d-e3c9-4db3-8df1-fb3115db193e" providerId="ADAL" clId="{C5830057-CE59-43B0-A124-A9AD127C2056}"/>
    <pc:docChg chg="delSld">
      <pc:chgData name="Hamzah Riaz" userId="06d4449d-e3c9-4db3-8df1-fb3115db193e" providerId="ADAL" clId="{C5830057-CE59-43B0-A124-A9AD127C2056}" dt="2024-04-26T13:51:40.371" v="0" actId="2696"/>
      <pc:docMkLst>
        <pc:docMk/>
      </pc:docMkLst>
      <pc:sldChg chg="del">
        <pc:chgData name="Hamzah Riaz" userId="06d4449d-e3c9-4db3-8df1-fb3115db193e" providerId="ADAL" clId="{C5830057-CE59-43B0-A124-A9AD127C2056}" dt="2024-04-26T13:51:40.371" v="0" actId="2696"/>
        <pc:sldMkLst>
          <pc:docMk/>
          <pc:sldMk cId="643842168" sldId="36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A15AE-E040-4F31-96C6-FD066D034FFB}" type="datetime1">
              <a:rPr lang="en-GB" smtClean="0"/>
              <a:pPr/>
              <a:t>26/04/2024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5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118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52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229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040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566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154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F88F5F63-8808-4375-85CE-D0FAFA3BBE65}" type="datetime3">
              <a:rPr lang="en-GB" noProof="0" smtClean="0">
                <a:latin typeface="+mn-lt"/>
              </a:rPr>
              <a:t>26 April, 2024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6D17C7AE-DC41-4D6E-8CE7-A0296D62536F}" type="datetime3">
              <a:rPr lang="en-GB" noProof="0" smtClean="0">
                <a:latin typeface="+mn-lt"/>
              </a:rPr>
              <a:t>26 April, 2024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0971D3F5-C297-4F98-9679-48877DEF0EC7}" type="datetime3">
              <a:rPr lang="en-GB" noProof="0" smtClean="0">
                <a:latin typeface="+mn-lt"/>
              </a:rPr>
              <a:t>26 April, 2024</a:t>
            </a:fld>
            <a:endParaRPr lang="en-GB" noProof="0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C02CDA83-4160-4EEB-AD7D-1C57C21837F3}" type="datetime3">
              <a:rPr lang="en-GB" noProof="0" smtClean="0">
                <a:latin typeface="+mn-lt"/>
              </a:rPr>
              <a:t>26 April, 2024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94200668-9301-4F8B-89F3-A4E2AEA80049}" type="datetime3">
              <a:rPr lang="en-GB" noProof="0" smtClean="0">
                <a:latin typeface="+mn-lt"/>
              </a:rPr>
              <a:t>26 April, 2024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chart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29ECAD1-3047-43DC-81B7-231597E81F19}" type="datetime3">
              <a:rPr lang="en-GB" noProof="0" smtClean="0">
                <a:latin typeface="+mn-lt"/>
              </a:rPr>
              <a:t>26 April, 2024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n-GB" noProof="0"/>
              <a:t>Click icon to add table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1E6A16EE-7FBD-4E62-A186-69A1E1C8758D}" type="datetime3">
              <a:rPr lang="en-GB" noProof="0" smtClean="0">
                <a:latin typeface="+mn-lt"/>
              </a:rPr>
              <a:t>26 April, 2024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D21FA074-9295-430E-9633-F682F8C96958}" type="datetime3">
              <a:rPr lang="en-GB" noProof="0" smtClean="0">
                <a:latin typeface="+mn-lt"/>
              </a:rPr>
              <a:t>26 April, 2024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D33AD83D-9671-4762-AF03-9C719A9CD695}" type="datetime3">
              <a:rPr lang="en-GB" noProof="0" smtClean="0">
                <a:latin typeface="+mn-lt"/>
              </a:rPr>
              <a:t>26 April, 2024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AC5E797-DDC7-4716-ABC9-2C172A510C23}" type="datetime3">
              <a:rPr lang="en-GB" noProof="0" smtClean="0">
                <a:latin typeface="+mn-lt"/>
              </a:rPr>
              <a:t>26 April, 2024</a:t>
            </a:fld>
            <a:endParaRPr lang="en-GB" noProof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opendatasoft.com/explore/dataset/georef-united-states-of-america-state/export/?disjunctive.ste_code&amp;disjunctive.ste_name&amp;sort=yea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en-US" dirty="0"/>
              <a:t>A</a:t>
            </a:r>
            <a:r>
              <a:rPr lang="en-GB" dirty="0"/>
              <a:t>nalysis of Cyber Crime Classifications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81DC4-3C56-4E1C-687B-066F028F01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A</a:t>
            </a:r>
            <a:r>
              <a:rPr lang="en-GB" dirty="0" err="1"/>
              <a:t>genda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n-GB"/>
              <a:t>Annual Review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7E95D1A8-F167-412C-8772-4FDCBEEA9C1E}" type="datetime3">
              <a:rPr lang="en-GB" smtClean="0"/>
              <a:t>26 April, 2024</a:t>
            </a:fld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042835E-0157-C06E-BA5B-C0B38B1EE140}"/>
              </a:ext>
            </a:extLst>
          </p:cNvPr>
          <p:cNvSpPr/>
          <p:nvPr/>
        </p:nvSpPr>
        <p:spPr>
          <a:xfrm>
            <a:off x="2555311" y="2108666"/>
            <a:ext cx="7534360" cy="851770"/>
          </a:xfrm>
          <a:prstGeom prst="roundRect">
            <a:avLst>
              <a:gd name="adj" fmla="val 26961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Scope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A96FB3F-0B7A-1E7E-0583-1034E4CE77FB}"/>
              </a:ext>
            </a:extLst>
          </p:cNvPr>
          <p:cNvSpPr/>
          <p:nvPr/>
        </p:nvSpPr>
        <p:spPr>
          <a:xfrm>
            <a:off x="2594169" y="4144398"/>
            <a:ext cx="7495502" cy="851770"/>
          </a:xfrm>
          <a:prstGeom prst="roundRect">
            <a:avLst>
              <a:gd name="adj" fmla="val 26961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Results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3FEA07-FFE3-18A5-08A5-EA6B351905C1}"/>
              </a:ext>
            </a:extLst>
          </p:cNvPr>
          <p:cNvSpPr/>
          <p:nvPr/>
        </p:nvSpPr>
        <p:spPr>
          <a:xfrm>
            <a:off x="2594169" y="5238309"/>
            <a:ext cx="7495502" cy="851770"/>
          </a:xfrm>
          <a:prstGeom prst="roundRect">
            <a:avLst>
              <a:gd name="adj" fmla="val 26961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Conclusion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2B66DC-FFC6-86E3-1B3C-280DCA33389E}"/>
              </a:ext>
            </a:extLst>
          </p:cNvPr>
          <p:cNvSpPr/>
          <p:nvPr/>
        </p:nvSpPr>
        <p:spPr>
          <a:xfrm>
            <a:off x="2594169" y="3126532"/>
            <a:ext cx="7495502" cy="851770"/>
          </a:xfrm>
          <a:prstGeom prst="roundRect">
            <a:avLst>
              <a:gd name="adj" fmla="val 26961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Analytics Workflow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89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S</a:t>
            </a:r>
            <a:r>
              <a:rPr lang="en-GB" dirty="0"/>
              <a:t>cope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86367" y="2513457"/>
            <a:ext cx="8623387" cy="2795232"/>
          </a:xfrm>
        </p:spPr>
        <p:txBody>
          <a:bodyPr rtlCol="0"/>
          <a:lstStyle/>
          <a:p>
            <a:pPr rtl="0"/>
            <a:r>
              <a:rPr lang="en-US" sz="4000" b="1" dirty="0"/>
              <a:t>Analysis of Cyber Crime Classifications</a:t>
            </a:r>
            <a:endParaRPr lang="en-GB" sz="40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n-GB"/>
              <a:t>Annual Review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7E95D1A8-F167-412C-8772-4FDCBEEA9C1E}" type="datetime3">
              <a:rPr lang="en-GB" smtClean="0"/>
              <a:t>26 April, 2024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08D0E2-CEBA-BEBD-292D-B93E42231423}"/>
              </a:ext>
            </a:extLst>
          </p:cNvPr>
          <p:cNvSpPr txBox="1"/>
          <p:nvPr/>
        </p:nvSpPr>
        <p:spPr>
          <a:xfrm>
            <a:off x="1860898" y="4243099"/>
            <a:ext cx="438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Gov Impersonation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2B4FFA-F404-E72E-072F-DD648D091A73}"/>
              </a:ext>
            </a:extLst>
          </p:cNvPr>
          <p:cNvSpPr txBox="1"/>
          <p:nvPr/>
        </p:nvSpPr>
        <p:spPr>
          <a:xfrm>
            <a:off x="3434761" y="5168714"/>
            <a:ext cx="438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Business Email Compromise (BEC)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566AE-311C-E59A-055F-ABA9C2C7C949}"/>
              </a:ext>
            </a:extLst>
          </p:cNvPr>
          <p:cNvSpPr txBox="1"/>
          <p:nvPr/>
        </p:nvSpPr>
        <p:spPr>
          <a:xfrm>
            <a:off x="6096000" y="4287790"/>
            <a:ext cx="438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Romance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D24B95-80E4-0D30-CBB9-B869F8F6A7EC}"/>
              </a:ext>
            </a:extLst>
          </p:cNvPr>
          <p:cNvSpPr txBox="1"/>
          <p:nvPr/>
        </p:nvSpPr>
        <p:spPr>
          <a:xfrm>
            <a:off x="8817020" y="4005556"/>
            <a:ext cx="438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Databreach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D3797C-23DB-AA66-1094-87578657DB76}"/>
              </a:ext>
            </a:extLst>
          </p:cNvPr>
          <p:cNvSpPr txBox="1"/>
          <p:nvPr/>
        </p:nvSpPr>
        <p:spPr>
          <a:xfrm>
            <a:off x="9597807" y="5497655"/>
            <a:ext cx="4389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Credit Card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60" y="565912"/>
            <a:ext cx="10509818" cy="610863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Analytics Workflow - C</a:t>
            </a:r>
            <a:r>
              <a:rPr lang="en-GB" dirty="0"/>
              <a:t>leaning the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4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F4506-1545-FBC3-2DAD-E26D44E184F0}"/>
              </a:ext>
            </a:extLst>
          </p:cNvPr>
          <p:cNvSpPr txBox="1"/>
          <p:nvPr/>
        </p:nvSpPr>
        <p:spPr>
          <a:xfrm>
            <a:off x="688932" y="1603332"/>
            <a:ext cx="10208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Deleted null rows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Made column title as the headers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Checked the type – Used the query bar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88A1DE4-2119-08BD-0C72-15ED70512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2" y="3245897"/>
            <a:ext cx="7876469" cy="106288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C4C399-7B7F-2A4D-E68E-CB3BE38051F3}"/>
              </a:ext>
            </a:extLst>
          </p:cNvPr>
          <p:cNvSpPr/>
          <p:nvPr/>
        </p:nvSpPr>
        <p:spPr>
          <a:xfrm>
            <a:off x="3928997" y="4632383"/>
            <a:ext cx="4334005" cy="11652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Problem</a:t>
            </a:r>
            <a:r>
              <a:rPr lang="en-US" dirty="0">
                <a:solidFill>
                  <a:schemeClr val="bg1"/>
                </a:solidFill>
              </a:rPr>
              <a:t>: Tried changing the ‘Year’ data type to DATE – Formatted to 12/07/1995 and 13/07/1995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60" y="565912"/>
            <a:ext cx="10509818" cy="610863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Analytics Workflow - C</a:t>
            </a:r>
            <a:r>
              <a:rPr lang="en-GB" dirty="0"/>
              <a:t>leaning States Col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5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F4506-1545-FBC3-2DAD-E26D44E184F0}"/>
              </a:ext>
            </a:extLst>
          </p:cNvPr>
          <p:cNvSpPr txBox="1"/>
          <p:nvPr/>
        </p:nvSpPr>
        <p:spPr>
          <a:xfrm>
            <a:off x="688932" y="1603332"/>
            <a:ext cx="102087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Trimmed column entries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There are 50 states – But there are 51 entries for each year (District of Columbia)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Check for spelling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Found external data on the US states </a:t>
            </a:r>
            <a:r>
              <a:rPr lang="en-GB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States - United States of America — </a:t>
            </a:r>
            <a:r>
              <a:rPr lang="en-GB" sz="1800" u="sng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Opendatasoft</a:t>
            </a:r>
            <a:endParaRPr lang="en-GB" sz="18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a new table of just the original states “Original States”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merged the “Original States” with external data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A415290-1395-42D4-54FD-9F311F1D945E}"/>
              </a:ext>
            </a:extLst>
          </p:cNvPr>
          <p:cNvGrpSpPr/>
          <p:nvPr/>
        </p:nvGrpSpPr>
        <p:grpSpPr>
          <a:xfrm>
            <a:off x="4039275" y="1677730"/>
            <a:ext cx="7559826" cy="2200582"/>
            <a:chOff x="2423418" y="3881936"/>
            <a:chExt cx="7559826" cy="2200582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14E10581-B1FA-5B48-7A51-780DBB12A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418" y="3881936"/>
              <a:ext cx="7144747" cy="2200582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AC031AE-365C-4588-8402-D1A47613AC1B}"/>
                </a:ext>
              </a:extLst>
            </p:cNvPr>
            <p:cNvSpPr/>
            <p:nvPr/>
          </p:nvSpPr>
          <p:spPr>
            <a:xfrm>
              <a:off x="6096000" y="4747364"/>
              <a:ext cx="3887244" cy="98955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00BBCB5-289C-6EF8-FE86-3344670E19C7}"/>
              </a:ext>
            </a:extLst>
          </p:cNvPr>
          <p:cNvSpPr txBox="1"/>
          <p:nvPr/>
        </p:nvSpPr>
        <p:spPr>
          <a:xfrm>
            <a:off x="688932" y="4188655"/>
            <a:ext cx="9983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Check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Created a new table using DAX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Simultaneously checked for spelling - </a:t>
            </a:r>
            <a:r>
              <a:rPr lang="en-US" dirty="0" err="1">
                <a:solidFill>
                  <a:schemeClr val="bg1"/>
                </a:solidFill>
              </a:rPr>
              <a:t>Lowa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25E6694-E735-4A12-555C-CF7DF4DF6E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4" y="5180798"/>
            <a:ext cx="11798706" cy="630465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6D003211-A9F3-963A-9811-FE61C4045C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20449"/>
            <a:ext cx="5503101" cy="25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4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560545" cy="610863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Catch Up</a:t>
            </a:r>
            <a:r>
              <a:rPr lang="en-GB" dirty="0"/>
              <a:t> </a:t>
            </a:r>
            <a:endParaRPr lang="en-GB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n-GB"/>
              <a:t>Annual 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D6702-BB3A-A30E-F0BE-D4F85A6A937C}"/>
              </a:ext>
            </a:extLst>
          </p:cNvPr>
          <p:cNvSpPr txBox="1"/>
          <p:nvPr/>
        </p:nvSpPr>
        <p:spPr>
          <a:xfrm>
            <a:off x="2720006" y="2987742"/>
            <a:ext cx="225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Cleaned the Data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D0C21-4830-5403-52A7-B24396D8241F}"/>
              </a:ext>
            </a:extLst>
          </p:cNvPr>
          <p:cNvSpPr txBox="1"/>
          <p:nvPr/>
        </p:nvSpPr>
        <p:spPr>
          <a:xfrm>
            <a:off x="964023" y="2054168"/>
            <a:ext cx="225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Defined a Scope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A222D8-9422-A6A6-2565-AF936F15D759}"/>
              </a:ext>
            </a:extLst>
          </p:cNvPr>
          <p:cNvSpPr txBox="1"/>
          <p:nvPr/>
        </p:nvSpPr>
        <p:spPr>
          <a:xfrm>
            <a:off x="4897389" y="3758461"/>
            <a:ext cx="297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Cleaned the States Col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6BE6AD-7D0D-8FE9-09B2-16ACA20E8499}"/>
              </a:ext>
            </a:extLst>
          </p:cNvPr>
          <p:cNvSpPr txBox="1"/>
          <p:nvPr/>
        </p:nvSpPr>
        <p:spPr>
          <a:xfrm>
            <a:off x="7649959" y="4826376"/>
            <a:ext cx="178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Brief EDA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6EB09E-9F7C-E1F5-F9AC-A6BA05FC735E}"/>
              </a:ext>
            </a:extLst>
          </p:cNvPr>
          <p:cNvSpPr txBox="1"/>
          <p:nvPr/>
        </p:nvSpPr>
        <p:spPr>
          <a:xfrm>
            <a:off x="9866671" y="5628818"/>
            <a:ext cx="11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Results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77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764131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dirty="0"/>
              <a:t>Key Takeaways &amp; Next Steps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en-GB"/>
              <a:t>Employee opportunities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en-GB" smtClean="0"/>
              <a:pPr algn="l" rtl="0"/>
              <a:t>7</a:t>
            </a:fld>
            <a:endParaRPr lang="en-GB"/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64FBDAA7-FF3F-8AB5-FD9B-2A23CBEABA77}"/>
              </a:ext>
            </a:extLst>
          </p:cNvPr>
          <p:cNvSpPr/>
          <p:nvPr/>
        </p:nvSpPr>
        <p:spPr>
          <a:xfrm>
            <a:off x="964023" y="1799406"/>
            <a:ext cx="3593404" cy="4031707"/>
          </a:xfrm>
          <a:prstGeom prst="foldedCorner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Key Takeaways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Total Number of Cyber Crimes decreased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Databreach and BEC are an area of concern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Loss Increased Significantly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Cyber Crime popular in California and Texas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6CE0301A-68D6-E862-16D7-6D907035ABE5}"/>
              </a:ext>
            </a:extLst>
          </p:cNvPr>
          <p:cNvSpPr/>
          <p:nvPr/>
        </p:nvSpPr>
        <p:spPr>
          <a:xfrm>
            <a:off x="6362700" y="1799405"/>
            <a:ext cx="3593404" cy="4031707"/>
          </a:xfrm>
          <a:prstGeom prst="foldedCorner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Next Steps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Track the Number of Cyber Crimes over time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Place measures in California and Texas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Any Questions?</a:t>
            </a:r>
            <a:endParaRPr lang="en-GB" dirty="0"/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1_TF78853419_Win32.potx" id="{4B078287-5F8B-4412-8B56-22BABE512007}" vid="{40D3F4AB-D386-4158-AD50-2BEE84BA2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8de72ae-0076-48bf-9ba3-f8fe94943459">
      <Terms xmlns="http://schemas.microsoft.com/office/infopath/2007/PartnerControls"/>
    </lcf76f155ced4ddcb4097134ff3c332f>
    <TaxCatchAll xmlns="90cfc8ad-d6f2-4366-b360-cf10a72847e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AB59A17E24D34E9340B9FB2D482F42" ma:contentTypeVersion="14" ma:contentTypeDescription="Create a new document." ma:contentTypeScope="" ma:versionID="d1c995aeeadf6f716b6e8dc86fd568ea">
  <xsd:schema xmlns:xsd="http://www.w3.org/2001/XMLSchema" xmlns:xs="http://www.w3.org/2001/XMLSchema" xmlns:p="http://schemas.microsoft.com/office/2006/metadata/properties" xmlns:ns2="88de72ae-0076-48bf-9ba3-f8fe94943459" xmlns:ns3="90cfc8ad-d6f2-4366-b360-cf10a72847e6" targetNamespace="http://schemas.microsoft.com/office/2006/metadata/properties" ma:root="true" ma:fieldsID="60ebe3cd924859e3c0706cfba8f4698e" ns2:_="" ns3:_="">
    <xsd:import namespace="88de72ae-0076-48bf-9ba3-f8fe94943459"/>
    <xsd:import namespace="90cfc8ad-d6f2-4366-b360-cf10a72847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de72ae-0076-48bf-9ba3-f8fe949434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099657dc-f6fc-4c77-b6ed-6fdc988bda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cfc8ad-d6f2-4366-b360-cf10a72847e6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dd273d1d-fab6-4952-8f52-330e3c2911e4}" ma:internalName="TaxCatchAll" ma:showField="CatchAllData" ma:web="90cfc8ad-d6f2-4366-b360-cf10a72847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240F97-0F50-4574-8DF6-0887E0F7C3AD}"/>
</file>

<file path=docProps/app.xml><?xml version="1.0" encoding="utf-8"?>
<Properties xmlns="http://schemas.openxmlformats.org/officeDocument/2006/extended-properties" xmlns:vt="http://schemas.openxmlformats.org/officeDocument/2006/docPropsVTypes">
  <Template>{C8352F41-E482-4697-AD10-5AB7CDBDAB2F}tf78853419_win32</Template>
  <TotalTime>246</TotalTime>
  <Words>250</Words>
  <Application>Microsoft Office PowerPoint</Application>
  <PresentationFormat>Widescreen</PresentationFormat>
  <Paragraphs>79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Wingdings</vt:lpstr>
      <vt:lpstr>Theme1</vt:lpstr>
      <vt:lpstr>Analysis of Cyber Crime Classifications</vt:lpstr>
      <vt:lpstr>Agenda</vt:lpstr>
      <vt:lpstr>Scope</vt:lpstr>
      <vt:lpstr>Analytics Workflow - Cleaning the Data</vt:lpstr>
      <vt:lpstr>Analytics Workflow - Cleaning States Col</vt:lpstr>
      <vt:lpstr>Catch Up </vt:lpstr>
      <vt:lpstr>Key Takeaways &amp; 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Cyber Crime Classifications</dc:title>
  <dc:creator>Hamzah Riaz</dc:creator>
  <cp:lastModifiedBy>Hamzah Riaz</cp:lastModifiedBy>
  <cp:revision>1</cp:revision>
  <dcterms:created xsi:type="dcterms:W3CDTF">2024-04-26T09:45:44Z</dcterms:created>
  <dcterms:modified xsi:type="dcterms:W3CDTF">2024-04-26T13:51:50Z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0x0101005DAB59A17E24D34E9340B9FB2D482F42</vt:lpwstr>
  </property>
</Properties>
</file>