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57" r:id="rId2"/>
    <p:sldId id="258" r:id="rId3"/>
    <p:sldId id="278" r:id="rId4"/>
    <p:sldId id="281" r:id="rId5"/>
    <p:sldId id="259" r:id="rId6"/>
    <p:sldId id="282" r:id="rId7"/>
    <p:sldId id="269" r:id="rId8"/>
    <p:sldId id="283" r:id="rId9"/>
    <p:sldId id="271" r:id="rId10"/>
    <p:sldId id="284" r:id="rId11"/>
    <p:sldId id="272" r:id="rId12"/>
    <p:sldId id="285" r:id="rId13"/>
    <p:sldId id="273" r:id="rId14"/>
    <p:sldId id="274" r:id="rId15"/>
    <p:sldId id="286" r:id="rId16"/>
    <p:sldId id="275" r:id="rId17"/>
    <p:sldId id="287" r:id="rId18"/>
    <p:sldId id="276" r:id="rId19"/>
    <p:sldId id="277" r:id="rId20"/>
    <p:sldId id="288" r:id="rId21"/>
    <p:sldId id="265" r:id="rId22"/>
    <p:sldId id="267" r:id="rId23"/>
    <p:sldId id="266" r:id="rId24"/>
    <p:sldId id="289" r:id="rId25"/>
    <p:sldId id="279" r:id="rId26"/>
    <p:sldId id="28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3238" autoAdjust="0"/>
  </p:normalViewPr>
  <p:slideViewPr>
    <p:cSldViewPr>
      <p:cViewPr varScale="1">
        <p:scale>
          <a:sx n="68" d="100"/>
          <a:sy n="68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7FD81-9AC7-4182-BA50-7B27FD49A581}" type="datetimeFigureOut">
              <a:rPr lang="fr-FR" smtClean="0"/>
              <a:t>23/06/2021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73CBF-AE8D-408D-B3AF-79AEEC6006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8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96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49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260A-6322-4C71-BF03-9E8A7108B019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5F8A-D2ED-4A38-8C59-A882FC75210D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864F-9597-4B2B-B1E6-375C077E7898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70BC-044A-46C1-9898-9C0636E18C49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527-59FA-4E95-8316-4F6CEF983C77}" type="datetime1">
              <a:rPr lang="fr-FR" smtClean="0"/>
              <a:t>23/06/2021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FF5C-76EA-47F6-B09A-EBD5A91A2611}" type="datetime1">
              <a:rPr lang="fr-FR" smtClean="0"/>
              <a:t>23/06/2021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0EDC-5F61-4ACE-B63F-F1616D7A0282}" type="datetime1">
              <a:rPr lang="fr-FR" smtClean="0"/>
              <a:t>23/06/2021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9293-4DAC-42D5-ABCD-C5A7313C12C6}" type="datetime1">
              <a:rPr lang="fr-FR" smtClean="0"/>
              <a:t>23/06/2021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A840-C4A6-476E-B886-42D1B4CBA421}" type="datetime1">
              <a:rPr lang="fr-FR" smtClean="0"/>
              <a:t>23/06/2021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F131-B949-418D-B863-1F307A005018}" type="datetime1">
              <a:rPr lang="fr-FR" smtClean="0"/>
              <a:t>23/06/2021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FFD7-0DDA-4B35-80E2-662A765B0754}" type="datetime1">
              <a:rPr lang="fr-FR" smtClean="0"/>
              <a:t>23/06/2021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Service web rest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885827-3D2F-402D-A9BD-10E912B8561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Service web rest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373E396-534C-462A-9168-E46BB3441F48}" type="datetime1">
              <a:rPr lang="fr-FR" smtClean="0"/>
              <a:t>23/06/2021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sdmfes.ac.m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xmlns="" id="{83CC1EE5-CB42-4A92-A731-6093621634C0}"/>
              </a:ext>
            </a:extLst>
          </p:cNvPr>
          <p:cNvSpPr/>
          <p:nvPr/>
        </p:nvSpPr>
        <p:spPr>
          <a:xfrm>
            <a:off x="1893579" y="3541737"/>
            <a:ext cx="62788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Service 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web (API rest)</a:t>
            </a:r>
            <a:endParaRPr lang="zh-CN" altLang="en-US" sz="2800" dirty="0">
              <a:solidFill>
                <a:srgbClr val="C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pic>
        <p:nvPicPr>
          <p:cNvPr id="3" name="Picture 14" descr="http://www.fsdmfes.ac.ma/img/00.png">
            <a:hlinkClick r:id="rId2"/>
            <a:extLst>
              <a:ext uri="{FF2B5EF4-FFF2-40B4-BE49-F238E27FC236}">
                <a16:creationId xmlns:a16="http://schemas.microsoft.com/office/drawing/2014/main" xmlns="" id="{88DD678A-F3E2-435C-A8B8-075B6C9D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6" y="185907"/>
            <a:ext cx="8496815" cy="886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D3DD9E-42C5-4FE7-8892-DC0BC45AF204}"/>
              </a:ext>
            </a:extLst>
          </p:cNvPr>
          <p:cNvSpPr/>
          <p:nvPr/>
        </p:nvSpPr>
        <p:spPr>
          <a:xfrm>
            <a:off x="2364222" y="1137694"/>
            <a:ext cx="5406959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Big Data Analytics &amp; Smart Systems</a:t>
            </a:r>
          </a:p>
          <a:p>
            <a:pPr algn="ctr">
              <a:spcAft>
                <a:spcPts val="800"/>
              </a:spcAft>
            </a:pPr>
            <a:r>
              <a:rPr lang="fr-FR" sz="2400" b="1" dirty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Standards de communication et services collaboratifs</a:t>
            </a:r>
          </a:p>
        </p:txBody>
      </p:sp>
      <p:pic>
        <p:nvPicPr>
          <p:cNvPr id="5" name="Image 3" descr="Aucun texte alternatif disponible.">
            <a:extLst>
              <a:ext uri="{FF2B5EF4-FFF2-40B4-BE49-F238E27FC236}">
                <a16:creationId xmlns:a16="http://schemas.microsoft.com/office/drawing/2014/main" xmlns="" id="{B73FE70D-0C2A-41F4-9EBB-7A7A4B2A16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134" y="2495972"/>
            <a:ext cx="1854047" cy="1045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5702860C-0B0D-4348-9CD9-14B1700BBC5D}"/>
              </a:ext>
            </a:extLst>
          </p:cNvPr>
          <p:cNvSpPr txBox="1"/>
          <p:nvPr/>
        </p:nvSpPr>
        <p:spPr>
          <a:xfrm>
            <a:off x="3995936" y="4625978"/>
            <a:ext cx="4753425" cy="2046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4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cs typeface="Arial" panose="020B0604020202020204" pitchFamily="34" charset="0"/>
              </a:rPr>
              <a:t>Realized</a:t>
            </a:r>
            <a:r>
              <a:rPr lang="fr-FR" sz="20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cs typeface="Arial" panose="020B0604020202020204" pitchFamily="34" charset="0"/>
              </a:rPr>
              <a:t>BY</a:t>
            </a:r>
            <a:r>
              <a:rPr lang="fr-FR" sz="20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200" b="1" cap="all" dirty="0">
              <a:gradFill>
                <a:gsLst>
                  <a:gs pos="0">
                    <a:srgbClr val="6D87CF"/>
                  </a:gs>
                  <a:gs pos="49000">
                    <a:srgbClr val="4369C3"/>
                  </a:gs>
                  <a:gs pos="50000">
                    <a:srgbClr val="2658B2"/>
                  </a:gs>
                  <a:gs pos="92000">
                    <a:srgbClr val="264F99"/>
                  </a:gs>
                  <a:gs pos="100000">
                    <a:srgbClr val="254E96"/>
                  </a:gs>
                </a:gsLst>
                <a:lin ang="5400000" scaled="0"/>
              </a:gradFill>
              <a:effectLst>
                <a:reflection blurRad="12700" stA="50000" endPos="50000" dist="4953" dir="5400000" sy="-100000"/>
              </a:effectLst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OUCHTOUBANE  ABDELOUAHD</a:t>
            </a:r>
            <a:endParaRPr lang="fr-FR" sz="2400" b="1" dirty="0">
              <a:solidFill>
                <a:srgbClr val="000000"/>
              </a:solidFill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cap="all" dirty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&amp;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cap="all" dirty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Hamza </a:t>
            </a:r>
            <a:r>
              <a:rPr lang="fr-FR" sz="2400" b="1" cap="all" dirty="0" smtClean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cap="all" dirty="0" err="1" smtClean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kardate</a:t>
            </a:r>
            <a:endParaRPr lang="fr-FR" sz="2400" b="1" cap="all" dirty="0">
              <a:solidFill>
                <a:srgbClr val="000000"/>
              </a:solidFill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cap="all" dirty="0">
                <a:solidFill>
                  <a:srgbClr val="1F3864"/>
                </a:solidFill>
                <a:effectLst>
                  <a:reflection blurRad="12700" stA="50000" endPos="50000" dist="4953" dir="5400000" sy="-100000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ZoneTexte 60">
            <a:extLst>
              <a:ext uri="{FF2B5EF4-FFF2-40B4-BE49-F238E27FC236}">
                <a16:creationId xmlns:a16="http://schemas.microsoft.com/office/drawing/2014/main" xmlns="" id="{B49ADBC0-B29C-448E-A294-9A975DBE3F23}"/>
              </a:ext>
            </a:extLst>
          </p:cNvPr>
          <p:cNvSpPr txBox="1"/>
          <p:nvPr/>
        </p:nvSpPr>
        <p:spPr>
          <a:xfrm>
            <a:off x="175596" y="4497693"/>
            <a:ext cx="3377681" cy="17757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Supervised</a:t>
            </a:r>
            <a:r>
              <a:rPr lang="fr-FR" sz="3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endParaRPr lang="en-US" sz="3200" b="1" dirty="0"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cs typeface="Arial" panose="020B0604020202020204" pitchFamily="34" charset="0"/>
              </a:rPr>
              <a:t>	Prof</a:t>
            </a:r>
            <a:r>
              <a:rPr lang="en-US" sz="2400" b="1" dirty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Ahmed </a:t>
            </a:r>
            <a:r>
              <a:rPr lang="en-US" sz="3200" b="1" dirty="0" err="1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Zinedine</a:t>
            </a:r>
            <a:endParaRPr lang="fr-FR" sz="3200" b="1" dirty="0"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latin typeface="Monotype Corsiva" panose="03010101010201010101" pitchFamily="66" charset="0"/>
              <a:cs typeface="Arial" panose="020B060402020202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9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2475903"/>
            <a:ext cx="82509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solidFill>
                  <a:srgbClr val="C00000"/>
                </a:solidFill>
              </a:rPr>
              <a:t>Un </a:t>
            </a:r>
            <a:r>
              <a:rPr lang="fr-FR" sz="8800" dirty="0" smtClean="0">
                <a:solidFill>
                  <a:srgbClr val="C00000"/>
                </a:solidFill>
              </a:rPr>
              <a:t>identifiant</a:t>
            </a:r>
          </a:p>
          <a:p>
            <a:r>
              <a:rPr lang="fr-FR" sz="8800" dirty="0" smtClean="0">
                <a:solidFill>
                  <a:srgbClr val="C00000"/>
                </a:solidFill>
              </a:rPr>
              <a:t> </a:t>
            </a:r>
            <a:r>
              <a:rPr lang="fr-FR" sz="8800" dirty="0">
                <a:solidFill>
                  <a:srgbClr val="C00000"/>
                </a:solidFill>
              </a:rPr>
              <a:t>de la ressource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521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4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Un identifiant de la ressource 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7912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le </a:t>
            </a:r>
            <a:r>
              <a:rPr lang="fr-FR" dirty="0" err="1"/>
              <a:t>Rest</a:t>
            </a:r>
            <a:r>
              <a:rPr lang="fr-FR" dirty="0"/>
              <a:t>, on utilise le protocole HTTP. On va donc naturellement utiliser </a:t>
            </a:r>
            <a:r>
              <a:rPr lang="fr-FR" dirty="0" smtClean="0"/>
              <a:t>les</a:t>
            </a:r>
          </a:p>
          <a:p>
            <a:r>
              <a:rPr lang="fr-FR" dirty="0" smtClean="0"/>
              <a:t> </a:t>
            </a:r>
            <a:r>
              <a:rPr lang="fr-FR" dirty="0"/>
              <a:t>URL (Uniforme Ressource Locator) afin de pouvoir exécuter des actions sur </a:t>
            </a:r>
            <a:r>
              <a:rPr lang="fr-FR" dirty="0" smtClean="0"/>
              <a:t>des</a:t>
            </a:r>
          </a:p>
          <a:p>
            <a:r>
              <a:rPr lang="fr-FR" dirty="0" smtClean="0"/>
              <a:t> </a:t>
            </a:r>
            <a:r>
              <a:rPr lang="fr-FR" dirty="0"/>
              <a:t>ressources distantes. Il existe deux types d'URL :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Les URL membre qui désigne une seule ressource.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Les URL collection qui désignent une liste ou un ensemble de ressource. 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2475903"/>
            <a:ext cx="572464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solidFill>
                  <a:srgbClr val="C00000"/>
                </a:solidFill>
              </a:rPr>
              <a:t>Les </a:t>
            </a:r>
            <a:r>
              <a:rPr lang="fr-FR" sz="8800" dirty="0" smtClean="0">
                <a:solidFill>
                  <a:srgbClr val="C00000"/>
                </a:solidFill>
              </a:rPr>
              <a:t>verbes</a:t>
            </a:r>
          </a:p>
          <a:p>
            <a:r>
              <a:rPr lang="fr-FR" sz="8800" dirty="0" smtClean="0">
                <a:solidFill>
                  <a:srgbClr val="C00000"/>
                </a:solidFill>
              </a:rPr>
              <a:t> </a:t>
            </a:r>
            <a:r>
              <a:rPr lang="fr-FR" sz="8800" dirty="0">
                <a:solidFill>
                  <a:srgbClr val="C00000"/>
                </a:solidFill>
              </a:rPr>
              <a:t>HTTP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5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3269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5) </a:t>
            </a:r>
            <a:r>
              <a:rPr lang="fr-FR" sz="2800" dirty="0">
                <a:solidFill>
                  <a:srgbClr val="FF0000"/>
                </a:solidFill>
              </a:rPr>
              <a:t>Les verbes HTTP 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85282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troisième principe d’une architecture REST est d’utiliser les verbes </a:t>
            </a:r>
            <a:r>
              <a:rPr lang="fr-FR" dirty="0" smtClean="0"/>
              <a:t>HTTP</a:t>
            </a:r>
          </a:p>
          <a:p>
            <a:r>
              <a:rPr lang="fr-FR" dirty="0" smtClean="0"/>
              <a:t>existants plutôt </a:t>
            </a:r>
            <a:r>
              <a:rPr lang="fr-FR" dirty="0"/>
              <a:t>que d’inclure l’opération dans </a:t>
            </a:r>
            <a:r>
              <a:rPr lang="fr-FR" dirty="0" smtClean="0"/>
              <a:t>l’URI de </a:t>
            </a:r>
            <a:r>
              <a:rPr lang="fr-FR" dirty="0"/>
              <a:t>la ressource. </a:t>
            </a:r>
            <a:endParaRPr lang="fr-FR" dirty="0" smtClean="0"/>
          </a:p>
          <a:p>
            <a:r>
              <a:rPr lang="fr-FR" dirty="0" smtClean="0"/>
              <a:t>Ainsi</a:t>
            </a:r>
            <a:r>
              <a:rPr lang="fr-FR" dirty="0"/>
              <a:t>, généralement pour une ressource, il y a 4 opérations possibles (CRUD):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Créer (</a:t>
            </a:r>
            <a:r>
              <a:rPr lang="fr-FR" dirty="0" err="1"/>
              <a:t>create</a:t>
            </a:r>
            <a:r>
              <a:rPr lang="fr-FR" dirty="0" smtClean="0"/>
              <a:t>)</a:t>
            </a:r>
          </a:p>
          <a:p>
            <a:r>
              <a:rPr lang="fr-FR" dirty="0" smtClean="0"/>
              <a:t>● </a:t>
            </a:r>
            <a:r>
              <a:rPr lang="fr-FR" dirty="0"/>
              <a:t>Afficher (</a:t>
            </a:r>
            <a:r>
              <a:rPr lang="fr-FR" dirty="0" err="1"/>
              <a:t>read</a:t>
            </a:r>
            <a:r>
              <a:rPr lang="fr-FR" dirty="0"/>
              <a:t>)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Mettre à jour (update)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Supprimer (</a:t>
            </a:r>
            <a:r>
              <a:rPr lang="fr-FR" dirty="0" err="1"/>
              <a:t>delete</a:t>
            </a:r>
            <a:r>
              <a:rPr lang="fr-FR" dirty="0"/>
              <a:t>) 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6377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HTTP propose les verbes correspondant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3526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● POST     :  Créer </a:t>
            </a:r>
            <a:r>
              <a:rPr lang="fr-FR" dirty="0">
                <a:solidFill>
                  <a:srgbClr val="C00000"/>
                </a:solidFill>
              </a:rPr>
              <a:t>(</a:t>
            </a:r>
            <a:r>
              <a:rPr lang="fr-FR" dirty="0" err="1">
                <a:solidFill>
                  <a:srgbClr val="C00000"/>
                </a:solidFill>
              </a:rPr>
              <a:t>create</a:t>
            </a:r>
            <a:r>
              <a:rPr lang="fr-FR" dirty="0" smtClean="0">
                <a:solidFill>
                  <a:srgbClr val="C00000"/>
                </a:solidFill>
              </a:rPr>
              <a:t>)</a:t>
            </a:r>
          </a:p>
          <a:p>
            <a:r>
              <a:rPr lang="fr-FR" dirty="0">
                <a:solidFill>
                  <a:srgbClr val="C00000"/>
                </a:solidFill>
              </a:rPr>
              <a:t>● </a:t>
            </a:r>
            <a:r>
              <a:rPr lang="fr-FR" dirty="0" smtClean="0">
                <a:solidFill>
                  <a:srgbClr val="C00000"/>
                </a:solidFill>
              </a:rPr>
              <a:t>GET       :  Afficher </a:t>
            </a:r>
            <a:r>
              <a:rPr lang="fr-FR" dirty="0">
                <a:solidFill>
                  <a:srgbClr val="C00000"/>
                </a:solidFill>
              </a:rPr>
              <a:t>(</a:t>
            </a:r>
            <a:r>
              <a:rPr lang="fr-FR" dirty="0" err="1">
                <a:solidFill>
                  <a:srgbClr val="C00000"/>
                </a:solidFill>
              </a:rPr>
              <a:t>read</a:t>
            </a:r>
            <a:r>
              <a:rPr lang="fr-FR" dirty="0">
                <a:solidFill>
                  <a:srgbClr val="C00000"/>
                </a:solidFill>
              </a:rPr>
              <a:t>) 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rgbClr val="C00000"/>
                </a:solidFill>
              </a:rPr>
              <a:t>● </a:t>
            </a:r>
            <a:r>
              <a:rPr lang="fr-FR" dirty="0" smtClean="0">
                <a:solidFill>
                  <a:srgbClr val="C00000"/>
                </a:solidFill>
              </a:rPr>
              <a:t>PUT       :  Mettre </a:t>
            </a:r>
            <a:r>
              <a:rPr lang="fr-FR" dirty="0">
                <a:solidFill>
                  <a:srgbClr val="C00000"/>
                </a:solidFill>
              </a:rPr>
              <a:t>à jour (update) 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rgbClr val="C00000"/>
                </a:solidFill>
              </a:rPr>
              <a:t>● DELETE </a:t>
            </a:r>
            <a:r>
              <a:rPr lang="fr-FR" dirty="0" smtClean="0">
                <a:solidFill>
                  <a:srgbClr val="C00000"/>
                </a:solidFill>
              </a:rPr>
              <a:t>:  Supprimer </a:t>
            </a:r>
            <a:r>
              <a:rPr lang="fr-FR" dirty="0">
                <a:solidFill>
                  <a:srgbClr val="C00000"/>
                </a:solidFill>
              </a:rPr>
              <a:t>(</a:t>
            </a:r>
            <a:r>
              <a:rPr lang="fr-FR" dirty="0" err="1">
                <a:solidFill>
                  <a:srgbClr val="C00000"/>
                </a:solidFill>
              </a:rPr>
              <a:t>delete</a:t>
            </a:r>
            <a:r>
              <a:rPr lang="fr-FR" dirty="0">
                <a:solidFill>
                  <a:srgbClr val="C00000"/>
                </a:solidFill>
              </a:rPr>
              <a:t>) </a:t>
            </a:r>
            <a:endParaRPr lang="fr-FR" dirty="0" smtClean="0">
              <a:solidFill>
                <a:srgbClr val="C0000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82312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rgbClr val="C00000"/>
                </a:solidFill>
              </a:rPr>
              <a:t>Une </a:t>
            </a:r>
            <a:r>
              <a:rPr lang="fr-FR" sz="7200" dirty="0" smtClean="0">
                <a:solidFill>
                  <a:srgbClr val="C00000"/>
                </a:solidFill>
              </a:rPr>
              <a:t>représentation</a:t>
            </a:r>
          </a:p>
          <a:p>
            <a:r>
              <a:rPr lang="fr-FR" sz="7200" dirty="0" smtClean="0">
                <a:solidFill>
                  <a:srgbClr val="C00000"/>
                </a:solidFill>
              </a:rPr>
              <a:t> </a:t>
            </a:r>
            <a:r>
              <a:rPr lang="fr-FR" sz="7200" dirty="0">
                <a:solidFill>
                  <a:srgbClr val="C00000"/>
                </a:solidFill>
              </a:rPr>
              <a:t>de la ressource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57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609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6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Une représentation de la ressource 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82759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serveur ne renvoie pas une ressource mais une représentation de la ressource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Avec </a:t>
            </a:r>
            <a:r>
              <a:rPr lang="fr-FR" dirty="0" err="1"/>
              <a:t>Rest</a:t>
            </a:r>
            <a:r>
              <a:rPr lang="fr-FR" dirty="0"/>
              <a:t>, contrairement à SOAP, il n'y a pas de format d'échange imposé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L'entête HTTP de la réponse contient le type Mime de la ressource (champ </a:t>
            </a:r>
            <a:r>
              <a:rPr lang="fr-FR" dirty="0" smtClean="0"/>
              <a:t>Content</a:t>
            </a:r>
          </a:p>
          <a:p>
            <a:r>
              <a:rPr lang="fr-FR" dirty="0" smtClean="0"/>
              <a:t> </a:t>
            </a:r>
            <a:r>
              <a:rPr lang="fr-FR" dirty="0"/>
              <a:t>Type de l'entête HTTP). </a:t>
            </a:r>
            <a:endParaRPr lang="fr-FR" dirty="0" smtClean="0"/>
          </a:p>
          <a:p>
            <a:r>
              <a:rPr lang="fr-FR" dirty="0" smtClean="0"/>
              <a:t>De </a:t>
            </a:r>
            <a:r>
              <a:rPr lang="fr-FR" dirty="0"/>
              <a:t>ce fait, une ressource peut avoir plusieurs représentations possibles. </a:t>
            </a:r>
            <a:endParaRPr lang="fr-FR" dirty="0" smtClean="0"/>
          </a:p>
          <a:p>
            <a:r>
              <a:rPr lang="fr-FR" dirty="0"/>
              <a:t>● HTML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JSON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XML 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823120"/>
            <a:ext cx="77091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C00000"/>
                </a:solidFill>
              </a:rPr>
              <a:t>Avantages/</a:t>
            </a:r>
          </a:p>
          <a:p>
            <a:r>
              <a:rPr lang="fr-FR" sz="8000" dirty="0" smtClean="0">
                <a:solidFill>
                  <a:srgbClr val="C00000"/>
                </a:solidFill>
              </a:rPr>
              <a:t> </a:t>
            </a:r>
            <a:r>
              <a:rPr lang="fr-FR" sz="8000" dirty="0">
                <a:solidFill>
                  <a:srgbClr val="C00000"/>
                </a:solidFill>
              </a:rPr>
              <a:t>Inconvénients :</a:t>
            </a:r>
          </a:p>
          <a:p>
            <a:endParaRPr lang="fr-FR" sz="80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2234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7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Avantages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79800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● Facile à comprendre et à implémenter (Framework dans </a:t>
            </a:r>
            <a:r>
              <a:rPr lang="fr-FR" dirty="0" smtClean="0"/>
              <a:t>plusieurs</a:t>
            </a:r>
          </a:p>
          <a:p>
            <a:r>
              <a:rPr lang="fr-FR" dirty="0" smtClean="0"/>
              <a:t> </a:t>
            </a:r>
            <a:r>
              <a:rPr lang="fr-FR" dirty="0"/>
              <a:t>langages : Java </a:t>
            </a:r>
            <a:r>
              <a:rPr lang="fr-FR" dirty="0" smtClean="0"/>
              <a:t>– </a:t>
            </a:r>
            <a:r>
              <a:rPr lang="fr-FR" dirty="0"/>
              <a:t>Python - </a:t>
            </a:r>
            <a:r>
              <a:rPr lang="fr-FR" dirty="0" err="1"/>
              <a:t>Php</a:t>
            </a:r>
            <a:r>
              <a:rPr lang="fr-FR" dirty="0"/>
              <a:t> )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Un client HTTP suffit pour accéder à un service </a:t>
            </a:r>
            <a:r>
              <a:rPr lang="fr-FR" dirty="0" err="1"/>
              <a:t>RESTful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Interopérabilité des langages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Architecture </a:t>
            </a:r>
            <a:r>
              <a:rPr lang="fr-FR" dirty="0" err="1"/>
              <a:t>scalable</a:t>
            </a:r>
            <a:r>
              <a:rPr lang="fr-FR" dirty="0"/>
              <a:t> : Possibilité de répartir les requêtes sur </a:t>
            </a:r>
            <a:r>
              <a:rPr lang="fr-FR" dirty="0" smtClean="0"/>
              <a:t>plusieurs</a:t>
            </a:r>
          </a:p>
          <a:p>
            <a:r>
              <a:rPr lang="fr-FR" dirty="0" smtClean="0"/>
              <a:t> </a:t>
            </a:r>
            <a:r>
              <a:rPr lang="fr-FR" dirty="0"/>
              <a:t>serveurs </a:t>
            </a:r>
            <a:r>
              <a:rPr lang="fr-FR" dirty="0" smtClean="0"/>
              <a:t>– </a:t>
            </a:r>
            <a:r>
              <a:rPr lang="fr-FR" dirty="0" err="1"/>
              <a:t>stateless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L'utilisation de formats standards comme JSON ou XML assure la </a:t>
            </a:r>
            <a:endParaRPr lang="fr-FR" dirty="0" smtClean="0"/>
          </a:p>
          <a:p>
            <a:r>
              <a:rPr lang="fr-FR" dirty="0" smtClean="0"/>
              <a:t>compatibilité </a:t>
            </a:r>
            <a:r>
              <a:rPr lang="fr-FR" dirty="0"/>
              <a:t>dans le temps. 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 Inconvénients 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68540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● La sécurité est inexistante – Utilisation d’HTTPS + Authentification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Le client doit conserver des données localement (</a:t>
            </a:r>
            <a:r>
              <a:rPr lang="fr-FR" dirty="0" err="1"/>
              <a:t>stateless</a:t>
            </a:r>
            <a:r>
              <a:rPr lang="fr-FR" dirty="0"/>
              <a:t>) </a:t>
            </a:r>
            <a:endParaRPr lang="fr-FR" dirty="0" smtClean="0"/>
          </a:p>
          <a:p>
            <a:r>
              <a:rPr lang="fr-FR" dirty="0" smtClean="0"/>
              <a:t>o </a:t>
            </a:r>
            <a:r>
              <a:rPr lang="fr-FR" dirty="0"/>
              <a:t>Consommation en bande passante – Données de session </a:t>
            </a:r>
            <a:endParaRPr lang="fr-FR" dirty="0" smtClean="0"/>
          </a:p>
          <a:p>
            <a:r>
              <a:rPr lang="fr-FR" dirty="0" smtClean="0"/>
              <a:t>o </a:t>
            </a:r>
            <a:r>
              <a:rPr lang="fr-FR" dirty="0"/>
              <a:t>Peut-être problématique pour les Smartphones 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251520" y="2288250"/>
            <a:ext cx="1764196" cy="2436894"/>
            <a:chOff x="503548" y="2288250"/>
            <a:chExt cx="1512168" cy="2076854"/>
          </a:xfrm>
        </p:grpSpPr>
        <p:sp>
          <p:nvSpPr>
            <p:cNvPr id="3" name="Ellipse 2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503548" y="3219397"/>
              <a:ext cx="1512168" cy="11457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Généralités</a:t>
              </a:r>
            </a:p>
          </p:txBody>
        </p:sp>
        <p:cxnSp>
          <p:nvCxnSpPr>
            <p:cNvPr id="6" name="Connecteur droit avec flèche 5"/>
            <p:cNvCxnSpPr>
              <a:stCxn id="3" idx="4"/>
              <a:endCxn id="4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2168116" y="2278632"/>
            <a:ext cx="1512168" cy="2446512"/>
            <a:chOff x="503548" y="2288250"/>
            <a:chExt cx="1512168" cy="2076854"/>
          </a:xfrm>
        </p:grpSpPr>
        <p:sp>
          <p:nvSpPr>
            <p:cNvPr id="11" name="Ellipse 10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503548" y="3223901"/>
              <a:ext cx="1512168" cy="11412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Principes clés</a:t>
              </a:r>
            </a:p>
          </p:txBody>
        </p:sp>
        <p:cxnSp>
          <p:nvCxnSpPr>
            <p:cNvPr id="13" name="Connecteur droit avec flèche 12"/>
            <p:cNvCxnSpPr>
              <a:stCxn id="11" idx="4"/>
              <a:endCxn id="12" idx="0"/>
            </p:cNvCxnSpPr>
            <p:nvPr/>
          </p:nvCxnSpPr>
          <p:spPr>
            <a:xfrm>
              <a:off x="1259632" y="2936322"/>
              <a:ext cx="0" cy="287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851920" y="2288250"/>
            <a:ext cx="1512168" cy="2436895"/>
            <a:chOff x="503548" y="2288250"/>
            <a:chExt cx="1512168" cy="2076855"/>
          </a:xfrm>
        </p:grpSpPr>
        <p:sp>
          <p:nvSpPr>
            <p:cNvPr id="15" name="Ellipse 14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503548" y="3219397"/>
              <a:ext cx="1512168" cy="114570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Une ressource distribuée</a:t>
              </a:r>
            </a:p>
          </p:txBody>
        </p:sp>
        <p:cxnSp>
          <p:nvCxnSpPr>
            <p:cNvPr id="17" name="Connecteur droit avec flèche 16"/>
            <p:cNvCxnSpPr>
              <a:stCxn id="15" idx="4"/>
              <a:endCxn id="16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5562720" y="2276073"/>
            <a:ext cx="1512168" cy="2449071"/>
            <a:chOff x="503548" y="2288250"/>
            <a:chExt cx="1512168" cy="2449071"/>
          </a:xfrm>
        </p:grpSpPr>
        <p:sp>
          <p:nvSpPr>
            <p:cNvPr id="19" name="Ellipse 18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03548" y="3392995"/>
              <a:ext cx="1512168" cy="13443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Un identifiant de la ressource</a:t>
              </a:r>
            </a:p>
          </p:txBody>
        </p:sp>
        <p:cxnSp>
          <p:nvCxnSpPr>
            <p:cNvPr id="21" name="Connecteur droit avec flèche 20"/>
            <p:cNvCxnSpPr>
              <a:stCxn id="19" idx="4"/>
              <a:endCxn id="20" idx="0"/>
            </p:cNvCxnSpPr>
            <p:nvPr/>
          </p:nvCxnSpPr>
          <p:spPr>
            <a:xfrm>
              <a:off x="1259632" y="2936322"/>
              <a:ext cx="0" cy="456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236296" y="2276072"/>
            <a:ext cx="1512168" cy="2449071"/>
            <a:chOff x="503548" y="2288250"/>
            <a:chExt cx="1512168" cy="2076854"/>
          </a:xfrm>
        </p:grpSpPr>
        <p:sp>
          <p:nvSpPr>
            <p:cNvPr id="23" name="Ellipse 22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03548" y="3225093"/>
              <a:ext cx="1512168" cy="114001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Les verbes HTTP</a:t>
              </a:r>
            </a:p>
          </p:txBody>
        </p:sp>
        <p:cxnSp>
          <p:nvCxnSpPr>
            <p:cNvPr id="25" name="Connecteur droit avec flèche 24"/>
            <p:cNvCxnSpPr>
              <a:stCxn id="23" idx="4"/>
              <a:endCxn id="24" idx="0"/>
            </p:cNvCxnSpPr>
            <p:nvPr/>
          </p:nvCxnSpPr>
          <p:spPr>
            <a:xfrm>
              <a:off x="1259632" y="2936322"/>
              <a:ext cx="0" cy="288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7544" y="548680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rgbClr val="C00000"/>
                </a:solidFill>
              </a:rPr>
              <a:t>Plan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2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823120"/>
            <a:ext cx="58897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>
                <a:solidFill>
                  <a:srgbClr val="C00000"/>
                </a:solidFill>
              </a:rPr>
              <a:t>Méthodes </a:t>
            </a:r>
            <a:endParaRPr lang="fr-FR" sz="8000" dirty="0" smtClean="0">
              <a:solidFill>
                <a:srgbClr val="C00000"/>
              </a:solidFill>
            </a:endParaRPr>
          </a:p>
          <a:p>
            <a:r>
              <a:rPr lang="fr-FR" sz="8000" dirty="0" smtClean="0">
                <a:solidFill>
                  <a:srgbClr val="C00000"/>
                </a:solidFill>
              </a:rPr>
              <a:t>d’utilisation</a:t>
            </a:r>
            <a:endParaRPr lang="fr-FR" sz="80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7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labri.fr/perso/rgiot/cours/jee/api/img/rest-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59766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971600" y="90872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8</a:t>
            </a:r>
            <a:r>
              <a:rPr lang="fr-FR" sz="2800" dirty="0" smtClean="0">
                <a:solidFill>
                  <a:srgbClr val="FF0000"/>
                </a:solidFill>
              </a:rPr>
              <a:t>) Méthodes d’utilisation 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64096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9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nicolashachet.com/wp-content/uploads/2012/06/api-rest-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1045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8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2420888"/>
            <a:ext cx="5929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>
                <a:solidFill>
                  <a:srgbClr val="C00000"/>
                </a:solidFill>
              </a:rPr>
              <a:t>Conclusion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0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FB08F6F5-C6C8-40F6-8345-CECF39C0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5179">
            <a:off x="3003947" y="2024867"/>
            <a:ext cx="3136106" cy="370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/>
          <p:cNvSpPr txBox="1"/>
          <p:nvPr/>
        </p:nvSpPr>
        <p:spPr>
          <a:xfrm>
            <a:off x="971600" y="908720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9) </a:t>
            </a:r>
            <a:r>
              <a:rPr lang="fr-FR" sz="2800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17" name="Ellipse 16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D04239A-DA17-4B86-B112-DDE2CFB1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201828"/>
            <a:ext cx="6174052" cy="3829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95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2978" y="2276072"/>
            <a:ext cx="2348782" cy="2436894"/>
            <a:chOff x="503548" y="2288250"/>
            <a:chExt cx="1512168" cy="2076854"/>
          </a:xfrm>
        </p:grpSpPr>
        <p:sp>
          <p:nvSpPr>
            <p:cNvPr id="3" name="Ellipse 2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503548" y="3219397"/>
              <a:ext cx="1512168" cy="11457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Une représentation de la ressource</a:t>
              </a:r>
            </a:p>
          </p:txBody>
        </p:sp>
        <p:cxnSp>
          <p:nvCxnSpPr>
            <p:cNvPr id="6" name="Connecteur droit avec flèche 5"/>
            <p:cNvCxnSpPr>
              <a:stCxn id="3" idx="4"/>
              <a:endCxn id="4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2528156" y="2266454"/>
            <a:ext cx="1899828" cy="2446512"/>
            <a:chOff x="503548" y="2288250"/>
            <a:chExt cx="1512168" cy="2076854"/>
          </a:xfrm>
        </p:grpSpPr>
        <p:sp>
          <p:nvSpPr>
            <p:cNvPr id="11" name="Ellipse 10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7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503548" y="3223901"/>
              <a:ext cx="1512168" cy="11412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Avantages/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Inconvénients</a:t>
              </a:r>
              <a:endParaRPr lang="fr-FR" dirty="0">
                <a:solidFill>
                  <a:schemeClr val="bg1"/>
                </a:solidFill>
              </a:endParaRPr>
            </a:p>
            <a:p>
              <a:pPr algn="ctr"/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11" idx="4"/>
              <a:endCxn id="12" idx="0"/>
            </p:cNvCxnSpPr>
            <p:nvPr/>
          </p:nvCxnSpPr>
          <p:spPr>
            <a:xfrm>
              <a:off x="1259632" y="2936322"/>
              <a:ext cx="0" cy="287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6444208" y="2276072"/>
            <a:ext cx="2304256" cy="2436895"/>
            <a:chOff x="503548" y="2288250"/>
            <a:chExt cx="1512168" cy="2076855"/>
          </a:xfrm>
        </p:grpSpPr>
        <p:sp>
          <p:nvSpPr>
            <p:cNvPr id="15" name="Ellipse 14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9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503548" y="3219397"/>
              <a:ext cx="1512168" cy="114570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C</a:t>
              </a:r>
              <a:r>
                <a:rPr lang="fr-FR" dirty="0" smtClean="0">
                  <a:solidFill>
                    <a:schemeClr val="bg1"/>
                  </a:solidFill>
                </a:rPr>
                <a:t>onclusion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cteur droit avec flèche 16"/>
            <p:cNvCxnSpPr>
              <a:stCxn id="15" idx="4"/>
              <a:endCxn id="16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4540061" y="2263895"/>
            <a:ext cx="1728192" cy="2449071"/>
            <a:chOff x="503548" y="2288250"/>
            <a:chExt cx="1512168" cy="2449071"/>
          </a:xfrm>
        </p:grpSpPr>
        <p:sp>
          <p:nvSpPr>
            <p:cNvPr id="19" name="Ellipse 18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03548" y="3392995"/>
              <a:ext cx="1512168" cy="134432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Méthodes d’utilisation</a:t>
              </a:r>
            </a:p>
          </p:txBody>
        </p:sp>
        <p:cxnSp>
          <p:nvCxnSpPr>
            <p:cNvPr id="21" name="Connecteur droit avec flèche 20"/>
            <p:cNvCxnSpPr>
              <a:stCxn id="19" idx="4"/>
              <a:endCxn id="20" idx="0"/>
            </p:cNvCxnSpPr>
            <p:nvPr/>
          </p:nvCxnSpPr>
          <p:spPr>
            <a:xfrm>
              <a:off x="1259632" y="2936322"/>
              <a:ext cx="0" cy="4566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72070" y="45750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rgbClr val="C00000"/>
                </a:solidFill>
              </a:rPr>
              <a:t>Plan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2420888"/>
            <a:ext cx="62472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solidFill>
                  <a:srgbClr val="C00000"/>
                </a:solidFill>
              </a:rPr>
              <a:t>Généralités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1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2509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1) Généralités 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84369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Rest</a:t>
            </a:r>
            <a:r>
              <a:rPr lang="fr-FR" dirty="0"/>
              <a:t> est une architecture créée pour interagir avec les systèmes distribués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Il s'agit d'une architecture orienté ressource créée en 2000 par Roy </a:t>
            </a:r>
            <a:r>
              <a:rPr lang="fr-FR" dirty="0" err="1" smtClean="0"/>
              <a:t>Fiedlding</a:t>
            </a: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pendant sa thèse de </a:t>
            </a:r>
            <a:r>
              <a:rPr lang="fr-FR" dirty="0" err="1" smtClean="0"/>
              <a:t>doctorat.Rest</a:t>
            </a:r>
            <a:r>
              <a:rPr lang="fr-FR" dirty="0" smtClean="0"/>
              <a:t> </a:t>
            </a:r>
            <a:r>
              <a:rPr lang="fr-FR" dirty="0"/>
              <a:t>un style d’architecture permettant </a:t>
            </a:r>
            <a:r>
              <a:rPr lang="fr-FR" dirty="0" smtClean="0"/>
              <a:t>de</a:t>
            </a:r>
          </a:p>
          <a:p>
            <a:r>
              <a:rPr lang="fr-FR" dirty="0" smtClean="0"/>
              <a:t> construire </a:t>
            </a:r>
            <a:r>
              <a:rPr lang="fr-FR" dirty="0"/>
              <a:t>des applications (Web, Intranet, Web Service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 </a:t>
            </a:r>
            <a:r>
              <a:rPr lang="fr-FR" dirty="0"/>
              <a:t>Il s’agit d’un ensemble de conventions et de bonnes pratiques à respecter </a:t>
            </a:r>
            <a:r>
              <a:rPr lang="fr-FR" dirty="0" smtClean="0"/>
              <a:t>et</a:t>
            </a:r>
          </a:p>
          <a:p>
            <a:r>
              <a:rPr lang="fr-FR" dirty="0" smtClean="0"/>
              <a:t> non </a:t>
            </a:r>
            <a:r>
              <a:rPr lang="fr-FR" dirty="0"/>
              <a:t>d’une technologie à part </a:t>
            </a:r>
            <a:r>
              <a:rPr lang="fr-FR" dirty="0" smtClean="0"/>
              <a:t>entière</a:t>
            </a:r>
          </a:p>
          <a:p>
            <a:r>
              <a:rPr lang="fr-FR" dirty="0" smtClean="0"/>
              <a:t>. </a:t>
            </a:r>
            <a:r>
              <a:rPr lang="fr-FR" dirty="0"/>
              <a:t>L’architecture REST utilise les spécifications originelles du protocole HTTP</a:t>
            </a:r>
            <a:r>
              <a:rPr lang="fr-FR" dirty="0" smtClean="0"/>
              <a:t>,</a:t>
            </a:r>
          </a:p>
          <a:p>
            <a:r>
              <a:rPr lang="fr-FR" dirty="0" smtClean="0"/>
              <a:t> </a:t>
            </a:r>
            <a:r>
              <a:rPr lang="fr-FR" dirty="0"/>
              <a:t>plutôt que de réinventer une surcouche (comme le font SOAP ou </a:t>
            </a:r>
            <a:r>
              <a:rPr lang="fr-FR" dirty="0" smtClean="0"/>
              <a:t>XML-RPC4</a:t>
            </a:r>
          </a:p>
          <a:p>
            <a:r>
              <a:rPr lang="fr-FR" dirty="0" smtClean="0"/>
              <a:t> par </a:t>
            </a:r>
            <a:r>
              <a:rPr lang="fr-FR" dirty="0"/>
              <a:t>exemple). </a:t>
            </a:r>
            <a:endParaRPr lang="fr-FR" dirty="0" smtClean="0"/>
          </a:p>
        </p:txBody>
      </p:sp>
      <p:sp>
        <p:nvSpPr>
          <p:cNvPr id="3" name="Ellipse 2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60" y="2824376"/>
            <a:ext cx="73308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solidFill>
                  <a:srgbClr val="C00000"/>
                </a:solidFill>
              </a:rPr>
              <a:t>Principes clés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2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Principes clés</a:t>
            </a:r>
            <a:r>
              <a:rPr lang="fr-FR" sz="2800" dirty="0" smtClean="0">
                <a:solidFill>
                  <a:srgbClr val="FF0000"/>
                </a:solidFill>
              </a:rPr>
              <a:t> 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6074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L'architecture </a:t>
            </a:r>
            <a:r>
              <a:rPr lang="fr-FR" dirty="0" err="1"/>
              <a:t>Rest</a:t>
            </a:r>
            <a:r>
              <a:rPr lang="fr-FR" dirty="0"/>
              <a:t> s'articule autour de quatre principes clés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Une ressource distribuée sur un serveur distant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Un identifiant de la ressource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Des « verbes » HTTP permettant d’agir sur la ressource </a:t>
            </a:r>
            <a:endParaRPr lang="fr-FR" dirty="0" smtClean="0"/>
          </a:p>
          <a:p>
            <a:r>
              <a:rPr lang="fr-FR" dirty="0" smtClean="0"/>
              <a:t>● </a:t>
            </a:r>
            <a:r>
              <a:rPr lang="fr-FR" dirty="0"/>
              <a:t>Une représentation de la ressource</a:t>
            </a:r>
            <a:endParaRPr lang="fr-FR" dirty="0" smtClean="0"/>
          </a:p>
        </p:txBody>
      </p:sp>
      <p:sp>
        <p:nvSpPr>
          <p:cNvPr id="6" name="Ellipse 5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9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2475903"/>
            <a:ext cx="79143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solidFill>
                  <a:srgbClr val="C00000"/>
                </a:solidFill>
              </a:rPr>
              <a:t>Une ressource </a:t>
            </a:r>
            <a:endParaRPr lang="fr-FR" sz="8800" dirty="0" smtClean="0">
              <a:solidFill>
                <a:srgbClr val="C00000"/>
              </a:solidFill>
            </a:endParaRPr>
          </a:p>
          <a:p>
            <a:r>
              <a:rPr lang="fr-FR" sz="8800" dirty="0" smtClean="0">
                <a:solidFill>
                  <a:srgbClr val="C00000"/>
                </a:solidFill>
              </a:rPr>
              <a:t>distribuée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7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4548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3) </a:t>
            </a:r>
            <a:r>
              <a:rPr lang="fr-FR" sz="2800" dirty="0">
                <a:solidFill>
                  <a:srgbClr val="FF0000"/>
                </a:solidFill>
              </a:rPr>
              <a:t>Une ressource distribuée</a:t>
            </a:r>
            <a:r>
              <a:rPr lang="fr-FR" sz="2800" dirty="0" smtClean="0">
                <a:solidFill>
                  <a:srgbClr val="FF0000"/>
                </a:solidFill>
              </a:rPr>
              <a:t> 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83423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err="1"/>
              <a:t>Rest</a:t>
            </a:r>
            <a:r>
              <a:rPr lang="fr-FR" dirty="0"/>
              <a:t>, nous sommes dans un monde distribués. L'objectif de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smtClean="0"/>
              <a:t>c'est</a:t>
            </a:r>
          </a:p>
          <a:p>
            <a:r>
              <a:rPr lang="fr-FR" dirty="0" smtClean="0"/>
              <a:t> </a:t>
            </a:r>
            <a:r>
              <a:rPr lang="fr-FR" dirty="0"/>
              <a:t>d'offrir </a:t>
            </a:r>
            <a:r>
              <a:rPr lang="fr-FR" dirty="0" smtClean="0"/>
              <a:t>un moyen </a:t>
            </a:r>
            <a:r>
              <a:rPr lang="fr-FR" dirty="0"/>
              <a:t>pour manipuler et effectuer des actions sur ces </a:t>
            </a:r>
            <a:r>
              <a:rPr lang="fr-FR" dirty="0" smtClean="0"/>
              <a:t>différentes</a:t>
            </a:r>
          </a:p>
          <a:p>
            <a:r>
              <a:rPr lang="fr-FR" dirty="0" smtClean="0"/>
              <a:t> </a:t>
            </a:r>
            <a:r>
              <a:rPr lang="fr-FR" dirty="0"/>
              <a:t>ressources </a:t>
            </a:r>
            <a:r>
              <a:rPr lang="fr-FR" dirty="0" smtClean="0"/>
              <a:t>aux </a:t>
            </a:r>
            <a:r>
              <a:rPr lang="fr-FR" dirty="0"/>
              <a:t>travers du protocole HTTP. Une "Action" </a:t>
            </a:r>
            <a:r>
              <a:rPr lang="fr-FR" dirty="0" err="1"/>
              <a:t>Rest</a:t>
            </a:r>
            <a:r>
              <a:rPr lang="fr-FR" dirty="0"/>
              <a:t> s'effectue en </a:t>
            </a:r>
            <a:endParaRPr lang="fr-FR" dirty="0" smtClean="0"/>
          </a:p>
          <a:p>
            <a:r>
              <a:rPr lang="fr-FR" dirty="0" smtClean="0"/>
              <a:t> plusieurs </a:t>
            </a:r>
            <a:r>
              <a:rPr lang="fr-FR" dirty="0"/>
              <a:t>étapes</a:t>
            </a:r>
            <a:r>
              <a:rPr lang="fr-FR" dirty="0" smtClean="0"/>
              <a:t>. </a:t>
            </a:r>
            <a:r>
              <a:rPr lang="fr-FR" dirty="0"/>
              <a:t>Tout d'abord le client veut accéder à une ressource </a:t>
            </a:r>
            <a:r>
              <a:rPr lang="fr-FR" dirty="0" smtClean="0"/>
              <a:t>à</a:t>
            </a:r>
          </a:p>
          <a:p>
            <a:r>
              <a:rPr lang="fr-FR" dirty="0" smtClean="0"/>
              <a:t> </a:t>
            </a:r>
            <a:r>
              <a:rPr lang="fr-FR" dirty="0"/>
              <a:t>travers les différents </a:t>
            </a:r>
            <a:r>
              <a:rPr lang="fr-FR" dirty="0" smtClean="0"/>
              <a:t>verbes </a:t>
            </a:r>
            <a:r>
              <a:rPr lang="fr-FR" dirty="0"/>
              <a:t>HTTP</a:t>
            </a:r>
            <a:r>
              <a:rPr lang="fr-FR" dirty="0" smtClean="0"/>
              <a:t>. </a:t>
            </a:r>
            <a:r>
              <a:rPr lang="fr-FR" dirty="0"/>
              <a:t>Il envoie donc une requête HTTP </a:t>
            </a:r>
            <a:r>
              <a:rPr lang="fr-FR" dirty="0" smtClean="0"/>
              <a:t>au</a:t>
            </a:r>
          </a:p>
          <a:p>
            <a:r>
              <a:rPr lang="fr-FR" dirty="0" smtClean="0"/>
              <a:t> </a:t>
            </a:r>
            <a:r>
              <a:rPr lang="fr-FR" dirty="0"/>
              <a:t>serveur en précisant une URL particulière </a:t>
            </a:r>
            <a:r>
              <a:rPr lang="fr-FR" dirty="0" smtClean="0"/>
              <a:t>qui </a:t>
            </a:r>
            <a:r>
              <a:rPr lang="fr-FR" dirty="0"/>
              <a:t>correspond à la </a:t>
            </a:r>
            <a:r>
              <a:rPr lang="fr-FR" dirty="0" smtClean="0"/>
              <a:t>ressource.</a:t>
            </a:r>
          </a:p>
          <a:p>
            <a:r>
              <a:rPr lang="fr-FR" dirty="0"/>
              <a:t> </a:t>
            </a:r>
            <a:r>
              <a:rPr lang="fr-FR" dirty="0" smtClean="0"/>
              <a:t>Le </a:t>
            </a:r>
            <a:r>
              <a:rPr lang="fr-FR" dirty="0"/>
              <a:t>serveur traite la requête et génère une </a:t>
            </a:r>
            <a:r>
              <a:rPr lang="fr-FR" dirty="0" smtClean="0"/>
              <a:t>représentation</a:t>
            </a:r>
          </a:p>
          <a:p>
            <a:r>
              <a:rPr lang="fr-FR" dirty="0" smtClean="0"/>
              <a:t>de </a:t>
            </a:r>
            <a:r>
              <a:rPr lang="fr-FR" dirty="0"/>
              <a:t>la ressource qu'il va renvoyer au client accompagné d'un code HTTP.</a:t>
            </a:r>
            <a:endParaRPr lang="fr-FR" dirty="0" smtClean="0"/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85827-3D2F-402D-A9BD-10E912B856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2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654</TotalTime>
  <Words>863</Words>
  <Application>Microsoft Office PowerPoint</Application>
  <PresentationFormat>Affichage à l'écran (4:3)</PresentationFormat>
  <Paragraphs>252</Paragraphs>
  <Slides>26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Contiguïté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Windows User</dc:creator>
  <cp:lastModifiedBy>Windows User</cp:lastModifiedBy>
  <cp:revision>34</cp:revision>
  <dcterms:created xsi:type="dcterms:W3CDTF">2021-06-08T07:48:10Z</dcterms:created>
  <dcterms:modified xsi:type="dcterms:W3CDTF">2021-06-23T12:42:25Z</dcterms:modified>
</cp:coreProperties>
</file>