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9" r:id="rId9"/>
    <p:sldId id="295" r:id="rId10"/>
    <p:sldId id="290" r:id="rId11"/>
    <p:sldId id="261" r:id="rId12"/>
    <p:sldId id="262" r:id="rId13"/>
    <p:sldId id="263" r:id="rId14"/>
    <p:sldId id="264" r:id="rId15"/>
    <p:sldId id="265" r:id="rId16"/>
    <p:sldId id="266" r:id="rId17"/>
    <p:sldId id="287" r:id="rId18"/>
    <p:sldId id="288" r:id="rId19"/>
    <p:sldId id="292" r:id="rId20"/>
    <p:sldId id="267" r:id="rId21"/>
    <p:sldId id="293" r:id="rId22"/>
    <p:sldId id="294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0A318-A2FB-4CFD-9043-5A8FF68046CA}" type="datetimeFigureOut">
              <a:rPr lang="fr-FR" smtClean="0"/>
              <a:t>15/06/2021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16267-CB2E-47AC-B156-030A6E8B9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35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96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96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49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149C-161F-4474-ADBA-4FF07622DDD8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82C8-1D7B-4ACD-8E4A-FC293E4F16C3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33F8-C0D9-46F3-9ADB-6A27F190C1B4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6D05-8E05-4C3B-9BC8-1E9EF20B5FDC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1166-99D4-40FA-AEFF-328985E8B45A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AF2-E239-4CE8-A818-437FA180AA1B}" type="datetime1">
              <a:rPr lang="fr-FR" smtClean="0"/>
              <a:t>15/06/2021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DCE7-3F15-40E6-A4A6-F4389852FCFB}" type="datetime1">
              <a:rPr lang="fr-FR" smtClean="0"/>
              <a:t>15/06/2021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14C8-0F00-4508-853A-AFEEB284EAA5}" type="datetime1">
              <a:rPr lang="fr-FR" smtClean="0"/>
              <a:t>15/06/2021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0416-F1FF-4942-8B33-8DB15B3DDA56}" type="datetime1">
              <a:rPr lang="fr-FR" smtClean="0"/>
              <a:t>15/06/2021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4C35-CC79-458A-AF73-43A9902B2D8E}" type="datetime1">
              <a:rPr lang="fr-FR" smtClean="0"/>
              <a:t>15/06/2021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02-5599-4711-ACD1-6020F204FBBA}" type="datetime1">
              <a:rPr lang="fr-FR" smtClean="0"/>
              <a:t>15/06/2021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20FAA3-3039-44B8-AED0-E106296D2CE7}" type="datetime1">
              <a:rPr lang="fr-FR" smtClean="0"/>
              <a:t>15/06/2021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fsdmfes.ac.ma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UNIX" TargetMode="External"/><Relationship Id="rId2" Type="http://schemas.openxmlformats.org/officeDocument/2006/relationships/hyperlink" Target="https://fr.wikipedia.org/wiki/Syslo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xmlns="" id="{83CC1EE5-CB42-4A92-A731-6093621634C0}"/>
              </a:ext>
            </a:extLst>
          </p:cNvPr>
          <p:cNvSpPr/>
          <p:nvPr/>
        </p:nvSpPr>
        <p:spPr>
          <a:xfrm>
            <a:off x="1893579" y="3541737"/>
            <a:ext cx="62788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fr-FR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Gestion </a:t>
            </a:r>
            <a:r>
              <a:rPr lang="fr-FR" b="1" dirty="0">
                <a:solidFill>
                  <a:srgbClr val="C00000"/>
                </a:solidFill>
                <a:latin typeface="Comic Sans MS" panose="030F0702030302020204" pitchFamily="66" charset="0"/>
              </a:rPr>
              <a:t>des logs avec </a:t>
            </a:r>
            <a:r>
              <a:rPr lang="fr-FR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syslog-ng</a:t>
            </a:r>
            <a:endParaRPr lang="zh-CN" altLang="en-US" sz="2800" dirty="0">
              <a:solidFill>
                <a:srgbClr val="C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3" name="Picture 14" descr="http://www.fsdmfes.ac.ma/img/00.png">
            <a:hlinkClick r:id="rId2"/>
            <a:extLst>
              <a:ext uri="{FF2B5EF4-FFF2-40B4-BE49-F238E27FC236}">
                <a16:creationId xmlns:a16="http://schemas.microsoft.com/office/drawing/2014/main" xmlns="" id="{88DD678A-F3E2-435C-A8B8-075B6C9D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6" y="185907"/>
            <a:ext cx="8496815" cy="8862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D3DD9E-42C5-4FE7-8892-DC0BC45AF204}"/>
              </a:ext>
            </a:extLst>
          </p:cNvPr>
          <p:cNvSpPr/>
          <p:nvPr/>
        </p:nvSpPr>
        <p:spPr>
          <a:xfrm>
            <a:off x="2364222" y="1137694"/>
            <a:ext cx="5406959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Big Data Analytics &amp; Smart </a:t>
            </a: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  <a:p>
            <a:pPr algn="ctr">
              <a:spcAft>
                <a:spcPts val="800"/>
              </a:spcAft>
            </a:pPr>
            <a:r>
              <a:rPr lang="fr-FR" sz="2400" b="1" dirty="0" smtClean="0">
                <a:solidFill>
                  <a:srgbClr val="7030A0"/>
                </a:solidFill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Sécurité  Informatique :</a:t>
            </a:r>
            <a:endParaRPr lang="fr-FR" sz="2400" b="1" dirty="0">
              <a:solidFill>
                <a:srgbClr val="7030A0"/>
              </a:solidFill>
              <a:latin typeface="Monotype Corsiva" panose="03010101010201010101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3" descr="Aucun texte alternatif disponible.">
            <a:extLst>
              <a:ext uri="{FF2B5EF4-FFF2-40B4-BE49-F238E27FC236}">
                <a16:creationId xmlns:a16="http://schemas.microsoft.com/office/drawing/2014/main" xmlns="" id="{B73FE70D-0C2A-41F4-9EBB-7A7A4B2A16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14" y="2440615"/>
            <a:ext cx="1854047" cy="10457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5702860C-0B0D-4348-9CD9-14B1700BBC5D}"/>
              </a:ext>
            </a:extLst>
          </p:cNvPr>
          <p:cNvSpPr txBox="1"/>
          <p:nvPr/>
        </p:nvSpPr>
        <p:spPr>
          <a:xfrm>
            <a:off x="4794385" y="4638392"/>
            <a:ext cx="3956999" cy="204611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Realized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cs typeface="Arial" panose="020B0604020202020204" pitchFamily="34" charset="0"/>
              </a:rPr>
              <a:t>BY</a:t>
            </a:r>
            <a:r>
              <a:rPr lang="fr-FR" sz="20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200" b="1" cap="all" dirty="0">
              <a:gradFill>
                <a:gsLst>
                  <a:gs pos="0">
                    <a:srgbClr val="6D87CF"/>
                  </a:gs>
                  <a:gs pos="49000">
                    <a:srgbClr val="4369C3"/>
                  </a:gs>
                  <a:gs pos="50000">
                    <a:srgbClr val="2658B2"/>
                  </a:gs>
                  <a:gs pos="92000">
                    <a:srgbClr val="264F99"/>
                  </a:gs>
                  <a:gs pos="100000">
                    <a:srgbClr val="254E96"/>
                  </a:gs>
                </a:gsLst>
                <a:lin ang="5400000" scaled="0"/>
              </a:gradFill>
              <a:effectLst>
                <a:reflection blurRad="12700" stA="50000" endPos="50000" dist="4953" dir="5400000" sy="-100000"/>
              </a:effectLst>
              <a:latin typeface="Monotype Corsiva" panose="03010101010201010101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cap="all" dirty="0" smtClean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Hamza </a:t>
            </a:r>
            <a:r>
              <a:rPr lang="fr-FR" sz="2000" b="1" cap="all" dirty="0">
                <a:solidFill>
                  <a:srgbClr val="000000"/>
                </a:solidFill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kardate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cap="all" dirty="0">
                <a:solidFill>
                  <a:srgbClr val="1F3864"/>
                </a:solidFill>
                <a:effectLst>
                  <a:reflection blurRad="12700" stA="50000" endPos="50000" dist="4953" dir="5400000" sy="-100000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ZoneTexte 60">
            <a:extLst>
              <a:ext uri="{FF2B5EF4-FFF2-40B4-BE49-F238E27FC236}">
                <a16:creationId xmlns:a16="http://schemas.microsoft.com/office/drawing/2014/main" xmlns="" id="{B49ADBC0-B29C-448E-A294-9A975DBE3F23}"/>
              </a:ext>
            </a:extLst>
          </p:cNvPr>
          <p:cNvSpPr txBox="1"/>
          <p:nvPr/>
        </p:nvSpPr>
        <p:spPr>
          <a:xfrm>
            <a:off x="175596" y="4497693"/>
            <a:ext cx="3377681" cy="17757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Supervised</a:t>
            </a:r>
            <a:r>
              <a:rPr lang="fr-FR" sz="3200" b="1" cap="all" dirty="0">
                <a:gradFill>
                  <a:gsLst>
                    <a:gs pos="0">
                      <a:srgbClr val="6D87CF"/>
                    </a:gs>
                    <a:gs pos="49000">
                      <a:srgbClr val="4369C3"/>
                    </a:gs>
                    <a:gs pos="50000">
                      <a:srgbClr val="2658B2"/>
                    </a:gs>
                    <a:gs pos="92000">
                      <a:srgbClr val="264F99"/>
                    </a:gs>
                    <a:gs pos="100000">
                      <a:srgbClr val="254E96"/>
                    </a:gs>
                  </a:gsLst>
                  <a:lin ang="5400000" scaled="0"/>
                </a:gradFill>
                <a:effectLst>
                  <a:reflection blurRad="12700" stA="50000" endPos="50000" dist="4953" dir="5400000" sy="-100000"/>
                </a:effectLst>
                <a:ea typeface="Calibri" panose="020F0502020204030204" pitchFamily="34" charset="0"/>
                <a:cs typeface="Arial" panose="020B0604020202020204" pitchFamily="34" charset="0"/>
              </a:rPr>
              <a:t> BY </a:t>
            </a:r>
            <a:endParaRPr lang="en-US" sz="3200" b="1" dirty="0"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cs typeface="Arial" panose="020B0604020202020204" pitchFamily="34" charset="0"/>
              </a:rPr>
              <a:t>	Prof</a:t>
            </a:r>
            <a:r>
              <a:rPr lang="en-US" sz="2400" b="1" dirty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3200" b="1" dirty="0" err="1" smtClean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Anas</a:t>
            </a:r>
            <a:r>
              <a:rPr lang="en-US" sz="3200" b="1" dirty="0" smtClean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effectLst>
                  <a:outerShdw blurRad="50800" dist="38100" dir="5400000" algn="t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/>
                </a:effectLst>
                <a:latin typeface="Monotype Corsiva" panose="03010101010201010101" pitchFamily="66" charset="0"/>
                <a:ea typeface="Calibri" panose="020F0502020204030204" pitchFamily="34" charset="0"/>
                <a:cs typeface="Arial" panose="020B0604020202020204" pitchFamily="34" charset="0"/>
              </a:rPr>
              <a:t>Bouayad</a:t>
            </a:r>
            <a:endParaRPr lang="fr-FR" sz="3200" b="1" dirty="0">
              <a:effectLst>
                <a:outerShdw blurRad="50800" dist="38100" dir="5400000" algn="t">
                  <a:srgbClr val="000000">
                    <a:alpha val="40000"/>
                  </a:srgbClr>
                </a:outerShdw>
                <a:reflection blurRad="6350" stA="55000" endA="300" endPos="45500" dir="5400000" sy="-100000" algn="bl"/>
              </a:effectLst>
              <a:latin typeface="Monotype Corsiva" panose="03010101010201010101" pitchFamily="66" charset="0"/>
              <a:cs typeface="Arial" panose="020B0604020202020204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64F8-FEC3-4FA9-85E7-1ABC8F19215B}" type="datetime1">
              <a:rPr lang="fr-FR" smtClean="0"/>
              <a:t>15/06/2021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17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1485359"/>
            <a:ext cx="793217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_ </a:t>
            </a:r>
            <a:r>
              <a:rPr lang="fr-FR" sz="3200" dirty="0" smtClean="0"/>
              <a:t>Nombre </a:t>
            </a:r>
            <a:r>
              <a:rPr lang="fr-FR" sz="3200" dirty="0"/>
              <a:t>limité de catégories (par exemple</a:t>
            </a:r>
            <a:r>
              <a:rPr lang="fr-FR" sz="3200" dirty="0" smtClean="0"/>
              <a:t>,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par rapport à log4j), ce qui limite les </a:t>
            </a:r>
            <a:r>
              <a:rPr lang="fr-FR" sz="3200" dirty="0" smtClean="0"/>
              <a:t>capacités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de filtrage</a:t>
            </a:r>
          </a:p>
          <a:p>
            <a:r>
              <a:rPr lang="fr-FR" sz="3200" dirty="0" smtClean="0"/>
              <a:t>_ à </a:t>
            </a:r>
            <a:r>
              <a:rPr lang="fr-FR" sz="3200" dirty="0"/>
              <a:t>l'échelle du système, nécessite </a:t>
            </a:r>
            <a:r>
              <a:rPr lang="fr-FR" sz="3200" dirty="0" smtClean="0"/>
              <a:t>des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privilèges d'administrateur pour </a:t>
            </a:r>
            <a:r>
              <a:rPr lang="fr-FR" sz="3200" dirty="0" smtClean="0"/>
              <a:t>la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configuration</a:t>
            </a:r>
          </a:p>
          <a:p>
            <a:r>
              <a:rPr lang="fr-FR" sz="3200" dirty="0" smtClean="0"/>
              <a:t>_ </a:t>
            </a:r>
            <a:r>
              <a:rPr lang="fr-FR" sz="3200" dirty="0" smtClean="0"/>
              <a:t>Non </a:t>
            </a:r>
            <a:r>
              <a:rPr lang="fr-FR" sz="3200" dirty="0"/>
              <a:t>disponible sur tous les </a:t>
            </a:r>
            <a:r>
              <a:rPr lang="fr-FR" sz="3200" dirty="0" smtClean="0"/>
              <a:t>systèmes</a:t>
            </a:r>
          </a:p>
          <a:p>
            <a:r>
              <a:rPr lang="fr-FR" sz="3200" dirty="0" smtClean="0"/>
              <a:t> </a:t>
            </a:r>
            <a:r>
              <a:rPr lang="fr-FR" sz="3200" dirty="0"/>
              <a:t>d'exploitation (Windows, par exemple)</a:t>
            </a:r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9F68-58AA-479C-AB02-8B131EEF2618}" type="datetime1">
              <a:rPr lang="fr-FR" smtClean="0"/>
              <a:t>15/06/2021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16" name="ZoneTexte 15"/>
          <p:cNvSpPr txBox="1"/>
          <p:nvPr/>
        </p:nvSpPr>
        <p:spPr>
          <a:xfrm>
            <a:off x="647564" y="962139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 Inconvénients :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2564904"/>
            <a:ext cx="51522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rgbClr val="C00000"/>
                </a:solidFill>
              </a:rPr>
              <a:t>SYSLOG-NG : </a:t>
            </a:r>
            <a:endParaRPr lang="fr-FR" sz="7200" dirty="0" smtClean="0">
              <a:solidFill>
                <a:srgbClr val="C00000"/>
              </a:solidFill>
            </a:endParaRPr>
          </a:p>
          <a:p>
            <a:r>
              <a:rPr lang="fr-FR" sz="7200" dirty="0" smtClean="0">
                <a:solidFill>
                  <a:srgbClr val="C00000"/>
                </a:solidFill>
              </a:rPr>
              <a:t>Installation</a:t>
            </a:r>
            <a:endParaRPr lang="fr-FR" sz="72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A72E-DB6C-4F3C-8D1D-6AA8C3FFB29D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66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420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4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SYSLOG-NG : Installation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61872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4800" dirty="0" smtClean="0">
              <a:solidFill>
                <a:srgbClr val="C00000"/>
              </a:solidFill>
            </a:endParaRPr>
          </a:p>
          <a:p>
            <a:r>
              <a:rPr lang="fr-FR" sz="4800" dirty="0" err="1" smtClean="0">
                <a:solidFill>
                  <a:srgbClr val="C00000"/>
                </a:solidFill>
              </a:rPr>
              <a:t>Sudo</a:t>
            </a:r>
            <a:r>
              <a:rPr lang="fr-FR" sz="4800" dirty="0" smtClean="0">
                <a:solidFill>
                  <a:srgbClr val="C00000"/>
                </a:solidFill>
              </a:rPr>
              <a:t> su</a:t>
            </a:r>
          </a:p>
          <a:p>
            <a:endParaRPr lang="fr-FR" sz="4800" dirty="0" smtClean="0">
              <a:solidFill>
                <a:srgbClr val="C00000"/>
              </a:solidFill>
            </a:endParaRPr>
          </a:p>
          <a:p>
            <a:r>
              <a:rPr lang="fr-FR" sz="4800" dirty="0" err="1" smtClean="0">
                <a:solidFill>
                  <a:srgbClr val="C00000"/>
                </a:solidFill>
              </a:rPr>
              <a:t>apt-get</a:t>
            </a:r>
            <a:r>
              <a:rPr lang="fr-FR" sz="4800" dirty="0" smtClean="0">
                <a:solidFill>
                  <a:srgbClr val="C00000"/>
                </a:solidFill>
              </a:rPr>
              <a:t> </a:t>
            </a:r>
            <a:r>
              <a:rPr lang="fr-FR" sz="4800" dirty="0" err="1">
                <a:solidFill>
                  <a:srgbClr val="C00000"/>
                </a:solidFill>
              </a:rPr>
              <a:t>install</a:t>
            </a:r>
            <a:r>
              <a:rPr lang="fr-FR" sz="4800" dirty="0">
                <a:solidFill>
                  <a:srgbClr val="C00000"/>
                </a:solidFill>
              </a:rPr>
              <a:t> </a:t>
            </a:r>
            <a:r>
              <a:rPr lang="fr-FR" sz="4800" dirty="0" err="1">
                <a:solidFill>
                  <a:srgbClr val="C00000"/>
                </a:solidFill>
              </a:rPr>
              <a:t>syslog-ng</a:t>
            </a:r>
            <a:r>
              <a:rPr lang="fr-FR" sz="4800" dirty="0">
                <a:solidFill>
                  <a:srgbClr val="C00000"/>
                </a:solidFill>
              </a:rPr>
              <a:t> </a:t>
            </a:r>
            <a:endParaRPr lang="fr-FR" sz="4800" dirty="0" smtClean="0">
              <a:solidFill>
                <a:srgbClr val="C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903B-00AE-4034-B273-DB98039692FC}" type="datetime1">
              <a:rPr lang="fr-FR" smtClean="0"/>
              <a:t>15/06/2021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85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95536" y="2475903"/>
            <a:ext cx="642021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solidFill>
                  <a:srgbClr val="C00000"/>
                </a:solidFill>
              </a:rPr>
              <a:t>C</a:t>
            </a:r>
            <a:r>
              <a:rPr lang="fr-FR" sz="8800" dirty="0" smtClean="0">
                <a:solidFill>
                  <a:srgbClr val="C00000"/>
                </a:solidFill>
              </a:rPr>
              <a:t>onfiguration</a:t>
            </a:r>
          </a:p>
          <a:p>
            <a:r>
              <a:rPr lang="fr-FR" sz="8800" dirty="0">
                <a:solidFill>
                  <a:srgbClr val="C00000"/>
                </a:solidFill>
              </a:rPr>
              <a:t>d</a:t>
            </a:r>
            <a:r>
              <a:rPr lang="fr-FR" sz="8800" dirty="0" smtClean="0">
                <a:solidFill>
                  <a:srgbClr val="C00000"/>
                </a:solidFill>
              </a:rPr>
              <a:t>u </a:t>
            </a:r>
            <a:r>
              <a:rPr lang="fr-FR" sz="8800" dirty="0" err="1" smtClean="0">
                <a:solidFill>
                  <a:srgbClr val="C00000"/>
                </a:solidFill>
              </a:rPr>
              <a:t>syslog-ng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7AB33-918A-4F47-90D6-AC06451768B6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7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451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</a:t>
            </a:r>
            <a:r>
              <a:rPr lang="fr-FR" sz="2800" dirty="0" smtClean="0">
                <a:solidFill>
                  <a:srgbClr val="FF0000"/>
                </a:solidFill>
              </a:rPr>
              <a:t>) Configuration du </a:t>
            </a:r>
            <a:r>
              <a:rPr lang="fr-FR" sz="2800" dirty="0" err="1" smtClean="0">
                <a:solidFill>
                  <a:srgbClr val="FF0000"/>
                </a:solidFill>
              </a:rPr>
              <a:t>syslog-ng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" y="2780928"/>
            <a:ext cx="860135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F1EA-4506-433A-9B31-2825F00BC885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38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4861" y="1998634"/>
            <a:ext cx="69704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Utilisation de</a:t>
            </a:r>
          </a:p>
          <a:p>
            <a:r>
              <a:rPr lang="fr-FR" sz="8800" dirty="0" smtClean="0">
                <a:solidFill>
                  <a:srgbClr val="C00000"/>
                </a:solidFill>
              </a:rPr>
              <a:t> </a:t>
            </a:r>
            <a:r>
              <a:rPr lang="fr-FR" sz="8800" dirty="0" err="1">
                <a:solidFill>
                  <a:srgbClr val="C00000"/>
                </a:solidFill>
              </a:rPr>
              <a:t>syslog-ng</a:t>
            </a:r>
            <a:r>
              <a:rPr lang="fr-FR" sz="8800" dirty="0">
                <a:solidFill>
                  <a:srgbClr val="C00000"/>
                </a:solidFill>
              </a:rPr>
              <a:t> </a:t>
            </a:r>
            <a:r>
              <a:rPr lang="fr-FR" sz="8800" dirty="0" smtClean="0">
                <a:solidFill>
                  <a:srgbClr val="C00000"/>
                </a:solidFill>
              </a:rPr>
              <a:t>avec</a:t>
            </a:r>
          </a:p>
          <a:p>
            <a:r>
              <a:rPr lang="fr-FR" sz="8800" dirty="0" smtClean="0">
                <a:solidFill>
                  <a:srgbClr val="C00000"/>
                </a:solidFill>
              </a:rPr>
              <a:t> </a:t>
            </a:r>
            <a:r>
              <a:rPr lang="fr-FR" sz="8800" dirty="0">
                <a:solidFill>
                  <a:srgbClr val="C00000"/>
                </a:solidFill>
              </a:rPr>
              <a:t>un web server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980728"/>
            <a:ext cx="2592288" cy="15841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484016" y="5857578"/>
            <a:ext cx="1656184" cy="10004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5C031-B62B-43BD-BA14-014DC090E4D0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0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698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Utilisation </a:t>
            </a:r>
            <a:r>
              <a:rPr lang="fr-FR" sz="2800" dirty="0" smtClean="0">
                <a:solidFill>
                  <a:srgbClr val="FF0000"/>
                </a:solidFill>
              </a:rPr>
              <a:t>de </a:t>
            </a:r>
            <a:r>
              <a:rPr lang="fr-FR" sz="2800" dirty="0" err="1">
                <a:solidFill>
                  <a:srgbClr val="FF0000"/>
                </a:solidFill>
              </a:rPr>
              <a:t>syslog-ng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avec </a:t>
            </a:r>
            <a:r>
              <a:rPr lang="fr-FR" sz="2800" dirty="0">
                <a:solidFill>
                  <a:srgbClr val="FF0000"/>
                </a:solidFill>
              </a:rPr>
              <a:t>un web </a:t>
            </a:r>
            <a:r>
              <a:rPr lang="fr-FR" sz="2800" dirty="0" smtClean="0">
                <a:solidFill>
                  <a:srgbClr val="FF0000"/>
                </a:solidFill>
              </a:rPr>
              <a:t>server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9" y="1431940"/>
            <a:ext cx="8028891" cy="509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9FE1-C5DD-4B05-A11A-DA272F697576}" type="datetime1">
              <a:rPr lang="fr-FR" smtClean="0"/>
              <a:t>15/06/2021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16" name="Ellipse 15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" y="1772816"/>
            <a:ext cx="8097299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68EE-C4C0-4967-AB25-428E1699CF3B}" type="datetime1">
              <a:rPr lang="fr-FR" smtClean="0"/>
              <a:t>15/06/2021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5" y="2276872"/>
            <a:ext cx="83820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FA4A-1D38-4CC3-B31B-369EC023DC92}" type="datetime1">
              <a:rPr lang="fr-FR" smtClean="0"/>
              <a:t>15/06/2021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sp>
        <p:nvSpPr>
          <p:cNvPr id="15" name="Ellipse 14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0624"/>
            <a:ext cx="8640960" cy="547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38C7-4BFE-4A8D-8CAB-CFBBB8185C52}" type="datetime1">
              <a:rPr lang="fr-FR" smtClean="0"/>
              <a:t>15/06/2021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sp>
        <p:nvSpPr>
          <p:cNvPr id="15" name="Ellipse 14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251520" y="2288250"/>
            <a:ext cx="1764196" cy="2436894"/>
            <a:chOff x="503548" y="2288250"/>
            <a:chExt cx="1512168" cy="2076854"/>
          </a:xfrm>
        </p:grpSpPr>
        <p:sp>
          <p:nvSpPr>
            <p:cNvPr id="3" name="Ellipse 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  <a:endParaRPr lang="fr-FR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503548" y="3219397"/>
              <a:ext cx="1512168" cy="114570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SYSLOG-NG :  Présentation</a:t>
              </a:r>
            </a:p>
          </p:txBody>
        </p:sp>
        <p:cxnSp>
          <p:nvCxnSpPr>
            <p:cNvPr id="6" name="Connecteur droit avec flèche 5"/>
            <p:cNvCxnSpPr>
              <a:stCxn id="3" idx="4"/>
              <a:endCxn id="4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2168116" y="2278632"/>
            <a:ext cx="1512168" cy="2446512"/>
            <a:chOff x="503548" y="2288250"/>
            <a:chExt cx="1512168" cy="2076854"/>
          </a:xfrm>
        </p:grpSpPr>
        <p:sp>
          <p:nvSpPr>
            <p:cNvPr id="11" name="Ellipse 10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</a:t>
              </a:r>
              <a:endParaRPr lang="fr-FR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03548" y="3223901"/>
              <a:ext cx="1512168" cy="11412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bg1"/>
                  </a:solidFill>
                </a:rPr>
                <a:t>Domaine d'utilisation  de </a:t>
              </a:r>
              <a:r>
                <a:rPr lang="fr-FR" dirty="0" err="1">
                  <a:solidFill>
                    <a:schemeClr val="bg1"/>
                  </a:solidFill>
                </a:rPr>
                <a:t>syslog-ng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Connecteur droit avec flèche 12"/>
            <p:cNvCxnSpPr>
              <a:stCxn id="11" idx="4"/>
              <a:endCxn id="12" idx="0"/>
            </p:cNvCxnSpPr>
            <p:nvPr/>
          </p:nvCxnSpPr>
          <p:spPr>
            <a:xfrm>
              <a:off x="1259632" y="2936322"/>
              <a:ext cx="0" cy="287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3851920" y="2288250"/>
            <a:ext cx="1512168" cy="2436895"/>
            <a:chOff x="503548" y="2288250"/>
            <a:chExt cx="1512168" cy="2076855"/>
          </a:xfrm>
        </p:grpSpPr>
        <p:sp>
          <p:nvSpPr>
            <p:cNvPr id="15" name="Ellipse 14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503548" y="3219397"/>
              <a:ext cx="1512168" cy="114570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Avantages/  </a:t>
              </a:r>
              <a:r>
                <a:rPr lang="fr-FR" sz="1600" dirty="0"/>
                <a:t>Inconvénients :</a:t>
              </a:r>
              <a:endParaRPr lang="fr-FR" dirty="0"/>
            </a:p>
          </p:txBody>
        </p:sp>
        <p:cxnSp>
          <p:nvCxnSpPr>
            <p:cNvPr id="17" name="Connecteur droit avec flèche 16"/>
            <p:cNvCxnSpPr>
              <a:stCxn id="15" idx="4"/>
              <a:endCxn id="16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5562720" y="2276073"/>
            <a:ext cx="1512168" cy="2449071"/>
            <a:chOff x="503548" y="2288250"/>
            <a:chExt cx="1512168" cy="2449071"/>
          </a:xfrm>
        </p:grpSpPr>
        <p:sp>
          <p:nvSpPr>
            <p:cNvPr id="19" name="Ellipse 18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4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03548" y="3392995"/>
              <a:ext cx="1512168" cy="13443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SYSLOG-NG :  Installation</a:t>
              </a:r>
            </a:p>
          </p:txBody>
        </p:sp>
        <p:cxnSp>
          <p:nvCxnSpPr>
            <p:cNvPr id="21" name="Connecteur droit avec flèche 20"/>
            <p:cNvCxnSpPr>
              <a:stCxn id="19" idx="4"/>
              <a:endCxn id="20" idx="0"/>
            </p:cNvCxnSpPr>
            <p:nvPr/>
          </p:nvCxnSpPr>
          <p:spPr>
            <a:xfrm>
              <a:off x="1259632" y="2936322"/>
              <a:ext cx="0" cy="456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236296" y="2276072"/>
            <a:ext cx="1512168" cy="2449071"/>
            <a:chOff x="503548" y="2288250"/>
            <a:chExt cx="1512168" cy="2076854"/>
          </a:xfrm>
        </p:grpSpPr>
        <p:sp>
          <p:nvSpPr>
            <p:cNvPr id="23" name="Ellipse 2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5</a:t>
              </a:r>
              <a:endParaRPr lang="fr-FR" dirty="0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03548" y="3225093"/>
              <a:ext cx="1512168" cy="114001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/>
                <a:t>Configuration</a:t>
              </a:r>
              <a:r>
                <a:rPr lang="fr-FR" dirty="0"/>
                <a:t> du </a:t>
              </a:r>
              <a:r>
                <a:rPr lang="fr-FR" dirty="0" err="1"/>
                <a:t>syslog-ng</a:t>
              </a:r>
              <a:endParaRPr lang="fr-FR" dirty="0"/>
            </a:p>
          </p:txBody>
        </p:sp>
        <p:cxnSp>
          <p:nvCxnSpPr>
            <p:cNvPr id="25" name="Connecteur droit avec flèche 24"/>
            <p:cNvCxnSpPr>
              <a:stCxn id="23" idx="4"/>
              <a:endCxn id="24" idx="0"/>
            </p:cNvCxnSpPr>
            <p:nvPr/>
          </p:nvCxnSpPr>
          <p:spPr>
            <a:xfrm>
              <a:off x="1259632" y="2936322"/>
              <a:ext cx="0" cy="288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467544" y="548680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3D5B-B81C-44F6-9979-26C93D3E60D0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96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49386" y="2780928"/>
            <a:ext cx="46529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Exécution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F657-BC39-4A0F-87B1-B2CB6624584E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98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35224" y="2573288"/>
            <a:ext cx="76419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Gestion </a:t>
            </a:r>
            <a:r>
              <a:rPr lang="fr-FR" sz="8800" dirty="0">
                <a:solidFill>
                  <a:srgbClr val="C00000"/>
                </a:solidFill>
              </a:rPr>
              <a:t>des logs</a:t>
            </a: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5543-7216-4194-A974-20CD9D3AFF11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74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971600" y="908720"/>
            <a:ext cx="3027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8</a:t>
            </a:r>
            <a:r>
              <a:rPr lang="fr-FR" sz="2800" dirty="0" smtClean="0">
                <a:solidFill>
                  <a:srgbClr val="FF0000"/>
                </a:solidFill>
              </a:rPr>
              <a:t>) Gestion des logs: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47564" y="4031198"/>
            <a:ext cx="5823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Loganalyzer</a:t>
            </a:r>
            <a:r>
              <a:rPr lang="fr-FR" dirty="0"/>
              <a:t> </a:t>
            </a:r>
            <a:r>
              <a:rPr lang="fr-FR" dirty="0" smtClean="0"/>
              <a:t>: est </a:t>
            </a:r>
            <a:r>
              <a:rPr lang="fr-FR" dirty="0"/>
              <a:t>un outil libre d'analyse de </a:t>
            </a:r>
            <a:r>
              <a:rPr lang="fr-FR" dirty="0" smtClean="0"/>
              <a:t>journaux</a:t>
            </a:r>
            <a:endParaRPr lang="fr-FR" dirty="0" smtClean="0"/>
          </a:p>
          <a:p>
            <a:r>
              <a:rPr lang="fr-FR" b="1" dirty="0" err="1"/>
              <a:t>php</a:t>
            </a:r>
            <a:r>
              <a:rPr lang="fr-FR" dirty="0" err="1"/>
              <a:t>-</a:t>
            </a:r>
            <a:r>
              <a:rPr lang="fr-FR" b="1" dirty="0" err="1"/>
              <a:t>syslog</a:t>
            </a:r>
            <a:r>
              <a:rPr lang="fr-FR" dirty="0" err="1"/>
              <a:t>-</a:t>
            </a:r>
            <a:r>
              <a:rPr lang="fr-FR" b="1" dirty="0" err="1"/>
              <a:t>ng</a:t>
            </a:r>
            <a:r>
              <a:rPr lang="fr-FR" dirty="0"/>
              <a:t> est une interface web basée sur un script </a:t>
            </a:r>
            <a:r>
              <a:rPr lang="fr-FR" dirty="0" err="1"/>
              <a:t>php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7563" y="3034502"/>
            <a:ext cx="615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7030A0"/>
                </a:solidFill>
              </a:rPr>
              <a:t>Utilisation </a:t>
            </a:r>
            <a:r>
              <a:rPr lang="fr-FR" sz="2800" dirty="0">
                <a:solidFill>
                  <a:srgbClr val="7030A0"/>
                </a:solidFill>
              </a:rPr>
              <a:t>les outils </a:t>
            </a:r>
            <a:r>
              <a:rPr lang="fr-FR" sz="2800" dirty="0" smtClean="0">
                <a:solidFill>
                  <a:srgbClr val="7030A0"/>
                </a:solidFill>
              </a:rPr>
              <a:t>du gestion </a:t>
            </a:r>
            <a:r>
              <a:rPr lang="fr-FR" sz="2800" dirty="0">
                <a:solidFill>
                  <a:srgbClr val="7030A0"/>
                </a:solidFill>
              </a:rPr>
              <a:t>des </a:t>
            </a:r>
            <a:r>
              <a:rPr lang="fr-FR" sz="2800" dirty="0" smtClean="0">
                <a:solidFill>
                  <a:srgbClr val="7030A0"/>
                </a:solidFill>
              </a:rPr>
              <a:t>logs : 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47564" y="1916832"/>
            <a:ext cx="5295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7030A0"/>
                </a:solidFill>
              </a:rPr>
              <a:t>S</a:t>
            </a:r>
            <a:r>
              <a:rPr lang="fr-FR" sz="2800" dirty="0" smtClean="0">
                <a:solidFill>
                  <a:srgbClr val="7030A0"/>
                </a:solidFill>
              </a:rPr>
              <a:t>auvegarder </a:t>
            </a:r>
            <a:r>
              <a:rPr lang="fr-FR" sz="2800" dirty="0">
                <a:solidFill>
                  <a:srgbClr val="7030A0"/>
                </a:solidFill>
              </a:rPr>
              <a:t>les logs avec </a:t>
            </a:r>
            <a:r>
              <a:rPr lang="fr-FR" sz="2800" dirty="0" err="1">
                <a:solidFill>
                  <a:srgbClr val="7030A0"/>
                </a:solidFill>
              </a:rPr>
              <a:t>syslog-ng</a:t>
            </a:r>
            <a:endParaRPr lang="fr-FR" sz="2800" dirty="0">
              <a:solidFill>
                <a:srgbClr val="7030A0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4C67-8CFC-4203-B1E3-C4C683F6028A}" type="datetime1">
              <a:rPr lang="fr-FR" smtClean="0"/>
              <a:t>15/06/2021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96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87624" y="2420888"/>
            <a:ext cx="59298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Conclusion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98A2-81EA-4FB4-8601-F734A3AB85B6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20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B08F6F5-C6C8-40F6-8345-CECF39C0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5179">
            <a:off x="3003947" y="2024867"/>
            <a:ext cx="3136106" cy="3707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ZoneTexte 15"/>
          <p:cNvSpPr txBox="1"/>
          <p:nvPr/>
        </p:nvSpPr>
        <p:spPr>
          <a:xfrm>
            <a:off x="971600" y="908720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9) </a:t>
            </a:r>
            <a:r>
              <a:rPr lang="fr-FR" sz="2800" dirty="0">
                <a:solidFill>
                  <a:srgbClr val="FF0000"/>
                </a:solidFill>
              </a:rPr>
              <a:t>conclusion:</a:t>
            </a:r>
          </a:p>
        </p:txBody>
      </p:sp>
      <p:sp>
        <p:nvSpPr>
          <p:cNvPr id="17" name="Ellipse 16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4E30-CC99-482C-A8FF-5825A8C7CF51}" type="datetime1">
              <a:rPr lang="fr-FR" smtClean="0"/>
              <a:t>15/06/2021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64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DD04239A-DA17-4B86-B112-DDE2CFB1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7" y="1201828"/>
            <a:ext cx="6174052" cy="3829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5D94-62D0-4A13-8A16-017CFECFEA9D}" type="datetime1">
              <a:rPr lang="fr-FR" smtClean="0"/>
              <a:t>15/06/2021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07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59632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2978" y="2276072"/>
            <a:ext cx="2348782" cy="2436894"/>
            <a:chOff x="503548" y="2288250"/>
            <a:chExt cx="1512168" cy="2076854"/>
          </a:xfrm>
        </p:grpSpPr>
        <p:sp>
          <p:nvSpPr>
            <p:cNvPr id="3" name="Ellipse 2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</a:t>
              </a:r>
              <a:endParaRPr lang="fr-FR" dirty="0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503548" y="3219397"/>
              <a:ext cx="1512168" cy="114570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Utilisation de  </a:t>
              </a:r>
              <a:r>
                <a:rPr lang="fr-FR" dirty="0" err="1"/>
                <a:t>syslog-ng</a:t>
              </a:r>
              <a:r>
                <a:rPr lang="fr-FR" dirty="0"/>
                <a:t> avec  un web server</a:t>
              </a:r>
            </a:p>
          </p:txBody>
        </p:sp>
        <p:cxnSp>
          <p:nvCxnSpPr>
            <p:cNvPr id="6" name="Connecteur droit avec flèche 5"/>
            <p:cNvCxnSpPr>
              <a:stCxn id="3" idx="4"/>
              <a:endCxn id="4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Groupe 9"/>
          <p:cNvGrpSpPr/>
          <p:nvPr/>
        </p:nvGrpSpPr>
        <p:grpSpPr>
          <a:xfrm>
            <a:off x="2528156" y="2266454"/>
            <a:ext cx="1899828" cy="2446512"/>
            <a:chOff x="503548" y="2288250"/>
            <a:chExt cx="1512168" cy="2076854"/>
          </a:xfrm>
        </p:grpSpPr>
        <p:sp>
          <p:nvSpPr>
            <p:cNvPr id="11" name="Ellipse 10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7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503548" y="3223901"/>
              <a:ext cx="1512168" cy="114120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Exécution</a:t>
              </a:r>
            </a:p>
          </p:txBody>
        </p:sp>
        <p:cxnSp>
          <p:nvCxnSpPr>
            <p:cNvPr id="13" name="Connecteur droit avec flèche 12"/>
            <p:cNvCxnSpPr>
              <a:stCxn id="11" idx="4"/>
              <a:endCxn id="12" idx="0"/>
            </p:cNvCxnSpPr>
            <p:nvPr/>
          </p:nvCxnSpPr>
          <p:spPr>
            <a:xfrm>
              <a:off x="1259632" y="2936322"/>
              <a:ext cx="0" cy="287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6444208" y="2276072"/>
            <a:ext cx="2304256" cy="2436895"/>
            <a:chOff x="503548" y="2288250"/>
            <a:chExt cx="1512168" cy="2076855"/>
          </a:xfrm>
        </p:grpSpPr>
        <p:sp>
          <p:nvSpPr>
            <p:cNvPr id="15" name="Ellipse 14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9</a:t>
              </a:r>
              <a:endParaRPr lang="fr-FR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503548" y="3219397"/>
              <a:ext cx="1512168" cy="114570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C</a:t>
              </a:r>
              <a:r>
                <a:rPr lang="fr-FR" dirty="0" smtClean="0">
                  <a:solidFill>
                    <a:schemeClr val="bg1"/>
                  </a:solidFill>
                </a:rPr>
                <a:t>onclusion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cteur droit avec flèche 16"/>
            <p:cNvCxnSpPr>
              <a:stCxn id="15" idx="4"/>
              <a:endCxn id="16" idx="0"/>
            </p:cNvCxnSpPr>
            <p:nvPr/>
          </p:nvCxnSpPr>
          <p:spPr>
            <a:xfrm>
              <a:off x="1259632" y="2936322"/>
              <a:ext cx="0" cy="2830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4540061" y="2263895"/>
            <a:ext cx="1728192" cy="2449071"/>
            <a:chOff x="503548" y="2288250"/>
            <a:chExt cx="1512168" cy="2449071"/>
          </a:xfrm>
        </p:grpSpPr>
        <p:sp>
          <p:nvSpPr>
            <p:cNvPr id="19" name="Ellipse 18"/>
            <p:cNvSpPr/>
            <p:nvPr/>
          </p:nvSpPr>
          <p:spPr>
            <a:xfrm>
              <a:off x="899592" y="2288250"/>
              <a:ext cx="720080" cy="6480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8</a:t>
              </a:r>
              <a:endParaRPr lang="fr-FR" dirty="0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503548" y="3392995"/>
              <a:ext cx="1512168" cy="134432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Gestion des logs</a:t>
              </a:r>
            </a:p>
          </p:txBody>
        </p:sp>
        <p:cxnSp>
          <p:nvCxnSpPr>
            <p:cNvPr id="21" name="Connecteur droit avec flèche 20"/>
            <p:cNvCxnSpPr>
              <a:stCxn id="19" idx="4"/>
              <a:endCxn id="20" idx="0"/>
            </p:cNvCxnSpPr>
            <p:nvPr/>
          </p:nvCxnSpPr>
          <p:spPr>
            <a:xfrm>
              <a:off x="1259632" y="2936322"/>
              <a:ext cx="0" cy="4566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72070" y="45750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>
                <a:solidFill>
                  <a:srgbClr val="C00000"/>
                </a:solidFill>
              </a:rPr>
              <a:t>Plan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E48D-2FB4-4D2F-BC8B-EABAD3CA86E3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78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74610" y="1988840"/>
            <a:ext cx="62665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smtClean="0">
                <a:solidFill>
                  <a:srgbClr val="C00000"/>
                </a:solidFill>
              </a:rPr>
              <a:t>SYSLOG-NG :</a:t>
            </a:r>
          </a:p>
          <a:p>
            <a:r>
              <a:rPr lang="fr-FR" sz="8800" dirty="0" smtClean="0">
                <a:solidFill>
                  <a:srgbClr val="C00000"/>
                </a:solidFill>
              </a:rPr>
              <a:t> Présentation</a:t>
            </a:r>
            <a:endParaRPr lang="fr-FR" sz="88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3707904" y="4725144"/>
            <a:ext cx="4104456" cy="20162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E84C-6760-499C-A791-543DD11F47AD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06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452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1) </a:t>
            </a:r>
            <a:r>
              <a:rPr lang="fr-FR" sz="2800" dirty="0">
                <a:solidFill>
                  <a:srgbClr val="FF0000"/>
                </a:solidFill>
              </a:rPr>
              <a:t>SYSLOG-NG : Présentation</a:t>
            </a:r>
            <a:r>
              <a:rPr lang="fr-FR" sz="2800" dirty="0" smtClean="0">
                <a:solidFill>
                  <a:srgbClr val="FF0000"/>
                </a:solidFill>
              </a:rPr>
              <a:t> :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1431940"/>
            <a:ext cx="78219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Syslog-ng</a:t>
            </a:r>
            <a:r>
              <a:rPr lang="fr-FR" sz="3600" dirty="0"/>
              <a:t> est une implémentation </a:t>
            </a:r>
            <a:r>
              <a:rPr lang="fr-FR" sz="3600" dirty="0" smtClean="0"/>
              <a:t>du</a:t>
            </a:r>
          </a:p>
          <a:p>
            <a:r>
              <a:rPr lang="fr-FR" sz="3600" dirty="0" smtClean="0"/>
              <a:t>protocole</a:t>
            </a:r>
            <a:r>
              <a:rPr lang="fr-FR" sz="3600" dirty="0"/>
              <a:t> </a:t>
            </a:r>
            <a:r>
              <a:rPr lang="fr-FR" sz="3600" dirty="0" err="1">
                <a:hlinkClick r:id="rId2" tooltip="Syslog"/>
              </a:rPr>
              <a:t>syslog</a:t>
            </a:r>
            <a:r>
              <a:rPr lang="fr-FR" sz="3600" dirty="0"/>
              <a:t> pour les architectures </a:t>
            </a:r>
            <a:endParaRPr lang="fr-FR" sz="3600" dirty="0" smtClean="0"/>
          </a:p>
          <a:p>
            <a:r>
              <a:rPr lang="fr-FR" sz="3600" dirty="0" smtClean="0"/>
              <a:t>de </a:t>
            </a:r>
            <a:r>
              <a:rPr lang="fr-FR" sz="3600" dirty="0"/>
              <a:t>type </a:t>
            </a:r>
            <a:r>
              <a:rPr lang="fr-FR" sz="3600" dirty="0">
                <a:hlinkClick r:id="rId3"/>
              </a:rPr>
              <a:t>UNIX</a:t>
            </a:r>
            <a:r>
              <a:rPr lang="fr-FR" sz="3600" dirty="0" smtClean="0"/>
              <a:t>.</a:t>
            </a:r>
          </a:p>
          <a:p>
            <a:endParaRPr lang="fr-FR" sz="3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fr-FR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Un gestionnaire de journaux systèmes de</a:t>
            </a:r>
          </a:p>
          <a:p>
            <a:r>
              <a:rPr lang="fr-FR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nouvelle génération (</a:t>
            </a:r>
            <a:r>
              <a:rPr lang="fr-FR" sz="36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ng</a:t>
            </a:r>
            <a:r>
              <a:rPr lang="fr-FR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= new</a:t>
            </a:r>
          </a:p>
          <a:p>
            <a:r>
              <a:rPr lang="fr-FR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fr-FR" sz="3600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generation</a:t>
            </a:r>
            <a:r>
              <a:rPr lang="fr-FR" sz="36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fr-FR" sz="36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fr-FR" sz="3600" b="1" dirty="0"/>
              <a:t>Première </a:t>
            </a:r>
            <a:r>
              <a:rPr lang="fr-FR" sz="3600" b="1" dirty="0" smtClean="0"/>
              <a:t>version : 1998</a:t>
            </a:r>
            <a:endParaRPr lang="fr-FR" sz="36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7390-9F4B-4B84-A2C0-5CF1E66AA2FD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99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780928"/>
            <a:ext cx="81926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 smtClean="0">
                <a:solidFill>
                  <a:srgbClr val="C00000"/>
                </a:solidFill>
              </a:rPr>
              <a:t>Domaine d'utilisation</a:t>
            </a:r>
          </a:p>
          <a:p>
            <a:r>
              <a:rPr lang="fr-FR" sz="7200" dirty="0" smtClean="0">
                <a:solidFill>
                  <a:srgbClr val="C00000"/>
                </a:solidFill>
              </a:rPr>
              <a:t> </a:t>
            </a:r>
            <a:r>
              <a:rPr lang="fr-FR" sz="7200" dirty="0">
                <a:solidFill>
                  <a:srgbClr val="C00000"/>
                </a:solidFill>
              </a:rPr>
              <a:t>de </a:t>
            </a:r>
            <a:r>
              <a:rPr lang="fr-FR" sz="7200" dirty="0" err="1">
                <a:solidFill>
                  <a:srgbClr val="C00000"/>
                </a:solidFill>
              </a:rPr>
              <a:t>syslog-ng</a:t>
            </a:r>
            <a:endParaRPr lang="fr-FR" sz="72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258002" y="4844721"/>
            <a:ext cx="4104456" cy="20162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DE4-E38E-4969-9E73-556248307DAD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2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908720"/>
            <a:ext cx="5687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  <a:r>
              <a:rPr lang="fr-FR" sz="2800" dirty="0" smtClean="0">
                <a:solidFill>
                  <a:srgbClr val="FF0000"/>
                </a:solidFill>
              </a:rPr>
              <a:t>) Domaine </a:t>
            </a:r>
            <a:r>
              <a:rPr lang="fr-FR" sz="2800" dirty="0">
                <a:solidFill>
                  <a:srgbClr val="FF0000"/>
                </a:solidFill>
              </a:rPr>
              <a:t>d'utilisation de </a:t>
            </a:r>
            <a:r>
              <a:rPr lang="fr-FR" sz="2800" dirty="0" err="1">
                <a:solidFill>
                  <a:srgbClr val="FF0000"/>
                </a:solidFill>
              </a:rPr>
              <a:t>syslog-ng</a:t>
            </a:r>
            <a:r>
              <a:rPr lang="fr-FR" sz="2800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93085" y="1431940"/>
            <a:ext cx="80223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Syslog-ng</a:t>
            </a:r>
            <a:r>
              <a:rPr lang="fr-FR" sz="3600" dirty="0"/>
              <a:t> est largement </a:t>
            </a:r>
            <a:r>
              <a:rPr lang="fr-FR" sz="3600" dirty="0" smtClean="0"/>
              <a:t>utilisé dans la</a:t>
            </a:r>
          </a:p>
          <a:p>
            <a:r>
              <a:rPr lang="fr-FR" sz="3600" dirty="0" smtClean="0"/>
              <a:t>centralisation </a:t>
            </a:r>
            <a:r>
              <a:rPr lang="fr-FR" sz="3600" dirty="0"/>
              <a:t>des </a:t>
            </a:r>
            <a:r>
              <a:rPr lang="fr-FR" sz="3600" dirty="0" smtClean="0"/>
              <a:t>"logs"  provenant </a:t>
            </a:r>
            <a:r>
              <a:rPr lang="fr-FR" sz="3600" dirty="0"/>
              <a:t>de </a:t>
            </a:r>
            <a:endParaRPr lang="fr-FR" sz="3600" dirty="0" smtClean="0"/>
          </a:p>
          <a:p>
            <a:r>
              <a:rPr lang="fr-FR" sz="3600" dirty="0" smtClean="0"/>
              <a:t>différents systèmes d'infrastructures </a:t>
            </a:r>
          </a:p>
          <a:p>
            <a:r>
              <a:rPr lang="fr-FR" sz="3600" dirty="0" smtClean="0"/>
              <a:t>hétérogènes</a:t>
            </a:r>
            <a:r>
              <a:rPr lang="fr-FR" sz="3600" dirty="0"/>
              <a:t>. </a:t>
            </a:r>
            <a:endParaRPr lang="fr-FR" sz="3600" dirty="0" smtClean="0"/>
          </a:p>
          <a:p>
            <a:r>
              <a:rPr lang="fr-FR" sz="3600" dirty="0" err="1" smtClean="0"/>
              <a:t>Syslog-ng</a:t>
            </a:r>
            <a:r>
              <a:rPr lang="fr-FR" sz="3600" dirty="0" smtClean="0"/>
              <a:t> </a:t>
            </a:r>
            <a:r>
              <a:rPr lang="fr-FR" sz="3600" dirty="0"/>
              <a:t>peut travailler en </a:t>
            </a:r>
            <a:r>
              <a:rPr lang="fr-FR" sz="3600" dirty="0" smtClean="0"/>
              <a:t>mode serveur</a:t>
            </a:r>
          </a:p>
          <a:p>
            <a:r>
              <a:rPr lang="fr-FR" sz="3600" dirty="0" smtClean="0"/>
              <a:t>(</a:t>
            </a:r>
            <a:r>
              <a:rPr lang="fr-FR" sz="3600" dirty="0"/>
              <a:t>réception des logs) ou </a:t>
            </a:r>
            <a:r>
              <a:rPr lang="fr-FR" sz="3600" dirty="0" smtClean="0"/>
              <a:t>agent </a:t>
            </a:r>
            <a:r>
              <a:rPr lang="fr-FR" sz="3600" dirty="0"/>
              <a:t>(envoi </a:t>
            </a:r>
            <a:r>
              <a:rPr lang="fr-FR" sz="3600" dirty="0" smtClean="0"/>
              <a:t>des</a:t>
            </a:r>
          </a:p>
          <a:p>
            <a:r>
              <a:rPr lang="fr-FR" sz="3600" dirty="0" smtClean="0"/>
              <a:t>logs</a:t>
            </a:r>
            <a:r>
              <a:rPr lang="fr-FR" sz="3600" dirty="0"/>
              <a:t>). Chaque machine </a:t>
            </a:r>
            <a:r>
              <a:rPr lang="fr-FR" sz="3600" dirty="0" smtClean="0"/>
              <a:t>serveur </a:t>
            </a:r>
            <a:r>
              <a:rPr lang="fr-FR" sz="3600" dirty="0"/>
              <a:t>peut ainsi </a:t>
            </a:r>
            <a:endParaRPr lang="fr-FR" sz="3600" dirty="0" smtClean="0"/>
          </a:p>
          <a:p>
            <a:r>
              <a:rPr lang="fr-FR" sz="3600" dirty="0" smtClean="0"/>
              <a:t>envoyer </a:t>
            </a:r>
            <a:r>
              <a:rPr lang="fr-FR" sz="3600" dirty="0"/>
              <a:t>ses </a:t>
            </a:r>
            <a:r>
              <a:rPr lang="fr-FR" sz="3600" dirty="0" smtClean="0"/>
              <a:t>logs systèmes </a:t>
            </a:r>
            <a:r>
              <a:rPr lang="fr-FR" sz="3600" dirty="0"/>
              <a:t>vers un </a:t>
            </a:r>
            <a:r>
              <a:rPr lang="fr-FR" sz="3600" dirty="0" smtClean="0"/>
              <a:t>serveur</a:t>
            </a:r>
          </a:p>
          <a:p>
            <a:r>
              <a:rPr lang="fr-FR" sz="3600" dirty="0" smtClean="0"/>
              <a:t> </a:t>
            </a:r>
            <a:r>
              <a:rPr lang="fr-FR" sz="3600" dirty="0"/>
              <a:t>central </a:t>
            </a:r>
            <a:r>
              <a:rPr lang="fr-FR" sz="3600" dirty="0" err="1"/>
              <a:t>syslog-ng</a:t>
            </a:r>
            <a:r>
              <a:rPr lang="fr-FR" sz="3600" dirty="0"/>
              <a:t>.</a:t>
            </a:r>
            <a:endParaRPr lang="fr-FR" sz="3600" dirty="0" smtClean="0"/>
          </a:p>
        </p:txBody>
      </p:sp>
      <p:sp>
        <p:nvSpPr>
          <p:cNvPr id="6" name="Ellipse 5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F19-1EAE-4667-AF09-DCB6516AA318}" type="datetime1">
              <a:rPr lang="fr-FR" smtClean="0"/>
              <a:t>15/06/2021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46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1520" y="2823120"/>
            <a:ext cx="77091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C00000"/>
                </a:solidFill>
              </a:rPr>
              <a:t>Avantages/</a:t>
            </a:r>
          </a:p>
          <a:p>
            <a:r>
              <a:rPr lang="fr-FR" sz="8000" dirty="0" smtClean="0">
                <a:solidFill>
                  <a:srgbClr val="C00000"/>
                </a:solidFill>
              </a:rPr>
              <a:t> </a:t>
            </a:r>
            <a:r>
              <a:rPr lang="fr-FR" sz="8000" dirty="0">
                <a:solidFill>
                  <a:srgbClr val="C00000"/>
                </a:solidFill>
              </a:rPr>
              <a:t>Inconvénients :</a:t>
            </a:r>
          </a:p>
          <a:p>
            <a:endParaRPr lang="fr-FR" sz="8000" dirty="0">
              <a:solidFill>
                <a:srgbClr val="C00000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547664" y="692696"/>
            <a:ext cx="1728192" cy="12961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5940152" y="1196752"/>
            <a:ext cx="2592288" cy="158417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183124" y="5265832"/>
            <a:ext cx="2088232" cy="159216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C9B8-1DC2-45E5-A818-4EF9C93B7056}" type="datetime1">
              <a:rPr lang="fr-FR" smtClean="0"/>
              <a:t>15/06/2021</a:t>
            </a:fld>
            <a:endParaRPr lang="fr-BE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1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1431940"/>
            <a:ext cx="79870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● </a:t>
            </a:r>
            <a:r>
              <a:rPr lang="fr-FR" sz="2800" dirty="0" smtClean="0"/>
              <a:t>La </a:t>
            </a:r>
            <a:r>
              <a:rPr lang="fr-FR" sz="2800" dirty="0"/>
              <a:t>journalisation des applications est plug-and-</a:t>
            </a:r>
            <a:r>
              <a:rPr lang="fr-FR" sz="2800" dirty="0" err="1"/>
              <a:t>play</a:t>
            </a:r>
            <a:r>
              <a:rPr lang="fr-FR" sz="2800" dirty="0"/>
              <a:t>, </a:t>
            </a:r>
            <a:endParaRPr lang="fr-FR" sz="2800" dirty="0" smtClean="0"/>
          </a:p>
          <a:p>
            <a:r>
              <a:rPr lang="fr-FR" sz="2800" dirty="0" smtClean="0"/>
              <a:t>avec </a:t>
            </a:r>
            <a:r>
              <a:rPr lang="fr-FR" sz="2800" dirty="0"/>
              <a:t>des emplacements bien </a:t>
            </a:r>
            <a:r>
              <a:rPr lang="fr-FR" sz="2800" dirty="0" smtClean="0"/>
              <a:t>connus</a:t>
            </a:r>
          </a:p>
          <a:p>
            <a:r>
              <a:rPr lang="fr-FR" sz="2800" dirty="0" smtClean="0"/>
              <a:t>● </a:t>
            </a:r>
            <a:r>
              <a:rPr lang="fr-FR" sz="2800" dirty="0"/>
              <a:t>E</a:t>
            </a:r>
            <a:r>
              <a:rPr lang="fr-FR" sz="2800" dirty="0" smtClean="0"/>
              <a:t>ndroit </a:t>
            </a:r>
            <a:r>
              <a:rPr lang="fr-FR" sz="2800" dirty="0"/>
              <a:t>unique pour filtrer tous les messages</a:t>
            </a:r>
            <a:endParaRPr lang="fr-FR" sz="2800" dirty="0" smtClean="0"/>
          </a:p>
          <a:p>
            <a:r>
              <a:rPr lang="fr-FR" sz="2800" dirty="0" smtClean="0"/>
              <a:t>● </a:t>
            </a:r>
            <a:r>
              <a:rPr lang="fr-FR" sz="2800" dirty="0"/>
              <a:t>P</a:t>
            </a:r>
            <a:r>
              <a:rPr lang="fr-FR" sz="2800" dirty="0" smtClean="0"/>
              <a:t>rend </a:t>
            </a:r>
            <a:r>
              <a:rPr lang="fr-FR" sz="2800" dirty="0"/>
              <a:t>en compte de nombreuses fonctionnalités </a:t>
            </a:r>
            <a:endParaRPr lang="fr-FR" sz="2800" dirty="0" smtClean="0"/>
          </a:p>
          <a:p>
            <a:r>
              <a:rPr lang="fr-FR" sz="2800" dirty="0" smtClean="0"/>
              <a:t>communes </a:t>
            </a:r>
            <a:r>
              <a:rPr lang="fr-FR" sz="2800" dirty="0"/>
              <a:t>(telles </a:t>
            </a:r>
            <a:r>
              <a:rPr lang="fr-FR" sz="2800" dirty="0" smtClean="0"/>
              <a:t>que </a:t>
            </a:r>
            <a:r>
              <a:rPr lang="fr-FR" sz="2800" dirty="0"/>
              <a:t>l'écriture dans un fichier</a:t>
            </a:r>
            <a:r>
              <a:rPr lang="fr-FR" sz="2800" dirty="0" smtClean="0"/>
              <a:t>,</a:t>
            </a:r>
          </a:p>
          <a:p>
            <a:r>
              <a:rPr lang="fr-FR" sz="2800" dirty="0" smtClean="0"/>
              <a:t>l'envoi </a:t>
            </a:r>
            <a:r>
              <a:rPr lang="fr-FR" sz="2800" dirty="0"/>
              <a:t>de journaux à distance, la rotation de fichiers </a:t>
            </a:r>
            <a:endParaRPr lang="fr-FR" sz="2800" dirty="0" smtClean="0"/>
          </a:p>
          <a:p>
            <a:r>
              <a:rPr lang="fr-FR" sz="2800" dirty="0" smtClean="0"/>
              <a:t>journaux)</a:t>
            </a:r>
          </a:p>
          <a:p>
            <a:r>
              <a:rPr lang="fr-FR" sz="2800" dirty="0" smtClean="0"/>
              <a:t>● </a:t>
            </a:r>
            <a:r>
              <a:rPr lang="fr-FR" sz="2800" dirty="0"/>
              <a:t>D</a:t>
            </a:r>
            <a:r>
              <a:rPr lang="fr-FR" sz="2800" dirty="0" smtClean="0"/>
              <a:t>es </a:t>
            </a:r>
            <a:r>
              <a:rPr lang="fr-FR" sz="2800" dirty="0"/>
              <a:t>outils peuvent être construits (et </a:t>
            </a:r>
            <a:r>
              <a:rPr lang="fr-FR" sz="2800" dirty="0" smtClean="0"/>
              <a:t>existent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réellement) qui </a:t>
            </a:r>
            <a:r>
              <a:rPr lang="fr-FR" sz="2800" dirty="0" smtClean="0"/>
              <a:t>peuvent </a:t>
            </a:r>
            <a:r>
              <a:rPr lang="fr-FR" sz="2800" dirty="0"/>
              <a:t>consulter les journaux </a:t>
            </a:r>
            <a:r>
              <a:rPr lang="fr-FR" sz="2800" dirty="0" smtClean="0"/>
              <a:t>de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toutes les applications à la fois</a:t>
            </a:r>
            <a:endParaRPr lang="fr-FR" sz="28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63-2ED1-4CBB-9E58-6148C62C5647}" type="datetime1">
              <a:rPr lang="fr-FR" smtClean="0"/>
              <a:t>15/06/2021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logs avec syslog-ng</a:t>
            </a:r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16" name="Ellipse 15"/>
          <p:cNvSpPr/>
          <p:nvPr/>
        </p:nvSpPr>
        <p:spPr>
          <a:xfrm>
            <a:off x="291125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02453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1786067" y="260648"/>
            <a:ext cx="712879" cy="5040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2519474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3270700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5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004107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6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4765642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7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549904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8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267789" y="260648"/>
            <a:ext cx="712879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9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47564" y="942977"/>
            <a:ext cx="214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3</a:t>
            </a:r>
            <a:r>
              <a:rPr lang="fr-FR" sz="2800" dirty="0" smtClean="0">
                <a:solidFill>
                  <a:srgbClr val="FF0000"/>
                </a:solidFill>
              </a:rPr>
              <a:t>) </a:t>
            </a:r>
            <a:r>
              <a:rPr lang="fr-FR" sz="2800" dirty="0">
                <a:solidFill>
                  <a:srgbClr val="FF0000"/>
                </a:solidFill>
              </a:rPr>
              <a:t>Avantages</a:t>
            </a:r>
            <a:r>
              <a:rPr lang="fr-FR" sz="2800" dirty="0" smtClean="0">
                <a:solidFill>
                  <a:srgbClr val="FF0000"/>
                </a:solidFill>
              </a:rPr>
              <a:t>: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1160</TotalTime>
  <Words>593</Words>
  <Application>Microsoft Office PowerPoint</Application>
  <PresentationFormat>Affichage à l'écran (4:3)</PresentationFormat>
  <Paragraphs>284</Paragraphs>
  <Slides>25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Windows User</cp:lastModifiedBy>
  <cp:revision>30</cp:revision>
  <dcterms:created xsi:type="dcterms:W3CDTF">2021-06-13T17:52:12Z</dcterms:created>
  <dcterms:modified xsi:type="dcterms:W3CDTF">2021-06-15T12:03:38Z</dcterms:modified>
</cp:coreProperties>
</file>