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emf" ContentType="image/x-em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8"/>
  </p:handoutMasterIdLst>
  <p:sldIdLst>
    <p:sldId id="337" r:id="rId3"/>
    <p:sldId id="289" r:id="rId4"/>
    <p:sldId id="341" r:id="rId5"/>
    <p:sldId id="329" r:id="rId6"/>
    <p:sldId id="336" r:id="rId8"/>
    <p:sldId id="340" r:id="rId9"/>
    <p:sldId id="344" r:id="rId10"/>
    <p:sldId id="343" r:id="rId11"/>
    <p:sldId id="339" r:id="rId12"/>
    <p:sldId id="342" r:id="rId13"/>
    <p:sldId id="260" r:id="rId14"/>
    <p:sldId id="259" r:id="rId15"/>
    <p:sldId id="261"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80" userDrawn="1">
          <p15:clr>
            <a:srgbClr val="A4A3A4"/>
          </p15:clr>
        </p15:guide>
        <p15:guide id="5" orient="horz" pos="13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19" autoAdjust="0"/>
    <p:restoredTop sz="96327"/>
  </p:normalViewPr>
  <p:slideViewPr>
    <p:cSldViewPr snapToGrid="0" showGuides="1">
      <p:cViewPr varScale="1">
        <p:scale>
          <a:sx n="74" d="100"/>
          <a:sy n="74" d="100"/>
        </p:scale>
        <p:origin x="-924" y="-96"/>
      </p:cViewPr>
      <p:guideLst>
        <p:guide orient="horz" pos="2160"/>
        <p:guide pos="3840"/>
        <p:guide orient="horz" pos="3249"/>
        <p:guide pos="7080"/>
        <p:guide orient="horz" pos="1380"/>
      </p:guideLst>
    </p:cSldViewPr>
  </p:slideViewPr>
  <p:notesTextViewPr>
    <p:cViewPr>
      <p:scale>
        <a:sx n="1" d="1"/>
        <a:sy n="1" d="1"/>
      </p:scale>
      <p:origin x="0" y="0"/>
    </p:cViewPr>
  </p:notesTextViewPr>
  <p:notesViewPr>
    <p:cSldViewPr snapToGrid="0">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panose="020B0604020202020204"/>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panose="020B0604020202020204"/>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panose="020B0604020202020204"/>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p:cNvPicPr>
            <a:picLocks noChangeAspect="1"/>
          </p:cNvPicPr>
          <p:nvPr userDrawn="1"/>
        </p:nvPicPr>
        <p:blipFill>
          <a:blip r:embed="rId3"/>
          <a:stretch>
            <a:fillRect/>
          </a:stretch>
        </p:blipFill>
        <p:spPr>
          <a:xfrm>
            <a:off x="2844000" y="2854800"/>
            <a:ext cx="6501600" cy="11536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p:cNvSpPr>
            <a:spLocks noGrp="1"/>
          </p:cNvSpPr>
          <p:nvPr>
            <p:ph type="media" sz="quarter" idx="10"/>
          </p:nvPr>
        </p:nvSpPr>
        <p:spPr>
          <a:xfrm>
            <a:off x="140400" y="140400"/>
            <a:ext cx="11916000" cy="6580800"/>
          </a:xfrm>
          <a:solidFill>
            <a:schemeClr val="bg1"/>
          </a:solidFill>
        </p:spPr>
        <p:txBody>
          <a:bodyPr/>
          <a:lstStyle/>
          <a:p>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PRESENTATION TITLE (ADD VIA INSERT, HEADER &amp; FOOTER)</a:t>
            </a:r>
            <a:endParaRPr lang="en-GB" dirty="0"/>
          </a:p>
        </p:txBody>
      </p:sp>
      <p:sp>
        <p:nvSpPr>
          <p:cNvPr id="6" name="Slide Number Placeholder 5"/>
          <p:cNvSpPr>
            <a:spLocks noGrp="1"/>
          </p:cNvSpPr>
          <p:nvPr>
            <p:ph type="sldNum" sz="quarter" idx="12"/>
          </p:nvPr>
        </p:nvSpPr>
        <p:spPr/>
        <p:txBody>
          <a:bodyPr/>
          <a:lstStyle/>
          <a:p>
            <a:fld id="{E4D355CA-84B7-41B1-B164-8BB439CC7C6B}" type="slidenum">
              <a:rPr lang="en-GB" smtClean="0"/>
            </a:fld>
            <a:endParaRPr lang="en-GB"/>
          </a:p>
        </p:txBody>
      </p:sp>
      <p:sp>
        <p:nvSpPr>
          <p:cNvPr id="7" name="Rectangle 6"/>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endParaRPr lang="en-GB" dirty="0"/>
          </a:p>
        </p:txBody>
      </p:sp>
      <p:sp>
        <p:nvSpPr>
          <p:cNvPr id="17" name="Content Placeholder 2"/>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0"/>
              </a:spcAft>
              <a:buClrTx/>
              <a:buSzTx/>
              <a:buFont typeface="Arial" panose="020B0604020202020204" pitchFamily="34" charset="0"/>
              <a:buNone/>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0"/>
              </a:spcAft>
              <a:buClrTx/>
              <a:buSzTx/>
              <a:buFont typeface="Arial" panose="020B0604020202020204" pitchFamily="34" charset="0"/>
              <a:buNone/>
              <a:defRPr/>
            </a:pPr>
            <a:r>
              <a:rPr lang="en-GB" dirty="0"/>
              <a:t>Add </a:t>
            </a:r>
            <a:r>
              <a:rPr lang="en-US" dirty="0"/>
              <a:t>Text</a:t>
            </a:r>
            <a:endParaRPr lang="en-GB" dirty="0"/>
          </a:p>
        </p:txBody>
      </p:sp>
      <p:sp>
        <p:nvSpPr>
          <p:cNvPr id="18" name="Content Placeholder 2"/>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0"/>
              </a:spcAft>
              <a:buClrTx/>
              <a:buSzTx/>
              <a:buFont typeface="Arial" panose="020B0604020202020204" pitchFamily="34" charset="0"/>
              <a:buNone/>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0"/>
              </a:spcAft>
              <a:buClrTx/>
              <a:buSzTx/>
              <a:buFont typeface="Arial" panose="020B0604020202020204" pitchFamily="34" charset="0"/>
              <a:buNone/>
              <a:defRPr/>
            </a:pPr>
            <a:r>
              <a:rPr lang="en-GB" dirty="0"/>
              <a:t>Add </a:t>
            </a:r>
            <a:r>
              <a:rPr lang="en-US" dirty="0"/>
              <a:t>Text</a:t>
            </a:r>
            <a:endParaRPr lang="en-US" dirty="0"/>
          </a:p>
        </p:txBody>
      </p:sp>
      <p:sp>
        <p:nvSpPr>
          <p:cNvPr id="8" name="Picture Placeholder 7"/>
          <p:cNvSpPr>
            <a:spLocks noGrp="1"/>
          </p:cNvSpPr>
          <p:nvPr>
            <p:ph type="pic" sz="quarter" idx="23"/>
          </p:nvPr>
        </p:nvSpPr>
        <p:spPr>
          <a:xfrm>
            <a:off x="1462175" y="1640942"/>
            <a:ext cx="2160587" cy="2160588"/>
          </a:xfrm>
        </p:spPr>
        <p:txBody>
          <a:bodyPr/>
          <a:lstStyle/>
          <a:p>
            <a:endParaRPr lang="en-US"/>
          </a:p>
        </p:txBody>
      </p:sp>
      <p:sp>
        <p:nvSpPr>
          <p:cNvPr id="20" name="Picture Placeholder 7"/>
          <p:cNvSpPr>
            <a:spLocks noGrp="1"/>
          </p:cNvSpPr>
          <p:nvPr>
            <p:ph type="pic" sz="quarter" idx="24"/>
          </p:nvPr>
        </p:nvSpPr>
        <p:spPr>
          <a:xfrm>
            <a:off x="5015705" y="1640942"/>
            <a:ext cx="2160587" cy="2160588"/>
          </a:xfrm>
        </p:spPr>
        <p:txBody>
          <a:bodyPr/>
          <a:lstStyle/>
          <a:p>
            <a:endParaRPr lang="en-US"/>
          </a:p>
        </p:txBody>
      </p:sp>
      <p:sp>
        <p:nvSpPr>
          <p:cNvPr id="21" name="Picture Placeholder 7"/>
          <p:cNvSpPr>
            <a:spLocks noGrp="1"/>
          </p:cNvSpPr>
          <p:nvPr>
            <p:ph type="pic" sz="quarter" idx="25"/>
          </p:nvPr>
        </p:nvSpPr>
        <p:spPr>
          <a:xfrm>
            <a:off x="8569236" y="1640942"/>
            <a:ext cx="2160587" cy="2160588"/>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rcRect/>
          <a:stretch>
            <a:fillRect/>
          </a:stretch>
        </p:blipFill>
        <p:spPr>
          <a:xfrm>
            <a:off x="954002" y="5511600"/>
            <a:ext cx="2242795" cy="397958"/>
          </a:xfrm>
          <a:prstGeom prst="rect">
            <a:avLst/>
          </a:prstGeom>
        </p:spPr>
      </p:pic>
      <p:sp>
        <p:nvSpPr>
          <p:cNvPr id="2" name="Title 1"/>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5" spc="-300" baseline="0" dirty="0">
                <a:solidFill>
                  <a:schemeClr val="bg1"/>
                </a:solidFill>
              </a:defRPr>
            </a:lvl1pPr>
          </a:lstStyle>
          <a:p>
            <a:pPr lvl="0">
              <a:lnSpc>
                <a:spcPts val="8185"/>
              </a:lnSpc>
            </a:pPr>
            <a:r>
              <a:rPr lang="en-US" dirty="0"/>
              <a:t>Click to edit Master title style</a:t>
            </a:r>
            <a:endParaRPr lang="en-GB" dirty="0"/>
          </a:p>
        </p:txBody>
      </p:sp>
      <p:sp>
        <p:nvSpPr>
          <p:cNvPr id="5" name="Footer Placeholder 4"/>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fld>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fld>
            <a:endParaRPr lang="en-GB" dirty="0"/>
          </a:p>
        </p:txBody>
      </p:sp>
      <p:pic>
        <p:nvPicPr>
          <p:cNvPr id="8" name="Picture 7" descr="A picture containing drawing&#10;&#10;Description automatically generated"/>
          <p:cNvPicPr>
            <a:picLocks noChangeAspect="1"/>
          </p:cNvPicPr>
          <p:nvPr userDrawn="1"/>
        </p:nvPicPr>
        <p:blipFill>
          <a:blip r:embed="rId2" cstate="print"/>
          <a:stretch>
            <a:fillRect/>
          </a:stretch>
        </p:blipFill>
        <p:spPr>
          <a:xfrm>
            <a:off x="954000" y="5511600"/>
            <a:ext cx="2242800" cy="3979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endParaRPr lang="en-GB" dirty="0"/>
          </a:p>
        </p:txBody>
      </p:sp>
      <p:sp>
        <p:nvSpPr>
          <p:cNvPr id="6" name="Slide Number Placeholder 5"/>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fld>
            <a:endParaRPr lang="en-GB" dirty="0"/>
          </a:p>
        </p:txBody>
      </p:sp>
      <p:sp>
        <p:nvSpPr>
          <p:cNvPr id="9" name="Title 1"/>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p:cNvPicPr>
            <a:picLocks noChangeAspect="1"/>
          </p:cNvPicPr>
          <p:nvPr userDrawn="1"/>
        </p:nvPicPr>
        <p:blipFill>
          <a:blip r:embed="rId2"/>
          <a:stretch>
            <a:fillRect/>
          </a:stretch>
        </p:blipFill>
        <p:spPr>
          <a:xfrm>
            <a:off x="953998" y="5517266"/>
            <a:ext cx="2244881" cy="39690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endParaRPr lang="en-GB" dirty="0"/>
          </a:p>
        </p:txBody>
      </p:sp>
      <p:sp>
        <p:nvSpPr>
          <p:cNvPr id="4" name="Content Placeholder 3"/>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0"/>
              </a:spcAft>
              <a:buClrTx/>
              <a:buSzTx/>
              <a:buFont typeface="Arial" panose="020B0604020202020204" pitchFamily="34" charset="0"/>
              <a:buNone/>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0"/>
              </a:spcAft>
              <a:buClrTx/>
              <a:buSzTx/>
              <a:buFont typeface="Arial" panose="020B0604020202020204" pitchFamily="34" charset="0"/>
              <a:buNone/>
              <a:defRPr/>
            </a:pPr>
            <a:r>
              <a:rPr lang="en-GB" b="0" dirty="0"/>
              <a:t>Add Text</a:t>
            </a:r>
            <a:endParaRPr lang="en-GB" dirty="0"/>
          </a:p>
        </p:txBody>
      </p:sp>
      <p:sp>
        <p:nvSpPr>
          <p:cNvPr id="6" name="Footer Placeholder 5"/>
          <p:cNvSpPr>
            <a:spLocks noGrp="1"/>
          </p:cNvSpPr>
          <p:nvPr>
            <p:ph type="ftr" sz="quarter" idx="11"/>
          </p:nvPr>
        </p:nvSpPr>
        <p:spPr/>
        <p:txBody>
          <a:bodyPr/>
          <a:lstStyle/>
          <a:p>
            <a:r>
              <a:rPr lang="en-GB" dirty="0"/>
              <a:t>PRESENTATION TITLE (ADD VIA INSERT, HEADER &amp; FOOTER)</a:t>
            </a:r>
            <a:endParaRPr lang="en-GB" dirty="0"/>
          </a:p>
        </p:txBody>
      </p:sp>
      <p:sp>
        <p:nvSpPr>
          <p:cNvPr id="7" name="Slide Number Placeholder 6"/>
          <p:cNvSpPr>
            <a:spLocks noGrp="1"/>
          </p:cNvSpPr>
          <p:nvPr>
            <p:ph type="sldNum" sz="quarter" idx="12"/>
          </p:nvPr>
        </p:nvSpPr>
        <p:spPr/>
        <p:txBody>
          <a:bodyPr/>
          <a:lstStyle/>
          <a:p>
            <a:fld id="{E4D355CA-84B7-41B1-B164-8BB439CC7C6B}" type="slidenum">
              <a:rPr lang="en-GB" smtClean="0"/>
            </a:fld>
            <a:endParaRPr lang="en-GB"/>
          </a:p>
        </p:txBody>
      </p:sp>
      <p:sp>
        <p:nvSpPr>
          <p:cNvPr id="8" name="Rectangle 7"/>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endParaRPr lang="en-GB" dirty="0"/>
          </a:p>
        </p:txBody>
      </p:sp>
      <p:sp>
        <p:nvSpPr>
          <p:cNvPr id="5" name="Footer Placeholder 4"/>
          <p:cNvSpPr>
            <a:spLocks noGrp="1"/>
          </p:cNvSpPr>
          <p:nvPr>
            <p:ph type="ftr" sz="quarter" idx="11"/>
          </p:nvPr>
        </p:nvSpPr>
        <p:spPr/>
        <p:txBody>
          <a:bodyPr/>
          <a:lstStyle/>
          <a:p>
            <a:r>
              <a:rPr lang="en-GB" dirty="0"/>
              <a:t>PRESENTATION TITLE (ADD VIA INSERT, HEADER &amp; FOOTER)</a:t>
            </a:r>
            <a:endParaRPr lang="en-GB" dirty="0"/>
          </a:p>
        </p:txBody>
      </p:sp>
      <p:sp>
        <p:nvSpPr>
          <p:cNvPr id="6" name="Slide Number Placeholder 5"/>
          <p:cNvSpPr>
            <a:spLocks noGrp="1"/>
          </p:cNvSpPr>
          <p:nvPr>
            <p:ph type="sldNum" sz="quarter" idx="12"/>
          </p:nvPr>
        </p:nvSpPr>
        <p:spPr/>
        <p:txBody>
          <a:bodyPr/>
          <a:lstStyle/>
          <a:p>
            <a:fld id="{E4D355CA-84B7-41B1-B164-8BB439CC7C6B}" type="slidenum">
              <a:rPr lang="en-GB" smtClean="0"/>
            </a:fld>
            <a:endParaRPr lang="en-GB"/>
          </a:p>
        </p:txBody>
      </p:sp>
      <p:sp>
        <p:nvSpPr>
          <p:cNvPr id="7" name="Rectangle 6"/>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endParaRPr lang="en-GB" dirty="0"/>
          </a:p>
        </p:txBody>
      </p:sp>
      <p:sp>
        <p:nvSpPr>
          <p:cNvPr id="6" name="Slide Number Placeholder 5"/>
          <p:cNvSpPr>
            <a:spLocks noGrp="1"/>
          </p:cNvSpPr>
          <p:nvPr>
            <p:ph type="sldNum" sz="quarter" idx="12"/>
          </p:nvPr>
        </p:nvSpPr>
        <p:spPr/>
        <p:txBody>
          <a:bodyPr/>
          <a:lstStyle/>
          <a:p>
            <a:fld id="{E4D355CA-84B7-41B1-B164-8BB439CC7C6B}" type="slidenum">
              <a:rPr lang="en-GB" smtClean="0"/>
            </a:fld>
            <a:endParaRPr lang="en-GB"/>
          </a:p>
        </p:txBody>
      </p:sp>
      <p:sp>
        <p:nvSpPr>
          <p:cNvPr id="7" name="Rectangle 6"/>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fld>
            <a:endParaRPr lang="en-GB" dirty="0"/>
          </a:p>
        </p:txBody>
      </p:sp>
      <p:sp>
        <p:nvSpPr>
          <p:cNvPr id="8" name="Content Placeholder 2"/>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4" name="Content Placeholder 3"/>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p:cNvSpPr>
            <a:spLocks noGrp="1"/>
          </p:cNvSpPr>
          <p:nvPr>
            <p:ph type="ftr" sz="quarter" idx="11"/>
          </p:nvPr>
        </p:nvSpPr>
        <p:spPr/>
        <p:txBody>
          <a:bodyPr/>
          <a:lstStyle/>
          <a:p>
            <a:r>
              <a:rPr lang="en-GB" dirty="0"/>
              <a:t>PRESENTATION TITLE (ADD VIA INSERT, HEADER &amp; FOOTER)</a:t>
            </a:r>
            <a:endParaRPr lang="en-GB" dirty="0"/>
          </a:p>
        </p:txBody>
      </p:sp>
      <p:sp>
        <p:nvSpPr>
          <p:cNvPr id="7" name="Slide Number Placeholder 6"/>
          <p:cNvSpPr>
            <a:spLocks noGrp="1"/>
          </p:cNvSpPr>
          <p:nvPr>
            <p:ph type="sldNum" sz="quarter" idx="12"/>
          </p:nvPr>
        </p:nvSpPr>
        <p:spPr/>
        <p:txBody>
          <a:bodyPr/>
          <a:lstStyle/>
          <a:p>
            <a:fld id="{E4D355CA-84B7-41B1-B164-8BB439CC7C6B}" type="slidenum">
              <a:rPr lang="en-GB" smtClean="0"/>
            </a:fld>
            <a:endParaRPr lang="en-GB"/>
          </a:p>
        </p:txBody>
      </p:sp>
      <p:sp>
        <p:nvSpPr>
          <p:cNvPr id="10" name="Picture Placeholder 9"/>
          <p:cNvSpPr>
            <a:spLocks noGrp="1"/>
          </p:cNvSpPr>
          <p:nvPr>
            <p:ph type="pic" sz="quarter" idx="13"/>
          </p:nvPr>
        </p:nvSpPr>
        <p:spPr>
          <a:xfrm>
            <a:off x="954088" y="2728913"/>
            <a:ext cx="6400800" cy="4129087"/>
          </a:xfrm>
        </p:spPr>
        <p:txBody>
          <a:bodyPr/>
          <a:lstStyle/>
          <a:p>
            <a:endParaRPr lang="en-GB"/>
          </a:p>
        </p:txBody>
      </p:sp>
      <p:sp>
        <p:nvSpPr>
          <p:cNvPr id="11" name="Rectangle 10"/>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Footer Placeholder 5"/>
          <p:cNvSpPr>
            <a:spLocks noGrp="1"/>
          </p:cNvSpPr>
          <p:nvPr>
            <p:ph type="ftr" sz="quarter" idx="11"/>
          </p:nvPr>
        </p:nvSpPr>
        <p:spPr/>
        <p:txBody>
          <a:bodyPr/>
          <a:lstStyle/>
          <a:p>
            <a:r>
              <a:rPr lang="en-GB" dirty="0"/>
              <a:t>PRESENTATION TITLE (ADD VIA INSERT, HEADER &amp; FOOTER)</a:t>
            </a:r>
            <a:endParaRPr lang="en-GB" dirty="0"/>
          </a:p>
        </p:txBody>
      </p:sp>
      <p:sp>
        <p:nvSpPr>
          <p:cNvPr id="7" name="Slide Number Placeholder 6"/>
          <p:cNvSpPr>
            <a:spLocks noGrp="1"/>
          </p:cNvSpPr>
          <p:nvPr>
            <p:ph type="sldNum" sz="quarter" idx="12"/>
          </p:nvPr>
        </p:nvSpPr>
        <p:spPr/>
        <p:txBody>
          <a:bodyPr/>
          <a:lstStyle/>
          <a:p>
            <a:fld id="{E4D355CA-84B7-41B1-B164-8BB439CC7C6B}" type="slidenum">
              <a:rPr lang="en-GB" smtClean="0"/>
            </a:fld>
            <a:endParaRPr lang="en-GB"/>
          </a:p>
        </p:txBody>
      </p:sp>
      <p:sp>
        <p:nvSpPr>
          <p:cNvPr id="8" name="Rectangle 7"/>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GB" dirty="0"/>
              <a:t>Fourth level</a:t>
            </a:r>
            <a:endParaRPr lang="en-GB" dirty="0"/>
          </a:p>
          <a:p>
            <a:pPr lvl="4"/>
            <a:r>
              <a:rPr lang="en-GB" b="1" dirty="0"/>
              <a:t>Fifth level</a:t>
            </a:r>
            <a:endParaRPr lang="en-GB" dirty="0"/>
          </a:p>
        </p:txBody>
      </p:sp>
      <p:sp>
        <p:nvSpPr>
          <p:cNvPr id="5" name="Footer Placeholder 4"/>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endParaRPr lang="en-GB" dirty="0"/>
          </a:p>
        </p:txBody>
      </p:sp>
      <p:sp>
        <p:nvSpPr>
          <p:cNvPr id="6" name="Slide Number Placeholder 5"/>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0"/>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0"/>
        </a:spcAft>
        <a:buFont typeface="Arial" panose="020B0604020202020204" pitchFamily="34" charset="0"/>
        <a:buNone/>
        <a:defRPr sz="2400" kern="2000" spc="-100" baseline="0">
          <a:solidFill>
            <a:srgbClr val="203232"/>
          </a:solidFill>
          <a:latin typeface="+mn-lt"/>
          <a:ea typeface="+mn-ea"/>
          <a:cs typeface="+mn-cs"/>
        </a:defRPr>
      </a:lvl2pPr>
      <a:lvl3pPr marL="215900" indent="-215900" algn="l" defTabSz="914400" rtl="0" eaLnBrk="1" latinLnBrk="0" hangingPunct="1">
        <a:lnSpc>
          <a:spcPts val="2880"/>
        </a:lnSpc>
        <a:spcBef>
          <a:spcPts val="0"/>
        </a:spcBef>
        <a:spcAft>
          <a:spcPts val="990"/>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83524" y="488743"/>
            <a:ext cx="10273911" cy="533111"/>
          </a:xfrm>
        </p:spPr>
        <p:txBody>
          <a:bodyPr/>
          <a:lstStyle/>
          <a:p>
            <a:r>
              <a:rPr lang="en-GB" dirty="0"/>
              <a:t>Instructions for Visualization and Analysis Demos</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
        <p:nvSpPr>
          <p:cNvPr id="6" name="TextBox 5"/>
          <p:cNvSpPr txBox="1"/>
          <p:nvPr/>
        </p:nvSpPr>
        <p:spPr>
          <a:xfrm>
            <a:off x="801759" y="974929"/>
            <a:ext cx="10437439" cy="4524315"/>
          </a:xfrm>
          <a:prstGeom prst="rect">
            <a:avLst/>
          </a:prstGeom>
          <a:noFill/>
        </p:spPr>
        <p:txBody>
          <a:bodyPr wrap="square" rtlCol="0">
            <a:spAutoFit/>
          </a:bodyPr>
          <a:lstStyle/>
          <a:p>
            <a:r>
              <a:rPr lang="en-GB" dirty="0"/>
              <a:t>You have 3 minutes to present – be ready to share your screen, </a:t>
            </a:r>
            <a:r>
              <a:rPr lang="en-GB" b="1" dirty="0"/>
              <a:t>practice first</a:t>
            </a:r>
            <a:r>
              <a:rPr lang="en-GB" dirty="0"/>
              <a:t>. We can only offer you one opportunity to present.  Present your slides in “Slide Show” mode. Presentations will take place during the module Tutorial slots (see Announcements for links to join the Tutorials via Teams).</a:t>
            </a:r>
            <a:endParaRPr lang="en-GB" dirty="0"/>
          </a:p>
          <a:p>
            <a:endParaRPr lang="en-GB" dirty="0"/>
          </a:p>
          <a:p>
            <a:r>
              <a:rPr lang="en-GB" dirty="0"/>
              <a:t>The next few slides give you all the alternatives for how to present your Visualizations. You will select only </a:t>
            </a:r>
            <a:r>
              <a:rPr lang="en-GB" b="1" dirty="0"/>
              <a:t>one </a:t>
            </a:r>
            <a:r>
              <a:rPr lang="en-GB" dirty="0"/>
              <a:t>as fits your RQ. Before presenting DELETE all text (and instructions) that you do not use (including this slide).  You can then enlarge your selection, so it is clearly visible on the slide.</a:t>
            </a:r>
            <a:endParaRPr lang="en-GB" dirty="0"/>
          </a:p>
          <a:p>
            <a:endParaRPr lang="en-GB" dirty="0"/>
          </a:p>
          <a:p>
            <a:r>
              <a:rPr lang="en-GB" dirty="0"/>
              <a:t>Appointment slots will appear on Canvas soon (calendar-7com1079-24).  Sign up early.  When space runs out, we cannot issue any further slots for this week.  If you do not turn up for your slot you will </a:t>
            </a:r>
            <a:r>
              <a:rPr lang="en-GB" i="1" dirty="0"/>
              <a:t>not</a:t>
            </a:r>
            <a:r>
              <a:rPr lang="en-GB" dirty="0"/>
              <a:t> be given another opportunity. Ideally, all the group members should attend but select one person to present. DO NOT SIGN UP unless once of your group can attend and present. You will not be graded on this.</a:t>
            </a:r>
            <a:endParaRPr lang="en-GB" dirty="0"/>
          </a:p>
          <a:p>
            <a:endParaRPr lang="en-GB" dirty="0"/>
          </a:p>
          <a:p>
            <a:r>
              <a:rPr lang="en-GB" dirty="0"/>
              <a:t>We look forward to giving you feedback.  If your group is not presenting, still attend the tutorial as the feedback will help you too.</a:t>
            </a:r>
            <a:endParaRPr lang="en-GB" dirty="0"/>
          </a:p>
        </p:txBody>
      </p:sp>
      <p:sp>
        <p:nvSpPr>
          <p:cNvPr id="3" name="TextBox 2"/>
          <p:cNvSpPr txBox="1"/>
          <p:nvPr/>
        </p:nvSpPr>
        <p:spPr>
          <a:xfrm>
            <a:off x="4037611" y="5300020"/>
            <a:ext cx="6973317" cy="1200329"/>
          </a:xfrm>
          <a:prstGeom prst="rect">
            <a:avLst/>
          </a:prstGeom>
          <a:noFill/>
        </p:spPr>
        <p:txBody>
          <a:bodyPr wrap="square" rtlCol="0">
            <a:spAutoFit/>
          </a:bodyPr>
          <a:lstStyle/>
          <a:p>
            <a:r>
              <a:rPr lang="en-GB" i="1" dirty="0"/>
              <a:t>At this point we assume you are using your allocated datasets (see RQ coursework spec).  Any changes to the </a:t>
            </a:r>
            <a:r>
              <a:rPr lang="en-GB" i="1" dirty="0" err="1"/>
              <a:t>Kaggle.Data.world</a:t>
            </a:r>
            <a:r>
              <a:rPr lang="en-GB" i="1" dirty="0"/>
              <a:t> csv/</a:t>
            </a:r>
            <a:r>
              <a:rPr lang="en-GB" i="1" dirty="0" err="1"/>
              <a:t>xlxs</a:t>
            </a:r>
            <a:r>
              <a:rPr lang="en-GB" i="1" dirty="0"/>
              <a:t> file you make such as merges, grouping, or size reduction must be done via an R script, not manually, not in excel.</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54000" y="1698171"/>
            <a:ext cx="10285200" cy="551829"/>
          </a:xfrm>
        </p:spPr>
        <p:txBody>
          <a:bodyPr/>
          <a:lstStyle/>
          <a:p>
            <a:r>
              <a:rPr lang="en-US" dirty="0"/>
              <a:t>Part 2: Analysis (building on your Visualizations)</a:t>
            </a:r>
            <a:endParaRPr lang="en-GB" dirty="0"/>
          </a:p>
        </p:txBody>
      </p:sp>
      <p:sp>
        <p:nvSpPr>
          <p:cNvPr id="3" name="Footer Placeholder 2"/>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
        <p:nvSpPr>
          <p:cNvPr id="5" name="Title 4"/>
          <p:cNvSpPr>
            <a:spLocks noGrp="1"/>
          </p:cNvSpPr>
          <p:nvPr>
            <p:ph type="ctrTitle"/>
          </p:nvPr>
        </p:nvSpPr>
        <p:spPr/>
        <p:txBody>
          <a:bodyPr>
            <a:normAutofit/>
          </a:bodyPr>
          <a:lstStyle/>
          <a:p>
            <a:pPr>
              <a:lnSpc>
                <a:spcPts val="4000"/>
              </a:lnSpc>
            </a:pPr>
            <a:r>
              <a:rPr lang="en-US" sz="3600" dirty="0">
                <a:solidFill>
                  <a:srgbClr val="FF0000"/>
                </a:solidFill>
              </a:rPr>
              <a:t>Only attempt this Analysis part of the demo if you have completed your Visualization(s). Otherwise end your demo after the Visualization for feedback.</a:t>
            </a:r>
            <a:endParaRPr lang="en-GB" sz="36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panose="020B0604020202020204"/>
              </a:rPr>
              <a:t> </a:t>
            </a:r>
            <a:br>
              <a:rPr lang="en-US" sz="2400" b="0" strike="noStrike" spc="-202">
                <a:solidFill>
                  <a:srgbClr val="FFFFFF"/>
                </a:solidFill>
                <a:latin typeface="Arial" panose="020B0604020202020204"/>
              </a:rPr>
            </a:br>
            <a:br>
              <a:rPr lang="en-US" sz="2400" b="0" strike="noStrike" spc="-202">
                <a:solidFill>
                  <a:srgbClr val="FFFFFF"/>
                </a:solidFill>
                <a:latin typeface="Arial" panose="020B0604020202020204"/>
              </a:rPr>
            </a:br>
            <a:endParaRPr lang="en-US" sz="2400" b="0" strike="noStrike" spc="-1">
              <a:solidFill>
                <a:srgbClr val="203232"/>
              </a:solidFill>
              <a:latin typeface="Arial" panose="020B0604020202020204"/>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0"/>
              </a:spcAft>
              <a:tabLst>
                <a:tab pos="0" algn="l"/>
              </a:tabLst>
            </a:pPr>
            <a:r>
              <a:rPr lang="en-GB" sz="3200" b="0" strike="noStrike" spc="-100">
                <a:solidFill>
                  <a:srgbClr val="FFFFFF"/>
                </a:solidFill>
                <a:latin typeface="Arial" panose="020B0604020202020204"/>
              </a:rPr>
              <a:t>Our RQ asks about Correlation</a:t>
            </a:r>
            <a:endParaRPr lang="en-US" sz="3200" b="0" strike="noStrike" spc="-1">
              <a:latin typeface="Arial" panose="020B0604020202020204"/>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0"/>
              </a:spcAft>
            </a:pPr>
            <a:fld id="{3AD1EC97-2E3A-4B5A-93B5-9F892C3DC423}" type="slidenum">
              <a:rPr lang="en-US" sz="1100" b="1" strike="noStrike" spc="-1">
                <a:solidFill>
                  <a:srgbClr val="7DABAB"/>
                </a:solidFill>
                <a:latin typeface="Arial" panose="020B0604020202020204"/>
              </a:rPr>
            </a:fld>
            <a:endParaRPr lang="en-US" sz="1100" b="0" strike="noStrike" spc="-1">
              <a:latin typeface="Times New Roman" panose="02020603050405020304"/>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panose="020B0604020202020204"/>
              </a:rPr>
              <a:t>Here is a </a:t>
            </a:r>
            <a:r>
              <a:rPr lang="en-GB" sz="2400" b="1" strike="noStrike" spc="-1">
                <a:solidFill>
                  <a:srgbClr val="FFFFFF"/>
                </a:solidFill>
                <a:latin typeface="Arial" panose="020B0604020202020204"/>
              </a:rPr>
              <a:t>Histogram </a:t>
            </a:r>
            <a:r>
              <a:rPr lang="en-GB" sz="2400" b="0" strike="noStrike" spc="-1">
                <a:solidFill>
                  <a:srgbClr val="FFFFFF"/>
                </a:solidFill>
                <a:latin typeface="Arial" panose="020B0604020202020204"/>
              </a:rPr>
              <a:t>showing the frequencies of our dependent variable to include the normal curve overlay</a:t>
            </a:r>
            <a:r>
              <a:rPr lang="en-GB" sz="1800" b="0" strike="noStrike" spc="-1">
                <a:solidFill>
                  <a:srgbClr val="203232"/>
                </a:solidFill>
                <a:latin typeface="Arial" panose="020B0604020202020204"/>
              </a:rPr>
              <a:t>.</a:t>
            </a:r>
            <a:endParaRPr lang="en-US" sz="1800" b="0" strike="noStrike" spc="-1">
              <a:latin typeface="Arial" panose="020B0604020202020204"/>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a:solidFill>
                  <a:srgbClr val="000000"/>
                </a:solidFill>
                <a:latin typeface="Arial" panose="020B0604020202020204"/>
              </a:rPr>
              <a:t>For example:</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203232"/>
                </a:solidFill>
                <a:latin typeface="Arial" panose="020B0604020202020204"/>
              </a:rPr>
              <a:t>Choose one:</a:t>
            </a:r>
            <a:endParaRPr lang="en-US" sz="1800" b="0" strike="noStrike" spc="-1">
              <a:latin typeface="Arial" panose="020B0604020202020204"/>
            </a:endParaRPr>
          </a:p>
          <a:p>
            <a:pPr>
              <a:lnSpc>
                <a:spcPct val="100000"/>
              </a:lnSpc>
            </a:pPr>
            <a:r>
              <a:rPr lang="en-GB" sz="1800" b="0" strike="noStrike" spc="-1">
                <a:solidFill>
                  <a:srgbClr val="203232"/>
                </a:solidFill>
                <a:latin typeface="Arial" panose="020B0604020202020204"/>
              </a:rPr>
              <a:t>1. The blue normal curve overlay follows the contours of the underlying data, so for our analysis we will use a parametric test for correlation:  </a:t>
            </a:r>
            <a:r>
              <a:rPr lang="en-GB" sz="1800" b="0" strike="noStrike" spc="-1">
                <a:solidFill>
                  <a:srgbClr val="0073CF"/>
                </a:solidFill>
                <a:latin typeface="Arial" panose="020B0604020202020204"/>
              </a:rPr>
              <a:t>Pearson’s r</a:t>
            </a:r>
            <a:endParaRPr lang="en-US" sz="1800" b="0" strike="noStrike" spc="-1">
              <a:latin typeface="Arial" panose="020B0604020202020204"/>
            </a:endParaRPr>
          </a:p>
          <a:p>
            <a:pPr>
              <a:lnSpc>
                <a:spcPct val="100000"/>
              </a:lnSpc>
            </a:pPr>
            <a:r>
              <a:rPr lang="en-GB" sz="1800" b="0" strike="noStrike" spc="-1">
                <a:solidFill>
                  <a:srgbClr val="0073CF"/>
                </a:solidFill>
                <a:latin typeface="Arial" panose="020B0604020202020204"/>
              </a:rPr>
              <a:t>OR</a:t>
            </a:r>
            <a:endParaRPr lang="en-US" sz="1800" b="0" strike="noStrike" spc="-1">
              <a:latin typeface="Arial" panose="020B0604020202020204"/>
            </a:endParaRPr>
          </a:p>
          <a:p>
            <a:pPr>
              <a:lnSpc>
                <a:spcPct val="100000"/>
              </a:lnSpc>
            </a:pPr>
            <a:r>
              <a:rPr lang="en-GB" sz="1800" b="0" strike="noStrike" spc="-1">
                <a:solidFill>
                  <a:srgbClr val="203232"/>
                </a:solidFill>
                <a:latin typeface="Arial" panose="020B0604020202020204"/>
              </a:rPr>
              <a:t>The normal curve overlay </a:t>
            </a:r>
            <a:r>
              <a:rPr lang="en-GB" sz="1800" b="1" strike="noStrike" spc="-1">
                <a:solidFill>
                  <a:srgbClr val="203232"/>
                </a:solidFill>
                <a:latin typeface="Arial" panose="020B0604020202020204"/>
              </a:rPr>
              <a:t>does not follow </a:t>
            </a:r>
            <a:r>
              <a:rPr lang="en-GB" sz="1800" b="0" strike="noStrike" spc="-1">
                <a:solidFill>
                  <a:srgbClr val="203232"/>
                </a:solidFill>
                <a:latin typeface="Arial" panose="020B0604020202020204"/>
              </a:rPr>
              <a:t>the shape of the underlying data, so for our analysis we  use the non-parametric test for correlation that does not assume normality: </a:t>
            </a:r>
            <a:r>
              <a:rPr lang="en-GB" sz="1800" b="0" strike="noStrike" spc="-1">
                <a:solidFill>
                  <a:srgbClr val="0073CF"/>
                </a:solidFill>
                <a:latin typeface="Arial" panose="020B0604020202020204"/>
              </a:rPr>
              <a:t>Spearman’s Rho </a:t>
            </a:r>
            <a:r>
              <a:rPr lang="en-GB" sz="1800" b="0" strike="noStrike" spc="-1">
                <a:solidFill>
                  <a:srgbClr val="203232"/>
                </a:solidFill>
                <a:latin typeface="Arial" panose="020B0604020202020204"/>
              </a:rPr>
              <a:t>or </a:t>
            </a:r>
            <a:r>
              <a:rPr lang="en-GB" sz="1800" b="0" strike="noStrike" spc="-1">
                <a:solidFill>
                  <a:srgbClr val="0073CF"/>
                </a:solidFill>
                <a:latin typeface="Arial" panose="020B0604020202020204"/>
              </a:rPr>
              <a:t>Kendal’s Tau</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GB" sz="1800" b="0" strike="noStrike" spc="-1">
                <a:solidFill>
                  <a:srgbClr val="0073CF"/>
                </a:solidFill>
                <a:latin typeface="Arial" panose="020B0604020202020204"/>
              </a:rPr>
              <a:t>The example here is borderline, in terms of shape, so when in doubt choose the non-parametric equivalent.</a:t>
            </a:r>
            <a:endParaRPr lang="en-US" sz="1800" b="0" strike="noStrike" spc="-1">
              <a:latin typeface="Arial" panose="020B0604020202020204"/>
            </a:endParaRPr>
          </a:p>
        </p:txBody>
      </p:sp>
      <p:pic>
        <p:nvPicPr>
          <p:cNvPr id="125" name="Picture 5" descr="Chart, histogram&#10;&#10;Description automatically generated"/>
          <p:cNvPicPr/>
          <p:nvPr/>
        </p:nvPicPr>
        <p:blipFill>
          <a:blip r:embed="rId1"/>
          <a:stretch>
            <a:fillRect/>
          </a:stretch>
        </p:blipFill>
        <p:spPr>
          <a:xfrm>
            <a:off x="885960" y="1685879"/>
            <a:ext cx="5057640" cy="50576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5"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6"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7"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8"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dirty="0">
                <a:solidFill>
                  <a:srgbClr val="FFFFFF"/>
                </a:solidFill>
                <a:latin typeface="Arial" panose="020B0604020202020204"/>
              </a:rPr>
              <a:t> </a:t>
            </a:r>
            <a:br>
              <a:rPr dirty="0"/>
            </a:br>
            <a:br>
              <a:rPr dirty="0"/>
            </a:br>
            <a:endParaRPr lang="en-US" sz="2400" b="0" strike="noStrike" spc="-1" dirty="0">
              <a:solidFill>
                <a:srgbClr val="203232"/>
              </a:solidFill>
              <a:latin typeface="Arial" panose="020B0604020202020204"/>
            </a:endParaRPr>
          </a:p>
        </p:txBody>
      </p:sp>
      <p:sp>
        <p:nvSpPr>
          <p:cNvPr id="109" name="TextShape 6"/>
          <p:cNvSpPr txBox="1"/>
          <p:nvPr/>
        </p:nvSpPr>
        <p:spPr>
          <a:xfrm>
            <a:off x="7354080" y="203882"/>
            <a:ext cx="4705437" cy="1158840"/>
          </a:xfrm>
          <a:prstGeom prst="rect">
            <a:avLst/>
          </a:prstGeom>
          <a:noFill/>
          <a:ln>
            <a:noFill/>
          </a:ln>
        </p:spPr>
        <p:txBody>
          <a:bodyPr anchor="ctr">
            <a:noAutofit/>
          </a:bodyPr>
          <a:lstStyle/>
          <a:p>
            <a:pPr>
              <a:lnSpc>
                <a:spcPts val="2880"/>
              </a:lnSpc>
              <a:spcAft>
                <a:spcPts val="990"/>
              </a:spcAft>
              <a:tabLst>
                <a:tab pos="0" algn="l"/>
              </a:tabLst>
            </a:pPr>
            <a:r>
              <a:rPr lang="en-GB" sz="3000" b="1" strike="noStrike" spc="-100" dirty="0">
                <a:solidFill>
                  <a:srgbClr val="FFFFFF"/>
                </a:solidFill>
                <a:latin typeface="Arial" panose="020B0604020202020204"/>
              </a:rPr>
              <a:t>Our RQ asks about Differences in means/ medians </a:t>
            </a:r>
            <a:endParaRPr lang="en-US" sz="3000" b="1" strike="noStrike" spc="-1" dirty="0">
              <a:latin typeface="Arial" panose="020B0604020202020204"/>
            </a:endParaRPr>
          </a:p>
        </p:txBody>
      </p:sp>
      <p:sp>
        <p:nvSpPr>
          <p:cNvPr id="110"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0"/>
              </a:spcAft>
            </a:pPr>
            <a:fld id="{29CEFF96-2F62-4B45-8A43-FC60A0A96C7C}" type="slidenum">
              <a:rPr lang="en-US" sz="1100" b="1" strike="noStrike" spc="-1">
                <a:solidFill>
                  <a:srgbClr val="7DABAB"/>
                </a:solidFill>
                <a:latin typeface="Arial" panose="020B0604020202020204"/>
              </a:rPr>
            </a:fld>
            <a:endParaRPr lang="en-US" sz="1100" b="0" strike="noStrike" spc="-1">
              <a:latin typeface="Times New Roman" panose="02020603050405020304"/>
            </a:endParaRPr>
          </a:p>
        </p:txBody>
      </p:sp>
      <p:sp>
        <p:nvSpPr>
          <p:cNvPr id="111"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panose="020B0604020202020204"/>
              </a:rPr>
              <a:t>Here is a </a:t>
            </a:r>
            <a:r>
              <a:rPr lang="en-GB" sz="2400" b="1" strike="noStrike" spc="-1" dirty="0">
                <a:solidFill>
                  <a:srgbClr val="FFFFFF"/>
                </a:solidFill>
                <a:latin typeface="Arial" panose="020B0604020202020204"/>
              </a:rPr>
              <a:t>Histogram </a:t>
            </a:r>
            <a:r>
              <a:rPr lang="en-GB" sz="2400" b="0" strike="noStrike" spc="-1" dirty="0">
                <a:solidFill>
                  <a:srgbClr val="FFFFFF"/>
                </a:solidFill>
                <a:latin typeface="Arial" panose="020B0604020202020204"/>
              </a:rPr>
              <a:t>showing the frequencies of our dependent variable to include the normal curve overlay (shown in blue)</a:t>
            </a:r>
            <a:r>
              <a:rPr lang="en-GB" sz="1800" b="0" strike="noStrike" spc="-1" dirty="0">
                <a:solidFill>
                  <a:srgbClr val="203232"/>
                </a:solidFill>
                <a:latin typeface="Arial" panose="020B0604020202020204"/>
              </a:rPr>
              <a:t>.</a:t>
            </a:r>
            <a:endParaRPr lang="en-US" sz="1800" b="0" strike="noStrike" spc="-1" dirty="0">
              <a:latin typeface="Arial" panose="020B0604020202020204"/>
            </a:endParaRPr>
          </a:p>
        </p:txBody>
      </p:sp>
      <p:sp>
        <p:nvSpPr>
          <p:cNvPr id="112" name="CustomShape 9"/>
          <p:cNvSpPr/>
          <p:nvPr/>
        </p:nvSpPr>
        <p:spPr>
          <a:xfrm>
            <a:off x="290880" y="1627560"/>
            <a:ext cx="10865160" cy="4886280"/>
          </a:xfrm>
          <a:prstGeom prst="roundRect">
            <a:avLst>
              <a:gd name="adj"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dirty="0">
                <a:solidFill>
                  <a:srgbClr val="000000"/>
                </a:solidFill>
                <a:latin typeface="Arial" panose="020B0604020202020204"/>
              </a:rPr>
              <a:t>For example:</a:t>
            </a: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p:txBody>
      </p:sp>
      <p:sp>
        <p:nvSpPr>
          <p:cNvPr id="113" name="CustomShape 10"/>
          <p:cNvSpPr/>
          <p:nvPr/>
        </p:nvSpPr>
        <p:spPr>
          <a:xfrm>
            <a:off x="6403680" y="1917361"/>
            <a:ext cx="4475760" cy="45228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GB" sz="1800" b="0" strike="noStrike" spc="-1" dirty="0">
                <a:solidFill>
                  <a:srgbClr val="203232"/>
                </a:solidFill>
                <a:latin typeface="Arial" panose="020B0604020202020204"/>
              </a:rPr>
              <a:t>Choose one:</a:t>
            </a:r>
            <a:endParaRPr lang="en-GB" sz="1800" b="0" strike="noStrike" spc="-1" dirty="0">
              <a:solidFill>
                <a:srgbClr val="203232"/>
              </a:solidFill>
              <a:latin typeface="Arial" panose="020B0604020202020204"/>
            </a:endParaRPr>
          </a:p>
          <a:p>
            <a:pPr>
              <a:lnSpc>
                <a:spcPct val="100000"/>
              </a:lnSpc>
            </a:pPr>
            <a:endParaRPr lang="en-US" sz="1800" b="0" strike="noStrike" spc="-1" dirty="0">
              <a:latin typeface="Arial" panose="020B0604020202020204"/>
            </a:endParaRPr>
          </a:p>
          <a:p>
            <a:pPr>
              <a:lnSpc>
                <a:spcPct val="100000"/>
              </a:lnSpc>
            </a:pPr>
            <a:r>
              <a:rPr lang="en-GB" sz="1800" b="0" strike="noStrike" spc="-1" dirty="0">
                <a:solidFill>
                  <a:srgbClr val="203232"/>
                </a:solidFill>
                <a:latin typeface="Arial" panose="020B0604020202020204"/>
              </a:rPr>
              <a:t>1. The normal curve overlay </a:t>
            </a:r>
            <a:r>
              <a:rPr lang="en-GB" sz="1800" b="1" i="1" strike="noStrike" spc="-1" dirty="0">
                <a:solidFill>
                  <a:srgbClr val="203232"/>
                </a:solidFill>
                <a:latin typeface="Arial" panose="020B0604020202020204"/>
              </a:rPr>
              <a:t>follows</a:t>
            </a:r>
            <a:r>
              <a:rPr lang="en-GB" sz="1800" b="0" strike="noStrike" spc="-1" dirty="0">
                <a:solidFill>
                  <a:srgbClr val="203232"/>
                </a:solidFill>
                <a:latin typeface="Arial" panose="020B0604020202020204"/>
              </a:rPr>
              <a:t> the contours of the underlying data, so we use the parametric test</a:t>
            </a:r>
            <a:r>
              <a:rPr lang="en-GB" sz="1800" b="0" strike="noStrike" spc="-1" dirty="0">
                <a:solidFill>
                  <a:srgbClr val="0073CF"/>
                </a:solidFill>
                <a:latin typeface="Arial" panose="020B0604020202020204"/>
              </a:rPr>
              <a:t>: t-test.</a:t>
            </a:r>
            <a:endParaRPr lang="en-US" sz="1800" b="0" strike="noStrike" spc="-1" dirty="0">
              <a:latin typeface="Arial" panose="020B0604020202020204"/>
            </a:endParaRPr>
          </a:p>
          <a:p>
            <a:pPr>
              <a:lnSpc>
                <a:spcPct val="100000"/>
              </a:lnSpc>
            </a:pPr>
            <a:r>
              <a:rPr lang="en-GB" sz="1800" b="0" strike="noStrike" spc="-1" dirty="0">
                <a:solidFill>
                  <a:srgbClr val="0073CF"/>
                </a:solidFill>
                <a:latin typeface="Arial" panose="020B0604020202020204"/>
              </a:rPr>
              <a:t>OR</a:t>
            </a:r>
            <a:endParaRPr lang="en-US" sz="1800" b="0" strike="noStrike" spc="-1" dirty="0">
              <a:latin typeface="Arial" panose="020B0604020202020204"/>
            </a:endParaRPr>
          </a:p>
          <a:p>
            <a:pPr>
              <a:lnSpc>
                <a:spcPct val="100000"/>
              </a:lnSpc>
            </a:pPr>
            <a:r>
              <a:rPr lang="en-GB" sz="1800" b="0" strike="noStrike" spc="-1" dirty="0">
                <a:solidFill>
                  <a:srgbClr val="203232"/>
                </a:solidFill>
                <a:latin typeface="Arial" panose="020B0604020202020204"/>
              </a:rPr>
              <a:t>2. The normal curve overlay </a:t>
            </a:r>
            <a:r>
              <a:rPr lang="en-GB" sz="1800" b="1" i="1" strike="noStrike" spc="-1" dirty="0">
                <a:solidFill>
                  <a:srgbClr val="203232"/>
                </a:solidFill>
                <a:latin typeface="Arial" panose="020B0604020202020204"/>
              </a:rPr>
              <a:t>does not follow</a:t>
            </a:r>
            <a:r>
              <a:rPr lang="en-GB" sz="1800" b="0" strike="noStrike" spc="-1" dirty="0">
                <a:solidFill>
                  <a:srgbClr val="203232"/>
                </a:solidFill>
                <a:latin typeface="Arial" panose="020B0604020202020204"/>
              </a:rPr>
              <a:t> the shape of the underlying data, so we use the non-parametric test that does not assume normality: </a:t>
            </a:r>
            <a:r>
              <a:rPr lang="en-GB" sz="1800" b="0" strike="noStrike" spc="-1" dirty="0">
                <a:solidFill>
                  <a:srgbClr val="0073CF"/>
                </a:solidFill>
                <a:latin typeface="Arial" panose="020B0604020202020204"/>
              </a:rPr>
              <a:t>Wilcoxon</a:t>
            </a:r>
            <a:r>
              <a:rPr lang="en-GB" sz="1800" b="0" strike="noStrike" spc="-1" dirty="0">
                <a:solidFill>
                  <a:srgbClr val="203232"/>
                </a:solidFill>
                <a:latin typeface="Arial" panose="020B0604020202020204"/>
              </a:rPr>
              <a:t> also known as the </a:t>
            </a:r>
            <a:r>
              <a:rPr lang="en-GB" sz="1800" b="0" strike="noStrike" spc="-1" dirty="0">
                <a:solidFill>
                  <a:srgbClr val="0073CF"/>
                </a:solidFill>
                <a:latin typeface="Arial" panose="020B0604020202020204"/>
              </a:rPr>
              <a:t>Mann Whitney U Test.</a:t>
            </a: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r>
              <a:rPr lang="en-GB" sz="1800" b="0" strike="noStrike" spc="-1" dirty="0">
                <a:solidFill>
                  <a:srgbClr val="0073CF"/>
                </a:solidFill>
                <a:latin typeface="Arial" panose="020B0604020202020204"/>
              </a:rPr>
              <a:t>The example here is borderline, in terms of shape, so when in doubt choose the non-parametric equivalent.</a:t>
            </a: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p:txBody>
      </p:sp>
      <p:pic>
        <p:nvPicPr>
          <p:cNvPr id="114" name="Picture 20" descr="Chart, histogram&#10;&#10;Description automatically generated"/>
          <p:cNvPicPr/>
          <p:nvPr/>
        </p:nvPicPr>
        <p:blipFill>
          <a:blip r:embed="rId1"/>
          <a:stretch>
            <a:fillRect/>
          </a:stretch>
        </p:blipFill>
        <p:spPr>
          <a:xfrm>
            <a:off x="1312560" y="1731961"/>
            <a:ext cx="4800240" cy="48002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panose="020B0604020202020204"/>
              </a:rPr>
              <a:t>Here is a table (matrix/cross tabulation) showing our dependent variable as rows, and our independent variable as columns.  We have at least two values for both variables that are independent of each other (no overlap).  </a:t>
            </a:r>
            <a:endParaRPr lang="en-US" sz="4000" b="0" strike="noStrike" dirty="0">
              <a:solidFill>
                <a:srgbClr val="FFFFFF"/>
              </a:solidFill>
              <a:latin typeface="Arial" panose="020B0604020202020204"/>
            </a:endParaRPr>
          </a:p>
          <a:p>
            <a:pPr>
              <a:lnSpc>
                <a:spcPct val="110000"/>
              </a:lnSpc>
            </a:pPr>
            <a:r>
              <a:rPr lang="en-US" sz="4000" b="0" strike="noStrike" dirty="0">
                <a:solidFill>
                  <a:srgbClr val="FFFFFF"/>
                </a:solidFill>
                <a:latin typeface="Arial" panose="020B0604020202020204"/>
              </a:rPr>
              <a:t>For example:</a:t>
            </a:r>
            <a:br>
              <a:rPr dirty="0"/>
            </a:br>
            <a:endParaRPr lang="en-US" sz="2400" b="0" strike="noStrike" spc="-1" dirty="0">
              <a:solidFill>
                <a:srgbClr val="203232"/>
              </a:solidFill>
              <a:latin typeface="Arial" panose="020B0604020202020204"/>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0"/>
              </a:spcBef>
              <a:spcAft>
                <a:spcPts val="990"/>
              </a:spcAft>
              <a:tabLst>
                <a:tab pos="0" algn="l"/>
              </a:tabLst>
            </a:pPr>
            <a:r>
              <a:rPr lang="en-US" sz="3200" b="1" strike="noStrike" spc="-100" dirty="0">
                <a:solidFill>
                  <a:srgbClr val="FFFFFF"/>
                </a:solidFill>
                <a:latin typeface="Arial" panose="020B0604020202020204"/>
              </a:rPr>
              <a:t>Our RQ is about Differences in proportions</a:t>
            </a:r>
            <a:endParaRPr lang="en-US" sz="3200" b="0" strike="noStrike" spc="-1" dirty="0">
              <a:latin typeface="Arial" panose="020B0604020202020204"/>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0"/>
              </a:spcAft>
            </a:pPr>
            <a:fld id="{5783AF93-FAFA-4E86-B9B0-359A2F820963}" type="slidenum">
              <a:rPr lang="en-US" sz="1100" b="1" strike="noStrike" spc="-1">
                <a:solidFill>
                  <a:srgbClr val="7DABAB"/>
                </a:solidFill>
                <a:latin typeface="Arial" panose="020B0604020202020204"/>
              </a:rPr>
            </a:fld>
            <a:endParaRPr lang="en-US" sz="1100" b="0" strike="noStrike" spc="-1">
              <a:latin typeface="Times New Roman" panose="02020603050405020304"/>
            </a:endParaRPr>
          </a:p>
        </p:txBody>
      </p:sp>
      <p:sp>
        <p:nvSpPr>
          <p:cNvPr id="134" name="CustomShape 9"/>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panose="020B0604020202020204"/>
              </a:rPr>
              <a:t>For comparison of proportions analysis, we will use a </a:t>
            </a:r>
            <a:r>
              <a:rPr lang="en-GB" sz="1800" b="1" strike="noStrike" spc="-1" dirty="0">
                <a:solidFill>
                  <a:srgbClr val="203232"/>
                </a:solidFill>
                <a:latin typeface="Arial" panose="020B0604020202020204"/>
              </a:rPr>
              <a:t>chi-square test </a:t>
            </a:r>
            <a:r>
              <a:rPr lang="en-GB" sz="1800" b="0" strike="noStrike" spc="-1" dirty="0">
                <a:solidFill>
                  <a:srgbClr val="203232"/>
                </a:solidFill>
                <a:latin typeface="Arial" panose="020B0604020202020204"/>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panose="020B0604020202020204"/>
            </a:endParaRPr>
          </a:p>
        </p:txBody>
      </p:sp>
      <p:sp>
        <p:nvSpPr>
          <p:cNvPr id="2" name="TextBox 1"/>
          <p:cNvSpPr txBox="1"/>
          <p:nvPr/>
        </p:nvSpPr>
        <p:spPr>
          <a:xfrm>
            <a:off x="1970468" y="1944710"/>
            <a:ext cx="5950374" cy="645160"/>
          </a:xfrm>
          <a:prstGeom prst="rect">
            <a:avLst/>
          </a:prstGeom>
          <a:noFill/>
        </p:spPr>
        <p:txBody>
          <a:bodyPr wrap="square" rtlCol="0">
            <a:spAutoFit/>
          </a:bodyPr>
          <a:lstStyle/>
          <a:p>
            <a:r>
              <a:rPr lang="en-US" dirty="0"/>
              <a:t>Dependent Variable: </a:t>
            </a:r>
            <a:r>
              <a:rPr lang="en-GB" altLang="en-US" dirty="0"/>
              <a:t>Male_Anxiety</a:t>
            </a:r>
            <a:endParaRPr lang="en-US" dirty="0" smtClean="0"/>
          </a:p>
          <a:p>
            <a:r>
              <a:rPr lang="en-US" dirty="0" smtClean="0"/>
              <a:t>Independent </a:t>
            </a:r>
            <a:r>
              <a:rPr lang="en-US" dirty="0"/>
              <a:t>Variable: </a:t>
            </a:r>
            <a:r>
              <a:rPr lang="en-GB" altLang="en-US" dirty="0"/>
              <a:t>Year</a:t>
            </a:r>
            <a:endParaRPr lang="en-GB"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panose="020B0604020202020204"/>
              </a:rPr>
              <a:t>PRE 7COM1079-2022  Student Group No:  ?????</a:t>
            </a:r>
            <a:endParaRPr lang="en-US" sz="1500" b="0" strike="noStrike" spc="-1">
              <a:latin typeface="Times New Roman" panose="02020603050405020304"/>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panose="020B0604020202020204"/>
              </a:rPr>
            </a:fld>
            <a:endParaRPr lang="en-US" sz="1500" b="0" strike="noStrike" spc="-1">
              <a:latin typeface="Times New Roman" panose="02020603050405020304"/>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0"/>
              </a:spcAft>
              <a:tabLst>
                <a:tab pos="0" algn="l"/>
              </a:tabLst>
            </a:pPr>
            <a:r>
              <a:rPr lang="en-GB" sz="3600" b="1" strike="noStrike" spc="-100" dirty="0">
                <a:solidFill>
                  <a:srgbClr val="203232"/>
                </a:solidFill>
                <a:latin typeface="Arial" panose="020B0604020202020204"/>
              </a:rPr>
              <a:t>R Script and Results  (For ALL types of test) – The Analysis</a:t>
            </a:r>
            <a:endParaRPr lang="en-US" sz="3600" b="1" strike="noStrike" spc="-1" dirty="0">
              <a:latin typeface="Arial" panose="020B0604020202020204"/>
            </a:endParaRPr>
          </a:p>
          <a:p>
            <a:pPr>
              <a:lnSpc>
                <a:spcPct val="100000"/>
              </a:lnSpc>
              <a:spcAft>
                <a:spcPts val="990"/>
              </a:spcAft>
              <a:tabLst>
                <a:tab pos="0" algn="l"/>
              </a:tabLst>
            </a:pPr>
            <a:endParaRPr lang="en-US" sz="2400" b="0" strike="noStrike" spc="-1" dirty="0">
              <a:latin typeface="Arial" panose="020B0604020202020204"/>
            </a:endParaRPr>
          </a:p>
        </p:txBody>
      </p:sp>
      <p:sp>
        <p:nvSpPr>
          <p:cNvPr id="2" name="TextBox 1"/>
          <p:cNvSpPr txBox="1"/>
          <p:nvPr/>
        </p:nvSpPr>
        <p:spPr>
          <a:xfrm>
            <a:off x="701458" y="1671663"/>
            <a:ext cx="11066988"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3600" b="0" strike="noStrike" spc="-202" dirty="0">
                <a:solidFill>
                  <a:srgbClr val="203232"/>
                </a:solidFill>
                <a:latin typeface="Arial" panose="020B0604020202020204"/>
              </a:rPr>
              <a:t>Include a snippet of the R code you use to </a:t>
            </a:r>
            <a:r>
              <a:rPr lang="en-US" sz="3600" b="0" strike="noStrike" spc="-202">
                <a:solidFill>
                  <a:srgbClr val="203232"/>
                </a:solidFill>
                <a:latin typeface="Arial" panose="020B0604020202020204"/>
              </a:rPr>
              <a:t>calculate your </a:t>
            </a:r>
            <a:r>
              <a:rPr lang="en-US" sz="3600" b="0" strike="noStrike" spc="-202" dirty="0">
                <a:solidFill>
                  <a:srgbClr val="203232"/>
                </a:solidFill>
                <a:latin typeface="Arial" panose="020B0604020202020204"/>
              </a:rPr>
              <a:t>test statistic.</a:t>
            </a:r>
            <a:endParaRPr lang="en-US" sz="3600" b="0" strike="noStrike" spc="-202" dirty="0">
              <a:solidFill>
                <a:srgbClr val="203232"/>
              </a:solidFill>
              <a:latin typeface="Arial" panose="020B0604020202020204"/>
            </a:endParaRPr>
          </a:p>
          <a:p>
            <a:pPr marL="285750" indent="-285750">
              <a:buFont typeface="Arial" panose="020B0604020202020204" pitchFamily="34" charset="0"/>
              <a:buChar char="•"/>
            </a:pPr>
            <a:r>
              <a:rPr lang="en-US" sz="3600" b="0" strike="noStrike" spc="-202" dirty="0">
                <a:solidFill>
                  <a:srgbClr val="203232"/>
                </a:solidFill>
                <a:latin typeface="Arial" panose="020B0604020202020204"/>
              </a:rPr>
              <a:t>Give the value of the test statistic. </a:t>
            </a:r>
            <a:endParaRPr lang="en-US" sz="3600" b="0" strike="noStrike" spc="-202" dirty="0">
              <a:solidFill>
                <a:srgbClr val="203232"/>
              </a:solidFill>
              <a:latin typeface="Arial" panose="020B0604020202020204"/>
            </a:endParaRPr>
          </a:p>
          <a:p>
            <a:pPr marL="285750" indent="-285750">
              <a:buFont typeface="Arial" panose="020B0604020202020204" pitchFamily="34" charset="0"/>
              <a:buChar char="•"/>
            </a:pPr>
            <a:r>
              <a:rPr lang="en-US" sz="3600" b="0" strike="noStrike" spc="-202" dirty="0">
                <a:solidFill>
                  <a:srgbClr val="203232"/>
                </a:solidFill>
                <a:latin typeface="Arial" panose="020B0604020202020204"/>
              </a:rPr>
              <a:t>Tell us the p-value.  Is it &gt; or &lt; 0.05?</a:t>
            </a:r>
            <a:endParaRPr lang="en-US" sz="3600" b="0" strike="noStrike" spc="-202" dirty="0">
              <a:solidFill>
                <a:srgbClr val="203232"/>
              </a:solidFill>
              <a:latin typeface="Arial" panose="020B0604020202020204"/>
            </a:endParaRPr>
          </a:p>
          <a:p>
            <a:pPr marL="285750" indent="-285750">
              <a:buFont typeface="Arial" panose="020B0604020202020204" pitchFamily="34" charset="0"/>
              <a:buChar char="•"/>
            </a:pPr>
            <a:r>
              <a:rPr lang="en-US" sz="3600" b="0" strike="noStrike" spc="-202" dirty="0">
                <a:solidFill>
                  <a:srgbClr val="203232"/>
                </a:solidFill>
                <a:latin typeface="Arial" panose="020B0604020202020204"/>
              </a:rPr>
              <a:t> Is the result significant?</a:t>
            </a:r>
            <a:endParaRPr lang="en-US" sz="3600" b="0" strike="noStrike" spc="-202" dirty="0">
              <a:solidFill>
                <a:srgbClr val="203232"/>
              </a:solidFill>
              <a:latin typeface="Arial" panose="020B0604020202020204"/>
            </a:endParaRPr>
          </a:p>
          <a:p>
            <a:pPr marL="285750" indent="-285750">
              <a:buFont typeface="Arial" panose="020B0604020202020204" pitchFamily="34" charset="0"/>
              <a:buChar char="•"/>
            </a:pPr>
            <a:r>
              <a:rPr lang="en-US" sz="3600" b="0" strike="noStrike" spc="-202" dirty="0">
                <a:solidFill>
                  <a:srgbClr val="203232"/>
                </a:solidFill>
                <a:latin typeface="Arial" panose="020B0604020202020204"/>
              </a:rPr>
              <a:t>Do you accept or reject the null hypothesis?</a:t>
            </a:r>
            <a:endParaRPr lang="en-US" sz="3600" b="0" strike="noStrike" spc="-202" dirty="0">
              <a:solidFill>
                <a:srgbClr val="203232"/>
              </a:solidFill>
              <a:latin typeface="Arial" panose="020B0604020202020204"/>
            </a:endParaRPr>
          </a:p>
          <a:p>
            <a:pPr marL="285750" indent="-285750">
              <a:buFont typeface="Arial" panose="020B0604020202020204" pitchFamily="34" charset="0"/>
              <a:buChar char="•"/>
            </a:pPr>
            <a:r>
              <a:rPr lang="en-US" sz="3600" spc="-202" dirty="0">
                <a:solidFill>
                  <a:srgbClr val="203232"/>
                </a:solidFill>
                <a:latin typeface="Arial" panose="020B0604020202020204"/>
              </a:rPr>
              <a:t>What does the result actually mean in the wider context of learning something useful / answering your RQ?</a:t>
            </a:r>
            <a:endParaRPr lang="en-GB"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p:cNvSpPr>
            <a:spLocks noGrp="1"/>
          </p:cNvSpPr>
          <p:nvPr>
            <p:ph type="subTitle" idx="1"/>
          </p:nvPr>
        </p:nvSpPr>
        <p:spPr/>
        <p:txBody>
          <a:bodyPr/>
          <a:lstStyle/>
          <a:p>
            <a:r>
              <a:rPr lang="en-US" sz="2000" dirty="0"/>
              <a:t>Group Id</a:t>
            </a:r>
            <a:r>
              <a:rPr lang="en-US" sz="2000" dirty="0" smtClean="0"/>
              <a:t>: 58A                                                           </a:t>
            </a:r>
            <a:r>
              <a:rPr lang="en-US" sz="2000" dirty="0"/>
              <a:t>Name of Student Presenting</a:t>
            </a:r>
            <a:r>
              <a:rPr lang="en-US" sz="2000" dirty="0" smtClean="0"/>
              <a:t>: MAQADAS</a:t>
            </a:r>
            <a:endParaRPr lang="en-US" sz="2000" dirty="0"/>
          </a:p>
        </p:txBody>
      </p:sp>
      <p:sp>
        <p:nvSpPr>
          <p:cNvPr id="4" name="Footer Placeholder 3"/>
          <p:cNvSpPr>
            <a:spLocks noGrp="1"/>
          </p:cNvSpPr>
          <p:nvPr>
            <p:ph type="ftr" sz="quarter" idx="11"/>
          </p:nvPr>
        </p:nvSpPr>
        <p:spPr>
          <a:xfrm>
            <a:off x="965289" y="274320"/>
            <a:ext cx="10455567" cy="736245"/>
          </a:xfrm>
        </p:spPr>
        <p:txBody>
          <a:bodyPr/>
          <a:lstStyle/>
          <a:p>
            <a:r>
              <a:rPr lang="en-GB" dirty="0"/>
              <a:t>7COM1079-2024  Student Group No</a:t>
            </a:r>
            <a:r>
              <a:rPr lang="en-GB" dirty="0" smtClean="0"/>
              <a:t>: 58A                    </a:t>
            </a:r>
            <a:r>
              <a:rPr lang="en-GB" dirty="0"/>
              <a:t>Names of Student </a:t>
            </a:r>
            <a:r>
              <a:rPr lang="en-GB" dirty="0" smtClean="0"/>
              <a:t>Attendees: MAQADAS MANZOOR</a:t>
            </a:r>
            <a:endParaRPr lang="en-GB" dirty="0"/>
          </a:p>
        </p:txBody>
      </p:sp>
      <p:sp>
        <p:nvSpPr>
          <p:cNvPr id="5" name="Slide Number Placeholder 4"/>
          <p:cNvSpPr>
            <a:spLocks noGrp="1"/>
          </p:cNvSpPr>
          <p:nvPr>
            <p:ph type="sldNum" sz="quarter" idx="12"/>
          </p:nvPr>
        </p:nvSpPr>
        <p:spPr/>
        <p:txBody>
          <a:bodyPr/>
          <a:lstStyle/>
          <a:p>
            <a:fld id="{E4D355CA-84B7-41B1-B164-8BB439CC7C6B}" type="slidenum">
              <a:rPr lang="en-GB" smtClean="0"/>
            </a:fld>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42200" y="1355611"/>
            <a:ext cx="7200000" cy="360000"/>
          </a:xfrm>
        </p:spPr>
        <p:txBody>
          <a:bodyPr/>
          <a:lstStyle/>
          <a:p>
            <a:r>
              <a:rPr lang="en-US" dirty="0"/>
              <a:t>Part 1: VISUALISATION</a:t>
            </a:r>
            <a:endParaRPr lang="en-GB" dirty="0"/>
          </a:p>
        </p:txBody>
      </p:sp>
      <p:sp>
        <p:nvSpPr>
          <p:cNvPr id="3" name="Footer Placeholder 2"/>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
        <p:nvSpPr>
          <p:cNvPr id="5" name="Title 4"/>
          <p:cNvSpPr>
            <a:spLocks noGrp="1"/>
          </p:cNvSpPr>
          <p:nvPr>
            <p:ph type="ctrTitle"/>
          </p:nvPr>
        </p:nvSpPr>
        <p:spPr>
          <a:xfrm>
            <a:off x="942201" y="1715611"/>
            <a:ext cx="10683742" cy="2359086"/>
          </a:xfrm>
        </p:spPr>
        <p:txBody>
          <a:bodyPr>
            <a:noAutofit/>
          </a:bodyPr>
          <a:lstStyle/>
          <a:p>
            <a:pPr>
              <a:lnSpc>
                <a:spcPts val="6000"/>
              </a:lnSpc>
            </a:pPr>
            <a:r>
              <a:rPr lang="en-US" sz="3000" dirty="0">
                <a:solidFill>
                  <a:srgbClr val="FF0000"/>
                </a:solidFill>
              </a:rPr>
              <a:t>If you have not defined your Research Question (RQ) yet, please do not attempt to present </a:t>
            </a:r>
            <a:r>
              <a:rPr lang="en-US" sz="3000" dirty="0" err="1">
                <a:solidFill>
                  <a:srgbClr val="FF0000"/>
                </a:solidFill>
              </a:rPr>
              <a:t>Visualisations</a:t>
            </a:r>
            <a:r>
              <a:rPr lang="en-US" sz="3000" dirty="0">
                <a:solidFill>
                  <a:srgbClr val="FF0000"/>
                </a:solidFill>
              </a:rPr>
              <a:t> and/or analyses of your data.  Go to Canvas, announcements on RQ presentations, and use the PowerPoint template provided for you to present your RQ.  You can use the time slot to present your RQ instead of the </a:t>
            </a:r>
            <a:r>
              <a:rPr lang="en-US" sz="3000" dirty="0" err="1">
                <a:solidFill>
                  <a:srgbClr val="FF0000"/>
                </a:solidFill>
              </a:rPr>
              <a:t>Visualisation</a:t>
            </a:r>
            <a:r>
              <a:rPr lang="en-US" sz="3000" dirty="0">
                <a:solidFill>
                  <a:srgbClr val="FF0000"/>
                </a:solidFill>
              </a:rPr>
              <a:t>.</a:t>
            </a:r>
            <a:endParaRPr lang="en-GB" sz="30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65288" y="1080637"/>
            <a:ext cx="10110240" cy="588024"/>
          </a:xfrm>
        </p:spPr>
        <p:txBody>
          <a:bodyPr/>
          <a:lstStyle/>
          <a:p>
            <a:r>
              <a:rPr lang="en-US" sz="2400" b="0" dirty="0">
                <a:latin typeface="Calibri" panose="020F0502020204030204" pitchFamily="34" charset="0"/>
                <a:cs typeface="Calibri" panose="020F0502020204030204" pitchFamily="34" charset="0"/>
              </a:rPr>
              <a:t>We are using the dataset</a:t>
            </a:r>
            <a:r>
              <a:rPr lang="en-US" sz="2400" b="0" dirty="0">
                <a:solidFill>
                  <a:srgbClr val="FF0000"/>
                </a:solidFill>
                <a:latin typeface="Calibri" panose="020F0502020204030204" pitchFamily="34" charset="0"/>
                <a:cs typeface="Calibri" panose="020F0502020204030204" pitchFamily="34" charset="0"/>
              </a:rPr>
              <a:t>   </a:t>
            </a:r>
            <a:r>
              <a:rPr lang="en-US" sz="2400" b="0" dirty="0" smtClean="0">
                <a:solidFill>
                  <a:srgbClr val="FF0000"/>
                </a:solidFill>
                <a:latin typeface="Calibri" panose="020F0502020204030204" pitchFamily="34" charset="0"/>
                <a:cs typeface="Calibri" panose="020F0502020204030204" pitchFamily="34" charset="0"/>
              </a:rPr>
              <a:t>(DS</a:t>
            </a:r>
            <a:r>
              <a:rPr lang="en-GB" altLang="en-US" sz="2400" b="0" dirty="0" smtClean="0">
                <a:solidFill>
                  <a:srgbClr val="FF0000"/>
                </a:solidFill>
                <a:latin typeface="Calibri" panose="020F0502020204030204" pitchFamily="34" charset="0"/>
                <a:cs typeface="Calibri" panose="020F0502020204030204" pitchFamily="34" charset="0"/>
              </a:rPr>
              <a:t>227</a:t>
            </a:r>
            <a:r>
              <a:rPr lang="en-US" sz="2400" b="0" dirty="0" smtClean="0">
                <a:solidFill>
                  <a:srgbClr val="FF0000"/>
                </a:solidFill>
                <a:latin typeface="Calibri" panose="020F0502020204030204" pitchFamily="34" charset="0"/>
                <a:cs typeface="Calibri" panose="020F0502020204030204" pitchFamily="34" charset="0"/>
              </a:rPr>
              <a:t> </a:t>
            </a:r>
            <a:r>
              <a:rPr lang="en-US" sz="2400" b="0" dirty="0">
                <a:solidFill>
                  <a:srgbClr val="FF0000"/>
                </a:solidFill>
                <a:latin typeface="Calibri" panose="020F0502020204030204" pitchFamily="34" charset="0"/>
                <a:cs typeface="Calibri" panose="020F0502020204030204" pitchFamily="34" charset="0"/>
              </a:rPr>
              <a:t>and</a:t>
            </a:r>
            <a:r>
              <a:rPr lang="en-GB" altLang="en-US" sz="2400" b="0" dirty="0">
                <a:solidFill>
                  <a:srgbClr val="FF0000"/>
                </a:solidFill>
                <a:latin typeface="Calibri" panose="020F0502020204030204" pitchFamily="34" charset="0"/>
                <a:cs typeface="Calibri" panose="020F0502020204030204" pitchFamily="34" charset="0"/>
              </a:rPr>
              <a:t> prevalence-of-anxiety-disorders-males-vs-females.csv</a:t>
            </a:r>
            <a:r>
              <a:rPr lang="en-US" sz="2400" b="0" dirty="0">
                <a:solidFill>
                  <a:srgbClr val="FF0000"/>
                </a:solidFill>
                <a:latin typeface="Calibri" panose="020F0502020204030204" pitchFamily="34" charset="0"/>
                <a:cs typeface="Calibri" panose="020F0502020204030204" pitchFamily="34" charset="0"/>
              </a:rPr>
              <a:t>) </a:t>
            </a:r>
            <a:r>
              <a:rPr lang="en-US" sz="2400" b="0" dirty="0" smtClean="0">
                <a:solidFill>
                  <a:schemeClr val="tx1"/>
                </a:solidFill>
                <a:latin typeface="Calibri" panose="020F0502020204030204" pitchFamily="34" charset="0"/>
                <a:cs typeface="Calibri" panose="020F0502020204030204" pitchFamily="34" charset="0"/>
              </a:rPr>
              <a:t> to </a:t>
            </a:r>
            <a:r>
              <a:rPr lang="en-US" sz="2400" b="0" dirty="0">
                <a:solidFill>
                  <a:schemeClr val="tx1"/>
                </a:solidFill>
                <a:latin typeface="Calibri" panose="020F0502020204030204" pitchFamily="34" charset="0"/>
                <a:cs typeface="Calibri" panose="020F0502020204030204" pitchFamily="34" charset="0"/>
              </a:rPr>
              <a:t>answer our Research Question  </a:t>
            </a:r>
            <a:r>
              <a:rPr lang="en-GB" altLang="en-US" sz="2400" b="0" dirty="0">
                <a:solidFill>
                  <a:srgbClr val="FF0000"/>
                </a:solidFill>
                <a:latin typeface="Calibri" panose="020F0502020204030204" pitchFamily="34" charset="0"/>
                <a:cs typeface="Calibri" panose="020F0502020204030204" pitchFamily="34" charset="0"/>
              </a:rPr>
              <a:t>“Is there a significant difference in anxiety prevalence between males and females over time across countries or regions?”</a:t>
            </a:r>
            <a:endParaRPr lang="en-GB" altLang="en-US" sz="2400" b="0" dirty="0">
              <a:solidFill>
                <a:srgbClr val="FF0000"/>
              </a:solidFill>
              <a:latin typeface="Calibri" panose="020F0502020204030204" pitchFamily="34" charset="0"/>
              <a:cs typeface="Calibri" panose="020F0502020204030204" pitchFamily="34" charset="0"/>
            </a:endParaRPr>
          </a:p>
          <a:p>
            <a:br>
              <a:rPr lang="en-US" sz="2000" b="0" dirty="0">
                <a:solidFill>
                  <a:srgbClr val="FF0000"/>
                </a:solidFill>
                <a:latin typeface="Calibri" panose="020F0502020204030204" pitchFamily="34" charset="0"/>
                <a:cs typeface="Calibri" panose="020F0502020204030204" pitchFamily="34" charset="0"/>
              </a:rPr>
            </a:br>
            <a:endParaRPr lang="en-US" sz="2000" dirty="0">
              <a:solidFill>
                <a:schemeClr val="tx1"/>
              </a:solidFill>
              <a:latin typeface="Calibri" panose="020F0502020204030204" pitchFamily="34" charset="0"/>
              <a:cs typeface="Calibri" panose="020F0502020204030204" pitchFamily="34" charset="0"/>
            </a:endParaRPr>
          </a:p>
        </p:txBody>
      </p:sp>
      <p:sp>
        <p:nvSpPr>
          <p:cNvPr id="3" name="Footer Placeholder 2"/>
          <p:cNvSpPr>
            <a:spLocks noGrp="1"/>
          </p:cNvSpPr>
          <p:nvPr>
            <p:ph type="ftr" sz="quarter" idx="11"/>
          </p:nvPr>
        </p:nvSpPr>
        <p:spPr>
          <a:xfrm>
            <a:off x="965288" y="791022"/>
            <a:ext cx="9129687" cy="230832"/>
          </a:xfrm>
        </p:spPr>
        <p:txBody>
          <a:bodyPr/>
          <a:lstStyle/>
          <a:p>
            <a:r>
              <a:rPr lang="en-GB" dirty="0"/>
              <a:t>7COM1079-2024  Student Group No:                    Names of Student Group Attendees: </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
        <p:nvSpPr>
          <p:cNvPr id="14" name="TextBox 13"/>
          <p:cNvSpPr txBox="1"/>
          <p:nvPr/>
        </p:nvSpPr>
        <p:spPr>
          <a:xfrm>
            <a:off x="501041" y="5085731"/>
            <a:ext cx="11690959" cy="1477328"/>
          </a:xfrm>
          <a:prstGeom prst="rect">
            <a:avLst/>
          </a:prstGeom>
          <a:solidFill>
            <a:srgbClr val="FFFF00"/>
          </a:solidFill>
        </p:spPr>
        <p:txBody>
          <a:bodyPr wrap="square">
            <a:spAutoFit/>
          </a:bodyPr>
          <a:lstStyle/>
          <a:p>
            <a:r>
              <a:rPr lang="en-US" baseline="30000" dirty="0">
                <a:solidFill>
                  <a:srgbClr val="FF0000"/>
                </a:solidFill>
                <a:latin typeface="Calibri" panose="020F0502020204030204" pitchFamily="34" charset="0"/>
                <a:cs typeface="Calibri" panose="020F0502020204030204" pitchFamily="34" charset="0"/>
              </a:rPr>
              <a:t>1 </a:t>
            </a:r>
            <a:r>
              <a:rPr lang="en-US" sz="1800" b="0" dirty="0">
                <a:solidFill>
                  <a:srgbClr val="FF0000"/>
                </a:solidFill>
                <a:latin typeface="Calibri" panose="020F0502020204030204" pitchFamily="34" charset="0"/>
                <a:cs typeface="Calibri" panose="020F0502020204030204" pitchFamily="34" charset="0"/>
              </a:rPr>
              <a:t>Be sure you follow one of the three prescribed RQ Templates – identifying the type of statistical analysis you will be using.  If you do not have the correct RQ, we will stop your presentation here.</a:t>
            </a:r>
            <a:endParaRPr lang="en-US" sz="1800" b="0" dirty="0">
              <a:solidFill>
                <a:srgbClr val="FF0000"/>
              </a:solidFill>
              <a:latin typeface="Calibri" panose="020F0502020204030204" pitchFamily="34" charset="0"/>
              <a:cs typeface="Calibri" panose="020F0502020204030204" pitchFamily="34" charset="0"/>
            </a:endParaRPr>
          </a:p>
          <a:p>
            <a:r>
              <a:rPr lang="en-US" baseline="30000" dirty="0">
                <a:solidFill>
                  <a:srgbClr val="FF0000"/>
                </a:solidFill>
                <a:latin typeface="Calibri" panose="020F0502020204030204" pitchFamily="34" charset="0"/>
                <a:cs typeface="Calibri" panose="020F0502020204030204" pitchFamily="34" charset="0"/>
              </a:rPr>
              <a:t>2 </a:t>
            </a:r>
            <a:r>
              <a:rPr lang="en-US" dirty="0">
                <a:solidFill>
                  <a:srgbClr val="FF0000"/>
                </a:solidFill>
                <a:latin typeface="Calibri" panose="020F0502020204030204" pitchFamily="34" charset="0"/>
                <a:cs typeface="Calibri" panose="020F0502020204030204" pitchFamily="34" charset="0"/>
              </a:rPr>
              <a:t>The variable name in your RQ may be different from the column name in cases where the column names are abbreviations.  </a:t>
            </a:r>
            <a:endParaRPr lang="en-US" sz="1800" b="0" dirty="0">
              <a:solidFill>
                <a:srgbClr val="FF0000"/>
              </a:solidFill>
              <a:latin typeface="Calibri" panose="020F0502020204030204" pitchFamily="34" charset="0"/>
              <a:cs typeface="Calibri" panose="020F0502020204030204" pitchFamily="34" charset="0"/>
            </a:endParaRPr>
          </a:p>
          <a:p>
            <a:r>
              <a:rPr lang="en-US" baseline="30000" dirty="0">
                <a:solidFill>
                  <a:srgbClr val="FF0000"/>
                </a:solidFill>
                <a:latin typeface="Calibri" panose="020F0502020204030204" pitchFamily="34" charset="0"/>
                <a:cs typeface="Calibri" panose="020F0502020204030204" pitchFamily="34" charset="0"/>
              </a:rPr>
              <a:t>3.4.</a:t>
            </a:r>
            <a:r>
              <a:rPr lang="en-US" dirty="0">
                <a:solidFill>
                  <a:srgbClr val="FF0000"/>
                </a:solidFill>
                <a:latin typeface="Calibri" panose="020F0502020204030204" pitchFamily="34" charset="0"/>
                <a:cs typeface="Calibri" panose="020F0502020204030204" pitchFamily="34" charset="0"/>
              </a:rPr>
              <a:t>Be sure to identify which variable is your </a:t>
            </a:r>
            <a:r>
              <a:rPr lang="en-US" b="1" dirty="0">
                <a:solidFill>
                  <a:srgbClr val="FF0000"/>
                </a:solidFill>
                <a:latin typeface="Calibri" panose="020F0502020204030204" pitchFamily="34" charset="0"/>
                <a:cs typeface="Calibri" panose="020F0502020204030204" pitchFamily="34" charset="0"/>
              </a:rPr>
              <a:t>dependent variable </a:t>
            </a:r>
            <a:r>
              <a:rPr lang="en-US" dirty="0">
                <a:solidFill>
                  <a:srgbClr val="FF0000"/>
                </a:solidFill>
                <a:latin typeface="Calibri" panose="020F0502020204030204" pitchFamily="34" charset="0"/>
                <a:cs typeface="Calibri" panose="020F0502020204030204" pitchFamily="34" charset="0"/>
              </a:rPr>
              <a:t>and which one is your </a:t>
            </a:r>
            <a:r>
              <a:rPr lang="en-US" b="1" dirty="0">
                <a:solidFill>
                  <a:srgbClr val="FF0000"/>
                </a:solidFill>
                <a:latin typeface="Calibri" panose="020F0502020204030204" pitchFamily="34" charset="0"/>
                <a:cs typeface="Calibri" panose="020F0502020204030204" pitchFamily="34" charset="0"/>
              </a:rPr>
              <a:t>independent variable </a:t>
            </a:r>
            <a:r>
              <a:rPr lang="en-US" dirty="0">
                <a:solidFill>
                  <a:srgbClr val="FF0000"/>
                </a:solidFill>
                <a:latin typeface="Calibri" panose="020F0502020204030204" pitchFamily="34" charset="0"/>
                <a:cs typeface="Calibri" panose="020F0502020204030204" pitchFamily="34" charset="0"/>
              </a:rPr>
              <a:t>on this slide</a:t>
            </a:r>
            <a:endParaRPr lang="en-GB" dirty="0"/>
          </a:p>
        </p:txBody>
      </p:sp>
      <p:sp>
        <p:nvSpPr>
          <p:cNvPr id="17" name="TextBox 16"/>
          <p:cNvSpPr txBox="1"/>
          <p:nvPr/>
        </p:nvSpPr>
        <p:spPr>
          <a:xfrm>
            <a:off x="589799" y="3081062"/>
            <a:ext cx="4860975" cy="1753235"/>
          </a:xfrm>
          <a:prstGeom prst="rect">
            <a:avLst/>
          </a:prstGeom>
          <a:noFill/>
        </p:spPr>
        <p:txBody>
          <a:bodyPr wrap="square" rtlCol="0">
            <a:spAutoFit/>
          </a:bodyPr>
          <a:lstStyle/>
          <a:p>
            <a:r>
              <a:rPr lang="en-US" dirty="0"/>
              <a:t>We are using the Heart Disease Prediction dataset (</a:t>
            </a:r>
            <a:r>
              <a:rPr lang="en-GB" altLang="en-US" dirty="0"/>
              <a:t>56395</a:t>
            </a:r>
            <a:r>
              <a:rPr lang="en-US" dirty="0"/>
              <a:t> rows and </a:t>
            </a:r>
            <a:r>
              <a:rPr lang="en-GB" altLang="en-US" dirty="0"/>
              <a:t>7</a:t>
            </a:r>
            <a:r>
              <a:rPr lang="en-US" dirty="0"/>
              <a:t> variables). Relevant variables Year</a:t>
            </a:r>
            <a:r>
              <a:rPr lang="en-GB" altLang="en-US" dirty="0"/>
              <a:t> </a:t>
            </a:r>
            <a:r>
              <a:rPr lang="en-US" dirty="0"/>
              <a:t>as the dependent variable and Prevalence of Anxiety Disorders (for Males) as the independent variable. Below is a sample of the dataset</a:t>
            </a:r>
            <a:endParaRPr lang="en-GB" dirty="0">
              <a:solidFill>
                <a:srgbClr val="FF0000"/>
              </a:solidFill>
            </a:endParaRPr>
          </a:p>
        </p:txBody>
      </p:sp>
      <p:cxnSp>
        <p:nvCxnSpPr>
          <p:cNvPr id="30" name="Straight Arrow Connector 29"/>
          <p:cNvCxnSpPr/>
          <p:nvPr/>
        </p:nvCxnSpPr>
        <p:spPr>
          <a:xfrm>
            <a:off x="5268160" y="3958225"/>
            <a:ext cx="631599"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1"/>
          <a:stretch>
            <a:fillRect/>
          </a:stretch>
        </p:blipFill>
        <p:spPr>
          <a:xfrm>
            <a:off x="5560060" y="3081020"/>
            <a:ext cx="6631940" cy="17132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PRE 7COM1079-2022  Student Group No:  ?????</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
        <p:nvSpPr>
          <p:cNvPr id="7" name="TextBox 6"/>
          <p:cNvSpPr txBox="1"/>
          <p:nvPr/>
        </p:nvSpPr>
        <p:spPr>
          <a:xfrm>
            <a:off x="498685" y="6287311"/>
            <a:ext cx="11440040" cy="369332"/>
          </a:xfrm>
          <a:prstGeom prst="rect">
            <a:avLst/>
          </a:prstGeom>
          <a:solidFill>
            <a:schemeClr val="bg1">
              <a:lumMod val="95000"/>
            </a:schemeClr>
          </a:solidFill>
        </p:spPr>
        <p:txBody>
          <a:bodyPr wrap="square" rtlCol="0">
            <a:spAutoFit/>
          </a:bodyPr>
          <a:lstStyle/>
          <a:p>
            <a:r>
              <a:rPr lang="en-GB" b="1" dirty="0">
                <a:latin typeface="Calibri" panose="020F0502020204030204" pitchFamily="34" charset="0"/>
                <a:cs typeface="Calibri" panose="020F0502020204030204" pitchFamily="34" charset="0"/>
              </a:rPr>
              <a:t>Correlation</a:t>
            </a:r>
            <a:r>
              <a:rPr lang="en-GB" dirty="0"/>
              <a:t> </a:t>
            </a:r>
            <a:r>
              <a:rPr lang="en-IE" dirty="0">
                <a:latin typeface="Calibri" panose="020F0502020204030204" pitchFamily="34" charset="0"/>
                <a:cs typeface="Times New Roman" panose="02020603050405020304" pitchFamily="18" charset="0"/>
              </a:rPr>
              <a:t>analyses</a:t>
            </a:r>
            <a:r>
              <a:rPr lang="en-IE" sz="1800" dirty="0">
                <a:effectLst/>
                <a:latin typeface="Calibri" panose="020F0502020204030204" pitchFamily="34" charset="0"/>
                <a:ea typeface="Calibri" panose="020F0502020204030204" pitchFamily="34" charset="0"/>
                <a:cs typeface="Times New Roman" panose="02020603050405020304" pitchFamily="18" charset="0"/>
              </a:rPr>
              <a:t> how an </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ordinal</a:t>
            </a:r>
            <a:r>
              <a:rPr lang="en-IE"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interval </a:t>
            </a:r>
            <a:r>
              <a:rPr lang="en-IE"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dependent var </a:t>
            </a:r>
            <a:r>
              <a:rPr lang="en-IE" dirty="0">
                <a:latin typeface="Calibri" panose="020F0502020204030204" pitchFamily="34" charset="0"/>
                <a:ea typeface="Calibri" panose="020F0502020204030204" pitchFamily="34" charset="0"/>
                <a:cs typeface="Times New Roman" panose="02020603050405020304" pitchFamily="18" charset="0"/>
              </a:rPr>
              <a:t>correlates </a:t>
            </a:r>
            <a:r>
              <a:rPr lang="en-IE" sz="1800" dirty="0">
                <a:effectLst/>
                <a:latin typeface="Calibri" panose="020F0502020204030204" pitchFamily="34" charset="0"/>
                <a:ea typeface="Calibri" panose="020F0502020204030204" pitchFamily="34" charset="0"/>
                <a:cs typeface="Times New Roman" panose="02020603050405020304" pitchFamily="18" charset="0"/>
              </a:rPr>
              <a:t>to an </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ordinal/interval </a:t>
            </a:r>
            <a:r>
              <a:rPr lang="en-IE"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independent variable</a:t>
            </a:r>
            <a:endParaRPr lang="en-GB" dirty="0"/>
          </a:p>
        </p:txBody>
      </p:sp>
      <p:sp>
        <p:nvSpPr>
          <p:cNvPr id="8" name="Subtitle 7"/>
          <p:cNvSpPr>
            <a:spLocks noGrp="1"/>
          </p:cNvSpPr>
          <p:nvPr>
            <p:ph type="subTitle" idx="1"/>
          </p:nvPr>
        </p:nvSpPr>
        <p:spPr>
          <a:xfrm>
            <a:off x="952800" y="716650"/>
            <a:ext cx="10273911" cy="668224"/>
          </a:xfrm>
          <a:solidFill>
            <a:schemeClr val="bg2"/>
          </a:solidFill>
        </p:spPr>
        <p:txBody>
          <a:bodyPr/>
          <a:lstStyle/>
          <a:p>
            <a:pPr>
              <a:lnSpc>
                <a:spcPct val="100000"/>
              </a:lnSpc>
            </a:pPr>
            <a:r>
              <a:rPr lang="en-GB" b="0" dirty="0">
                <a:solidFill>
                  <a:srgbClr val="FF0000"/>
                </a:solidFill>
              </a:rPr>
              <a:t>1. Where your research question asks about </a:t>
            </a:r>
            <a:r>
              <a:rPr lang="en-GB" dirty="0"/>
              <a:t>Correlation</a:t>
            </a:r>
            <a:r>
              <a:rPr lang="en-GB" b="0" dirty="0"/>
              <a:t>: Include two </a:t>
            </a:r>
            <a:r>
              <a:rPr lang="en-GB" b="0" i="1" dirty="0"/>
              <a:t>visualizations</a:t>
            </a:r>
            <a:endParaRPr lang="en-GB" b="0" i="1" dirty="0"/>
          </a:p>
        </p:txBody>
      </p:sp>
      <p:sp>
        <p:nvSpPr>
          <p:cNvPr id="12" name="Title 11"/>
          <p:cNvSpPr>
            <a:spLocks noGrp="1"/>
          </p:cNvSpPr>
          <p:nvPr>
            <p:ph type="ctrTitle"/>
          </p:nvPr>
        </p:nvSpPr>
        <p:spPr>
          <a:xfrm>
            <a:off x="1055369" y="2007544"/>
            <a:ext cx="10656467" cy="2010058"/>
          </a:xfrm>
          <a:solidFill>
            <a:srgbClr val="FFFF00"/>
          </a:solidFill>
        </p:spPr>
        <p:txBody>
          <a:bodyPr>
            <a:normAutofit fontScale="90000"/>
          </a:bodyPr>
          <a:lstStyle/>
          <a:p>
            <a:pPr>
              <a:lnSpc>
                <a:spcPct val="100000"/>
              </a:lnSpc>
            </a:pPr>
            <a:r>
              <a:rPr lang="en-GB" sz="3600" b="0" dirty="0"/>
              <a:t>1. A scatterplot to include the linear trendline</a:t>
            </a:r>
            <a:br>
              <a:rPr lang="en-GB" sz="3600" b="0" dirty="0"/>
            </a:br>
            <a:r>
              <a:rPr lang="en-GB" sz="3600" b="0" dirty="0"/>
              <a:t>       (ensuring your dependent variable is on the y-axis)</a:t>
            </a:r>
            <a:br>
              <a:rPr lang="en-GB" sz="3600" b="0" dirty="0"/>
            </a:br>
            <a:r>
              <a:rPr lang="en-GB" sz="3600" b="0" dirty="0"/>
              <a:t>2. A histogram to include the normal curve overlay. The histogram plots data from your </a:t>
            </a:r>
            <a:r>
              <a:rPr lang="en-GB" sz="3600" dirty="0"/>
              <a:t>dependent variable </a:t>
            </a:r>
            <a:r>
              <a:rPr lang="en-GB" sz="3600" b="0" dirty="0"/>
              <a:t>only.</a:t>
            </a:r>
            <a:br>
              <a:rPr lang="en-GB" sz="3600" b="0" dirty="0"/>
            </a:br>
            <a:br>
              <a:rPr lang="en-GB" sz="3600" b="0" dirty="0"/>
            </a:br>
            <a:r>
              <a:rPr lang="en-GB" sz="3600" b="0" dirty="0"/>
              <a:t>Clearly label you axes to include variable name and units of measurement. Include a title to give your plot/visualization a context.</a:t>
            </a:r>
            <a:endParaRPr lang="en-GB" sz="36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PRE 7COM1079-2022  Student Group No:  ?????</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
        <p:nvSpPr>
          <p:cNvPr id="7" name="TextBox 6"/>
          <p:cNvSpPr txBox="1"/>
          <p:nvPr/>
        </p:nvSpPr>
        <p:spPr>
          <a:xfrm>
            <a:off x="751960" y="6066978"/>
            <a:ext cx="11440040" cy="646331"/>
          </a:xfrm>
          <a:prstGeom prst="rect">
            <a:avLst/>
          </a:prstGeom>
          <a:solidFill>
            <a:schemeClr val="bg1">
              <a:lumMod val="95000"/>
            </a:schemeClr>
          </a:solidFill>
        </p:spPr>
        <p:txBody>
          <a:bodyPr wrap="square" rtlCol="0">
            <a:spAutoFit/>
          </a:bodyPr>
          <a:lstStyle/>
          <a:p>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analyses the difference between the mean (or median) value of a characteristic shared by members </a:t>
            </a:r>
            <a:r>
              <a:rPr lang="en-IE" sz="1800">
                <a:effectLst/>
                <a:latin typeface="Calibri" panose="020F0502020204030204" pitchFamily="34" charset="0"/>
                <a:ea typeface="Calibri" panose="020F0502020204030204" pitchFamily="34" charset="0"/>
                <a:cs typeface="Times New Roman" panose="02020603050405020304" pitchFamily="18" charset="0"/>
              </a:rPr>
              <a:t>of two (or more) </a:t>
            </a:r>
            <a:r>
              <a:rPr lang="en-IE" sz="1800" dirty="0">
                <a:effectLst/>
                <a:latin typeface="Calibri" panose="020F0502020204030204" pitchFamily="34" charset="0"/>
                <a:ea typeface="Calibri" panose="020F0502020204030204" pitchFamily="34" charset="0"/>
                <a:cs typeface="Times New Roman" panose="02020603050405020304" pitchFamily="18" charset="0"/>
              </a:rPr>
              <a:t>different populations.</a:t>
            </a:r>
            <a:endParaRPr lang="en-GB" dirty="0"/>
          </a:p>
        </p:txBody>
      </p:sp>
      <p:sp>
        <p:nvSpPr>
          <p:cNvPr id="8" name="Subtitle 7"/>
          <p:cNvSpPr>
            <a:spLocks noGrp="1"/>
          </p:cNvSpPr>
          <p:nvPr>
            <p:ph type="subTitle" idx="1"/>
          </p:nvPr>
        </p:nvSpPr>
        <p:spPr>
          <a:xfrm>
            <a:off x="965289" y="353630"/>
            <a:ext cx="10273911" cy="668224"/>
          </a:xfrm>
          <a:solidFill>
            <a:schemeClr val="bg2"/>
          </a:solidFill>
        </p:spPr>
        <p:txBody>
          <a:bodyPr/>
          <a:lstStyle/>
          <a:p>
            <a:pPr>
              <a:lnSpc>
                <a:spcPct val="100000"/>
              </a:lnSpc>
            </a:pPr>
            <a:r>
              <a:rPr lang="en-GB" b="0" dirty="0">
                <a:solidFill>
                  <a:srgbClr val="FF0000"/>
                </a:solidFill>
              </a:rPr>
              <a:t>2. Where your research question asks about </a:t>
            </a:r>
            <a:r>
              <a:rPr lang="en-GB" dirty="0"/>
              <a:t>Comparison of means/medians</a:t>
            </a:r>
            <a:r>
              <a:rPr lang="en-GB" b="0" dirty="0"/>
              <a:t>: Include two plots</a:t>
            </a:r>
            <a:endParaRPr lang="en-GB" b="0" i="1" dirty="0"/>
          </a:p>
        </p:txBody>
      </p:sp>
      <p:sp>
        <p:nvSpPr>
          <p:cNvPr id="12" name="Title 11"/>
          <p:cNvSpPr>
            <a:spLocks noGrp="1"/>
          </p:cNvSpPr>
          <p:nvPr>
            <p:ph type="ctrTitle"/>
          </p:nvPr>
        </p:nvSpPr>
        <p:spPr>
          <a:xfrm>
            <a:off x="965289" y="1534358"/>
            <a:ext cx="10656467" cy="2010058"/>
          </a:xfrm>
          <a:solidFill>
            <a:srgbClr val="FFFF00"/>
          </a:solidFill>
        </p:spPr>
        <p:txBody>
          <a:bodyPr>
            <a:normAutofit fontScale="90000"/>
          </a:bodyPr>
          <a:lstStyle/>
          <a:p>
            <a:pPr>
              <a:lnSpc>
                <a:spcPct val="100000"/>
              </a:lnSpc>
            </a:pPr>
            <a:r>
              <a:rPr lang="en-GB" sz="3600" b="0" dirty="0"/>
              <a:t>1. Boxplots (to include outliers) (place the dependent variable on the y-axis and independent variable sub-categories on the x axis)</a:t>
            </a:r>
            <a:br>
              <a:rPr lang="en-GB" sz="3600" b="0" dirty="0"/>
            </a:br>
            <a:r>
              <a:rPr lang="en-GB" sz="3600" b="0" dirty="0"/>
              <a:t>2. A histogram to include the normal curve overlay. The histogram plots data from your </a:t>
            </a:r>
            <a:r>
              <a:rPr lang="en-GB" sz="3600" dirty="0"/>
              <a:t>dependent variable </a:t>
            </a:r>
            <a:r>
              <a:rPr lang="en-GB" sz="3600" b="0" dirty="0"/>
              <a:t>only.</a:t>
            </a:r>
            <a:br>
              <a:rPr lang="en-GB" sz="3600" b="0" dirty="0"/>
            </a:br>
            <a:br>
              <a:rPr lang="en-GB" sz="3600" b="0" dirty="0"/>
            </a:br>
            <a:r>
              <a:rPr lang="en-GB" sz="3100" b="0" dirty="0"/>
              <a:t>Clearly label you axes to include variable name in proper English, and units of measurement  (e.g. currency $, type of weight kg, etc). Include a title to give your plot/visualisation a context.</a:t>
            </a:r>
            <a:endParaRPr lang="en-GB" sz="31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PRESENTATION TITLE (ADD VIA INSERT, HEADER &amp; FOOTER)</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pic>
        <p:nvPicPr>
          <p:cNvPr id="2" name="Picture 1"/>
          <p:cNvPicPr/>
          <p:nvPr/>
        </p:nvPicPr>
        <p:blipFill>
          <a:blip r:embed="rId1"/>
          <a:stretch>
            <a:fillRect/>
          </a:stretch>
        </p:blipFill>
        <p:spPr>
          <a:xfrm>
            <a:off x="1247775" y="1186815"/>
            <a:ext cx="9686290" cy="4207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PRESENTATION TITLE (ADD VIA INSERT, HEADER &amp; FOOTER)</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
        <p:nvSpPr>
          <p:cNvPr id="6" name="AutoShape 2" descr="http://127.0.0.1:35131/graphics/plot.png?width=1266&amp;height=519&amp;randomizer=2152735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8" name="AutoShape 6" descr="http://127.0.0.1:35131/graphics/plot.png?width=1266&amp;height=519&amp;randomizer=2152735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2" name="Picture 1"/>
          <p:cNvPicPr/>
          <p:nvPr/>
        </p:nvPicPr>
        <p:blipFill>
          <a:blip r:embed="rId1"/>
          <a:stretch>
            <a:fillRect/>
          </a:stretch>
        </p:blipFill>
        <p:spPr>
          <a:xfrm>
            <a:off x="1485900" y="1263650"/>
            <a:ext cx="8825865" cy="40506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PRE 7COM1079-2022  Student Group No:  ?????</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
        <p:nvSpPr>
          <p:cNvPr id="7" name="TextBox 6"/>
          <p:cNvSpPr txBox="1"/>
          <p:nvPr/>
        </p:nvSpPr>
        <p:spPr>
          <a:xfrm>
            <a:off x="751960" y="6066978"/>
            <a:ext cx="11440040" cy="646331"/>
          </a:xfrm>
          <a:prstGeom prst="rect">
            <a:avLst/>
          </a:prstGeom>
          <a:solidFill>
            <a:schemeClr val="bg1">
              <a:lumMod val="95000"/>
            </a:schemeClr>
          </a:solidFill>
        </p:spPr>
        <p:txBody>
          <a:bodyPr wrap="square" rtlCol="0">
            <a:spAutoFit/>
          </a:bodyPr>
          <a:lstStyle/>
          <a:p>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 </a:t>
            </a:r>
            <a:r>
              <a:rPr lang="en-IE" sz="1800" dirty="0">
                <a:effectLst/>
                <a:latin typeface="Calibri" panose="020F0502020204030204" pitchFamily="34" charset="0"/>
                <a:ea typeface="Calibri" panose="020F0502020204030204" pitchFamily="34" charset="0"/>
                <a:cs typeface="Times New Roman" panose="02020603050405020304" pitchFamily="18" charset="0"/>
              </a:rPr>
              <a:t>analyses the difference in proportions of a characteristic shared by members of two different populations. </a:t>
            </a:r>
            <a:endParaRPr lang="en-GB" dirty="0"/>
          </a:p>
        </p:txBody>
      </p:sp>
      <p:sp>
        <p:nvSpPr>
          <p:cNvPr id="8" name="Subtitle 7"/>
          <p:cNvSpPr>
            <a:spLocks noGrp="1"/>
          </p:cNvSpPr>
          <p:nvPr>
            <p:ph type="subTitle" idx="1"/>
          </p:nvPr>
        </p:nvSpPr>
        <p:spPr>
          <a:xfrm>
            <a:off x="952800" y="716650"/>
            <a:ext cx="10273911" cy="668224"/>
          </a:xfrm>
          <a:solidFill>
            <a:schemeClr val="bg2"/>
          </a:solidFill>
        </p:spPr>
        <p:txBody>
          <a:bodyPr/>
          <a:lstStyle/>
          <a:p>
            <a:pPr>
              <a:lnSpc>
                <a:spcPct val="100000"/>
              </a:lnSpc>
            </a:pPr>
            <a:r>
              <a:rPr lang="en-GB" b="0" dirty="0">
                <a:solidFill>
                  <a:srgbClr val="FF0000"/>
                </a:solidFill>
              </a:rPr>
              <a:t>3. Where your research question asks about </a:t>
            </a:r>
            <a:r>
              <a:rPr lang="en-GB" dirty="0"/>
              <a:t>Comparison of proportions </a:t>
            </a:r>
            <a:r>
              <a:rPr lang="en-GB" b="0" dirty="0"/>
              <a:t>include </a:t>
            </a:r>
            <a:r>
              <a:rPr lang="en-GB" b="0" i="1" dirty="0"/>
              <a:t>one</a:t>
            </a:r>
            <a:r>
              <a:rPr lang="en-GB" b="0" dirty="0"/>
              <a:t> plot only</a:t>
            </a:r>
            <a:endParaRPr lang="en-GB" b="0" i="1" dirty="0"/>
          </a:p>
        </p:txBody>
      </p:sp>
      <p:sp>
        <p:nvSpPr>
          <p:cNvPr id="12" name="Title 11"/>
          <p:cNvSpPr>
            <a:spLocks noGrp="1"/>
          </p:cNvSpPr>
          <p:nvPr>
            <p:ph type="ctrTitle"/>
          </p:nvPr>
        </p:nvSpPr>
        <p:spPr>
          <a:xfrm>
            <a:off x="1055369" y="1882283"/>
            <a:ext cx="10656467" cy="3316019"/>
          </a:xfrm>
          <a:solidFill>
            <a:srgbClr val="FFFF00"/>
          </a:solidFill>
        </p:spPr>
        <p:txBody>
          <a:bodyPr>
            <a:normAutofit/>
          </a:bodyPr>
          <a:lstStyle/>
          <a:p>
            <a:pPr>
              <a:lnSpc>
                <a:spcPct val="100000"/>
              </a:lnSpc>
            </a:pPr>
            <a:r>
              <a:rPr lang="en-GB" sz="3600" b="0" dirty="0"/>
              <a:t>1. A normalised stacked bar chart (with your independent variable sub types on the x axis).</a:t>
            </a:r>
            <a:br>
              <a:rPr lang="en-GB" sz="3600" b="0" dirty="0"/>
            </a:br>
            <a:r>
              <a:rPr lang="en-GB" sz="2700" b="0" dirty="0"/>
              <a:t>As your raw data is likely to contain data of different sample sizes, you must  normalize your data. I.e. convert your data to a percentage, so that totals all equal 100.  Your stacked bar charts will now all be the same height, for a fair comparison.</a:t>
            </a:r>
            <a:br>
              <a:rPr lang="en-GB" sz="2700" b="0" dirty="0"/>
            </a:br>
            <a:r>
              <a:rPr lang="en-GB" sz="2700" b="0" dirty="0"/>
              <a:t>Clearly label you axes to include variable name and units of measurement. Include a title to give your plot/visualisation a context.</a:t>
            </a:r>
            <a:endParaRPr lang="en-GB" sz="2700" b="0" dirty="0"/>
          </a:p>
        </p:txBody>
      </p:sp>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datastoreItem>
</file>

<file path=customXml/itemProps2.xml><?xml version="1.0" encoding="utf-8"?>
<ds:datastoreItem xmlns:ds="http://schemas.openxmlformats.org/officeDocument/2006/customXml" ds:itemID="{91C521DD-2673-4EE6-BB9B-DC5C3320FFBB}">
  <ds:schemaRefs/>
</ds:datastoreItem>
</file>

<file path=customXml/itemProps3.xml><?xml version="1.0" encoding="utf-8"?>
<ds:datastoreItem xmlns:ds="http://schemas.openxmlformats.org/officeDocument/2006/customXml" ds:itemID="{EDD1FC41-23C7-41B0-B5F9-BF4CD38AD2ED}">
  <ds:schemaRefs/>
</ds:datastoreItem>
</file>

<file path=docProps/app.xml><?xml version="1.0" encoding="utf-8"?>
<Properties xmlns="http://schemas.openxmlformats.org/officeDocument/2006/extended-properties" xmlns:vt="http://schemas.openxmlformats.org/officeDocument/2006/docPropsVTypes">
  <TotalTime>0</TotalTime>
  <Words>7952</Words>
  <Application>WPS Presentation</Application>
  <PresentationFormat>Custom</PresentationFormat>
  <Paragraphs>181</Paragraphs>
  <Slides>14</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vt:lpstr>
      <vt:lpstr>Times New Roman</vt:lpstr>
      <vt:lpstr>Arial</vt:lpstr>
      <vt:lpstr>Times New Roman</vt:lpstr>
      <vt:lpstr>Microsoft YaHei</vt:lpstr>
      <vt:lpstr>Arial Unicode MS</vt:lpstr>
      <vt:lpstr>Herts Theme</vt:lpstr>
      <vt:lpstr>PowerPoint 演示文稿</vt:lpstr>
      <vt:lpstr>Visualization and Analysis –  Tutorial Presentation for Feedback Date:  </vt:lpstr>
      <vt:lpstr>If you have not defined your Research Question (RQ) yet, please do not attempt to present Visualisations and/or analyses of your data.  Go to Canvas, announcements on RQ presentations, and use the PowerPoint template provided for you to present your RQ.  You can use the time slot to present your RQ instead of the Visualisation.</vt:lpstr>
      <vt:lpstr>PowerPoint 演示文稿</vt:lpstr>
      <vt:lpstr>1. A scatterplot to include the linear trendline        (ensuring your dependent variable is on the y-axis) 2. A histogram to include the normal curve overlay. The histogram plots data from your dependent variable only.  Clearly label you axes to include variable name and units of measurement. Include a title to give your plot/visualization a context.</vt:lpstr>
      <vt:lpstr>1. Boxplots (to include outliers) (place the dependent variable on the y-axis and independent variable sub-categories on the x axis) 2. A histogram to include the normal curve overlay. The histogram plots data from your dependent variable only.  Clearly label you axes to include variable name in proper English, and units of measurement  (e.g. currency $, type of weight kg, etc). Include a title to give your plot/visualisation a context.</vt:lpstr>
      <vt:lpstr>PowerPoint 演示文稿</vt:lpstr>
      <vt:lpstr>PowerPoint 演示文稿</vt:lpstr>
      <vt:lpstr>1. A normalised stacked bar chart (with your independent variable sub types on the x axis). As your raw data is likely to contain data of different sample sizes, you must  normalize your data. I.e. convert your data to a percentage, so that totals all equal 100.  Your stacked bar charts will now all be the same height, for a fair comparison. Clearly label you axes to include variable name and units of measurement. Include a title to give your plot/visualisation a context.</vt:lpstr>
      <vt:lpstr>Only attempt this Analysis part of the demo if you have completed your Visualization(s). Otherwise end your demo after the Visualization for feedback.</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user</cp:lastModifiedBy>
  <cp:revision>164</cp:revision>
  <dcterms:created xsi:type="dcterms:W3CDTF">2019-10-01T08:37:00Z</dcterms:created>
  <dcterms:modified xsi:type="dcterms:W3CDTF">2024-11-24T15:25:39Z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y fmtid="{D5CDD505-2E9C-101B-9397-08002B2CF9AE}" pid="3" name="ICV">
    <vt:lpwstr>49366C4D5C734FC1B91A0A9BD0824D79_12</vt:lpwstr>
  </property>
  <property fmtid="{D5CDD505-2E9C-101B-9397-08002B2CF9AE}" pid="4" name="KSOProductBuildVer">
    <vt:lpwstr>2057-12.2.0.18639</vt:lpwstr>
  </property>
</Properties>
</file>