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13687-E47C-449C-88E6-9EF78B3F96FD}" v="617" dt="2024-11-20T14:36:5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orient="horz" pos="3249"/>
        <p:guide pos="7068"/>
        <p:guide orient="horz" pos="13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khan Zahirkhan Pathan [Student-PECS]" userId="2c591ba9-2040-4c77-8f34-efa458281358" providerId="ADAL" clId="{FA813687-E47C-449C-88E6-9EF78B3F96FD}"/>
    <pc:docChg chg="undo redo custSel modSld">
      <pc:chgData name="Hamzakhan Zahirkhan Pathan [Student-PECS]" userId="2c591ba9-2040-4c77-8f34-efa458281358" providerId="ADAL" clId="{FA813687-E47C-449C-88E6-9EF78B3F96FD}" dt="2024-11-20T14:36:51.755" v="615" actId="207"/>
      <pc:docMkLst>
        <pc:docMk/>
      </pc:docMkLst>
      <pc:sldChg chg="modSp mod">
        <pc:chgData name="Hamzakhan Zahirkhan Pathan [Student-PECS]" userId="2c591ba9-2040-4c77-8f34-efa458281358" providerId="ADAL" clId="{FA813687-E47C-449C-88E6-9EF78B3F96FD}" dt="2024-11-20T14:36:51.755" v="615" actId="207"/>
        <pc:sldMkLst>
          <pc:docMk/>
          <pc:sldMk cId="1718004908" sldId="329"/>
        </pc:sldMkLst>
        <pc:spChg chg="mod">
          <ac:chgData name="Hamzakhan Zahirkhan Pathan [Student-PECS]" userId="2c591ba9-2040-4c77-8f34-efa458281358" providerId="ADAL" clId="{FA813687-E47C-449C-88E6-9EF78B3F96FD}" dt="2024-11-20T14:20:18.257" v="47" actId="20577"/>
          <ac:spMkLst>
            <pc:docMk/>
            <pc:sldMk cId="1718004908" sldId="329"/>
            <ac:spMk id="2" creationId="{7D9D8228-727F-1E46-B5AD-91D158B8255E}"/>
          </ac:spMkLst>
        </pc:spChg>
        <pc:spChg chg="mod">
          <ac:chgData name="Hamzakhan Zahirkhan Pathan [Student-PECS]" userId="2c591ba9-2040-4c77-8f34-efa458281358" providerId="ADAL" clId="{FA813687-E47C-449C-88E6-9EF78B3F96FD}" dt="2024-11-20T14:36:51.755" v="615" actId="207"/>
          <ac:spMkLst>
            <pc:docMk/>
            <pc:sldMk cId="1718004908" sldId="329"/>
            <ac:spMk id="5" creationId="{B3FA3829-F12C-214D-8FBA-7E1A740F65CA}"/>
          </ac:spMkLst>
        </pc:spChg>
      </pc:sldChg>
      <pc:sldChg chg="addSp delSp modSp mod">
        <pc:chgData name="Hamzakhan Zahirkhan Pathan [Student-PECS]" userId="2c591ba9-2040-4c77-8f34-efa458281358" providerId="ADAL" clId="{FA813687-E47C-449C-88E6-9EF78B3F96FD}" dt="2024-11-20T14:19:54.741" v="35" actId="1076"/>
        <pc:sldMkLst>
          <pc:docMk/>
          <pc:sldMk cId="849753773" sldId="339"/>
        </pc:sldMkLst>
        <pc:spChg chg="del mod">
          <ac:chgData name="Hamzakhan Zahirkhan Pathan [Student-PECS]" userId="2c591ba9-2040-4c77-8f34-efa458281358" providerId="ADAL" clId="{FA813687-E47C-449C-88E6-9EF78B3F96FD}" dt="2024-11-20T14:18:50.895" v="15" actId="21"/>
          <ac:spMkLst>
            <pc:docMk/>
            <pc:sldMk cId="849753773" sldId="339"/>
            <ac:spMk id="2" creationId="{6EDF47CE-5D5A-6104-A73A-4C8E09C48DA4}"/>
          </ac:spMkLst>
        </pc:spChg>
        <pc:spChg chg="add mod">
          <ac:chgData name="Hamzakhan Zahirkhan Pathan [Student-PECS]" userId="2c591ba9-2040-4c77-8f34-efa458281358" providerId="ADAL" clId="{FA813687-E47C-449C-88E6-9EF78B3F96FD}" dt="2024-11-20T14:19:28.708" v="20"/>
          <ac:spMkLst>
            <pc:docMk/>
            <pc:sldMk cId="849753773" sldId="339"/>
            <ac:spMk id="7" creationId="{6EDF47CE-5D5A-6104-A73A-4C8E09C48DA4}"/>
          </ac:spMkLst>
        </pc:spChg>
        <pc:picChg chg="add del mod">
          <ac:chgData name="Hamzakhan Zahirkhan Pathan [Student-PECS]" userId="2c591ba9-2040-4c77-8f34-efa458281358" providerId="ADAL" clId="{FA813687-E47C-449C-88E6-9EF78B3F96FD}" dt="2024-11-20T14:19:54.741" v="35" actId="1076"/>
          <ac:picMkLst>
            <pc:docMk/>
            <pc:sldMk cId="849753773" sldId="339"/>
            <ac:picMk id="6" creationId="{9F4F81EE-9B07-74CD-E355-FEC8E2FE65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err="1"/>
              <a:t>likert</a:t>
            </a:r>
            <a:r>
              <a:rPr lang="en-GB"/>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a:p>
          <a:p>
            <a:r>
              <a:rPr lang="en-GB"/>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endParaRPr lang="en-GB"/>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a:t>Click to edit Master title style</a:t>
            </a:r>
            <a:endParaRPr lang="en-GB"/>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a:t>Click to edit master title</a:t>
            </a:r>
            <a:endParaRPr lang="en-GB"/>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a:t>Click to edit master title</a:t>
            </a:r>
            <a:endParaRPr lang="en-GB"/>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a:t>Click to add title.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a:t>Add Text</a:t>
            </a:r>
            <a:endParaRPr lang="en-GB"/>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a:t>Click to add title.</a:t>
            </a:r>
            <a:endParaRPr lang="en-GB"/>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GB"/>
              <a:t>Fourth level</a:t>
            </a:r>
          </a:p>
          <a:p>
            <a:pPr lvl="4"/>
            <a:r>
              <a:rPr lang="en-GB" b="1"/>
              <a:t>Fifth level</a:t>
            </a:r>
            <a:endParaRPr lang="en-GB"/>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a:t>You have 3 minutes to present – be ready to share your screen, practice first. We can only offer you one opportunity to present so please make the most of it.</a:t>
            </a:r>
          </a:p>
          <a:p>
            <a:endParaRPr lang="en-GB"/>
          </a:p>
          <a:p>
            <a:r>
              <a:rPr lang="en-GB">
                <a:solidFill>
                  <a:srgbClr val="FF0000"/>
                </a:solidFill>
              </a:rPr>
              <a:t>Research Questions are dependent on the variables and datatypes you have in your chosen dataset. Before going ahead with defining your Research Question, your dataset DS must match your assigned Dataset, I.e., did you check the dataset assignment list on Slack (Announcements)? Your group number must be assigned to the dataset you are referencing here.</a:t>
            </a:r>
          </a:p>
          <a:p>
            <a:endParaRPr lang="en-GB"/>
          </a:p>
          <a:p>
            <a:r>
              <a:rPr lang="en-GB"/>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a:t>We will send you instructions as to how to sign up.  Sign up early. When the space runs out, we cannot issue any further. DO NOT SIGN UP unless you can attend.  All the group members should attend but select one person to present.</a:t>
            </a:r>
          </a:p>
          <a:p>
            <a:r>
              <a:rPr lang="en-GB" b="1" i="1"/>
              <a:t>We look forward to giving you feedback.  You will not be graded on this presentation but if you do not attend and you booked a space you are preventing someone else presenting and are going against our module values</a:t>
            </a:r>
            <a:r>
              <a:rPr lang="en-GB"/>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a:t>Research Question – </a:t>
            </a:r>
            <a:br>
              <a:rPr lang="en-US"/>
            </a:br>
            <a:r>
              <a:rPr lang="en-US" sz="4000"/>
              <a:t>Tutorial Presentation for Feedback</a:t>
            </a:r>
            <a:br>
              <a:rPr lang="en-US" sz="4000"/>
            </a:br>
            <a:r>
              <a:rPr lang="en-US" sz="2200"/>
              <a:t>Date: </a:t>
            </a:r>
            <a:br>
              <a:rPr lang="en-US" sz="8000"/>
            </a:br>
            <a:endParaRPr lang="en-US"/>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a:t>Group Name: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a:p>
        </p:txBody>
      </p:sp>
      <p:pic>
        <p:nvPicPr>
          <p:cNvPr id="6" name="Picture 5">
            <a:extLst>
              <a:ext uri="{FF2B5EF4-FFF2-40B4-BE49-F238E27FC236}">
                <a16:creationId xmlns:a16="http://schemas.microsoft.com/office/drawing/2014/main" id="{9F4F81EE-9B07-74CD-E355-FEC8E2FE65CA}"/>
              </a:ext>
            </a:extLst>
          </p:cNvPr>
          <p:cNvPicPr>
            <a:picLocks noChangeAspect="1"/>
          </p:cNvPicPr>
          <p:nvPr/>
        </p:nvPicPr>
        <p:blipFill>
          <a:blip r:embed="rId2"/>
          <a:stretch>
            <a:fillRect/>
          </a:stretch>
        </p:blipFill>
        <p:spPr>
          <a:xfrm>
            <a:off x="2900172" y="1187906"/>
            <a:ext cx="6391656" cy="4145344"/>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a:t>Dataset </a:t>
            </a:r>
            <a:r>
              <a:rPr lang="en-US">
                <a:solidFill>
                  <a:srgbClr val="203232"/>
                </a:solidFill>
              </a:rPr>
              <a:t>ID</a:t>
            </a:r>
            <a:r>
              <a:rPr lang="en-US" sz="1600">
                <a:solidFill>
                  <a:srgbClr val="FF0000"/>
                </a:solidFill>
              </a:rPr>
              <a:t>:   </a:t>
            </a:r>
            <a:r>
              <a:rPr lang="en-US" sz="2400">
                <a:solidFill>
                  <a:srgbClr val="FF0000"/>
                </a:solidFill>
              </a:rPr>
              <a:t>(DS067 and TimeAge.csv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a:t>2</a:t>
            </a:r>
            <a:endParaRPr lang="en-GB"/>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719072"/>
            <a:ext cx="11113936" cy="4764024"/>
          </a:xfrm>
        </p:spPr>
        <p:txBody>
          <a:bodyPr>
            <a:noAutofit/>
          </a:bodyPr>
          <a:lstStyle/>
          <a:p>
            <a:pPr>
              <a:lnSpc>
                <a:spcPct val="100000"/>
              </a:lnSpc>
            </a:pPr>
            <a:r>
              <a:rPr lang="en-US" sz="2400" b="0">
                <a:latin typeface="Calibri"/>
                <a:cs typeface="Calibri"/>
              </a:rPr>
              <a:t>This dataset is interesting to us because it shows the data of the one of  the biggest pandemic in the history of mankind.</a:t>
            </a:r>
            <a:br>
              <a:rPr lang="en-US" sz="2400" b="0">
                <a:latin typeface="Calibri" panose="020F0502020204030204" pitchFamily="34" charset="0"/>
                <a:cs typeface="Calibri" panose="020F0502020204030204" pitchFamily="34" charset="0"/>
              </a:rPr>
            </a:br>
            <a:r>
              <a:rPr lang="en-US" sz="2400" b="0" i="1">
                <a:solidFill>
                  <a:schemeClr val="accent2">
                    <a:lumMod val="75000"/>
                  </a:schemeClr>
                </a:solidFill>
                <a:latin typeface="Calibri"/>
                <a:cs typeface="Calibri"/>
              </a:rPr>
              <a:t>From the column headings in your dataset choose ONE independent * and ONE dependent variable . </a:t>
            </a:r>
            <a:br>
              <a:rPr lang="en-US" sz="2400" b="0">
                <a:latin typeface="Calibri" panose="020F0502020204030204" pitchFamily="34" charset="0"/>
                <a:cs typeface="Calibri" panose="020F0502020204030204" pitchFamily="34" charset="0"/>
              </a:rPr>
            </a:br>
            <a:r>
              <a:rPr lang="en-US" sz="2400" b="0">
                <a:latin typeface="Calibri"/>
                <a:cs typeface="Calibri"/>
              </a:rPr>
              <a:t>Our  Independent variable is </a:t>
            </a:r>
            <a:r>
              <a:rPr lang="en-US" sz="2400" b="0">
                <a:solidFill>
                  <a:srgbClr val="FF0000"/>
                </a:solidFill>
                <a:latin typeface="Calibri"/>
                <a:cs typeface="Calibri"/>
              </a:rPr>
              <a:t>Age Group</a:t>
            </a:r>
            <a:r>
              <a:rPr lang="en-US" sz="2400" b="0">
                <a:latin typeface="Calibri"/>
                <a:cs typeface="Calibri"/>
              </a:rPr>
              <a:t>. This  Independent variable datatype is </a:t>
            </a:r>
            <a:r>
              <a:rPr lang="en-US" sz="2400" b="0">
                <a:solidFill>
                  <a:srgbClr val="FF0000"/>
                </a:solidFill>
                <a:latin typeface="Calibri"/>
                <a:cs typeface="Calibri"/>
              </a:rPr>
              <a:t>Ordinal </a:t>
            </a:r>
            <a:r>
              <a:rPr lang="en-US" sz="2400" b="0">
                <a:latin typeface="Calibri"/>
                <a:cs typeface="Calibri"/>
              </a:rPr>
              <a:t>because it has a specific order.</a:t>
            </a:r>
            <a:br>
              <a:rPr lang="en-US" sz="2400" b="0">
                <a:solidFill>
                  <a:srgbClr val="FF0000"/>
                </a:solidFill>
                <a:latin typeface="Calibri"/>
                <a:cs typeface="Calibri"/>
              </a:rPr>
            </a:br>
            <a:br>
              <a:rPr lang="en-US" sz="2400" b="0">
                <a:solidFill>
                  <a:srgbClr val="FF0000"/>
                </a:solidFill>
                <a:latin typeface="Calibri"/>
                <a:cs typeface="Calibri"/>
              </a:rPr>
            </a:br>
            <a:r>
              <a:rPr lang="en-US" sz="2400" b="0">
                <a:latin typeface="Calibri"/>
                <a:cs typeface="Calibri"/>
              </a:rPr>
              <a:t>Our Dependent variable is are </a:t>
            </a:r>
            <a:r>
              <a:rPr lang="en-GB" sz="2400" b="0">
                <a:solidFill>
                  <a:srgbClr val="FF0000"/>
                </a:solidFill>
                <a:latin typeface="Calibri"/>
                <a:cs typeface="Calibri"/>
              </a:rPr>
              <a:t>Number of Confirmed Cases and Number of Deaths </a:t>
            </a:r>
            <a:r>
              <a:rPr lang="en-GB" sz="2400" b="0">
                <a:latin typeface="Calibri"/>
                <a:cs typeface="Calibri"/>
              </a:rPr>
              <a:t>.</a:t>
            </a:r>
            <a:r>
              <a:rPr lang="en-US" sz="2400" b="0">
                <a:latin typeface="Calibri"/>
                <a:cs typeface="Calibri"/>
              </a:rPr>
              <a:t>This Dependent variable datatype is </a:t>
            </a:r>
            <a:r>
              <a:rPr lang="en-US" sz="2400" b="0">
                <a:solidFill>
                  <a:srgbClr val="FF0000"/>
                </a:solidFill>
                <a:latin typeface="Calibri"/>
                <a:cs typeface="Calibri"/>
              </a:rPr>
              <a:t>Interval  </a:t>
            </a:r>
            <a:r>
              <a:rPr lang="en-US" sz="2400" b="0">
                <a:latin typeface="Calibri"/>
                <a:cs typeface="Calibri"/>
              </a:rPr>
              <a:t>because the data is continuous.</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a:t>Our Research Question is </a:t>
            </a:r>
            <a:r>
              <a:rPr lang="en-GB" sz="180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a:t>3</a:t>
            </a:r>
            <a:endParaRPr lang="en-GB"/>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a:effectLst/>
                <a:latin typeface="Calibri" panose="020F0502020204030204" pitchFamily="34" charset="0"/>
                <a:ea typeface="Calibri" panose="020F0502020204030204" pitchFamily="34" charset="0"/>
                <a:cs typeface="Times New Roman" panose="02020603050405020304" pitchFamily="18" charset="0"/>
              </a:rPr>
              <a:t>1</a:t>
            </a:r>
            <a:r>
              <a:rPr lang="en-IE" sz="2400">
                <a:effectLst/>
                <a:latin typeface="Calibri" panose="020F0502020204030204" pitchFamily="34" charset="0"/>
                <a:ea typeface="Calibri" panose="020F0502020204030204" pitchFamily="34" charset="0"/>
                <a:cs typeface="Times New Roman" panose="02020603050405020304" pitchFamily="18" charset="0"/>
              </a:rPr>
              <a:t>: </a:t>
            </a:r>
            <a:r>
              <a:rPr lang="en-IE" sz="2400" b="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a:effectLst/>
                <a:latin typeface="Calibri" panose="020F0502020204030204" pitchFamily="34" charset="0"/>
                <a:ea typeface="Calibri" panose="020F0502020204030204" pitchFamily="34" charset="0"/>
                <a:cs typeface="Times New Roman" panose="02020603050405020304" pitchFamily="18" charset="0"/>
              </a:rPr>
              <a:t>or</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a:effectLst/>
                <a:latin typeface="Calibri" panose="020F0502020204030204" pitchFamily="34" charset="0"/>
                <a:ea typeface="Calibri" panose="020F0502020204030204" pitchFamily="34" charset="0"/>
                <a:cs typeface="Times New Roman" panose="02020603050405020304" pitchFamily="18" charset="0"/>
              </a:rPr>
              <a:t>and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a:effectLst/>
                <a:latin typeface="Calibri" panose="020F0502020204030204" pitchFamily="34" charset="0"/>
                <a:ea typeface="Calibri" panose="020F0502020204030204" pitchFamily="34" charset="0"/>
                <a:cs typeface="Times New Roman" panose="02020603050405020304" pitchFamily="18" charset="0"/>
              </a:rPr>
              <a:t>or</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a:effectLst/>
                <a:latin typeface="Calibri" panose="020F0502020204030204" pitchFamily="34" charset="0"/>
                <a:ea typeface="Calibri" panose="020F0502020204030204" pitchFamily="34" charset="0"/>
                <a:cs typeface="Times New Roman" panose="02020603050405020304" pitchFamily="18" charset="0"/>
              </a:rPr>
              <a:t>. </a:t>
            </a:r>
            <a:br>
              <a:rPr lang="en-IE" sz="2400">
                <a:effectLst/>
                <a:latin typeface="Calibri" panose="020F0502020204030204" pitchFamily="34" charset="0"/>
                <a:ea typeface="Calibri" panose="020F0502020204030204" pitchFamily="34" charset="0"/>
                <a:cs typeface="Times New Roman" panose="02020603050405020304" pitchFamily="18" charset="0"/>
              </a:rPr>
            </a:br>
            <a:br>
              <a:rPr lang="en-IE" sz="2400">
                <a:effectLst/>
                <a:latin typeface="Calibri" panose="020F0502020204030204" pitchFamily="34" charset="0"/>
                <a:ea typeface="Calibri" panose="020F0502020204030204" pitchFamily="34" charset="0"/>
                <a:cs typeface="Times New Roman" panose="02020603050405020304" pitchFamily="18" charset="0"/>
              </a:rPr>
            </a:br>
            <a:r>
              <a:rPr lang="en-IE" sz="240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a:effectLst/>
                <a:latin typeface="Calibri" panose="020F0502020204030204" pitchFamily="34" charset="0"/>
                <a:ea typeface="Calibri" panose="020F0502020204030204" pitchFamily="34" charset="0"/>
                <a:cs typeface="Times New Roman" panose="02020603050405020304" pitchFamily="18" charset="0"/>
              </a:rPr>
              <a:t>2</a:t>
            </a:r>
            <a:r>
              <a:rPr lang="en-IE" sz="2400">
                <a:effectLst/>
                <a:latin typeface="Calibri" panose="020F0502020204030204" pitchFamily="34" charset="0"/>
                <a:ea typeface="Calibri" panose="020F0502020204030204" pitchFamily="34" charset="0"/>
                <a:cs typeface="Times New Roman" panose="02020603050405020304" pitchFamily="18" charset="0"/>
              </a:rPr>
              <a:t> :</a:t>
            </a:r>
            <a:r>
              <a:rPr lang="en-IE" sz="2400" b="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a:latin typeface="Calibri" panose="020F0502020204030204" pitchFamily="34" charset="0"/>
                <a:ea typeface="Calibri" panose="020F0502020204030204" pitchFamily="34" charset="0"/>
                <a:cs typeface="Times New Roman" panose="02020603050405020304" pitchFamily="18" charset="0"/>
              </a:rPr>
              <a:t>or</a:t>
            </a:r>
            <a:r>
              <a:rPr lang="en-IE" sz="2400" b="0">
                <a:effectLst/>
                <a:latin typeface="Calibri" panose="020F0502020204030204" pitchFamily="34" charset="0"/>
                <a:ea typeface="Calibri" panose="020F0502020204030204" pitchFamily="34" charset="0"/>
                <a:cs typeface="Times New Roman" panose="02020603050405020304" pitchFamily="18" charset="0"/>
              </a:rPr>
              <a:t>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a:effectLst/>
                <a:latin typeface="Calibri" panose="020F0502020204030204" pitchFamily="34" charset="0"/>
                <a:ea typeface="Calibri" panose="020F0502020204030204" pitchFamily="34" charset="0"/>
                <a:cs typeface="Times New Roman" panose="02020603050405020304" pitchFamily="18" charset="0"/>
              </a:rPr>
              <a:t>”.</a:t>
            </a:r>
            <a:br>
              <a:rPr lang="en-GB" sz="2400" b="0">
                <a:effectLst/>
                <a:latin typeface="Calibri" panose="020F0502020204030204" pitchFamily="34" charset="0"/>
                <a:ea typeface="Calibri" panose="020F0502020204030204" pitchFamily="34" charset="0"/>
                <a:cs typeface="Times New Roman" panose="02020603050405020304" pitchFamily="18" charset="0"/>
              </a:rPr>
            </a:br>
            <a:br>
              <a:rPr lang="en-I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a:effectLst/>
                <a:latin typeface="Calibri" panose="020F0502020204030204" pitchFamily="34" charset="0"/>
                <a:ea typeface="Calibri" panose="020F0502020204030204" pitchFamily="34" charset="0"/>
                <a:cs typeface="Times New Roman" panose="02020603050405020304" pitchFamily="18" charset="0"/>
              </a:rPr>
              <a:t>and </a:t>
            </a:r>
            <a:r>
              <a:rPr lang="en-IE"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a:effectLst/>
                <a:latin typeface="Calibri" panose="020F0502020204030204" pitchFamily="34" charset="0"/>
                <a:ea typeface="Calibri" panose="020F0502020204030204" pitchFamily="34" charset="0"/>
                <a:cs typeface="Times New Roman" panose="02020603050405020304" pitchFamily="18" charset="0"/>
              </a:rPr>
            </a:br>
            <a:endParaRPr lang="en-GB" sz="240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a:t>1</a:t>
            </a:r>
            <a:r>
              <a:rPr lang="en-GB" b="1">
                <a:latin typeface="Calibri"/>
                <a:cs typeface="Calibri"/>
              </a:rPr>
              <a:t>Correlation</a:t>
            </a:r>
            <a:r>
              <a:rPr lang="en-GB"/>
              <a:t> (</a:t>
            </a:r>
            <a:r>
              <a:rPr lang="en-IE" sz="1800">
                <a:effectLst/>
                <a:latin typeface="Calibri"/>
                <a:ea typeface="Calibri" panose="020F0502020204030204" pitchFamily="34" charset="0"/>
                <a:cs typeface="Times New Roman"/>
              </a:rPr>
              <a:t>Analysis of how </a:t>
            </a:r>
            <a:r>
              <a:rPr lang="en-IE" sz="1800">
                <a:solidFill>
                  <a:srgbClr val="FF0000"/>
                </a:solidFill>
                <a:effectLst/>
                <a:latin typeface="Calibri"/>
                <a:ea typeface="Calibri" panose="020F0502020204030204" pitchFamily="34" charset="0"/>
                <a:cs typeface="Times New Roman"/>
              </a:rPr>
              <a:t>ordinal</a:t>
            </a:r>
            <a:r>
              <a:rPr lang="en-IE">
                <a:solidFill>
                  <a:srgbClr val="FF0000"/>
                </a:solidFill>
                <a:latin typeface="Calibri"/>
                <a:ea typeface="Calibri" panose="020F0502020204030204" pitchFamily="34" charset="0"/>
                <a:cs typeface="Times New Roman"/>
              </a:rPr>
              <a:t>/</a:t>
            </a:r>
            <a:r>
              <a:rPr lang="en-IE" sz="1800">
                <a:solidFill>
                  <a:srgbClr val="FF0000"/>
                </a:solidFill>
                <a:effectLst/>
                <a:latin typeface="Calibri"/>
                <a:ea typeface="Calibri" panose="020F0502020204030204" pitchFamily="34" charset="0"/>
                <a:cs typeface="Times New Roman"/>
              </a:rPr>
              <a:t>interval </a:t>
            </a:r>
            <a:r>
              <a:rPr lang="en-IE" sz="1800">
                <a:solidFill>
                  <a:srgbClr val="00B050"/>
                </a:solidFill>
                <a:effectLst/>
                <a:latin typeface="Calibri"/>
                <a:ea typeface="Calibri" panose="020F0502020204030204" pitchFamily="34" charset="0"/>
                <a:cs typeface="Times New Roman"/>
              </a:rPr>
              <a:t>dependent var</a:t>
            </a:r>
            <a:r>
              <a:rPr lang="en-IE" sz="1800">
                <a:effectLst/>
                <a:latin typeface="Calibri"/>
                <a:ea typeface="Calibri" panose="020F0502020204030204" pitchFamily="34" charset="0"/>
                <a:cs typeface="Times New Roman"/>
              </a:rPr>
              <a:t> </a:t>
            </a:r>
            <a:r>
              <a:rPr lang="en-IE">
                <a:latin typeface="Calibri"/>
                <a:ea typeface="Calibri" panose="020F0502020204030204" pitchFamily="34" charset="0"/>
                <a:cs typeface="Times New Roman"/>
              </a:rPr>
              <a:t>correlates </a:t>
            </a:r>
            <a:r>
              <a:rPr lang="en-IE" sz="1800">
                <a:effectLst/>
                <a:latin typeface="Calibri"/>
                <a:ea typeface="Calibri" panose="020F0502020204030204" pitchFamily="34" charset="0"/>
                <a:cs typeface="Times New Roman"/>
              </a:rPr>
              <a:t>to an </a:t>
            </a:r>
            <a:r>
              <a:rPr lang="en-IE" sz="1800">
                <a:solidFill>
                  <a:srgbClr val="FF0000"/>
                </a:solidFill>
                <a:effectLst/>
                <a:latin typeface="Calibri"/>
                <a:ea typeface="Calibri" panose="020F0502020204030204" pitchFamily="34" charset="0"/>
                <a:cs typeface="Times New Roman"/>
              </a:rPr>
              <a:t>ordinal/interval </a:t>
            </a:r>
            <a:r>
              <a:rPr lang="en-IE" sz="1800">
                <a:solidFill>
                  <a:srgbClr val="00B050"/>
                </a:solidFill>
                <a:effectLst/>
                <a:latin typeface="Calibri"/>
                <a:ea typeface="Calibri" panose="020F0502020204030204" pitchFamily="34" charset="0"/>
                <a:cs typeface="Times New Roman"/>
              </a:rPr>
              <a:t>independent variable)</a:t>
            </a:r>
            <a:endParaRPr lang="en-GB">
              <a:latin typeface="Calibri"/>
              <a:cs typeface="Times New Roman"/>
            </a:endParaRPr>
          </a:p>
          <a:p>
            <a:r>
              <a:rPr lang="en-IE" sz="1800" b="1" baseline="30000">
                <a:effectLst/>
                <a:latin typeface="Calibri" panose="020F0502020204030204" pitchFamily="34" charset="0"/>
                <a:ea typeface="Calibri" panose="020F0502020204030204" pitchFamily="34" charset="0"/>
                <a:cs typeface="Times New Roman" panose="02020603050405020304" pitchFamily="18" charset="0"/>
              </a:rPr>
              <a:t>2</a:t>
            </a:r>
            <a:r>
              <a:rPr lang="en-IE" sz="1800" b="1">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a:effectLst/>
                <a:latin typeface="Calibri" panose="020F0502020204030204" pitchFamily="34" charset="0"/>
                <a:ea typeface="Calibri" panose="020F0502020204030204" pitchFamily="34" charset="0"/>
                <a:cs typeface="Times New Roman" panose="02020603050405020304" pitchFamily="18" charset="0"/>
              </a:rPr>
              <a:t>3</a:t>
            </a:r>
            <a:r>
              <a:rPr lang="en-IE" sz="1800" b="1">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a:latin typeface="Calibri"/>
                <a:cs typeface="Calibri"/>
              </a:rPr>
              <a:t>Add your </a:t>
            </a:r>
            <a:r>
              <a:rPr lang="en-GB" sz="2400">
                <a:latin typeface="Calibri"/>
                <a:cs typeface="Calibri"/>
              </a:rPr>
              <a:t>Hypotheses</a:t>
            </a:r>
            <a:r>
              <a:rPr lang="en-GB" sz="2400" b="0">
                <a:latin typeface="Calibri"/>
                <a:cs typeface="Calibri"/>
              </a:rPr>
              <a:t> to the previous RQ Slide  (both the Null and Alternative Hypotheses).  Here are definitions and examples. </a:t>
            </a:r>
            <a:r>
              <a:rPr lang="en-GB" sz="2400">
                <a:latin typeface="Calibri"/>
                <a:cs typeface="Calibri"/>
              </a:rPr>
              <a:t>Your wording will come directly from your RQ</a:t>
            </a:r>
            <a:r>
              <a:rPr lang="en-GB" sz="2400" b="0">
                <a:latin typeface="Calibri"/>
                <a:cs typeface="Calibri"/>
              </a:rPr>
              <a:t>. This is the formal way of reporting the results of your inferential test statistics,  in which we report the </a:t>
            </a:r>
            <a:r>
              <a:rPr lang="en-GB" sz="2400" b="0" i="1">
                <a:latin typeface="Calibri"/>
                <a:cs typeface="Calibri"/>
              </a:rPr>
              <a:t>effect</a:t>
            </a:r>
            <a:r>
              <a:rPr lang="en-GB" sz="2400" b="0">
                <a:latin typeface="Calibri"/>
                <a:cs typeface="Calibri"/>
              </a:rPr>
              <a:t> the independent variable has on the dependent variable – </a:t>
            </a:r>
          </a:p>
          <a:p>
            <a:pPr marL="457200" indent="-457200">
              <a:lnSpc>
                <a:spcPct val="100000"/>
              </a:lnSpc>
              <a:buAutoNum type="arabicPeriod"/>
            </a:pPr>
            <a:r>
              <a:rPr lang="en-GB" sz="2000" b="0">
                <a:latin typeface="Arial"/>
                <a:cs typeface="Arial"/>
              </a:rPr>
              <a:t>Null hypothesis (H</a:t>
            </a:r>
            <a:r>
              <a:rPr lang="en-GB" sz="2000" b="0" baseline="-25000">
                <a:latin typeface="Arial"/>
                <a:cs typeface="Arial"/>
              </a:rPr>
              <a:t>0</a:t>
            </a:r>
            <a:r>
              <a:rPr lang="en-GB" sz="2000" b="0">
                <a:latin typeface="Arial"/>
                <a:cs typeface="Arial"/>
              </a:rPr>
              <a:t>): There is </a:t>
            </a:r>
            <a:r>
              <a:rPr lang="en-GB" sz="2000">
                <a:latin typeface="Arial"/>
                <a:cs typeface="Arial"/>
              </a:rPr>
              <a:t>no </a:t>
            </a:r>
            <a:r>
              <a:rPr lang="en-GB" sz="2000" b="0">
                <a:latin typeface="Arial"/>
                <a:cs typeface="Arial"/>
              </a:rPr>
              <a:t>effect on the population – so you write one of the following:  </a:t>
            </a:r>
          </a:p>
          <a:p>
            <a:pPr>
              <a:lnSpc>
                <a:spcPct val="100000"/>
              </a:lnSpc>
            </a:pPr>
            <a:r>
              <a:rPr lang="en-GB" sz="2000" b="0">
                <a:solidFill>
                  <a:srgbClr val="FF0000"/>
                </a:solidFill>
                <a:latin typeface="Arial"/>
                <a:cs typeface="Arial"/>
              </a:rPr>
              <a:t>Null hypothesis (H</a:t>
            </a:r>
            <a:r>
              <a:rPr lang="en-GB" sz="2000" b="0" baseline="-25000">
                <a:solidFill>
                  <a:srgbClr val="FF0000"/>
                </a:solidFill>
                <a:latin typeface="Arial"/>
                <a:cs typeface="Arial"/>
              </a:rPr>
              <a:t>0</a:t>
            </a:r>
            <a:r>
              <a:rPr lang="en-GB" sz="2000" b="0">
                <a:solidFill>
                  <a:srgbClr val="FF0000"/>
                </a:solidFill>
                <a:latin typeface="Arial"/>
                <a:cs typeface="Arial"/>
              </a:rPr>
              <a:t>): There is </a:t>
            </a:r>
            <a:r>
              <a:rPr lang="en-GB" sz="2000">
                <a:solidFill>
                  <a:srgbClr val="FF0000"/>
                </a:solidFill>
                <a:latin typeface="Arial"/>
                <a:cs typeface="Arial"/>
              </a:rPr>
              <a:t>no</a:t>
            </a:r>
            <a:r>
              <a:rPr lang="en-GB" sz="2000" b="0">
                <a:solidFill>
                  <a:srgbClr val="FF0000"/>
                </a:solidFill>
                <a:latin typeface="Arial"/>
                <a:cs typeface="Arial"/>
              </a:rPr>
              <a:t> difference in the mean/median of the [dependent variable] between/among [subsets of the independent variable].              </a:t>
            </a:r>
            <a:r>
              <a:rPr lang="en-GB" sz="2000" b="0">
                <a:solidFill>
                  <a:schemeClr val="tx1"/>
                </a:solidFill>
                <a:latin typeface="Arial"/>
                <a:cs typeface="Arial"/>
              </a:rPr>
              <a:t>or</a:t>
            </a:r>
          </a:p>
          <a:p>
            <a:pPr>
              <a:lnSpc>
                <a:spcPct val="100000"/>
              </a:lnSpc>
            </a:pPr>
            <a:r>
              <a:rPr lang="en-GB" sz="2000" b="0">
                <a:solidFill>
                  <a:srgbClr val="FF0000"/>
                </a:solidFill>
                <a:latin typeface="Arial"/>
                <a:cs typeface="Arial"/>
              </a:rPr>
              <a:t>Null hypothesis (H</a:t>
            </a:r>
            <a:r>
              <a:rPr lang="en-GB" sz="2000" b="0" baseline="-25000">
                <a:solidFill>
                  <a:srgbClr val="FF0000"/>
                </a:solidFill>
                <a:latin typeface="Arial"/>
                <a:cs typeface="Arial"/>
              </a:rPr>
              <a:t>0</a:t>
            </a:r>
            <a:r>
              <a:rPr lang="en-GB" sz="2000" b="0">
                <a:solidFill>
                  <a:srgbClr val="FF0000"/>
                </a:solidFill>
                <a:latin typeface="Arial"/>
                <a:cs typeface="Arial"/>
              </a:rPr>
              <a:t>):  There is </a:t>
            </a:r>
            <a:r>
              <a:rPr lang="en-GB" sz="2000">
                <a:solidFill>
                  <a:srgbClr val="FF0000"/>
                </a:solidFill>
                <a:latin typeface="Arial"/>
                <a:cs typeface="Arial"/>
              </a:rPr>
              <a:t>no</a:t>
            </a:r>
            <a:r>
              <a:rPr lang="en-GB" sz="2000" b="0">
                <a:solidFill>
                  <a:srgbClr val="FF0000"/>
                </a:solidFill>
                <a:latin typeface="Arial"/>
                <a:cs typeface="Arial"/>
              </a:rPr>
              <a:t> difference in the proportions(s)of [subset(s) of dependent variable] between/among [subsets of independent variable].                     </a:t>
            </a:r>
            <a:r>
              <a:rPr lang="en-GB" sz="2000" b="0">
                <a:solidFill>
                  <a:schemeClr val="tx1"/>
                </a:solidFill>
                <a:latin typeface="Arial"/>
                <a:cs typeface="Arial"/>
              </a:rPr>
              <a:t>or</a:t>
            </a:r>
          </a:p>
          <a:p>
            <a:pPr>
              <a:lnSpc>
                <a:spcPct val="100000"/>
              </a:lnSpc>
            </a:pPr>
            <a:r>
              <a:rPr lang="en-GB" sz="2000" b="0">
                <a:solidFill>
                  <a:srgbClr val="FF0000"/>
                </a:solidFill>
                <a:latin typeface="Arial"/>
                <a:cs typeface="Arial"/>
              </a:rPr>
              <a:t>Null hypothesis (H</a:t>
            </a:r>
            <a:r>
              <a:rPr lang="en-GB" sz="2000" b="0" baseline="-25000">
                <a:solidFill>
                  <a:srgbClr val="FF0000"/>
                </a:solidFill>
                <a:latin typeface="Arial"/>
                <a:cs typeface="Arial"/>
              </a:rPr>
              <a:t>0</a:t>
            </a:r>
            <a:r>
              <a:rPr lang="en-GB" sz="2000" b="0">
                <a:solidFill>
                  <a:srgbClr val="FF0000"/>
                </a:solidFill>
                <a:latin typeface="Arial"/>
                <a:cs typeface="Arial"/>
              </a:rPr>
              <a:t>): There is </a:t>
            </a:r>
            <a:r>
              <a:rPr lang="en-GB" sz="2000">
                <a:solidFill>
                  <a:srgbClr val="FF0000"/>
                </a:solidFill>
                <a:latin typeface="Arial"/>
                <a:cs typeface="Arial"/>
              </a:rPr>
              <a:t>no</a:t>
            </a:r>
            <a:r>
              <a:rPr lang="en-GB" sz="2000" b="0">
                <a:solidFill>
                  <a:srgbClr val="FF0000"/>
                </a:solidFill>
                <a:latin typeface="Arial"/>
                <a:cs typeface="Arial"/>
              </a:rPr>
              <a:t> correlation between [dependent variable] and [independent variable].</a:t>
            </a:r>
          </a:p>
          <a:p>
            <a:pPr>
              <a:lnSpc>
                <a:spcPct val="100000"/>
              </a:lnSpc>
            </a:pPr>
            <a:r>
              <a:rPr lang="en-GB" sz="2000" b="0">
                <a:latin typeface="Arial"/>
                <a:cs typeface="Arial"/>
              </a:rPr>
              <a:t>2. Alternative hypothesis (H</a:t>
            </a:r>
            <a:r>
              <a:rPr lang="en-GB" sz="2000" b="0" baseline="-25000">
                <a:latin typeface="Arial"/>
                <a:cs typeface="Arial"/>
              </a:rPr>
              <a:t>1</a:t>
            </a:r>
            <a:r>
              <a:rPr lang="en-GB" sz="2000" b="0">
                <a:latin typeface="Arial"/>
                <a:cs typeface="Arial"/>
              </a:rPr>
              <a:t>):  There appears to be an effect on the population – so you copy what you wrote for the Null hypothesis but remove the ‘no’ and replace with ‘</a:t>
            </a:r>
            <a:r>
              <a:rPr lang="en-GB" sz="2000">
                <a:latin typeface="Arial"/>
                <a:cs typeface="Arial"/>
              </a:rPr>
              <a:t>a’  </a:t>
            </a:r>
            <a:r>
              <a:rPr lang="en-GB" sz="2000" b="0">
                <a:latin typeface="Arial"/>
                <a:cs typeface="Arial"/>
              </a:rPr>
              <a:t>For example:</a:t>
            </a:r>
          </a:p>
          <a:p>
            <a:pPr>
              <a:lnSpc>
                <a:spcPct val="100000"/>
              </a:lnSpc>
            </a:pPr>
            <a:r>
              <a:rPr lang="en-GB" sz="2000" b="0">
                <a:solidFill>
                  <a:srgbClr val="FF0000"/>
                </a:solidFill>
                <a:latin typeface="Arial"/>
                <a:cs typeface="Arial"/>
              </a:rPr>
              <a:t>Alt hypothesis (H</a:t>
            </a:r>
            <a:r>
              <a:rPr lang="en-GB" sz="2000" b="0" baseline="-25000">
                <a:solidFill>
                  <a:srgbClr val="FF0000"/>
                </a:solidFill>
                <a:latin typeface="Arial"/>
                <a:cs typeface="Arial"/>
              </a:rPr>
              <a:t>1</a:t>
            </a:r>
            <a:r>
              <a:rPr lang="en-GB" sz="2000" b="0">
                <a:solidFill>
                  <a:srgbClr val="FF0000"/>
                </a:solidFill>
                <a:latin typeface="Arial"/>
                <a:cs typeface="Arial"/>
              </a:rPr>
              <a:t>): There is </a:t>
            </a:r>
            <a:r>
              <a:rPr lang="en-GB" sz="2000">
                <a:solidFill>
                  <a:srgbClr val="FF0000"/>
                </a:solidFill>
                <a:latin typeface="Arial"/>
                <a:cs typeface="Arial"/>
              </a:rPr>
              <a:t>a</a:t>
            </a:r>
            <a:r>
              <a:rPr lang="en-GB" sz="2000" b="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a:t>4</a:t>
            </a:r>
            <a:endParaRPr lang="en-GB"/>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a:t>L</a:t>
            </a:r>
            <a:r>
              <a:rPr lang="en-GB" sz="1800" b="0"/>
              <a:t>eave the hypotheses as </a:t>
            </a:r>
            <a:r>
              <a:rPr lang="en-GB"/>
              <a:t>two </a:t>
            </a:r>
            <a:r>
              <a:rPr lang="en-GB" sz="1800" b="0"/>
              <a:t>statements for now – after your </a:t>
            </a:r>
            <a:r>
              <a:rPr lang="en-GB"/>
              <a:t>statistical </a:t>
            </a:r>
            <a:r>
              <a:rPr lang="en-GB" sz="1800" b="0"/>
              <a:t>analysis </a:t>
            </a:r>
            <a:r>
              <a:rPr lang="en-GB"/>
              <a:t>test, </a:t>
            </a:r>
            <a:r>
              <a:rPr lang="en-GB" sz="1800" b="0"/>
              <a:t>you </a:t>
            </a:r>
            <a:r>
              <a:rPr lang="en-GB"/>
              <a:t>will </a:t>
            </a:r>
            <a:r>
              <a:rPr lang="en-GB" sz="1800" b="0"/>
              <a:t>choose one or the other.</a:t>
            </a:r>
            <a:r>
              <a:rPr lang="en-GB"/>
              <a:t> (</a:t>
            </a:r>
            <a:r>
              <a:rPr lang="en-GB" i="1"/>
              <a:t>You will report: "We fail to reject the null hypothesis" with no significant result, or if you do have significance [p-value = &lt; 0.05] you can state "We reject the null hypothesis".   More guidance on hypothesis testing is given in the lectures</a:t>
            </a:r>
            <a:r>
              <a:rPr lang="en-GB"/>
              <a:t>.)</a:t>
            </a:r>
            <a:endParaRPr lang="en-GB">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3c474641-ec36-472f-b125-6b1b0910eaa4"/>
    <ds:schemaRef ds:uri="4ad138b4-2b68-4b70-945d-07f8f18b1c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D1FC41-23C7-41B0-B5F9-BF4CD38AD2ED}">
  <ds:schemaRefs>
    <ds:schemaRef ds:uri="3c474641-ec36-472f-b125-6b1b0910eaa4"/>
    <ds:schemaRef ds:uri="4ad138b4-2b68-4b70-945d-07f8f18b1c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3</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Herts Theme</vt:lpstr>
      <vt:lpstr>PowerPoint Presentation</vt:lpstr>
      <vt:lpstr>Research Question –  Tutorial Presentation for Feedback Date:  </vt:lpstr>
      <vt:lpstr>PowerPoint Presentation</vt:lpstr>
      <vt:lpstr>This dataset is interesting to us because it shows the data of the one of  the biggest pandemic in the history of mankind. From the column headings in your dataset choose ONE independent * and ONE dependent variable .  Our  Independent variable is Age Group. This  Independent variable datatype is Ordinal because it has a specific order.  Our Dependent variable is are Number of Confirmed Cases and Number of Deaths .This Dependent variable datatype is Interval  because the data is continuous.</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revision>1</cp:revision>
  <dcterms:created xsi:type="dcterms:W3CDTF">2019-10-01T08:37:56Z</dcterms:created>
  <dcterms:modified xsi:type="dcterms:W3CDTF">2024-11-20T14:36:53Z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