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p:restoredTop sz="94685"/>
  </p:normalViewPr>
  <p:slideViewPr>
    <p:cSldViewPr snapToGrid="0">
      <p:cViewPr>
        <p:scale>
          <a:sx n="113" d="100"/>
          <a:sy n="113" d="100"/>
        </p:scale>
        <p:origin x="144"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4/26/25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37879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4/26/25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266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4/26/25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34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4/26/25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2899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4/26/25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471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4/26/25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66268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4/26/25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14119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4/26/25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95620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4/26/25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54018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4/26/25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03521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4/26/25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9308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4/26/25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496997"/>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33" r:id="rId6"/>
    <p:sldLayoutId id="2147483728" r:id="rId7"/>
    <p:sldLayoutId id="2147483729" r:id="rId8"/>
    <p:sldLayoutId id="2147483730" r:id="rId9"/>
    <p:sldLayoutId id="2147483732" r:id="rId10"/>
    <p:sldLayoutId id="214748373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edical drug vials with red lids">
            <a:extLst>
              <a:ext uri="{FF2B5EF4-FFF2-40B4-BE49-F238E27FC236}">
                <a16:creationId xmlns:a16="http://schemas.microsoft.com/office/drawing/2014/main" id="{D24D0776-9A8F-5668-E42F-8C707FFC7561}"/>
              </a:ext>
            </a:extLst>
          </p:cNvPr>
          <p:cNvPicPr>
            <a:picLocks noChangeAspect="1"/>
          </p:cNvPicPr>
          <p:nvPr/>
        </p:nvPicPr>
        <p:blipFill>
          <a:blip r:embed="rId2">
            <a:alphaModFix amt="40000"/>
          </a:blip>
          <a:srcRect t="7835" b="7897"/>
          <a:stretch/>
        </p:blipFill>
        <p:spPr>
          <a:xfrm>
            <a:off x="20" y="152"/>
            <a:ext cx="12191980" cy="6857848"/>
          </a:xfrm>
          <a:prstGeom prst="rect">
            <a:avLst/>
          </a:prstGeom>
        </p:spPr>
      </p:pic>
      <p:sp>
        <p:nvSpPr>
          <p:cNvPr id="2" name="Title 1">
            <a:extLst>
              <a:ext uri="{FF2B5EF4-FFF2-40B4-BE49-F238E27FC236}">
                <a16:creationId xmlns:a16="http://schemas.microsoft.com/office/drawing/2014/main" id="{675AB45D-6588-4EF5-95FF-97462A26EDFB}"/>
              </a:ext>
            </a:extLst>
          </p:cNvPr>
          <p:cNvSpPr>
            <a:spLocks noGrp="1"/>
          </p:cNvSpPr>
          <p:nvPr>
            <p:ph type="ctrTitle"/>
          </p:nvPr>
        </p:nvSpPr>
        <p:spPr>
          <a:xfrm>
            <a:off x="640080" y="985233"/>
            <a:ext cx="5758628" cy="3355853"/>
          </a:xfrm>
        </p:spPr>
        <p:txBody>
          <a:bodyPr anchor="t">
            <a:normAutofit/>
          </a:bodyPr>
          <a:lstStyle/>
          <a:p>
            <a:pPr>
              <a:lnSpc>
                <a:spcPct val="90000"/>
              </a:lnSpc>
            </a:pPr>
            <a:r>
              <a:rPr lang="en-US" sz="5600" b="0" i="0" u="none" strike="noStrike">
                <a:solidFill>
                  <a:srgbClr val="FFFFFF"/>
                </a:solidFill>
                <a:effectLst/>
                <a:latin typeface="-webkit-standard"/>
              </a:rPr>
              <a:t>Optimizing Cancer Detection – A Comparative Study of ML Classifiers</a:t>
            </a:r>
            <a:endParaRPr lang="en-US" sz="5600">
              <a:solidFill>
                <a:srgbClr val="FFFFFF"/>
              </a:solidFill>
            </a:endParaRPr>
          </a:p>
        </p:txBody>
      </p:sp>
      <p:sp>
        <p:nvSpPr>
          <p:cNvPr id="3" name="Subtitle 2">
            <a:extLst>
              <a:ext uri="{FF2B5EF4-FFF2-40B4-BE49-F238E27FC236}">
                <a16:creationId xmlns:a16="http://schemas.microsoft.com/office/drawing/2014/main" id="{33549AC3-E1B3-55E6-F789-63ECDD4B02D8}"/>
              </a:ext>
            </a:extLst>
          </p:cNvPr>
          <p:cNvSpPr>
            <a:spLocks noGrp="1"/>
          </p:cNvSpPr>
          <p:nvPr>
            <p:ph type="subTitle" idx="1"/>
          </p:nvPr>
        </p:nvSpPr>
        <p:spPr>
          <a:xfrm>
            <a:off x="640080" y="5251621"/>
            <a:ext cx="4439920" cy="1104721"/>
          </a:xfrm>
        </p:spPr>
        <p:txBody>
          <a:bodyPr anchor="t">
            <a:normAutofit/>
          </a:bodyPr>
          <a:lstStyle/>
          <a:p>
            <a:r>
              <a:rPr lang="en-US">
                <a:solidFill>
                  <a:srgbClr val="FFFFFF"/>
                </a:solidFill>
              </a:rPr>
              <a:t>Name : Abu Hamza Khan </a:t>
            </a:r>
          </a:p>
        </p:txBody>
      </p:sp>
      <p:cxnSp>
        <p:nvCxnSpPr>
          <p:cNvPr id="11" name="Straight Connector 10">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3387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F8FA8C-8D29-E99F-F001-53B2429F1492}"/>
              </a:ext>
            </a:extLst>
          </p:cNvPr>
          <p:cNvSpPr>
            <a:spLocks noGrp="1"/>
          </p:cNvSpPr>
          <p:nvPr>
            <p:ph type="title"/>
          </p:nvPr>
        </p:nvSpPr>
        <p:spPr>
          <a:xfrm>
            <a:off x="640080" y="1371600"/>
            <a:ext cx="5737859" cy="1097280"/>
          </a:xfrm>
        </p:spPr>
        <p:txBody>
          <a:bodyPr>
            <a:normAutofit/>
          </a:bodyPr>
          <a:lstStyle/>
          <a:p>
            <a:pPr>
              <a:lnSpc>
                <a:spcPct val="90000"/>
              </a:lnSpc>
            </a:pPr>
            <a:r>
              <a:rPr lang="en-US" sz="3400" b="0" i="0" u="none" strike="noStrike">
                <a:effectLst/>
                <a:latin typeface="-webkit-standard"/>
              </a:rPr>
              <a:t>ANALYZING FACTORS INFLUENCING CANCER</a:t>
            </a:r>
            <a:endParaRPr lang="en-US" sz="3400"/>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9D7C2E-F4A7-91CA-CE83-11226DDC2F91}"/>
              </a:ext>
            </a:extLst>
          </p:cNvPr>
          <p:cNvSpPr>
            <a:spLocks noGrp="1"/>
          </p:cNvSpPr>
          <p:nvPr>
            <p:ph idx="1"/>
          </p:nvPr>
        </p:nvSpPr>
        <p:spPr>
          <a:xfrm>
            <a:off x="640080" y="2633236"/>
            <a:ext cx="5737860" cy="3666980"/>
          </a:xfrm>
        </p:spPr>
        <p:txBody>
          <a:bodyPr>
            <a:normAutofit/>
          </a:bodyPr>
          <a:lstStyle/>
          <a:p>
            <a:pPr>
              <a:lnSpc>
                <a:spcPct val="110000"/>
              </a:lnSpc>
              <a:buNone/>
            </a:pPr>
            <a:r>
              <a:rPr lang="en-US" sz="1000" b="1"/>
              <a:t>Age Distribution:</a:t>
            </a:r>
            <a:r>
              <a:rPr lang="en-US" sz="1000"/>
              <a:t> The age distribution spans young adults to elderly, with a higher concentration of individuals in middle-to-older age brackets. This slight right-skew toward older ages reflects the fact that cancer incidence increases with age.</a:t>
            </a:r>
          </a:p>
          <a:p>
            <a:pPr>
              <a:lnSpc>
                <a:spcPct val="110000"/>
              </a:lnSpc>
              <a:buNone/>
            </a:pPr>
            <a:r>
              <a:rPr lang="en-US" sz="1000" b="1"/>
              <a:t>BMI Distribution:</a:t>
            </a:r>
            <a:r>
              <a:rPr lang="en-US" sz="1000"/>
              <a:t> BMI values are roughly bell-shaped, peaking in the overweight range (~25–30). The distribution has a right tail into the obese range, indicating that while many individuals are overweight, some reach high BMI levels (a potential risk factor).</a:t>
            </a:r>
          </a:p>
          <a:p>
            <a:pPr>
              <a:lnSpc>
                <a:spcPct val="110000"/>
              </a:lnSpc>
              <a:buNone/>
            </a:pPr>
            <a:r>
              <a:rPr lang="en-US" sz="1000" b="1" err="1"/>
              <a:t>PhysicalActivity</a:t>
            </a:r>
            <a:r>
              <a:rPr lang="en-US" sz="1000" b="1"/>
              <a:t> &amp; </a:t>
            </a:r>
            <a:r>
              <a:rPr lang="en-US" sz="1000" b="1" err="1"/>
              <a:t>AlcoholIntake</a:t>
            </a:r>
            <a:r>
              <a:rPr lang="en-US" sz="1000" b="1"/>
              <a:t>:</a:t>
            </a:r>
            <a:r>
              <a:rPr lang="en-US" sz="1000"/>
              <a:t> Both of these lifestyle variables show right-skewed distributions. Many patients report </a:t>
            </a:r>
            <a:r>
              <a:rPr lang="en-US" sz="1000" b="1"/>
              <a:t>low physical activity</a:t>
            </a:r>
            <a:r>
              <a:rPr lang="en-US" sz="1000"/>
              <a:t> levels (sedentary lifestyle), and most have </a:t>
            </a:r>
            <a:r>
              <a:rPr lang="en-US" sz="1000" b="1"/>
              <a:t>light to moderate alcohol intake</a:t>
            </a:r>
            <a:r>
              <a:rPr lang="en-US" sz="1000"/>
              <a:t>. Only a few individuals are extremely active or heavy drinkers, indicating fewer cases at the healthy extreme of exercise or the unhealthy extreme of alcohol use.</a:t>
            </a:r>
          </a:p>
          <a:p>
            <a:pPr>
              <a:lnSpc>
                <a:spcPct val="110000"/>
              </a:lnSpc>
              <a:buNone/>
            </a:pPr>
            <a:r>
              <a:rPr lang="en-US" sz="1000" b="1" err="1"/>
              <a:t>GeneticRisk</a:t>
            </a:r>
            <a:r>
              <a:rPr lang="en-US" sz="1000" b="1"/>
              <a:t> Levels:</a:t>
            </a:r>
            <a:r>
              <a:rPr lang="en-US" sz="1000"/>
              <a:t> The genetic risk is </a:t>
            </a:r>
            <a:r>
              <a:rPr lang="en-US" sz="1000" b="1"/>
              <a:t>skewed toward 0 (low risk)</a:t>
            </a:r>
            <a:r>
              <a:rPr lang="en-US" sz="1000"/>
              <a:t> – a majority of patients have no known genetic predisposition. Fewer individuals fall into the high genetic risk category (2), which means strong hereditary cancer risk is less common in the dataset but still present in a subset.</a:t>
            </a:r>
          </a:p>
          <a:p>
            <a:pPr>
              <a:lnSpc>
                <a:spcPct val="110000"/>
              </a:lnSpc>
            </a:pPr>
            <a:r>
              <a:rPr lang="en-US" sz="1000" i="1"/>
              <a:t>(Visualization: Histograms for continuous variables – Age, BMI, </a:t>
            </a:r>
            <a:r>
              <a:rPr lang="en-US" sz="1000" i="1" err="1"/>
              <a:t>PhysicalActivity</a:t>
            </a:r>
            <a:r>
              <a:rPr lang="en-US" sz="1000" i="1"/>
              <a:t>, </a:t>
            </a:r>
            <a:r>
              <a:rPr lang="en-US" sz="1000" i="1" err="1"/>
              <a:t>AlcoholIntake</a:t>
            </a:r>
            <a:r>
              <a:rPr lang="en-US" sz="1000" i="1"/>
              <a:t> – showing their distribution. A bar chart for </a:t>
            </a:r>
            <a:r>
              <a:rPr lang="en-US" sz="1000" i="1" err="1"/>
              <a:t>GeneticRisk</a:t>
            </a:r>
            <a:r>
              <a:rPr lang="en-US" sz="1000" i="1"/>
              <a:t> levels 0/1/2 can be included to illustrate its frequency distribution.)</a:t>
            </a:r>
            <a:endParaRPr lang="en-US" sz="1000"/>
          </a:p>
          <a:p>
            <a:pPr>
              <a:lnSpc>
                <a:spcPct val="110000"/>
              </a:lnSpc>
            </a:pPr>
            <a:endParaRPr lang="en-US" sz="1000"/>
          </a:p>
        </p:txBody>
      </p:sp>
      <p:pic>
        <p:nvPicPr>
          <p:cNvPr id="5" name="Picture 4" descr="A group of graphs showing different types of age&#10;&#10;AI-generated content may be incorrect.">
            <a:extLst>
              <a:ext uri="{FF2B5EF4-FFF2-40B4-BE49-F238E27FC236}">
                <a16:creationId xmlns:a16="http://schemas.microsoft.com/office/drawing/2014/main" id="{D4200DEE-716C-2B62-A09C-B24321E2F96A}"/>
              </a:ext>
            </a:extLst>
          </p:cNvPr>
          <p:cNvPicPr>
            <a:picLocks noChangeAspect="1"/>
          </p:cNvPicPr>
          <p:nvPr/>
        </p:nvPicPr>
        <p:blipFill>
          <a:blip r:embed="rId2"/>
          <a:stretch>
            <a:fillRect/>
          </a:stretch>
        </p:blipFill>
        <p:spPr>
          <a:xfrm>
            <a:off x="6547557" y="869244"/>
            <a:ext cx="4983452" cy="5430971"/>
          </a:xfrm>
          <a:prstGeom prst="rect">
            <a:avLst/>
          </a:prstGeom>
        </p:spPr>
      </p:pic>
    </p:spTree>
    <p:extLst>
      <p:ext uri="{BB962C8B-B14F-4D97-AF65-F5344CB8AC3E}">
        <p14:creationId xmlns:p14="http://schemas.microsoft.com/office/powerpoint/2010/main" val="4082805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A097A3-D8D0-0A65-7E4E-0B28F7FD1D93}"/>
              </a:ext>
            </a:extLst>
          </p:cNvPr>
          <p:cNvSpPr>
            <a:spLocks noGrp="1"/>
          </p:cNvSpPr>
          <p:nvPr>
            <p:ph type="title"/>
          </p:nvPr>
        </p:nvSpPr>
        <p:spPr>
          <a:xfrm>
            <a:off x="1692094" y="186199"/>
            <a:ext cx="5737859" cy="1097280"/>
          </a:xfrm>
        </p:spPr>
        <p:txBody>
          <a:bodyPr>
            <a:normAutofit/>
          </a:bodyPr>
          <a:lstStyle/>
          <a:p>
            <a:pPr>
              <a:lnSpc>
                <a:spcPct val="90000"/>
              </a:lnSpc>
            </a:pPr>
            <a:r>
              <a:rPr lang="en-US" sz="3400" dirty="0"/>
              <a:t>ANALYZING KEY RISK FACTORS FOR CANCERS</a:t>
            </a:r>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18A1C7-A829-3FC0-8EE7-3F04BA82E2C0}"/>
              </a:ext>
            </a:extLst>
          </p:cNvPr>
          <p:cNvSpPr>
            <a:spLocks noGrp="1"/>
          </p:cNvSpPr>
          <p:nvPr>
            <p:ph idx="1"/>
          </p:nvPr>
        </p:nvSpPr>
        <p:spPr>
          <a:xfrm>
            <a:off x="0" y="1483768"/>
            <a:ext cx="5737860" cy="4849295"/>
          </a:xfrm>
        </p:spPr>
        <p:txBody>
          <a:bodyPr>
            <a:normAutofit lnSpcReduction="10000"/>
          </a:bodyPr>
          <a:lstStyle/>
          <a:p>
            <a:pPr>
              <a:lnSpc>
                <a:spcPct val="110000"/>
              </a:lnSpc>
              <a:buNone/>
            </a:pPr>
            <a:r>
              <a:rPr lang="en-US" sz="1200" b="1" dirty="0"/>
              <a:t>Genetic Predisposition &amp; History:</a:t>
            </a:r>
            <a:r>
              <a:rPr lang="en-US" sz="1200" dirty="0"/>
              <a:t> Patients diagnosed with cancer tend to have higher genetic risk scores and more frequently a prior cancer history. Individuals with a </a:t>
            </a:r>
            <a:r>
              <a:rPr lang="en-US" sz="1200" b="1" dirty="0"/>
              <a:t>high </a:t>
            </a:r>
            <a:r>
              <a:rPr lang="en-US" sz="1200" b="1" dirty="0" err="1"/>
              <a:t>GeneticRisk</a:t>
            </a:r>
            <a:r>
              <a:rPr lang="en-US" sz="1200" b="1" dirty="0"/>
              <a:t> (2)</a:t>
            </a:r>
            <a:r>
              <a:rPr lang="en-US" sz="1200" dirty="0"/>
              <a:t> or a </a:t>
            </a:r>
            <a:r>
              <a:rPr lang="en-US" sz="1200" b="1" dirty="0" err="1"/>
              <a:t>CancerHistory</a:t>
            </a:r>
            <a:r>
              <a:rPr lang="en-US" sz="1200" dirty="0"/>
              <a:t> are much more represented in the cancer group than in the no-cancer group, highlighting inherited and medical history as critical risk factors.</a:t>
            </a:r>
          </a:p>
          <a:p>
            <a:pPr>
              <a:lnSpc>
                <a:spcPct val="110000"/>
              </a:lnSpc>
              <a:buNone/>
            </a:pPr>
            <a:r>
              <a:rPr lang="en-US" sz="1200" b="1" dirty="0"/>
              <a:t>Age:</a:t>
            </a:r>
            <a:r>
              <a:rPr lang="en-US" sz="1200" dirty="0"/>
              <a:t> The cancer group is notably older on average than the no-cancer group. Higher age is a significant factor – older individuals are more often affected by cancer, aligning with known increasing cancer incidence with age.</a:t>
            </a:r>
          </a:p>
          <a:p>
            <a:pPr>
              <a:lnSpc>
                <a:spcPct val="110000"/>
              </a:lnSpc>
              <a:buNone/>
            </a:pPr>
            <a:r>
              <a:rPr lang="en-US" sz="1200" b="1" dirty="0"/>
              <a:t>Smoking:</a:t>
            </a:r>
            <a:r>
              <a:rPr lang="en-US" sz="1200" dirty="0"/>
              <a:t> A larger proportion of cancer patients are </a:t>
            </a:r>
            <a:r>
              <a:rPr lang="en-US" sz="1200" b="1" dirty="0"/>
              <a:t>smokers</a:t>
            </a:r>
            <a:r>
              <a:rPr lang="en-US" sz="1200" dirty="0"/>
              <a:t> compared to the non-cancer group. This confirms that tobacco use is a significant contributor to cancer risk in this dataset (many cancer patients have a history of smoking, a preventable risk factor).</a:t>
            </a:r>
          </a:p>
          <a:p>
            <a:pPr>
              <a:lnSpc>
                <a:spcPct val="110000"/>
              </a:lnSpc>
              <a:buNone/>
            </a:pPr>
            <a:r>
              <a:rPr lang="en-US" sz="1200" b="1" dirty="0"/>
              <a:t>BMI:</a:t>
            </a:r>
            <a:r>
              <a:rPr lang="en-US" sz="1200" dirty="0"/>
              <a:t> Cancer patients have a slightly higher average BMI than those without cancer. This suggests that obesity may contribute to elevated cancer risk, though the effect is more modest compared to factors like smoking or genetic history.</a:t>
            </a:r>
          </a:p>
          <a:p>
            <a:pPr>
              <a:lnSpc>
                <a:spcPct val="110000"/>
              </a:lnSpc>
              <a:buNone/>
            </a:pPr>
            <a:r>
              <a:rPr lang="en-US" sz="1200" i="1" dirty="0"/>
              <a:t>Addressing these factors through lifestyle changes (e.g., smoking cessation, weight management) and regular screenings is essential.</a:t>
            </a:r>
            <a:r>
              <a:rPr lang="en-US" sz="1200" dirty="0"/>
              <a:t> Mitigating modifiable risks and monitoring high-risk individuals (older or genetically predisposed) can help in cancer prevention and early detection.</a:t>
            </a:r>
          </a:p>
          <a:p>
            <a:pPr>
              <a:lnSpc>
                <a:spcPct val="110000"/>
              </a:lnSpc>
            </a:pPr>
            <a:r>
              <a:rPr lang="en-US" sz="1200" i="1" dirty="0"/>
              <a:t>(Visualization: Side-by-side comparison plots for Cancer vs No-Cancer groups – e.g., boxplots or violin plots – for key variables like Age, BMI, etc., to illustrate the differences in distributions between the two groups.)</a:t>
            </a:r>
            <a:endParaRPr lang="en-US" sz="1200" dirty="0"/>
          </a:p>
          <a:p>
            <a:pPr>
              <a:lnSpc>
                <a:spcPct val="110000"/>
              </a:lnSpc>
            </a:pPr>
            <a:endParaRPr lang="en-US" sz="800" dirty="0"/>
          </a:p>
        </p:txBody>
      </p:sp>
      <p:pic>
        <p:nvPicPr>
          <p:cNvPr id="9" name="Picture 8" descr="A diagram of different colored shapes&#10;&#10;AI-generated content may be incorrect.">
            <a:extLst>
              <a:ext uri="{FF2B5EF4-FFF2-40B4-BE49-F238E27FC236}">
                <a16:creationId xmlns:a16="http://schemas.microsoft.com/office/drawing/2014/main" id="{85044886-0732-1D24-5C1F-EDF936426A94}"/>
              </a:ext>
            </a:extLst>
          </p:cNvPr>
          <p:cNvPicPr>
            <a:picLocks noChangeAspect="1"/>
          </p:cNvPicPr>
          <p:nvPr/>
        </p:nvPicPr>
        <p:blipFill>
          <a:blip r:embed="rId2"/>
          <a:stretch>
            <a:fillRect/>
          </a:stretch>
        </p:blipFill>
        <p:spPr>
          <a:xfrm>
            <a:off x="5531556" y="1469678"/>
            <a:ext cx="4673600" cy="4716633"/>
          </a:xfrm>
          <a:prstGeom prst="rect">
            <a:avLst/>
          </a:prstGeom>
        </p:spPr>
      </p:pic>
    </p:spTree>
    <p:extLst>
      <p:ext uri="{BB962C8B-B14F-4D97-AF65-F5344CB8AC3E}">
        <p14:creationId xmlns:p14="http://schemas.microsoft.com/office/powerpoint/2010/main" val="3006054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A002A7-7F92-6271-39AA-476CC0CC56BB}"/>
              </a:ext>
            </a:extLst>
          </p:cNvPr>
          <p:cNvSpPr>
            <a:spLocks noGrp="1"/>
          </p:cNvSpPr>
          <p:nvPr>
            <p:ph type="title"/>
          </p:nvPr>
        </p:nvSpPr>
        <p:spPr>
          <a:xfrm>
            <a:off x="640080" y="1371600"/>
            <a:ext cx="5737859" cy="1097280"/>
          </a:xfrm>
        </p:spPr>
        <p:txBody>
          <a:bodyPr>
            <a:normAutofit/>
          </a:bodyPr>
          <a:lstStyle/>
          <a:p>
            <a:pPr>
              <a:lnSpc>
                <a:spcPct val="90000"/>
              </a:lnSpc>
            </a:pPr>
            <a:r>
              <a:rPr lang="en-US" sz="1600" b="1" i="0" u="none" strike="noStrike">
                <a:effectLst/>
              </a:rPr>
              <a:t>FACTORS INFLUENCING CANCER RISK (RELATIONSHIPS)</a:t>
            </a:r>
            <a:br>
              <a:rPr lang="en-US" sz="1600" b="1" i="0" u="none" strike="noStrike">
                <a:effectLst/>
              </a:rPr>
            </a:br>
            <a:br>
              <a:rPr lang="en-US" sz="1600"/>
            </a:br>
            <a:endParaRPr lang="en-US" sz="1600"/>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615528-124F-F9E6-EC84-19D1A52B5297}"/>
              </a:ext>
            </a:extLst>
          </p:cNvPr>
          <p:cNvSpPr>
            <a:spLocks noGrp="1"/>
          </p:cNvSpPr>
          <p:nvPr>
            <p:ph idx="1"/>
          </p:nvPr>
        </p:nvSpPr>
        <p:spPr>
          <a:xfrm>
            <a:off x="640080" y="2062003"/>
            <a:ext cx="5737860" cy="4238213"/>
          </a:xfrm>
        </p:spPr>
        <p:txBody>
          <a:bodyPr>
            <a:normAutofit fontScale="92500"/>
          </a:bodyPr>
          <a:lstStyle/>
          <a:p>
            <a:pPr>
              <a:lnSpc>
                <a:spcPct val="110000"/>
              </a:lnSpc>
              <a:buNone/>
            </a:pPr>
            <a:r>
              <a:rPr lang="en-US" sz="1100" b="1" dirty="0"/>
              <a:t>Smoking &amp; Alcohol:</a:t>
            </a:r>
            <a:r>
              <a:rPr lang="en-US" sz="1100" dirty="0"/>
              <a:t> There is a positive correlation between smoking and alcohol intake – patients who smoke often tend to consume more alcohol. This coupled behavior suggests a cluster of lifestyle risks, where tobacco and alcohol together could compound the overall cancer risk for those individuals.</a:t>
            </a:r>
          </a:p>
          <a:p>
            <a:pPr>
              <a:lnSpc>
                <a:spcPct val="110000"/>
              </a:lnSpc>
              <a:buNone/>
            </a:pPr>
            <a:r>
              <a:rPr lang="en-US" sz="1100" b="1" dirty="0"/>
              <a:t>Age &amp; </a:t>
            </a:r>
            <a:r>
              <a:rPr lang="en-US" sz="1100" b="1" dirty="0" err="1"/>
              <a:t>CancerHistory</a:t>
            </a:r>
            <a:r>
              <a:rPr lang="en-US" sz="1100" b="1" dirty="0"/>
              <a:t>:</a:t>
            </a:r>
            <a:r>
              <a:rPr lang="en-US" sz="1100" dirty="0"/>
              <a:t> Age correlates positively with cancer history. Older patients are far more likely to have had a prior cancer (simply because they’ve lived longer and had more exposure/opportunity). This relationship emphasizes that the </a:t>
            </a:r>
            <a:r>
              <a:rPr lang="en-US" sz="1100" b="1" dirty="0"/>
              <a:t>elderly are at higher risk</a:t>
            </a:r>
            <a:r>
              <a:rPr lang="en-US" sz="1100" dirty="0"/>
              <a:t> not only to develop cancer but potentially to have multiple occurrences over time.</a:t>
            </a:r>
          </a:p>
          <a:p>
            <a:pPr>
              <a:lnSpc>
                <a:spcPct val="110000"/>
              </a:lnSpc>
              <a:buNone/>
            </a:pPr>
            <a:r>
              <a:rPr lang="en-US" sz="1100" b="1" dirty="0"/>
              <a:t>Physical Activity &amp; BMI:</a:t>
            </a:r>
            <a:r>
              <a:rPr lang="en-US" sz="1100" dirty="0"/>
              <a:t> An inverse relationship is observed between exercise and BMI – individuals with </a:t>
            </a:r>
            <a:r>
              <a:rPr lang="en-US" sz="1100" b="1" dirty="0"/>
              <a:t>higher physical activity</a:t>
            </a:r>
            <a:r>
              <a:rPr lang="en-US" sz="1100" dirty="0"/>
              <a:t> levels generally have </a:t>
            </a:r>
            <a:r>
              <a:rPr lang="en-US" sz="1100" b="1" dirty="0"/>
              <a:t>lower BMI</a:t>
            </a:r>
            <a:r>
              <a:rPr lang="en-US" sz="1100" dirty="0"/>
              <a:t>. In contrast, many cancer patients fall into the pattern of low activity and higher BMI. This combination (sedentary lifestyle + obesity) is a notable risk profile contributing to cancer incidence.</a:t>
            </a:r>
          </a:p>
          <a:p>
            <a:pPr>
              <a:lnSpc>
                <a:spcPct val="110000"/>
              </a:lnSpc>
              <a:buNone/>
            </a:pPr>
            <a:r>
              <a:rPr lang="en-US" sz="1100" b="1" dirty="0"/>
              <a:t>Interpreting Relationships:</a:t>
            </a:r>
            <a:r>
              <a:rPr lang="en-US" sz="1100" dirty="0"/>
              <a:t> These relationships highlight the need for </a:t>
            </a:r>
            <a:r>
              <a:rPr lang="en-US" sz="1100" b="1" dirty="0"/>
              <a:t>targeted interventions</a:t>
            </a:r>
            <a:r>
              <a:rPr lang="en-US" sz="1100" dirty="0"/>
              <a:t>. For example, patients who smoke and drink should be prioritized for risk-reduction programs, and those who are older or genetically high-risk might need more frequent screenings. Encouraging active lifestyles and healthy weight management can be an effective strategy to lower cancer risk in the broader population.</a:t>
            </a:r>
          </a:p>
          <a:p>
            <a:pPr>
              <a:lnSpc>
                <a:spcPct val="110000"/>
              </a:lnSpc>
            </a:pPr>
            <a:r>
              <a:rPr lang="en-US" sz="1100" i="1" dirty="0"/>
              <a:t>(Visualization: Scatter plot matrix (</a:t>
            </a:r>
            <a:r>
              <a:rPr lang="en-US" sz="1100" i="1" dirty="0" err="1"/>
              <a:t>pairplot</a:t>
            </a:r>
            <a:r>
              <a:rPr lang="en-US" sz="1100" i="1" dirty="0"/>
              <a:t>) showing pairwise relationships between key variables like Age, BMI, </a:t>
            </a:r>
            <a:r>
              <a:rPr lang="en-US" sz="1100" i="1" dirty="0" err="1"/>
              <a:t>PhysicalActivity</a:t>
            </a:r>
            <a:r>
              <a:rPr lang="en-US" sz="1100" i="1" dirty="0"/>
              <a:t>, etc., with points colored by Diagnosis (orange = Cancer, blue = No Cancer). This reveals clusters/patterns such as low-activity &amp; high-BMI clustering among cancer cases.)</a:t>
            </a:r>
            <a:endParaRPr lang="en-US" sz="1100" dirty="0"/>
          </a:p>
          <a:p>
            <a:pPr>
              <a:lnSpc>
                <a:spcPct val="110000"/>
              </a:lnSpc>
            </a:pPr>
            <a:endParaRPr lang="en-US" sz="800" dirty="0"/>
          </a:p>
        </p:txBody>
      </p:sp>
      <p:pic>
        <p:nvPicPr>
          <p:cNvPr id="5" name="Picture 4" descr="A screenshot of a graph&#10;&#10;AI-generated content may be incorrect.">
            <a:extLst>
              <a:ext uri="{FF2B5EF4-FFF2-40B4-BE49-F238E27FC236}">
                <a16:creationId xmlns:a16="http://schemas.microsoft.com/office/drawing/2014/main" id="{820DD079-A405-3B48-D357-68A95EC60E34}"/>
              </a:ext>
            </a:extLst>
          </p:cNvPr>
          <p:cNvPicPr>
            <a:picLocks noChangeAspect="1"/>
          </p:cNvPicPr>
          <p:nvPr/>
        </p:nvPicPr>
        <p:blipFill>
          <a:blip r:embed="rId2"/>
          <a:stretch>
            <a:fillRect/>
          </a:stretch>
        </p:blipFill>
        <p:spPr>
          <a:xfrm>
            <a:off x="6739467" y="1031002"/>
            <a:ext cx="5305777" cy="5269214"/>
          </a:xfrm>
          <a:prstGeom prst="rect">
            <a:avLst/>
          </a:prstGeom>
        </p:spPr>
      </p:pic>
    </p:spTree>
    <p:extLst>
      <p:ext uri="{BB962C8B-B14F-4D97-AF65-F5344CB8AC3E}">
        <p14:creationId xmlns:p14="http://schemas.microsoft.com/office/powerpoint/2010/main" val="175299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CB4AA-B73B-DB42-8724-010F0BEC0D43}"/>
              </a:ext>
            </a:extLst>
          </p:cNvPr>
          <p:cNvSpPr>
            <a:spLocks noGrp="1"/>
          </p:cNvSpPr>
          <p:nvPr>
            <p:ph type="title"/>
          </p:nvPr>
        </p:nvSpPr>
        <p:spPr>
          <a:xfrm>
            <a:off x="640080" y="1371600"/>
            <a:ext cx="5737859" cy="1097280"/>
          </a:xfrm>
        </p:spPr>
        <p:txBody>
          <a:bodyPr>
            <a:normAutofit/>
          </a:bodyPr>
          <a:lstStyle/>
          <a:p>
            <a:pPr>
              <a:lnSpc>
                <a:spcPct val="90000"/>
              </a:lnSpc>
            </a:pPr>
            <a:r>
              <a:rPr lang="en-US" sz="2500" b="0" i="0" u="none" strike="noStrike">
                <a:effectLst/>
                <a:latin typeface="-webkit-standard"/>
              </a:rPr>
              <a:t>CANCER INDICATORS RELATIONSHIPS(CORRELATION ANALYSIS)</a:t>
            </a:r>
            <a:endParaRPr lang="en-US" sz="2500"/>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E8E27E-1678-4730-A321-7293D57E8797}"/>
              </a:ext>
            </a:extLst>
          </p:cNvPr>
          <p:cNvSpPr>
            <a:spLocks noGrp="1"/>
          </p:cNvSpPr>
          <p:nvPr>
            <p:ph idx="1"/>
          </p:nvPr>
        </p:nvSpPr>
        <p:spPr>
          <a:xfrm>
            <a:off x="640080" y="2633236"/>
            <a:ext cx="5737860" cy="3666980"/>
          </a:xfrm>
        </p:spPr>
        <p:txBody>
          <a:bodyPr>
            <a:normAutofit/>
          </a:bodyPr>
          <a:lstStyle/>
          <a:p>
            <a:pPr>
              <a:lnSpc>
                <a:spcPct val="110000"/>
              </a:lnSpc>
              <a:buNone/>
            </a:pPr>
            <a:r>
              <a:rPr lang="en-US" sz="1000"/>
              <a:t>The </a:t>
            </a:r>
            <a:r>
              <a:rPr lang="en-US" sz="1000" b="1"/>
              <a:t>correlation matrix</a:t>
            </a:r>
            <a:r>
              <a:rPr lang="en-US" sz="1000"/>
              <a:t> of features provides further insight into how variables relate to each other:</a:t>
            </a:r>
          </a:p>
          <a:p>
            <a:pPr>
              <a:lnSpc>
                <a:spcPct val="110000"/>
              </a:lnSpc>
              <a:buFont typeface="Arial" panose="020B0604020202020204" pitchFamily="34" charset="0"/>
              <a:buChar char="•"/>
            </a:pPr>
            <a:r>
              <a:rPr lang="en-US" sz="1000" b="1"/>
              <a:t>Smoking &amp; Alcohol Intake:</a:t>
            </a:r>
            <a:r>
              <a:rPr lang="en-US" sz="1000"/>
              <a:t> Moderately positive correlation (≈ +0.4). This confirms that higher alcohol consumption often coincides with smoking – a synergy of risk behaviors relevant for cancer.</a:t>
            </a:r>
          </a:p>
          <a:p>
            <a:pPr>
              <a:lnSpc>
                <a:spcPct val="110000"/>
              </a:lnSpc>
              <a:buFont typeface="Arial" panose="020B0604020202020204" pitchFamily="34" charset="0"/>
              <a:buChar char="•"/>
            </a:pPr>
            <a:r>
              <a:rPr lang="en-US" sz="1000" b="1"/>
              <a:t>Age &amp; </a:t>
            </a:r>
            <a:r>
              <a:rPr lang="en-US" sz="1000" b="1" err="1"/>
              <a:t>CancerHistory</a:t>
            </a:r>
            <a:r>
              <a:rPr lang="en-US" sz="1000" b="1"/>
              <a:t>:</a:t>
            </a:r>
            <a:r>
              <a:rPr lang="en-US" sz="1000"/>
              <a:t> Strong positive correlation (≈ +0.5). Older individuals more frequently have a history of cancer, which is expected as age increases cumulative exposure to risk factors and time for cancer development.</a:t>
            </a:r>
          </a:p>
          <a:p>
            <a:pPr>
              <a:lnSpc>
                <a:spcPct val="110000"/>
              </a:lnSpc>
              <a:buFont typeface="Arial" panose="020B0604020202020204" pitchFamily="34" charset="0"/>
              <a:buChar char="•"/>
            </a:pPr>
            <a:r>
              <a:rPr lang="en-US" sz="1000" b="1" err="1"/>
              <a:t>PhysicalActivity</a:t>
            </a:r>
            <a:r>
              <a:rPr lang="en-US" sz="1000" b="1"/>
              <a:t> &amp; BMI:</a:t>
            </a:r>
            <a:r>
              <a:rPr lang="en-US" sz="1000"/>
              <a:t> Noticeable negative correlation (≈ –0.3). People who are more physically active tend to have lower BMI. This relationship underscores the link between sedentary lifestyle and higher body weight, both influencing cancer risk.</a:t>
            </a:r>
          </a:p>
          <a:p>
            <a:pPr>
              <a:lnSpc>
                <a:spcPct val="110000"/>
              </a:lnSpc>
              <a:buFont typeface="Arial" panose="020B0604020202020204" pitchFamily="34" charset="0"/>
              <a:buChar char="•"/>
            </a:pPr>
            <a:r>
              <a:rPr lang="en-US" sz="1000" b="1"/>
              <a:t>Minimal Other Correlations:</a:t>
            </a:r>
            <a:r>
              <a:rPr lang="en-US" sz="1000"/>
              <a:t> Most other feature pairs show weak or negligible correlations. For instance, </a:t>
            </a:r>
            <a:r>
              <a:rPr lang="en-US" sz="1000" b="1" err="1"/>
              <a:t>Gender</a:t>
            </a:r>
            <a:r>
              <a:rPr lang="en-US" sz="1000" err="1"/>
              <a:t>has</a:t>
            </a:r>
            <a:r>
              <a:rPr lang="en-US" sz="1000"/>
              <a:t> virtually no correlation with other predictors or with diagnosis in this dataset, indicating that cancer risk factors here largely operate independently of patient sex.</a:t>
            </a:r>
          </a:p>
          <a:p>
            <a:pPr>
              <a:lnSpc>
                <a:spcPct val="110000"/>
              </a:lnSpc>
            </a:pPr>
            <a:r>
              <a:rPr lang="en-US" sz="1000" i="1"/>
              <a:t>(Visualization: Correlation heatmap for all features (Age, BMI, etc.), with correlation coefficients annotated. Key correlations (e.g., Smoking vs Alcohol, Age vs </a:t>
            </a:r>
            <a:r>
              <a:rPr lang="en-US" sz="1000" i="1" err="1"/>
              <a:t>CancerHistory</a:t>
            </a:r>
            <a:r>
              <a:rPr lang="en-US" sz="1000" i="1"/>
              <a:t>) can be highlighted to show these relationships.)</a:t>
            </a:r>
            <a:endParaRPr lang="en-US" sz="1000"/>
          </a:p>
          <a:p>
            <a:pPr>
              <a:lnSpc>
                <a:spcPct val="110000"/>
              </a:lnSpc>
            </a:pPr>
            <a:endParaRPr lang="en-US" sz="1000"/>
          </a:p>
        </p:txBody>
      </p:sp>
      <p:pic>
        <p:nvPicPr>
          <p:cNvPr id="5" name="Picture 4" descr="A screenshot of a graph&#10;&#10;AI-generated content may be incorrect.">
            <a:extLst>
              <a:ext uri="{FF2B5EF4-FFF2-40B4-BE49-F238E27FC236}">
                <a16:creationId xmlns:a16="http://schemas.microsoft.com/office/drawing/2014/main" id="{8A7E61AE-1B85-664C-4DC7-2968452E3CA0}"/>
              </a:ext>
            </a:extLst>
          </p:cNvPr>
          <p:cNvPicPr>
            <a:picLocks noChangeAspect="1"/>
          </p:cNvPicPr>
          <p:nvPr/>
        </p:nvPicPr>
        <p:blipFill>
          <a:blip r:embed="rId2"/>
          <a:stretch>
            <a:fillRect/>
          </a:stretch>
        </p:blipFill>
        <p:spPr>
          <a:xfrm>
            <a:off x="6479823" y="1557867"/>
            <a:ext cx="5051186" cy="4742349"/>
          </a:xfrm>
          <a:prstGeom prst="rect">
            <a:avLst/>
          </a:prstGeom>
        </p:spPr>
      </p:pic>
    </p:spTree>
    <p:extLst>
      <p:ext uri="{BB962C8B-B14F-4D97-AF65-F5344CB8AC3E}">
        <p14:creationId xmlns:p14="http://schemas.microsoft.com/office/powerpoint/2010/main" val="876901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5104-84E3-F167-7099-EA557B0C53C0}"/>
              </a:ext>
            </a:extLst>
          </p:cNvPr>
          <p:cNvSpPr>
            <a:spLocks noGrp="1"/>
          </p:cNvSpPr>
          <p:nvPr>
            <p:ph type="title"/>
          </p:nvPr>
        </p:nvSpPr>
        <p:spPr/>
        <p:txBody>
          <a:bodyPr/>
          <a:lstStyle/>
          <a:p>
            <a:r>
              <a:rPr lang="en-US" u="sng" dirty="0"/>
              <a:t>LITERATURE REVIEW</a:t>
            </a:r>
            <a:endParaRPr lang="en-US" dirty="0"/>
          </a:p>
        </p:txBody>
      </p:sp>
      <p:sp>
        <p:nvSpPr>
          <p:cNvPr id="3" name="Content Placeholder 2">
            <a:extLst>
              <a:ext uri="{FF2B5EF4-FFF2-40B4-BE49-F238E27FC236}">
                <a16:creationId xmlns:a16="http://schemas.microsoft.com/office/drawing/2014/main" id="{8E20E9CB-4EAA-ECE0-E97C-1EA6688462E7}"/>
              </a:ext>
            </a:extLst>
          </p:cNvPr>
          <p:cNvSpPr>
            <a:spLocks noGrp="1"/>
          </p:cNvSpPr>
          <p:nvPr>
            <p:ph idx="1"/>
          </p:nvPr>
        </p:nvSpPr>
        <p:spPr>
          <a:xfrm>
            <a:off x="278836" y="2181915"/>
            <a:ext cx="8244276" cy="3744752"/>
          </a:xfrm>
        </p:spPr>
        <p:txBody>
          <a:bodyPr>
            <a:normAutofit fontScale="70000" lnSpcReduction="20000"/>
          </a:bodyPr>
          <a:lstStyle/>
          <a:p>
            <a:pPr>
              <a:buNone/>
            </a:pPr>
            <a:r>
              <a:rPr lang="en-US" dirty="0"/>
              <a:t>Prior research in cancer prediction demonstrates the successful use of </a:t>
            </a:r>
            <a:r>
              <a:rPr lang="en-US" b="1" dirty="0"/>
              <a:t>logistic regression</a:t>
            </a:r>
            <a:r>
              <a:rPr lang="en-US" dirty="0"/>
              <a:t> and </a:t>
            </a:r>
            <a:r>
              <a:rPr lang="en-US" b="1" dirty="0"/>
              <a:t>tree-based models</a:t>
            </a:r>
            <a:r>
              <a:rPr lang="en-US" dirty="0"/>
              <a:t> in medical diagnostics​file-a2j7peclaud1mmpxv5yffx. Studies indicate that incorporating genetic, lifestyle, and clinical features into machine learning models can significantly improve early cancer detection.</a:t>
            </a:r>
          </a:p>
          <a:p>
            <a:pPr>
              <a:buNone/>
            </a:pPr>
            <a:r>
              <a:rPr lang="en-US" b="1" dirty="0"/>
              <a:t>Ensemble methods</a:t>
            </a:r>
            <a:r>
              <a:rPr lang="en-US" dirty="0"/>
              <a:t> like Random Forest and boosted trees have been shown to capture complex non-linear interactions among risk factors, often outperforming simple models in accuracy​file-a2j7peclaud1mmpxv5yffx. These models handle high-dimensional data and feature interactions effectively, which is beneficial for modeling multifactorial diseases like cancer.</a:t>
            </a:r>
          </a:p>
          <a:p>
            <a:pPr>
              <a:buNone/>
            </a:pPr>
            <a:r>
              <a:rPr lang="en-US" b="1" dirty="0"/>
              <a:t>Logistic regression</a:t>
            </a:r>
            <a:r>
              <a:rPr lang="en-US" dirty="0"/>
              <a:t>, while simpler, provides a strong baseline and interpretability – it models linear relationships between risk factors and outcome​file-a2j7peclaud1mmpxv5yffx. It’s frequently used in biomedical studies for its ease of interpretation (odds ratios) and can perform well when relationships are mostly linear.</a:t>
            </a:r>
          </a:p>
          <a:p>
            <a:r>
              <a:rPr lang="en-US" dirty="0"/>
              <a:t>Overall, the literature suggests combining data-driven ML approaches with domain knowledge (e.g. known risk factors) yields the best results in predicting cancer outcomes, guiding our choice of models and methodology.</a:t>
            </a:r>
          </a:p>
          <a:p>
            <a:endParaRPr lang="en-US" dirty="0"/>
          </a:p>
        </p:txBody>
      </p:sp>
    </p:spTree>
    <p:extLst>
      <p:ext uri="{BB962C8B-B14F-4D97-AF65-F5344CB8AC3E}">
        <p14:creationId xmlns:p14="http://schemas.microsoft.com/office/powerpoint/2010/main" val="1869165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903D-A178-9CAF-D70C-916F2801834D}"/>
              </a:ext>
            </a:extLst>
          </p:cNvPr>
          <p:cNvSpPr>
            <a:spLocks noGrp="1"/>
          </p:cNvSpPr>
          <p:nvPr>
            <p:ph type="title"/>
          </p:nvPr>
        </p:nvSpPr>
        <p:spPr>
          <a:xfrm>
            <a:off x="1746390" y="502357"/>
            <a:ext cx="10890929" cy="1097280"/>
          </a:xfrm>
        </p:spPr>
        <p:txBody>
          <a:bodyPr/>
          <a:lstStyle/>
          <a:p>
            <a:r>
              <a:rPr lang="en-US" dirty="0"/>
              <a:t>ARCHITECTURE/METHODOLOGY</a:t>
            </a:r>
          </a:p>
        </p:txBody>
      </p:sp>
      <p:sp>
        <p:nvSpPr>
          <p:cNvPr id="3" name="Content Placeholder 2">
            <a:extLst>
              <a:ext uri="{FF2B5EF4-FFF2-40B4-BE49-F238E27FC236}">
                <a16:creationId xmlns:a16="http://schemas.microsoft.com/office/drawing/2014/main" id="{C068BF70-E25F-D5FB-34B9-3C264B34802F}"/>
              </a:ext>
            </a:extLst>
          </p:cNvPr>
          <p:cNvSpPr>
            <a:spLocks noGrp="1"/>
          </p:cNvSpPr>
          <p:nvPr>
            <p:ph idx="1"/>
          </p:nvPr>
        </p:nvSpPr>
        <p:spPr>
          <a:xfrm>
            <a:off x="640080" y="1490133"/>
            <a:ext cx="10890928" cy="4709499"/>
          </a:xfrm>
        </p:spPr>
        <p:txBody>
          <a:bodyPr>
            <a:normAutofit fontScale="70000" lnSpcReduction="20000"/>
          </a:bodyPr>
          <a:lstStyle/>
          <a:p>
            <a:pPr>
              <a:buNone/>
            </a:pPr>
            <a:r>
              <a:rPr lang="en-US" b="1" dirty="0"/>
              <a:t>Exploratory Data Analysis (EDA):</a:t>
            </a:r>
            <a:r>
              <a:rPr lang="en-US" dirty="0"/>
              <a:t> We first visualized the data distributions, relationships, and correlations among features to understand underlying patterns and ensure data quality​file-a2j7peclaud1mmpxv5yffx.</a:t>
            </a:r>
          </a:p>
          <a:p>
            <a:pPr>
              <a:buNone/>
            </a:pPr>
            <a:r>
              <a:rPr lang="en-US" b="1" dirty="0"/>
              <a:t>Feature Analysis:</a:t>
            </a:r>
            <a:r>
              <a:rPr lang="en-US" dirty="0"/>
              <a:t> Key predictors (such as Age, </a:t>
            </a:r>
            <a:r>
              <a:rPr lang="en-US" dirty="0" err="1"/>
              <a:t>GeneticRisk</a:t>
            </a:r>
            <a:r>
              <a:rPr lang="en-US" dirty="0"/>
              <a:t>, Smoking, BMI, etc.) were identified and examined for their individual influence on cancer diagnosis. No features were removed, but this step ensured our focus on the most relevant variables.</a:t>
            </a:r>
          </a:p>
          <a:p>
            <a:pPr>
              <a:buNone/>
            </a:pPr>
            <a:r>
              <a:rPr lang="en-US" b="1" dirty="0"/>
              <a:t>Model Training:</a:t>
            </a:r>
            <a:r>
              <a:rPr lang="en-US" dirty="0"/>
              <a:t> We built and trained three different classifiers:</a:t>
            </a:r>
          </a:p>
          <a:p>
            <a:pPr>
              <a:buFont typeface="Arial" panose="020B0604020202020204" pitchFamily="34" charset="0"/>
              <a:buChar char="•"/>
            </a:pPr>
            <a:r>
              <a:rPr lang="en-US" i="1" dirty="0"/>
              <a:t>Logistic Regression:</a:t>
            </a:r>
            <a:r>
              <a:rPr lang="en-US" dirty="0"/>
              <a:t> A linear model for binary classification (baseline model for cancer vs no cancer).</a:t>
            </a:r>
          </a:p>
          <a:p>
            <a:pPr>
              <a:buFont typeface="Arial" panose="020B0604020202020204" pitchFamily="34" charset="0"/>
              <a:buChar char="•"/>
            </a:pPr>
            <a:r>
              <a:rPr lang="en-US" i="1" dirty="0"/>
              <a:t>Random Forest Classifier:</a:t>
            </a:r>
            <a:r>
              <a:rPr lang="en-US" dirty="0"/>
              <a:t> An ensemble of decision trees to capture non-linear relationships and reduce overfitting via averaging.</a:t>
            </a:r>
          </a:p>
          <a:p>
            <a:pPr>
              <a:buFont typeface="Arial" panose="020B0604020202020204" pitchFamily="34" charset="0"/>
              <a:buChar char="•"/>
            </a:pPr>
            <a:r>
              <a:rPr lang="en-US" i="1" dirty="0"/>
              <a:t>Decision Tree Classifier:</a:t>
            </a:r>
            <a:r>
              <a:rPr lang="en-US" dirty="0"/>
              <a:t> A single decision tree for interpretable flow-chart-like decision rules.</a:t>
            </a:r>
          </a:p>
          <a:p>
            <a:pPr>
              <a:buNone/>
            </a:pPr>
            <a:r>
              <a:rPr lang="en-US" b="1" dirty="0"/>
              <a:t>Evaluation Metrics:</a:t>
            </a:r>
            <a:r>
              <a:rPr lang="en-US" dirty="0"/>
              <a:t> Model performance was evaluated using </a:t>
            </a:r>
            <a:r>
              <a:rPr lang="en-US" b="1" dirty="0"/>
              <a:t>Accuracy</a:t>
            </a:r>
            <a:r>
              <a:rPr lang="en-US" dirty="0"/>
              <a:t> (overall correctness), </a:t>
            </a:r>
            <a:r>
              <a:rPr lang="en-US" b="1" dirty="0"/>
              <a:t>Precision &amp; Recall</a:t>
            </a:r>
            <a:r>
              <a:rPr lang="en-US" dirty="0"/>
              <a:t> for each class (from the classification report), </a:t>
            </a:r>
            <a:r>
              <a:rPr lang="en-US" b="1" dirty="0"/>
              <a:t>Confusion Matrix</a:t>
            </a:r>
            <a:r>
              <a:rPr lang="en-US" dirty="0"/>
              <a:t> (to examine true/false positives and negatives), and the </a:t>
            </a:r>
            <a:r>
              <a:rPr lang="en-US" b="1" dirty="0"/>
              <a:t>ROC Curve &amp; AUC</a:t>
            </a:r>
            <a:r>
              <a:rPr lang="en-US" dirty="0"/>
              <a:t> score (to assess classification threshold performance)​file-a2j7peclaud1mmpxv5yffx​file-a2j7peclaud1mmpxv5yffx.</a:t>
            </a:r>
          </a:p>
          <a:p>
            <a:r>
              <a:rPr lang="en-US" i="1" dirty="0"/>
              <a:t>(Visualization: A flowchart diagram illustrating the methodology pipeline – EDA ➔ Feature Analysis ➔ Model Training (3 models) ➔ Evaluation (metrics like accuracy, ROC-AUC, etc.).)</a:t>
            </a:r>
            <a:endParaRPr lang="en-US" dirty="0"/>
          </a:p>
          <a:p>
            <a:endParaRPr lang="en-US" dirty="0"/>
          </a:p>
        </p:txBody>
      </p:sp>
    </p:spTree>
    <p:extLst>
      <p:ext uri="{BB962C8B-B14F-4D97-AF65-F5344CB8AC3E}">
        <p14:creationId xmlns:p14="http://schemas.microsoft.com/office/powerpoint/2010/main" val="207832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63FA6-A5CD-629D-4042-2D3FA774316B}"/>
              </a:ext>
            </a:extLst>
          </p:cNvPr>
          <p:cNvSpPr>
            <a:spLocks noGrp="1"/>
          </p:cNvSpPr>
          <p:nvPr>
            <p:ph type="title"/>
          </p:nvPr>
        </p:nvSpPr>
        <p:spPr>
          <a:xfrm>
            <a:off x="515901" y="2880360"/>
            <a:ext cx="10890929" cy="1097280"/>
          </a:xfrm>
        </p:spPr>
        <p:txBody>
          <a:bodyPr/>
          <a:lstStyle/>
          <a:p>
            <a:r>
              <a:rPr lang="en-US" dirty="0"/>
              <a:t>                               </a:t>
            </a:r>
            <a:r>
              <a:rPr lang="en-US" u="sng" dirty="0"/>
              <a:t>RESULTS</a:t>
            </a:r>
            <a:r>
              <a:rPr lang="en-US" dirty="0"/>
              <a:t> </a:t>
            </a:r>
          </a:p>
        </p:txBody>
      </p:sp>
    </p:spTree>
    <p:extLst>
      <p:ext uri="{BB962C8B-B14F-4D97-AF65-F5344CB8AC3E}">
        <p14:creationId xmlns:p14="http://schemas.microsoft.com/office/powerpoint/2010/main" val="138282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35F62-6B71-6F4A-4F50-2E979D18D4A7}"/>
              </a:ext>
            </a:extLst>
          </p:cNvPr>
          <p:cNvSpPr>
            <a:spLocks noGrp="1"/>
          </p:cNvSpPr>
          <p:nvPr>
            <p:ph type="title"/>
          </p:nvPr>
        </p:nvSpPr>
        <p:spPr>
          <a:xfrm>
            <a:off x="5798568" y="1371600"/>
            <a:ext cx="5732441" cy="1097280"/>
          </a:xfrm>
        </p:spPr>
        <p:txBody>
          <a:bodyPr>
            <a:normAutofit/>
          </a:bodyPr>
          <a:lstStyle/>
          <a:p>
            <a:r>
              <a:rPr lang="en-US" b="0" i="0" u="none" strike="noStrike">
                <a:effectLst/>
                <a:latin typeface="-webkit-standard"/>
              </a:rPr>
              <a:t>LOGISTIC REGRESSION</a:t>
            </a:r>
            <a:endParaRPr lang="en-US" dirty="0"/>
          </a:p>
        </p:txBody>
      </p:sp>
      <p:pic>
        <p:nvPicPr>
          <p:cNvPr id="7" name="Picture 6" descr="A graph of confusion matrix&#10;&#10;AI-generated content may be incorrect.">
            <a:extLst>
              <a:ext uri="{FF2B5EF4-FFF2-40B4-BE49-F238E27FC236}">
                <a16:creationId xmlns:a16="http://schemas.microsoft.com/office/drawing/2014/main" id="{B80FA5FC-4748-1E1C-7765-58CC6F33B259}"/>
              </a:ext>
            </a:extLst>
          </p:cNvPr>
          <p:cNvPicPr>
            <a:picLocks noChangeAspect="1"/>
          </p:cNvPicPr>
          <p:nvPr/>
        </p:nvPicPr>
        <p:blipFill>
          <a:blip r:embed="rId2"/>
          <a:stretch>
            <a:fillRect/>
          </a:stretch>
        </p:blipFill>
        <p:spPr>
          <a:xfrm>
            <a:off x="1231075" y="643465"/>
            <a:ext cx="3199937" cy="2663948"/>
          </a:xfrm>
          <a:prstGeom prst="rect">
            <a:avLst/>
          </a:prstGeom>
        </p:spPr>
      </p:pic>
      <p:cxnSp>
        <p:nvCxnSpPr>
          <p:cNvPr id="14" name="Straight Connector 13">
            <a:extLst>
              <a:ext uri="{FF2B5EF4-FFF2-40B4-BE49-F238E27FC236}">
                <a16:creationId xmlns:a16="http://schemas.microsoft.com/office/drawing/2014/main" id="{88D00D77-D299-4699-8F8E-BD436FF71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86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descr="A screenshot of a graph&#10;&#10;AI-generated content may be incorrect.">
            <a:extLst>
              <a:ext uri="{FF2B5EF4-FFF2-40B4-BE49-F238E27FC236}">
                <a16:creationId xmlns:a16="http://schemas.microsoft.com/office/drawing/2014/main" id="{14B226D0-C71A-73EE-64B8-8E725455D4C9}"/>
              </a:ext>
            </a:extLst>
          </p:cNvPr>
          <p:cNvPicPr>
            <a:picLocks noChangeAspect="1"/>
          </p:cNvPicPr>
          <p:nvPr/>
        </p:nvPicPr>
        <p:blipFill>
          <a:blip r:embed="rId3"/>
          <a:stretch>
            <a:fillRect/>
          </a:stretch>
        </p:blipFill>
        <p:spPr>
          <a:xfrm>
            <a:off x="713232" y="3633965"/>
            <a:ext cx="4235624" cy="1524824"/>
          </a:xfrm>
          <a:prstGeom prst="rect">
            <a:avLst/>
          </a:prstGeom>
        </p:spPr>
      </p:pic>
      <p:sp>
        <p:nvSpPr>
          <p:cNvPr id="3" name="Content Placeholder 2">
            <a:extLst>
              <a:ext uri="{FF2B5EF4-FFF2-40B4-BE49-F238E27FC236}">
                <a16:creationId xmlns:a16="http://schemas.microsoft.com/office/drawing/2014/main" id="{68D851AD-4963-FD78-2C42-9ED1E0D20D7F}"/>
              </a:ext>
            </a:extLst>
          </p:cNvPr>
          <p:cNvSpPr>
            <a:spLocks noGrp="1"/>
          </p:cNvSpPr>
          <p:nvPr>
            <p:ph idx="1"/>
          </p:nvPr>
        </p:nvSpPr>
        <p:spPr>
          <a:xfrm>
            <a:off x="5798568" y="2269067"/>
            <a:ext cx="5732441" cy="4028851"/>
          </a:xfrm>
        </p:spPr>
        <p:txBody>
          <a:bodyPr>
            <a:normAutofit/>
          </a:bodyPr>
          <a:lstStyle/>
          <a:p>
            <a:pPr>
              <a:lnSpc>
                <a:spcPct val="110000"/>
              </a:lnSpc>
              <a:buFont typeface="Arial" panose="020B0604020202020204" pitchFamily="34" charset="0"/>
              <a:buChar char="•"/>
            </a:pPr>
            <a:r>
              <a:rPr lang="en-US" sz="500" b="1" i="0" u="none" strike="noStrike">
                <a:effectLst/>
              </a:rPr>
              <a:t>Overall Accuracy:</a:t>
            </a:r>
            <a:br>
              <a:rPr lang="en-US" sz="500" b="0" i="0" u="none" strike="noStrike">
                <a:effectLst/>
              </a:rPr>
            </a:br>
            <a:r>
              <a:rPr lang="en-US" sz="500" b="0" i="0" u="none" strike="noStrike">
                <a:effectLst/>
              </a:rPr>
              <a:t>Logistic Regression achieved an </a:t>
            </a:r>
            <a:r>
              <a:rPr lang="en-US" sz="500" b="1" i="0" u="none" strike="noStrike">
                <a:effectLst/>
              </a:rPr>
              <a:t>accuracy of 86%</a:t>
            </a:r>
            <a:r>
              <a:rPr lang="en-US" sz="500" b="0" i="0" u="none" strike="noStrike">
                <a:effectLst/>
              </a:rPr>
              <a:t>, indicating strong model performance on cancer diagnosis prediction.</a:t>
            </a:r>
          </a:p>
          <a:p>
            <a:pPr>
              <a:lnSpc>
                <a:spcPct val="110000"/>
              </a:lnSpc>
              <a:buFont typeface="Arial" panose="020B0604020202020204" pitchFamily="34" charset="0"/>
              <a:buChar char="•"/>
            </a:pPr>
            <a:r>
              <a:rPr lang="en-US" sz="500" b="0" i="0" u="none" strike="noStrike">
                <a:effectLst/>
              </a:rPr>
              <a:t> </a:t>
            </a:r>
            <a:r>
              <a:rPr lang="en-US" sz="500" b="1" i="0" u="none" strike="noStrike">
                <a:effectLst/>
              </a:rPr>
              <a:t>Class 0 (Non-Cancer / Benign):</a:t>
            </a:r>
            <a:endParaRPr lang="en-US" sz="500" b="0" i="0" u="none" strike="noStrike">
              <a:effectLst/>
            </a:endParaRPr>
          </a:p>
          <a:p>
            <a:pPr marL="742950" lvl="1" indent="-285750">
              <a:lnSpc>
                <a:spcPct val="110000"/>
              </a:lnSpc>
              <a:buFont typeface="Arial" panose="020B0604020202020204" pitchFamily="34" charset="0"/>
              <a:buChar char="•"/>
            </a:pPr>
            <a:r>
              <a:rPr lang="en-US" sz="500" b="1" i="0" u="none" strike="noStrike">
                <a:effectLst/>
              </a:rPr>
              <a:t>Precision:</a:t>
            </a:r>
            <a:r>
              <a:rPr lang="en-US" sz="500" b="0" i="0" u="none" strike="noStrike">
                <a:effectLst/>
              </a:rPr>
              <a:t> 85% (model correctly identifies 85% of benign cases)</a:t>
            </a:r>
          </a:p>
          <a:p>
            <a:pPr marL="742950" lvl="1" indent="-285750">
              <a:lnSpc>
                <a:spcPct val="110000"/>
              </a:lnSpc>
              <a:buFont typeface="Arial" panose="020B0604020202020204" pitchFamily="34" charset="0"/>
              <a:buChar char="•"/>
            </a:pPr>
            <a:r>
              <a:rPr lang="en-US" sz="500" b="1" i="0" u="none" strike="noStrike">
                <a:effectLst/>
              </a:rPr>
              <a:t>Recall:</a:t>
            </a:r>
            <a:r>
              <a:rPr lang="en-US" sz="500" b="0" i="0" u="none" strike="noStrike">
                <a:effectLst/>
              </a:rPr>
              <a:t> 93% (model captures 93% of actual benign cases)</a:t>
            </a:r>
          </a:p>
          <a:p>
            <a:pPr marL="742950" lvl="1" indent="-285750">
              <a:lnSpc>
                <a:spcPct val="110000"/>
              </a:lnSpc>
              <a:buFont typeface="Arial" panose="020B0604020202020204" pitchFamily="34" charset="0"/>
              <a:buChar char="•"/>
            </a:pPr>
            <a:r>
              <a:rPr lang="en-US" sz="500" b="1" i="0" u="none" strike="noStrike">
                <a:effectLst/>
              </a:rPr>
              <a:t>F1-Score:</a:t>
            </a:r>
            <a:r>
              <a:rPr lang="en-US" sz="500" b="0" i="0" u="none" strike="noStrike">
                <a:effectLst/>
              </a:rPr>
              <a:t> 89%</a:t>
            </a:r>
          </a:p>
          <a:p>
            <a:pPr>
              <a:lnSpc>
                <a:spcPct val="110000"/>
              </a:lnSpc>
              <a:buFont typeface="Arial" panose="020B0604020202020204" pitchFamily="34" charset="0"/>
              <a:buChar char="•"/>
            </a:pPr>
            <a:r>
              <a:rPr lang="en-US" sz="500" b="0" i="0" u="none" strike="noStrike">
                <a:effectLst/>
              </a:rPr>
              <a:t> </a:t>
            </a:r>
            <a:r>
              <a:rPr lang="en-US" sz="500" b="1" i="0" u="none" strike="noStrike">
                <a:effectLst/>
              </a:rPr>
              <a:t>Class 1 (Cancer / Malignant):</a:t>
            </a:r>
            <a:endParaRPr lang="en-US" sz="500" b="0" i="0" u="none" strike="noStrike">
              <a:effectLst/>
            </a:endParaRPr>
          </a:p>
          <a:p>
            <a:pPr marL="742950" lvl="1" indent="-285750">
              <a:lnSpc>
                <a:spcPct val="110000"/>
              </a:lnSpc>
              <a:buFont typeface="Arial" panose="020B0604020202020204" pitchFamily="34" charset="0"/>
              <a:buChar char="•"/>
            </a:pPr>
            <a:r>
              <a:rPr lang="en-US" sz="500" b="1" i="0" u="none" strike="noStrike">
                <a:effectLst/>
              </a:rPr>
              <a:t>Precision:</a:t>
            </a:r>
            <a:r>
              <a:rPr lang="en-US" sz="500" b="0" i="0" u="none" strike="noStrike">
                <a:effectLst/>
              </a:rPr>
              <a:t> 87% (model correctly identifies 87% of malignant cases)</a:t>
            </a:r>
          </a:p>
          <a:p>
            <a:pPr marL="742950" lvl="1" indent="-285750">
              <a:lnSpc>
                <a:spcPct val="110000"/>
              </a:lnSpc>
              <a:buFont typeface="Arial" panose="020B0604020202020204" pitchFamily="34" charset="0"/>
              <a:buChar char="•"/>
            </a:pPr>
            <a:r>
              <a:rPr lang="en-US" sz="500" b="1" i="0" u="none" strike="noStrike">
                <a:effectLst/>
              </a:rPr>
              <a:t>Recall:</a:t>
            </a:r>
            <a:r>
              <a:rPr lang="en-US" sz="500" b="0" i="0" u="none" strike="noStrike">
                <a:effectLst/>
              </a:rPr>
              <a:t> 75% (model captures 75% of actual malignant cases)</a:t>
            </a:r>
          </a:p>
          <a:p>
            <a:pPr marL="742950" lvl="1" indent="-285750">
              <a:lnSpc>
                <a:spcPct val="110000"/>
              </a:lnSpc>
              <a:buFont typeface="Arial" panose="020B0604020202020204" pitchFamily="34" charset="0"/>
              <a:buChar char="•"/>
            </a:pPr>
            <a:r>
              <a:rPr lang="en-US" sz="500" b="1" i="0" u="none" strike="noStrike">
                <a:effectLst/>
              </a:rPr>
              <a:t>F1-Score:</a:t>
            </a:r>
            <a:r>
              <a:rPr lang="en-US" sz="500" b="0" i="0" u="none" strike="noStrike">
                <a:effectLst/>
              </a:rPr>
              <a:t> 81%</a:t>
            </a:r>
          </a:p>
          <a:p>
            <a:pPr>
              <a:lnSpc>
                <a:spcPct val="110000"/>
              </a:lnSpc>
              <a:buFont typeface="Arial" panose="020B0604020202020204" pitchFamily="34" charset="0"/>
              <a:buChar char="•"/>
            </a:pPr>
            <a:r>
              <a:rPr lang="en-US" sz="500" b="0" i="0" u="none" strike="noStrike">
                <a:effectLst/>
              </a:rPr>
              <a:t> </a:t>
            </a:r>
            <a:r>
              <a:rPr lang="en-US" sz="500" b="1" i="0" u="none" strike="noStrike">
                <a:effectLst/>
              </a:rPr>
              <a:t>Macro Average:</a:t>
            </a:r>
            <a:br>
              <a:rPr lang="en-US" sz="500" b="0" i="0" u="none" strike="noStrike">
                <a:effectLst/>
              </a:rPr>
            </a:br>
            <a:r>
              <a:rPr lang="en-US" sz="500" b="0" i="0" u="none" strike="noStrike">
                <a:effectLst/>
              </a:rPr>
              <a:t>Balanced performance across classes with macro precision of 86% and macro recall of 84%.</a:t>
            </a:r>
          </a:p>
          <a:p>
            <a:pPr>
              <a:lnSpc>
                <a:spcPct val="110000"/>
              </a:lnSpc>
              <a:buFont typeface="Arial" panose="020B0604020202020204" pitchFamily="34" charset="0"/>
              <a:buChar char="•"/>
            </a:pPr>
            <a:r>
              <a:rPr lang="en-US" sz="500" b="1" i="0" u="none" strike="noStrike">
                <a:effectLst/>
              </a:rPr>
              <a:t>Weighted Average:</a:t>
            </a:r>
            <a:br>
              <a:rPr lang="en-US" sz="500" b="0" i="0" u="none" strike="noStrike">
                <a:effectLst/>
              </a:rPr>
            </a:br>
            <a:r>
              <a:rPr lang="en-US" sz="500" b="0" i="0" u="none" strike="noStrike">
                <a:effectLst/>
              </a:rPr>
              <a:t>Weighted overall F1-score is </a:t>
            </a:r>
            <a:r>
              <a:rPr lang="en-US" sz="500" b="1" i="0" u="none" strike="noStrike">
                <a:effectLst/>
              </a:rPr>
              <a:t>86%</a:t>
            </a:r>
            <a:r>
              <a:rPr lang="en-US" sz="500" b="0" i="0" u="none" strike="noStrike">
                <a:effectLst/>
              </a:rPr>
              <a:t>, showing reliable generalization across imbalanced classes.</a:t>
            </a:r>
          </a:p>
          <a:p>
            <a:pPr>
              <a:lnSpc>
                <a:spcPct val="110000"/>
              </a:lnSpc>
              <a:buNone/>
            </a:pPr>
            <a:r>
              <a:rPr lang="en-US" sz="500" b="1" i="0" u="none" strike="noStrike">
                <a:effectLst/>
              </a:rPr>
              <a:t>Confusion Matrix Insights:</a:t>
            </a:r>
          </a:p>
          <a:p>
            <a:pPr>
              <a:lnSpc>
                <a:spcPct val="110000"/>
              </a:lnSpc>
              <a:buFont typeface="Arial" panose="020B0604020202020204" pitchFamily="34" charset="0"/>
              <a:buChar char="•"/>
            </a:pPr>
            <a:r>
              <a:rPr lang="en-US" sz="500" b="1" i="0" u="none" strike="noStrike">
                <a:effectLst/>
              </a:rPr>
              <a:t>True Negatives (TN):</a:t>
            </a:r>
            <a:r>
              <a:rPr lang="en-US" sz="500" b="0" i="0" u="none" strike="noStrike">
                <a:effectLst/>
              </a:rPr>
              <a:t> 171 (Benign cases correctly predicted)</a:t>
            </a:r>
          </a:p>
          <a:p>
            <a:pPr>
              <a:lnSpc>
                <a:spcPct val="110000"/>
              </a:lnSpc>
              <a:buFont typeface="Arial" panose="020B0604020202020204" pitchFamily="34" charset="0"/>
              <a:buChar char="•"/>
            </a:pPr>
            <a:r>
              <a:rPr lang="en-US" sz="500" b="1" i="0" u="none" strike="noStrike">
                <a:effectLst/>
              </a:rPr>
              <a:t>True Positives (TP):</a:t>
            </a:r>
            <a:r>
              <a:rPr lang="en-US" sz="500" b="0" i="0" u="none" strike="noStrike">
                <a:effectLst/>
              </a:rPr>
              <a:t> 87 (Malignant cases correctly predicted)</a:t>
            </a:r>
          </a:p>
          <a:p>
            <a:pPr>
              <a:lnSpc>
                <a:spcPct val="110000"/>
              </a:lnSpc>
              <a:buFont typeface="Arial" panose="020B0604020202020204" pitchFamily="34" charset="0"/>
              <a:buChar char="•"/>
            </a:pPr>
            <a:r>
              <a:rPr lang="en-US" sz="500" b="1" i="0" u="none" strike="noStrike">
                <a:effectLst/>
              </a:rPr>
              <a:t>False Positives (FP):</a:t>
            </a:r>
            <a:r>
              <a:rPr lang="en-US" sz="500" b="0" i="0" u="none" strike="noStrike">
                <a:effectLst/>
              </a:rPr>
              <a:t> 13 (Benign cases misclassified as malignant)</a:t>
            </a:r>
          </a:p>
          <a:p>
            <a:pPr>
              <a:lnSpc>
                <a:spcPct val="110000"/>
              </a:lnSpc>
              <a:buFont typeface="Arial" panose="020B0604020202020204" pitchFamily="34" charset="0"/>
              <a:buChar char="•"/>
            </a:pPr>
            <a:r>
              <a:rPr lang="en-US" sz="500" b="1" i="0" u="none" strike="noStrike">
                <a:effectLst/>
              </a:rPr>
              <a:t>False Negatives (FN):</a:t>
            </a:r>
            <a:r>
              <a:rPr lang="en-US" sz="500" b="0" i="0" u="none" strike="noStrike">
                <a:effectLst/>
              </a:rPr>
              <a:t> 29 (Malignant cases missed)</a:t>
            </a:r>
          </a:p>
          <a:p>
            <a:pPr>
              <a:lnSpc>
                <a:spcPct val="110000"/>
              </a:lnSpc>
            </a:pPr>
            <a:r>
              <a:rPr lang="en-US" sz="500"/>
              <a:t>The model shows </a:t>
            </a:r>
            <a:r>
              <a:rPr lang="en-US" sz="500" b="1"/>
              <a:t>high specificity</a:t>
            </a:r>
            <a:r>
              <a:rPr lang="en-US" sz="500"/>
              <a:t> (few false positives) and good sensitivity for detecting cancer, though some malignant cases are missed.</a:t>
            </a:r>
          </a:p>
          <a:p>
            <a:pPr>
              <a:lnSpc>
                <a:spcPct val="110000"/>
              </a:lnSpc>
            </a:pPr>
            <a:endParaRPr lang="en-US" sz="500"/>
          </a:p>
        </p:txBody>
      </p:sp>
    </p:spTree>
    <p:extLst>
      <p:ext uri="{BB962C8B-B14F-4D97-AF65-F5344CB8AC3E}">
        <p14:creationId xmlns:p14="http://schemas.microsoft.com/office/powerpoint/2010/main" val="54273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8E16-05CB-4793-6C0A-DEE3E4EB7CCB}"/>
              </a:ext>
            </a:extLst>
          </p:cNvPr>
          <p:cNvSpPr>
            <a:spLocks noGrp="1"/>
          </p:cNvSpPr>
          <p:nvPr>
            <p:ph type="title"/>
          </p:nvPr>
        </p:nvSpPr>
        <p:spPr>
          <a:xfrm>
            <a:off x="1780257" y="423334"/>
            <a:ext cx="10890929" cy="1097280"/>
          </a:xfrm>
        </p:spPr>
        <p:txBody>
          <a:bodyPr/>
          <a:lstStyle/>
          <a:p>
            <a:r>
              <a:rPr lang="en-US" u="sng" dirty="0"/>
              <a:t>RANDOM FOREST CLASSIFIER</a:t>
            </a:r>
            <a:endParaRPr lang="en-US" dirty="0"/>
          </a:p>
        </p:txBody>
      </p:sp>
      <p:sp>
        <p:nvSpPr>
          <p:cNvPr id="3" name="Content Placeholder 2">
            <a:extLst>
              <a:ext uri="{FF2B5EF4-FFF2-40B4-BE49-F238E27FC236}">
                <a16:creationId xmlns:a16="http://schemas.microsoft.com/office/drawing/2014/main" id="{86A0126C-BD1B-1B21-B7E1-CBBEFDACC0BD}"/>
              </a:ext>
            </a:extLst>
          </p:cNvPr>
          <p:cNvSpPr>
            <a:spLocks noGrp="1"/>
          </p:cNvSpPr>
          <p:nvPr>
            <p:ph idx="1"/>
          </p:nvPr>
        </p:nvSpPr>
        <p:spPr>
          <a:xfrm>
            <a:off x="165114" y="1397563"/>
            <a:ext cx="5784130" cy="4890347"/>
          </a:xfrm>
        </p:spPr>
        <p:txBody>
          <a:bodyPr>
            <a:normAutofit fontScale="40000" lnSpcReduction="20000"/>
          </a:bodyPr>
          <a:lstStyle/>
          <a:p>
            <a:pPr algn="l">
              <a:buFont typeface="Arial" panose="020B0604020202020204" pitchFamily="34" charset="0"/>
              <a:buChar char="•"/>
            </a:pPr>
            <a:r>
              <a:rPr lang="en-US" b="1" i="0" u="none" strike="noStrike" dirty="0">
                <a:solidFill>
                  <a:srgbClr val="000000"/>
                </a:solidFill>
                <a:effectLst/>
              </a:rPr>
              <a:t>Overall Accuracy:</a:t>
            </a:r>
            <a:br>
              <a:rPr lang="en-US" b="0" i="0" u="none" strike="noStrike" dirty="0">
                <a:solidFill>
                  <a:srgbClr val="000000"/>
                </a:solidFill>
                <a:effectLst/>
              </a:rPr>
            </a:br>
            <a:r>
              <a:rPr lang="en-US" b="0" i="0" u="none" strike="noStrike" dirty="0">
                <a:solidFill>
                  <a:srgbClr val="000000"/>
                </a:solidFill>
                <a:effectLst/>
              </a:rPr>
              <a:t>Random Forest achieved a </a:t>
            </a:r>
            <a:r>
              <a:rPr lang="en-US" b="1" i="0" u="none" strike="noStrike" dirty="0">
                <a:solidFill>
                  <a:srgbClr val="000000"/>
                </a:solidFill>
                <a:effectLst/>
              </a:rPr>
              <a:t>high accuracy of 92%</a:t>
            </a:r>
            <a:r>
              <a:rPr lang="en-US" b="0" i="0" u="none" strike="noStrike" dirty="0">
                <a:solidFill>
                  <a:srgbClr val="000000"/>
                </a:solidFill>
                <a:effectLst/>
              </a:rPr>
              <a:t>, indicating excellent predictive performance on cancer diagnosis.</a:t>
            </a:r>
          </a:p>
          <a:p>
            <a:pPr algn="l">
              <a:buFont typeface="Arial" panose="020B0604020202020204" pitchFamily="34" charset="0"/>
              <a:buChar char="•"/>
            </a:pPr>
            <a:r>
              <a:rPr lang="en-US" b="0" i="0" u="none" strike="noStrike" dirty="0">
                <a:solidFill>
                  <a:srgbClr val="000000"/>
                </a:solidFill>
                <a:effectLst/>
              </a:rPr>
              <a:t> </a:t>
            </a:r>
            <a:r>
              <a:rPr lang="en-US" b="1" i="0" u="none" strike="noStrike" dirty="0">
                <a:solidFill>
                  <a:srgbClr val="000000"/>
                </a:solidFill>
                <a:effectLst/>
              </a:rPr>
              <a:t>Class 0 (Non-Cancer / Benign):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1" i="0" u="none" strike="noStrike" dirty="0">
                <a:solidFill>
                  <a:srgbClr val="000000"/>
                </a:solidFill>
                <a:effectLst/>
              </a:rPr>
              <a:t>Precision:</a:t>
            </a:r>
            <a:r>
              <a:rPr lang="en-US" b="0" i="0" u="none" strike="noStrike" dirty="0">
                <a:solidFill>
                  <a:srgbClr val="000000"/>
                </a:solidFill>
                <a:effectLst/>
              </a:rPr>
              <a:t> 93% (model correctly identifies 93% of benign cases)</a:t>
            </a:r>
          </a:p>
          <a:p>
            <a:pPr marL="742950" lvl="1" indent="-285750" algn="l">
              <a:buFont typeface="Arial" panose="020B0604020202020204" pitchFamily="34" charset="0"/>
              <a:buChar char="•"/>
            </a:pPr>
            <a:r>
              <a:rPr lang="en-US" b="1" i="0" u="none" strike="noStrike" dirty="0">
                <a:solidFill>
                  <a:srgbClr val="000000"/>
                </a:solidFill>
                <a:effectLst/>
              </a:rPr>
              <a:t>Recall:</a:t>
            </a:r>
            <a:r>
              <a:rPr lang="en-US" b="0" i="0" u="none" strike="noStrike" dirty="0">
                <a:solidFill>
                  <a:srgbClr val="000000"/>
                </a:solidFill>
                <a:effectLst/>
              </a:rPr>
              <a:t> 95% (model captures 95% of actual benign cases)</a:t>
            </a:r>
          </a:p>
          <a:p>
            <a:pPr marL="742950" lvl="1" indent="-285750" algn="l">
              <a:buFont typeface="Arial" panose="020B0604020202020204" pitchFamily="34" charset="0"/>
              <a:buChar char="•"/>
            </a:pPr>
            <a:r>
              <a:rPr lang="en-US" b="1" i="0" u="none" strike="noStrike" dirty="0">
                <a:solidFill>
                  <a:srgbClr val="000000"/>
                </a:solidFill>
                <a:effectLst/>
              </a:rPr>
              <a:t>F1-Score:</a:t>
            </a:r>
            <a:r>
              <a:rPr lang="en-US" b="0" i="0" u="none" strike="noStrike" dirty="0">
                <a:solidFill>
                  <a:srgbClr val="000000"/>
                </a:solidFill>
                <a:effectLst/>
              </a:rPr>
              <a:t> 94%</a:t>
            </a:r>
          </a:p>
          <a:p>
            <a:pPr algn="l">
              <a:buFont typeface="Arial" panose="020B0604020202020204" pitchFamily="34" charset="0"/>
              <a:buChar char="•"/>
            </a:pPr>
            <a:r>
              <a:rPr lang="en-US" b="0" i="0" u="none" strike="noStrike" dirty="0">
                <a:solidFill>
                  <a:srgbClr val="000000"/>
                </a:solidFill>
                <a:effectLst/>
              </a:rPr>
              <a:t> </a:t>
            </a:r>
            <a:r>
              <a:rPr lang="en-US" b="1" i="0" u="none" strike="noStrike" dirty="0">
                <a:solidFill>
                  <a:srgbClr val="000000"/>
                </a:solidFill>
                <a:effectLst/>
              </a:rPr>
              <a:t>Class 1 (Cancer / Malignant):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1" i="0" u="none" strike="noStrike" dirty="0">
                <a:solidFill>
                  <a:srgbClr val="000000"/>
                </a:solidFill>
                <a:effectLst/>
              </a:rPr>
              <a:t>Precision:</a:t>
            </a:r>
            <a:r>
              <a:rPr lang="en-US" b="0" i="0" u="none" strike="noStrike" dirty="0">
                <a:solidFill>
                  <a:srgbClr val="000000"/>
                </a:solidFill>
                <a:effectLst/>
              </a:rPr>
              <a:t> 92% (model correctly identifies 92% of malignant cases)</a:t>
            </a:r>
          </a:p>
          <a:p>
            <a:pPr marL="742950" lvl="1" indent="-285750" algn="l">
              <a:buFont typeface="Arial" panose="020B0604020202020204" pitchFamily="34" charset="0"/>
              <a:buChar char="•"/>
            </a:pPr>
            <a:r>
              <a:rPr lang="en-US" b="1" i="0" u="none" strike="noStrike" dirty="0">
                <a:solidFill>
                  <a:srgbClr val="000000"/>
                </a:solidFill>
                <a:effectLst/>
              </a:rPr>
              <a:t>Recall:</a:t>
            </a:r>
            <a:r>
              <a:rPr lang="en-US" b="0" i="0" u="none" strike="noStrike" dirty="0">
                <a:solidFill>
                  <a:srgbClr val="000000"/>
                </a:solidFill>
                <a:effectLst/>
              </a:rPr>
              <a:t> 88% (model captures 88% of actual malignant cases)</a:t>
            </a:r>
          </a:p>
          <a:p>
            <a:pPr marL="742950" lvl="1" indent="-285750" algn="l">
              <a:buFont typeface="Arial" panose="020B0604020202020204" pitchFamily="34" charset="0"/>
              <a:buChar char="•"/>
            </a:pPr>
            <a:r>
              <a:rPr lang="en-US" b="1" i="0" u="none" strike="noStrike" dirty="0">
                <a:solidFill>
                  <a:srgbClr val="000000"/>
                </a:solidFill>
                <a:effectLst/>
              </a:rPr>
              <a:t>F1-Score:</a:t>
            </a:r>
            <a:r>
              <a:rPr lang="en-US" b="0" i="0" u="none" strike="noStrike" dirty="0">
                <a:solidFill>
                  <a:srgbClr val="000000"/>
                </a:solidFill>
                <a:effectLst/>
              </a:rPr>
              <a:t> 90%</a:t>
            </a:r>
          </a:p>
          <a:p>
            <a:pPr algn="l">
              <a:buFont typeface="Arial" panose="020B0604020202020204" pitchFamily="34" charset="0"/>
              <a:buChar char="•"/>
            </a:pPr>
            <a:r>
              <a:rPr lang="en-US" b="0" i="0" u="none" strike="noStrike" dirty="0">
                <a:solidFill>
                  <a:srgbClr val="000000"/>
                </a:solidFill>
                <a:effectLst/>
              </a:rPr>
              <a:t> </a:t>
            </a:r>
            <a:r>
              <a:rPr lang="en-US" b="1" i="0" u="none" strike="noStrike" dirty="0">
                <a:solidFill>
                  <a:srgbClr val="000000"/>
                </a:solidFill>
                <a:effectLst/>
              </a:rPr>
              <a:t>Macro Average:</a:t>
            </a:r>
            <a:br>
              <a:rPr lang="en-US" b="0" i="0" u="none" strike="noStrike" dirty="0">
                <a:solidFill>
                  <a:srgbClr val="000000"/>
                </a:solidFill>
                <a:effectLst/>
              </a:rPr>
            </a:br>
            <a:r>
              <a:rPr lang="en-US" b="0" i="0" u="none" strike="noStrike" dirty="0">
                <a:solidFill>
                  <a:srgbClr val="000000"/>
                </a:solidFill>
                <a:effectLst/>
              </a:rPr>
              <a:t>Macro precision and recall both stand at </a:t>
            </a:r>
            <a:r>
              <a:rPr lang="en-US" b="1" i="0" u="none" strike="noStrike" dirty="0">
                <a:solidFill>
                  <a:srgbClr val="000000"/>
                </a:solidFill>
                <a:effectLst/>
              </a:rPr>
              <a:t>92%</a:t>
            </a:r>
            <a:r>
              <a:rPr lang="en-US" b="0" i="0" u="none" strike="noStrike" dirty="0">
                <a:solidFill>
                  <a:srgbClr val="000000"/>
                </a:solidFill>
                <a:effectLst/>
              </a:rPr>
              <a:t>, showing balanced model behavior across both classes.</a:t>
            </a:r>
          </a:p>
          <a:p>
            <a:pPr algn="l">
              <a:buFont typeface="Arial" panose="020B0604020202020204" pitchFamily="34" charset="0"/>
              <a:buChar char="•"/>
            </a:pPr>
            <a:r>
              <a:rPr lang="en-US" b="0" i="0" u="none" strike="noStrike" dirty="0">
                <a:solidFill>
                  <a:srgbClr val="000000"/>
                </a:solidFill>
                <a:effectLst/>
              </a:rPr>
              <a:t> </a:t>
            </a:r>
            <a:r>
              <a:rPr lang="en-US" b="1" i="0" u="none" strike="noStrike" dirty="0">
                <a:solidFill>
                  <a:srgbClr val="000000"/>
                </a:solidFill>
                <a:effectLst/>
              </a:rPr>
              <a:t>Weighted Average:</a:t>
            </a:r>
            <a:br>
              <a:rPr lang="en-US" b="0" i="0" u="none" strike="noStrike" dirty="0">
                <a:solidFill>
                  <a:srgbClr val="000000"/>
                </a:solidFill>
                <a:effectLst/>
              </a:rPr>
            </a:br>
            <a:r>
              <a:rPr lang="en-US" b="0" i="0" u="none" strike="noStrike" dirty="0">
                <a:solidFill>
                  <a:srgbClr val="000000"/>
                </a:solidFill>
                <a:effectLst/>
              </a:rPr>
              <a:t>Overall weighted F1-score of </a:t>
            </a:r>
            <a:r>
              <a:rPr lang="en-US" b="1" i="0" u="none" strike="noStrike" dirty="0">
                <a:solidFill>
                  <a:srgbClr val="000000"/>
                </a:solidFill>
                <a:effectLst/>
              </a:rPr>
              <a:t>92%</a:t>
            </a:r>
            <a:r>
              <a:rPr lang="en-US" b="0" i="0" u="none" strike="noStrike" dirty="0">
                <a:solidFill>
                  <a:srgbClr val="000000"/>
                </a:solidFill>
                <a:effectLst/>
              </a:rPr>
              <a:t>, demonstrating strong consistency even in imbalanced data.</a:t>
            </a:r>
          </a:p>
          <a:p>
            <a:pPr algn="l">
              <a:buNone/>
            </a:pPr>
            <a:r>
              <a:rPr lang="en-US" b="1" i="0" u="none" strike="noStrike" dirty="0">
                <a:solidFill>
                  <a:srgbClr val="000000"/>
                </a:solidFill>
                <a:effectLst/>
              </a:rPr>
              <a:t>Confusion Matrix Insights:</a:t>
            </a:r>
          </a:p>
          <a:p>
            <a:pPr algn="l">
              <a:buFont typeface="Arial" panose="020B0604020202020204" pitchFamily="34" charset="0"/>
              <a:buChar char="•"/>
            </a:pPr>
            <a:r>
              <a:rPr lang="en-US" b="1" i="0" u="none" strike="noStrike" dirty="0">
                <a:solidFill>
                  <a:srgbClr val="000000"/>
                </a:solidFill>
                <a:effectLst/>
              </a:rPr>
              <a:t>True Negatives (TN):</a:t>
            </a:r>
            <a:r>
              <a:rPr lang="en-US" b="0" i="0" u="none" strike="noStrike" dirty="0">
                <a:solidFill>
                  <a:srgbClr val="000000"/>
                </a:solidFill>
                <a:effectLst/>
              </a:rPr>
              <a:t> 175 (Benign cases correctly classified)</a:t>
            </a:r>
          </a:p>
          <a:p>
            <a:pPr algn="l">
              <a:buFont typeface="Arial" panose="020B0604020202020204" pitchFamily="34" charset="0"/>
              <a:buChar char="•"/>
            </a:pPr>
            <a:r>
              <a:rPr lang="en-US" b="1" i="0" u="none" strike="noStrike" dirty="0">
                <a:solidFill>
                  <a:srgbClr val="000000"/>
                </a:solidFill>
                <a:effectLst/>
              </a:rPr>
              <a:t>True Positives (TP):</a:t>
            </a:r>
            <a:r>
              <a:rPr lang="en-US" b="0" i="0" u="none" strike="noStrike" dirty="0">
                <a:solidFill>
                  <a:srgbClr val="000000"/>
                </a:solidFill>
                <a:effectLst/>
              </a:rPr>
              <a:t> 102 (Malignant cases correctly classified)</a:t>
            </a:r>
          </a:p>
          <a:p>
            <a:pPr algn="l">
              <a:buFont typeface="Arial" panose="020B0604020202020204" pitchFamily="34" charset="0"/>
              <a:buChar char="•"/>
            </a:pPr>
            <a:r>
              <a:rPr lang="en-US" b="1" i="0" u="none" strike="noStrike" dirty="0">
                <a:solidFill>
                  <a:srgbClr val="000000"/>
                </a:solidFill>
                <a:effectLst/>
              </a:rPr>
              <a:t>False Positives (FP):</a:t>
            </a:r>
            <a:r>
              <a:rPr lang="en-US" b="0" i="0" u="none" strike="noStrike" dirty="0">
                <a:solidFill>
                  <a:srgbClr val="000000"/>
                </a:solidFill>
                <a:effectLst/>
              </a:rPr>
              <a:t> 9 (Benign cases misclassified as malignant)</a:t>
            </a:r>
          </a:p>
          <a:p>
            <a:pPr algn="l">
              <a:buFont typeface="Arial" panose="020B0604020202020204" pitchFamily="34" charset="0"/>
              <a:buChar char="•"/>
            </a:pPr>
            <a:r>
              <a:rPr lang="en-US" b="1" i="0" u="none" strike="noStrike" dirty="0">
                <a:solidFill>
                  <a:srgbClr val="000000"/>
                </a:solidFill>
                <a:effectLst/>
              </a:rPr>
              <a:t>False Negatives (FN):</a:t>
            </a:r>
            <a:r>
              <a:rPr lang="en-US" b="0" i="0" u="none" strike="noStrike" dirty="0">
                <a:solidFill>
                  <a:srgbClr val="000000"/>
                </a:solidFill>
                <a:effectLst/>
              </a:rPr>
              <a:t> 14 (Malignant cases missed)</a:t>
            </a:r>
          </a:p>
          <a:p>
            <a:r>
              <a:rPr lang="en-US" dirty="0"/>
              <a:t>The model shows </a:t>
            </a:r>
            <a:r>
              <a:rPr lang="en-US" b="1" dirty="0"/>
              <a:t>high specificity</a:t>
            </a:r>
            <a:r>
              <a:rPr lang="en-US" dirty="0"/>
              <a:t> (low false positives) and </a:t>
            </a:r>
            <a:r>
              <a:rPr lang="en-US" b="1" dirty="0"/>
              <a:t>very strong sensitivity</a:t>
            </a:r>
            <a:r>
              <a:rPr lang="en-US" dirty="0"/>
              <a:t> for detecting cancer cases.</a:t>
            </a:r>
          </a:p>
          <a:p>
            <a:endParaRPr lang="en-US" dirty="0"/>
          </a:p>
        </p:txBody>
      </p:sp>
      <p:pic>
        <p:nvPicPr>
          <p:cNvPr id="5" name="Picture 4" descr="A screenshot of a graph&#10;&#10;AI-generated content may be incorrect.">
            <a:extLst>
              <a:ext uri="{FF2B5EF4-FFF2-40B4-BE49-F238E27FC236}">
                <a16:creationId xmlns:a16="http://schemas.microsoft.com/office/drawing/2014/main" id="{2B7EC976-D458-1814-FECC-160D3C6921AF}"/>
              </a:ext>
            </a:extLst>
          </p:cNvPr>
          <p:cNvPicPr>
            <a:picLocks noChangeAspect="1"/>
          </p:cNvPicPr>
          <p:nvPr/>
        </p:nvPicPr>
        <p:blipFill>
          <a:blip r:embed="rId2"/>
          <a:stretch>
            <a:fillRect/>
          </a:stretch>
        </p:blipFill>
        <p:spPr>
          <a:xfrm>
            <a:off x="6095999" y="1520614"/>
            <a:ext cx="4315743" cy="4914052"/>
          </a:xfrm>
          <a:prstGeom prst="rect">
            <a:avLst/>
          </a:prstGeom>
        </p:spPr>
      </p:pic>
    </p:spTree>
    <p:extLst>
      <p:ext uri="{BB962C8B-B14F-4D97-AF65-F5344CB8AC3E}">
        <p14:creationId xmlns:p14="http://schemas.microsoft.com/office/powerpoint/2010/main" val="412863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EE23-D118-B56B-990B-8DAEEFE3EF85}"/>
              </a:ext>
            </a:extLst>
          </p:cNvPr>
          <p:cNvSpPr>
            <a:spLocks noGrp="1"/>
          </p:cNvSpPr>
          <p:nvPr>
            <p:ph type="title"/>
          </p:nvPr>
        </p:nvSpPr>
        <p:spPr>
          <a:xfrm>
            <a:off x="1735102" y="355601"/>
            <a:ext cx="10890929" cy="1097280"/>
          </a:xfrm>
        </p:spPr>
        <p:txBody>
          <a:bodyPr/>
          <a:lstStyle/>
          <a:p>
            <a:r>
              <a:rPr lang="en-US" dirty="0"/>
              <a:t>DECISION TREE CLASSIFIER</a:t>
            </a:r>
          </a:p>
        </p:txBody>
      </p:sp>
      <p:sp>
        <p:nvSpPr>
          <p:cNvPr id="3" name="Content Placeholder 2">
            <a:extLst>
              <a:ext uri="{FF2B5EF4-FFF2-40B4-BE49-F238E27FC236}">
                <a16:creationId xmlns:a16="http://schemas.microsoft.com/office/drawing/2014/main" id="{74BF3BB5-4F36-E67E-68C1-78AE28596367}"/>
              </a:ext>
            </a:extLst>
          </p:cNvPr>
          <p:cNvSpPr>
            <a:spLocks noGrp="1"/>
          </p:cNvSpPr>
          <p:nvPr>
            <p:ph idx="1"/>
          </p:nvPr>
        </p:nvSpPr>
        <p:spPr>
          <a:xfrm>
            <a:off x="458625" y="1645919"/>
            <a:ext cx="7341997" cy="4991947"/>
          </a:xfrm>
        </p:spPr>
        <p:txBody>
          <a:bodyPr>
            <a:normAutofit fontScale="55000" lnSpcReduction="20000"/>
          </a:bodyPr>
          <a:lstStyle/>
          <a:p>
            <a:pPr algn="l">
              <a:buFont typeface="Arial" panose="020B0604020202020204" pitchFamily="34" charset="0"/>
              <a:buChar char="•"/>
            </a:pPr>
            <a:r>
              <a:rPr lang="en-US" b="1" i="0" u="none" strike="noStrike" dirty="0">
                <a:solidFill>
                  <a:srgbClr val="000000"/>
                </a:solidFill>
                <a:effectLst/>
              </a:rPr>
              <a:t>Overall Accuracy:</a:t>
            </a:r>
            <a:br>
              <a:rPr lang="en-US" b="0" i="0" u="none" strike="noStrike" dirty="0">
                <a:solidFill>
                  <a:srgbClr val="000000"/>
                </a:solidFill>
                <a:effectLst/>
              </a:rPr>
            </a:br>
            <a:r>
              <a:rPr lang="en-US" b="0" i="0" u="none" strike="noStrike" dirty="0">
                <a:solidFill>
                  <a:srgbClr val="000000"/>
                </a:solidFill>
                <a:effectLst/>
              </a:rPr>
              <a:t>The Decision Tree classifier achieved an </a:t>
            </a:r>
            <a:r>
              <a:rPr lang="en-US" b="1" i="0" u="none" strike="noStrike" dirty="0">
                <a:solidFill>
                  <a:srgbClr val="000000"/>
                </a:solidFill>
                <a:effectLst/>
              </a:rPr>
              <a:t>accuracy of 88%</a:t>
            </a:r>
            <a:r>
              <a:rPr lang="en-US" b="0" i="0" u="none" strike="noStrike" dirty="0">
                <a:solidFill>
                  <a:srgbClr val="000000"/>
                </a:solidFill>
                <a:effectLst/>
              </a:rPr>
              <a:t>, demonstrating strong overall performance.</a:t>
            </a:r>
          </a:p>
          <a:p>
            <a:pPr algn="l">
              <a:buFont typeface="Arial" panose="020B0604020202020204" pitchFamily="34" charset="0"/>
              <a:buChar char="•"/>
            </a:pPr>
            <a:r>
              <a:rPr lang="en-US" b="1" i="0" u="none" strike="noStrike" dirty="0">
                <a:solidFill>
                  <a:srgbClr val="000000"/>
                </a:solidFill>
                <a:effectLst/>
              </a:rPr>
              <a:t>Class 0 (Non-Cancer / Benign):</a:t>
            </a:r>
            <a:endParaRPr lang="en-US" b="0" i="0" u="none" strike="noStrike" dirty="0">
              <a:solidFill>
                <a:srgbClr val="000000"/>
              </a:solidFill>
              <a:effectLst/>
            </a:endParaRPr>
          </a:p>
          <a:p>
            <a:pPr marL="742950" lvl="1" indent="-285750" algn="l">
              <a:buFont typeface="Arial" panose="020B0604020202020204" pitchFamily="34" charset="0"/>
              <a:buChar char="•"/>
            </a:pPr>
            <a:r>
              <a:rPr lang="en-US" b="1" i="0" u="none" strike="noStrike" dirty="0">
                <a:solidFill>
                  <a:srgbClr val="000000"/>
                </a:solidFill>
                <a:effectLst/>
              </a:rPr>
              <a:t>Precision:</a:t>
            </a:r>
            <a:r>
              <a:rPr lang="en-US" b="0" i="0" u="none" strike="noStrike" dirty="0">
                <a:solidFill>
                  <a:srgbClr val="000000"/>
                </a:solidFill>
                <a:effectLst/>
              </a:rPr>
              <a:t> 89% (model correctly identifies 89% of benign cases)</a:t>
            </a:r>
          </a:p>
          <a:p>
            <a:pPr marL="742950" lvl="1" indent="-285750" algn="l">
              <a:buFont typeface="Arial" panose="020B0604020202020204" pitchFamily="34" charset="0"/>
              <a:buChar char="•"/>
            </a:pPr>
            <a:r>
              <a:rPr lang="en-US" b="1" i="0" u="none" strike="noStrike" dirty="0">
                <a:solidFill>
                  <a:srgbClr val="000000"/>
                </a:solidFill>
                <a:effectLst/>
              </a:rPr>
              <a:t>Recall:</a:t>
            </a:r>
            <a:r>
              <a:rPr lang="en-US" b="0" i="0" u="none" strike="noStrike" dirty="0">
                <a:solidFill>
                  <a:srgbClr val="000000"/>
                </a:solidFill>
                <a:effectLst/>
              </a:rPr>
              <a:t> 91% (model captures 91% of actual benign cases)</a:t>
            </a:r>
          </a:p>
          <a:p>
            <a:pPr marL="742950" lvl="1" indent="-285750" algn="l">
              <a:buFont typeface="Arial" panose="020B0604020202020204" pitchFamily="34" charset="0"/>
              <a:buChar char="•"/>
            </a:pPr>
            <a:r>
              <a:rPr lang="en-US" b="1" i="0" u="none" strike="noStrike" dirty="0">
                <a:solidFill>
                  <a:srgbClr val="000000"/>
                </a:solidFill>
                <a:effectLst/>
              </a:rPr>
              <a:t>F1-Score:</a:t>
            </a:r>
            <a:r>
              <a:rPr lang="en-US" b="0" i="0" u="none" strike="noStrike" dirty="0">
                <a:solidFill>
                  <a:srgbClr val="000000"/>
                </a:solidFill>
                <a:effectLst/>
              </a:rPr>
              <a:t> 90%</a:t>
            </a:r>
          </a:p>
          <a:p>
            <a:pPr algn="l">
              <a:buFont typeface="Arial" panose="020B0604020202020204" pitchFamily="34" charset="0"/>
              <a:buChar char="•"/>
            </a:pPr>
            <a:r>
              <a:rPr lang="en-US" b="1" i="0" u="none" strike="noStrike" dirty="0">
                <a:solidFill>
                  <a:srgbClr val="000000"/>
                </a:solidFill>
                <a:effectLst/>
              </a:rPr>
              <a:t>Class 1 (Cancer / Malignant):</a:t>
            </a:r>
            <a:endParaRPr lang="en-US" b="0" i="0" u="none" strike="noStrike" dirty="0">
              <a:solidFill>
                <a:srgbClr val="000000"/>
              </a:solidFill>
              <a:effectLst/>
            </a:endParaRPr>
          </a:p>
          <a:p>
            <a:pPr marL="742950" lvl="1" indent="-285750" algn="l">
              <a:buFont typeface="Arial" panose="020B0604020202020204" pitchFamily="34" charset="0"/>
              <a:buChar char="•"/>
            </a:pPr>
            <a:r>
              <a:rPr lang="en-US" b="1" i="0" u="none" strike="noStrike" dirty="0">
                <a:solidFill>
                  <a:srgbClr val="000000"/>
                </a:solidFill>
                <a:effectLst/>
              </a:rPr>
              <a:t>Precision:</a:t>
            </a:r>
            <a:r>
              <a:rPr lang="en-US" b="0" i="0" u="none" strike="noStrike" dirty="0">
                <a:solidFill>
                  <a:srgbClr val="000000"/>
                </a:solidFill>
                <a:effectLst/>
              </a:rPr>
              <a:t> 86% (model correctly identifies 86% of malignant cases)</a:t>
            </a:r>
          </a:p>
          <a:p>
            <a:pPr marL="742950" lvl="1" indent="-285750" algn="l">
              <a:buFont typeface="Arial" panose="020B0604020202020204" pitchFamily="34" charset="0"/>
              <a:buChar char="•"/>
            </a:pPr>
            <a:r>
              <a:rPr lang="en-US" b="1" i="0" u="none" strike="noStrike" dirty="0">
                <a:solidFill>
                  <a:srgbClr val="000000"/>
                </a:solidFill>
                <a:effectLst/>
              </a:rPr>
              <a:t>Recall:</a:t>
            </a:r>
            <a:r>
              <a:rPr lang="en-US" b="0" i="0" u="none" strike="noStrike" dirty="0">
                <a:solidFill>
                  <a:srgbClr val="000000"/>
                </a:solidFill>
                <a:effectLst/>
              </a:rPr>
              <a:t> 83% (model captures 83% of actual malignant cases)</a:t>
            </a:r>
          </a:p>
          <a:p>
            <a:pPr marL="742950" lvl="1" indent="-285750" algn="l">
              <a:buFont typeface="Arial" panose="020B0604020202020204" pitchFamily="34" charset="0"/>
              <a:buChar char="•"/>
            </a:pPr>
            <a:r>
              <a:rPr lang="en-US" b="1" i="0" u="none" strike="noStrike" dirty="0">
                <a:solidFill>
                  <a:srgbClr val="000000"/>
                </a:solidFill>
                <a:effectLst/>
              </a:rPr>
              <a:t>F1-Score:</a:t>
            </a:r>
            <a:r>
              <a:rPr lang="en-US" b="0" i="0" u="none" strike="noStrike" dirty="0">
                <a:solidFill>
                  <a:srgbClr val="000000"/>
                </a:solidFill>
                <a:effectLst/>
              </a:rPr>
              <a:t> 84%</a:t>
            </a:r>
          </a:p>
          <a:p>
            <a:pPr algn="l">
              <a:buFont typeface="Arial" panose="020B0604020202020204" pitchFamily="34" charset="0"/>
              <a:buChar char="•"/>
            </a:pPr>
            <a:r>
              <a:rPr lang="en-US" b="0" i="0" u="none" strike="noStrike" dirty="0">
                <a:solidFill>
                  <a:srgbClr val="000000"/>
                </a:solidFill>
                <a:effectLst/>
              </a:rPr>
              <a:t> </a:t>
            </a:r>
            <a:r>
              <a:rPr lang="en-US" b="1" i="0" u="none" strike="noStrike" dirty="0">
                <a:solidFill>
                  <a:srgbClr val="000000"/>
                </a:solidFill>
                <a:effectLst/>
              </a:rPr>
              <a:t>Macro Average:</a:t>
            </a:r>
            <a:br>
              <a:rPr lang="en-US" b="0" i="0" u="none" strike="noStrike" dirty="0">
                <a:solidFill>
                  <a:srgbClr val="000000"/>
                </a:solidFill>
                <a:effectLst/>
              </a:rPr>
            </a:br>
            <a:r>
              <a:rPr lang="en-US" b="0" i="0" u="none" strike="noStrike" dirty="0">
                <a:solidFill>
                  <a:srgbClr val="000000"/>
                </a:solidFill>
                <a:effectLst/>
              </a:rPr>
              <a:t>Macro precision and recall are </a:t>
            </a:r>
            <a:r>
              <a:rPr lang="en-US" b="1" i="0" u="none" strike="noStrike" dirty="0">
                <a:solidFill>
                  <a:srgbClr val="000000"/>
                </a:solidFill>
                <a:effectLst/>
              </a:rPr>
              <a:t>88% and 87%</a:t>
            </a:r>
            <a:r>
              <a:rPr lang="en-US" b="0" i="0" u="none" strike="noStrike" dirty="0">
                <a:solidFill>
                  <a:srgbClr val="000000"/>
                </a:solidFill>
                <a:effectLst/>
              </a:rPr>
              <a:t> respectively, indicating balanced classification performance.</a:t>
            </a:r>
          </a:p>
          <a:p>
            <a:pPr algn="l">
              <a:buFont typeface="Arial" panose="020B0604020202020204" pitchFamily="34" charset="0"/>
              <a:buChar char="•"/>
            </a:pPr>
            <a:r>
              <a:rPr lang="en-US" b="1" i="0" u="none" strike="noStrike" dirty="0">
                <a:solidFill>
                  <a:srgbClr val="000000"/>
                </a:solidFill>
                <a:effectLst/>
              </a:rPr>
              <a:t>Weighted Average:</a:t>
            </a:r>
            <a:br>
              <a:rPr lang="en-US" b="0" i="0" u="none" strike="noStrike" dirty="0">
                <a:solidFill>
                  <a:srgbClr val="000000"/>
                </a:solidFill>
                <a:effectLst/>
              </a:rPr>
            </a:br>
            <a:r>
              <a:rPr lang="en-US" b="0" i="0" u="none" strike="noStrike" dirty="0">
                <a:solidFill>
                  <a:srgbClr val="000000"/>
                </a:solidFill>
                <a:effectLst/>
              </a:rPr>
              <a:t>The weighted F1-score is </a:t>
            </a:r>
            <a:r>
              <a:rPr lang="en-US" b="1" i="0" u="none" strike="noStrike" dirty="0">
                <a:solidFill>
                  <a:srgbClr val="000000"/>
                </a:solidFill>
                <a:effectLst/>
              </a:rPr>
              <a:t>88%</a:t>
            </a:r>
            <a:r>
              <a:rPr lang="en-US" b="0" i="0" u="none" strike="noStrike" dirty="0">
                <a:solidFill>
                  <a:srgbClr val="000000"/>
                </a:solidFill>
                <a:effectLst/>
              </a:rPr>
              <a:t>, reflecting consistent performance across both classes.</a:t>
            </a:r>
          </a:p>
          <a:p>
            <a:pPr algn="l">
              <a:buNone/>
            </a:pPr>
            <a:r>
              <a:rPr lang="en-US" b="1" i="0" u="none" strike="noStrike" dirty="0">
                <a:solidFill>
                  <a:srgbClr val="000000"/>
                </a:solidFill>
                <a:effectLst/>
              </a:rPr>
              <a:t>Confusion Matrix Insights:</a:t>
            </a:r>
          </a:p>
          <a:p>
            <a:pPr algn="l">
              <a:buFont typeface="Arial" panose="020B0604020202020204" pitchFamily="34" charset="0"/>
              <a:buChar char="•"/>
            </a:pPr>
            <a:r>
              <a:rPr lang="en-US" b="1" i="0" u="none" strike="noStrike" dirty="0">
                <a:solidFill>
                  <a:srgbClr val="000000"/>
                </a:solidFill>
                <a:effectLst/>
              </a:rPr>
              <a:t>True Negatives (TN):</a:t>
            </a:r>
            <a:r>
              <a:rPr lang="en-US" b="0" i="0" u="none" strike="noStrike" dirty="0">
                <a:solidFill>
                  <a:srgbClr val="000000"/>
                </a:solidFill>
                <a:effectLst/>
              </a:rPr>
              <a:t> 168 (Benign cases correctly classified)</a:t>
            </a:r>
          </a:p>
          <a:p>
            <a:pPr algn="l">
              <a:buFont typeface="Arial" panose="020B0604020202020204" pitchFamily="34" charset="0"/>
              <a:buChar char="•"/>
            </a:pPr>
            <a:r>
              <a:rPr lang="en-US" b="1" i="0" u="none" strike="noStrike" dirty="0">
                <a:solidFill>
                  <a:srgbClr val="000000"/>
                </a:solidFill>
                <a:effectLst/>
              </a:rPr>
              <a:t>True Positives (TP):</a:t>
            </a:r>
            <a:r>
              <a:rPr lang="en-US" b="0" i="0" u="none" strike="noStrike" dirty="0">
                <a:solidFill>
                  <a:srgbClr val="000000"/>
                </a:solidFill>
                <a:effectLst/>
              </a:rPr>
              <a:t> 96 (Malignant cases correctly classified)</a:t>
            </a:r>
          </a:p>
          <a:p>
            <a:pPr algn="l">
              <a:buFont typeface="Arial" panose="020B0604020202020204" pitchFamily="34" charset="0"/>
              <a:buChar char="•"/>
            </a:pPr>
            <a:r>
              <a:rPr lang="en-US" b="1" i="0" u="none" strike="noStrike" dirty="0">
                <a:solidFill>
                  <a:srgbClr val="000000"/>
                </a:solidFill>
                <a:effectLst/>
              </a:rPr>
              <a:t>False Positives (FP):</a:t>
            </a:r>
            <a:r>
              <a:rPr lang="en-US" b="0" i="0" u="none" strike="noStrike" dirty="0">
                <a:solidFill>
                  <a:srgbClr val="000000"/>
                </a:solidFill>
                <a:effectLst/>
              </a:rPr>
              <a:t> 16 (Benign cases misclassified as malignant)</a:t>
            </a:r>
          </a:p>
          <a:p>
            <a:pPr algn="l">
              <a:buFont typeface="Arial" panose="020B0604020202020204" pitchFamily="34" charset="0"/>
              <a:buChar char="•"/>
            </a:pPr>
            <a:r>
              <a:rPr lang="en-US" b="1" i="0" u="none" strike="noStrike" dirty="0">
                <a:solidFill>
                  <a:srgbClr val="000000"/>
                </a:solidFill>
                <a:effectLst/>
              </a:rPr>
              <a:t>False Negatives (FN):</a:t>
            </a:r>
            <a:r>
              <a:rPr lang="en-US" b="0" i="0" u="none" strike="noStrike" dirty="0">
                <a:solidFill>
                  <a:srgbClr val="000000"/>
                </a:solidFill>
                <a:effectLst/>
              </a:rPr>
              <a:t> 20 (Malignant cases missed)</a:t>
            </a:r>
          </a:p>
          <a:p>
            <a:endParaRPr lang="en-US" dirty="0"/>
          </a:p>
        </p:txBody>
      </p:sp>
      <p:pic>
        <p:nvPicPr>
          <p:cNvPr id="5" name="Picture 4" descr="A screenshot of a computer screen&#10;&#10;AI-generated content may be incorrect.">
            <a:extLst>
              <a:ext uri="{FF2B5EF4-FFF2-40B4-BE49-F238E27FC236}">
                <a16:creationId xmlns:a16="http://schemas.microsoft.com/office/drawing/2014/main" id="{18263F22-D35B-D8A7-8C15-46913A0591A0}"/>
              </a:ext>
            </a:extLst>
          </p:cNvPr>
          <p:cNvPicPr>
            <a:picLocks noChangeAspect="1"/>
          </p:cNvPicPr>
          <p:nvPr/>
        </p:nvPicPr>
        <p:blipFill>
          <a:blip r:embed="rId2"/>
          <a:stretch>
            <a:fillRect/>
          </a:stretch>
        </p:blipFill>
        <p:spPr>
          <a:xfrm>
            <a:off x="6962421" y="1941688"/>
            <a:ext cx="5139267" cy="4809067"/>
          </a:xfrm>
          <a:prstGeom prst="rect">
            <a:avLst/>
          </a:prstGeom>
        </p:spPr>
      </p:pic>
    </p:spTree>
    <p:extLst>
      <p:ext uri="{BB962C8B-B14F-4D97-AF65-F5344CB8AC3E}">
        <p14:creationId xmlns:p14="http://schemas.microsoft.com/office/powerpoint/2010/main" val="9095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46FA-E880-5F17-77C4-BF0C3862192E}"/>
              </a:ext>
            </a:extLst>
          </p:cNvPr>
          <p:cNvSpPr>
            <a:spLocks noGrp="1"/>
          </p:cNvSpPr>
          <p:nvPr>
            <p:ph type="title"/>
          </p:nvPr>
        </p:nvSpPr>
        <p:spPr/>
        <p:txBody>
          <a:bodyPr/>
          <a:lstStyle/>
          <a:p>
            <a:r>
              <a:rPr lang="en-US" u="sng" dirty="0"/>
              <a:t>ABSTRACTION</a:t>
            </a:r>
          </a:p>
        </p:txBody>
      </p:sp>
      <p:sp>
        <p:nvSpPr>
          <p:cNvPr id="3" name="Content Placeholder 2">
            <a:extLst>
              <a:ext uri="{FF2B5EF4-FFF2-40B4-BE49-F238E27FC236}">
                <a16:creationId xmlns:a16="http://schemas.microsoft.com/office/drawing/2014/main" id="{790F8303-E28F-0E50-D2B8-23E3218A4243}"/>
              </a:ext>
            </a:extLst>
          </p:cNvPr>
          <p:cNvSpPr>
            <a:spLocks noGrp="1"/>
          </p:cNvSpPr>
          <p:nvPr>
            <p:ph idx="1"/>
          </p:nvPr>
        </p:nvSpPr>
        <p:spPr/>
        <p:txBody>
          <a:bodyPr/>
          <a:lstStyle/>
          <a:p>
            <a:pPr>
              <a:buNone/>
            </a:pPr>
            <a:r>
              <a:rPr lang="en-US" dirty="0"/>
              <a:t>This project focuses on the prediction of </a:t>
            </a:r>
            <a:r>
              <a:rPr lang="en-US" b="1" dirty="0"/>
              <a:t>cancer</a:t>
            </a:r>
            <a:r>
              <a:rPr lang="en-US" dirty="0"/>
              <a:t> using machine learning models and statistical analysis. We utilized a dataset of 1,500 patients containing various health and lifestyle factors.</a:t>
            </a:r>
          </a:p>
          <a:p>
            <a:pPr>
              <a:buNone/>
            </a:pPr>
            <a:r>
              <a:rPr lang="en-US" dirty="0"/>
              <a:t>We performed exploratory data analysis to understand data characteristics, then implemented models such as </a:t>
            </a:r>
            <a:r>
              <a:rPr lang="en-US" b="1" dirty="0"/>
              <a:t>Logistic Regression</a:t>
            </a:r>
            <a:r>
              <a:rPr lang="en-US" dirty="0"/>
              <a:t>, </a:t>
            </a:r>
            <a:r>
              <a:rPr lang="en-US" b="1" dirty="0"/>
              <a:t>Random Forest</a:t>
            </a:r>
            <a:r>
              <a:rPr lang="en-US" dirty="0"/>
              <a:t>, and </a:t>
            </a:r>
            <a:r>
              <a:rPr lang="en-US" b="1" dirty="0"/>
              <a:t>Decision Tree</a:t>
            </a:r>
            <a:r>
              <a:rPr lang="en-US" dirty="0"/>
              <a:t> to evaluate predictive accuracy.</a:t>
            </a:r>
          </a:p>
          <a:p>
            <a:r>
              <a:rPr lang="en-US" dirty="0"/>
              <a:t>The results showcase the comparative effectiveness of these models in predicting cancer risk, highlighting key patterns and factors associated with cancer diagnosis.</a:t>
            </a:r>
          </a:p>
          <a:p>
            <a:endParaRPr lang="en-US" dirty="0"/>
          </a:p>
        </p:txBody>
      </p:sp>
    </p:spTree>
    <p:extLst>
      <p:ext uri="{BB962C8B-B14F-4D97-AF65-F5344CB8AC3E}">
        <p14:creationId xmlns:p14="http://schemas.microsoft.com/office/powerpoint/2010/main" val="2132242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E7BF-7593-BAFE-4682-BAF6FDAD57B1}"/>
              </a:ext>
            </a:extLst>
          </p:cNvPr>
          <p:cNvSpPr>
            <a:spLocks noGrp="1"/>
          </p:cNvSpPr>
          <p:nvPr>
            <p:ph type="title"/>
          </p:nvPr>
        </p:nvSpPr>
        <p:spPr>
          <a:xfrm>
            <a:off x="1802834" y="468490"/>
            <a:ext cx="10890929" cy="1097280"/>
          </a:xfrm>
        </p:spPr>
        <p:txBody>
          <a:bodyPr/>
          <a:lstStyle/>
          <a:p>
            <a:r>
              <a:rPr lang="en-US" u="sng" dirty="0"/>
              <a:t>MODEL COMPARISION</a:t>
            </a:r>
          </a:p>
        </p:txBody>
      </p:sp>
      <p:graphicFrame>
        <p:nvGraphicFramePr>
          <p:cNvPr id="4" name="Content Placeholder 3">
            <a:extLst>
              <a:ext uri="{FF2B5EF4-FFF2-40B4-BE49-F238E27FC236}">
                <a16:creationId xmlns:a16="http://schemas.microsoft.com/office/drawing/2014/main" id="{1838388C-032A-D7AB-6F9E-0A34346129F1}"/>
              </a:ext>
            </a:extLst>
          </p:cNvPr>
          <p:cNvGraphicFramePr>
            <a:graphicFrameLocks noGrp="1"/>
          </p:cNvGraphicFramePr>
          <p:nvPr>
            <p:ph idx="1"/>
            <p:extLst>
              <p:ext uri="{D42A27DB-BD31-4B8C-83A1-F6EECF244321}">
                <p14:modId xmlns:p14="http://schemas.microsoft.com/office/powerpoint/2010/main" val="3350305722"/>
              </p:ext>
            </p:extLst>
          </p:nvPr>
        </p:nvGraphicFramePr>
        <p:xfrm>
          <a:off x="639763" y="2633663"/>
          <a:ext cx="10891836" cy="2966720"/>
        </p:xfrm>
        <a:graphic>
          <a:graphicData uri="http://schemas.openxmlformats.org/drawingml/2006/table">
            <a:tbl>
              <a:tblPr firstRow="1" bandRow="1">
                <a:tableStyleId>{5C22544A-7EE6-4342-B048-85BDC9FD1C3A}</a:tableStyleId>
              </a:tblPr>
              <a:tblGrid>
                <a:gridCol w="2722959">
                  <a:extLst>
                    <a:ext uri="{9D8B030D-6E8A-4147-A177-3AD203B41FA5}">
                      <a16:colId xmlns:a16="http://schemas.microsoft.com/office/drawing/2014/main" val="152415478"/>
                    </a:ext>
                  </a:extLst>
                </a:gridCol>
                <a:gridCol w="2722959">
                  <a:extLst>
                    <a:ext uri="{9D8B030D-6E8A-4147-A177-3AD203B41FA5}">
                      <a16:colId xmlns:a16="http://schemas.microsoft.com/office/drawing/2014/main" val="507687529"/>
                    </a:ext>
                  </a:extLst>
                </a:gridCol>
                <a:gridCol w="2722959">
                  <a:extLst>
                    <a:ext uri="{9D8B030D-6E8A-4147-A177-3AD203B41FA5}">
                      <a16:colId xmlns:a16="http://schemas.microsoft.com/office/drawing/2014/main" val="1123233108"/>
                    </a:ext>
                  </a:extLst>
                </a:gridCol>
                <a:gridCol w="2722959">
                  <a:extLst>
                    <a:ext uri="{9D8B030D-6E8A-4147-A177-3AD203B41FA5}">
                      <a16:colId xmlns:a16="http://schemas.microsoft.com/office/drawing/2014/main" val="2367644208"/>
                    </a:ext>
                  </a:extLst>
                </a:gridCol>
              </a:tblGrid>
              <a:tr h="370840">
                <a:tc>
                  <a:txBody>
                    <a:bodyPr/>
                    <a:lstStyle/>
                    <a:p>
                      <a:r>
                        <a:rPr lang="en-US" dirty="0"/>
                        <a:t>  METRIC </a:t>
                      </a:r>
                    </a:p>
                  </a:txBody>
                  <a:tcPr/>
                </a:tc>
                <a:tc>
                  <a:txBody>
                    <a:bodyPr/>
                    <a:lstStyle/>
                    <a:p>
                      <a:r>
                        <a:rPr lang="en-US" dirty="0"/>
                        <a:t> LOGISTIC REGRESSION</a:t>
                      </a:r>
                    </a:p>
                  </a:txBody>
                  <a:tcPr/>
                </a:tc>
                <a:tc>
                  <a:txBody>
                    <a:bodyPr/>
                    <a:lstStyle/>
                    <a:p>
                      <a:r>
                        <a:rPr lang="en-US" dirty="0"/>
                        <a:t>RANDOM FOREST</a:t>
                      </a:r>
                    </a:p>
                  </a:txBody>
                  <a:tcPr/>
                </a:tc>
                <a:tc>
                  <a:txBody>
                    <a:bodyPr/>
                    <a:lstStyle/>
                    <a:p>
                      <a:r>
                        <a:rPr lang="en-US" dirty="0"/>
                        <a:t>DECISION TREE</a:t>
                      </a:r>
                    </a:p>
                  </a:txBody>
                  <a:tcPr/>
                </a:tc>
                <a:extLst>
                  <a:ext uri="{0D108BD9-81ED-4DB2-BD59-A6C34878D82A}">
                    <a16:rowId xmlns:a16="http://schemas.microsoft.com/office/drawing/2014/main" val="1226285227"/>
                  </a:ext>
                </a:extLst>
              </a:tr>
              <a:tr h="370840">
                <a:tc>
                  <a:txBody>
                    <a:bodyPr/>
                    <a:lstStyle/>
                    <a:p>
                      <a:r>
                        <a:rPr lang="en-US" dirty="0"/>
                        <a:t>ACCURACY</a:t>
                      </a:r>
                    </a:p>
                  </a:txBody>
                  <a:tcPr/>
                </a:tc>
                <a:tc>
                  <a:txBody>
                    <a:bodyPr/>
                    <a:lstStyle/>
                    <a:p>
                      <a:r>
                        <a:rPr lang="en-US" dirty="0"/>
                        <a:t>           86%</a:t>
                      </a:r>
                    </a:p>
                  </a:txBody>
                  <a:tcPr/>
                </a:tc>
                <a:tc>
                  <a:txBody>
                    <a:bodyPr/>
                    <a:lstStyle/>
                    <a:p>
                      <a:r>
                        <a:rPr lang="en-US" dirty="0"/>
                        <a:t>              92%</a:t>
                      </a:r>
                    </a:p>
                  </a:txBody>
                  <a:tcPr/>
                </a:tc>
                <a:tc>
                  <a:txBody>
                    <a:bodyPr/>
                    <a:lstStyle/>
                    <a:p>
                      <a:r>
                        <a:rPr lang="en-US" dirty="0"/>
                        <a:t>          88%</a:t>
                      </a:r>
                    </a:p>
                  </a:txBody>
                  <a:tcPr/>
                </a:tc>
                <a:extLst>
                  <a:ext uri="{0D108BD9-81ED-4DB2-BD59-A6C34878D82A}">
                    <a16:rowId xmlns:a16="http://schemas.microsoft.com/office/drawing/2014/main" val="884865979"/>
                  </a:ext>
                </a:extLst>
              </a:tr>
              <a:tr h="370840">
                <a:tc>
                  <a:txBody>
                    <a:bodyPr/>
                    <a:lstStyle/>
                    <a:p>
                      <a:r>
                        <a:rPr lang="en-US" dirty="0"/>
                        <a:t>PRECISION (class 1)</a:t>
                      </a:r>
                    </a:p>
                  </a:txBody>
                  <a:tcPr/>
                </a:tc>
                <a:tc>
                  <a:txBody>
                    <a:bodyPr/>
                    <a:lstStyle/>
                    <a:p>
                      <a:r>
                        <a:rPr lang="en-US" dirty="0"/>
                        <a:t>           87%</a:t>
                      </a:r>
                    </a:p>
                  </a:txBody>
                  <a:tcPr/>
                </a:tc>
                <a:tc>
                  <a:txBody>
                    <a:bodyPr/>
                    <a:lstStyle/>
                    <a:p>
                      <a:r>
                        <a:rPr lang="en-US" dirty="0"/>
                        <a:t>              92% </a:t>
                      </a:r>
                    </a:p>
                  </a:txBody>
                  <a:tcPr/>
                </a:tc>
                <a:tc>
                  <a:txBody>
                    <a:bodyPr/>
                    <a:lstStyle/>
                    <a:p>
                      <a:r>
                        <a:rPr lang="en-US" dirty="0"/>
                        <a:t>          86%</a:t>
                      </a:r>
                    </a:p>
                  </a:txBody>
                  <a:tcPr/>
                </a:tc>
                <a:extLst>
                  <a:ext uri="{0D108BD9-81ED-4DB2-BD59-A6C34878D82A}">
                    <a16:rowId xmlns:a16="http://schemas.microsoft.com/office/drawing/2014/main" val="3283953386"/>
                  </a:ext>
                </a:extLst>
              </a:tr>
              <a:tr h="370840">
                <a:tc>
                  <a:txBody>
                    <a:bodyPr/>
                    <a:lstStyle/>
                    <a:p>
                      <a:r>
                        <a:rPr lang="en-US" dirty="0"/>
                        <a:t>RECALL (class 1)</a:t>
                      </a:r>
                    </a:p>
                  </a:txBody>
                  <a:tcPr/>
                </a:tc>
                <a:tc>
                  <a:txBody>
                    <a:bodyPr/>
                    <a:lstStyle/>
                    <a:p>
                      <a:r>
                        <a:rPr lang="en-US" dirty="0"/>
                        <a:t>           75%</a:t>
                      </a:r>
                    </a:p>
                  </a:txBody>
                  <a:tcPr/>
                </a:tc>
                <a:tc>
                  <a:txBody>
                    <a:bodyPr/>
                    <a:lstStyle/>
                    <a:p>
                      <a:r>
                        <a:rPr lang="en-US" dirty="0"/>
                        <a:t>              88%</a:t>
                      </a:r>
                    </a:p>
                  </a:txBody>
                  <a:tcPr/>
                </a:tc>
                <a:tc>
                  <a:txBody>
                    <a:bodyPr/>
                    <a:lstStyle/>
                    <a:p>
                      <a:r>
                        <a:rPr lang="en-US" dirty="0"/>
                        <a:t>           83%</a:t>
                      </a:r>
                    </a:p>
                  </a:txBody>
                  <a:tcPr/>
                </a:tc>
                <a:extLst>
                  <a:ext uri="{0D108BD9-81ED-4DB2-BD59-A6C34878D82A}">
                    <a16:rowId xmlns:a16="http://schemas.microsoft.com/office/drawing/2014/main" val="1039877162"/>
                  </a:ext>
                </a:extLst>
              </a:tr>
              <a:tr h="370840">
                <a:tc>
                  <a:txBody>
                    <a:bodyPr/>
                    <a:lstStyle/>
                    <a:p>
                      <a:r>
                        <a:rPr lang="en-US" dirty="0"/>
                        <a:t>F1-SCORE (class 1)</a:t>
                      </a:r>
                    </a:p>
                  </a:txBody>
                  <a:tcPr/>
                </a:tc>
                <a:tc>
                  <a:txBody>
                    <a:bodyPr/>
                    <a:lstStyle/>
                    <a:p>
                      <a:r>
                        <a:rPr lang="en-US" dirty="0"/>
                        <a:t>           81% </a:t>
                      </a:r>
                    </a:p>
                  </a:txBody>
                  <a:tcPr/>
                </a:tc>
                <a:tc>
                  <a:txBody>
                    <a:bodyPr/>
                    <a:lstStyle/>
                    <a:p>
                      <a:r>
                        <a:rPr lang="en-US" dirty="0"/>
                        <a:t>              90%</a:t>
                      </a:r>
                    </a:p>
                  </a:txBody>
                  <a:tcPr/>
                </a:tc>
                <a:tc>
                  <a:txBody>
                    <a:bodyPr/>
                    <a:lstStyle/>
                    <a:p>
                      <a:r>
                        <a:rPr lang="en-US" dirty="0"/>
                        <a:t>           84%</a:t>
                      </a:r>
                    </a:p>
                  </a:txBody>
                  <a:tcPr/>
                </a:tc>
                <a:extLst>
                  <a:ext uri="{0D108BD9-81ED-4DB2-BD59-A6C34878D82A}">
                    <a16:rowId xmlns:a16="http://schemas.microsoft.com/office/drawing/2014/main" val="3508203258"/>
                  </a:ext>
                </a:extLst>
              </a:tr>
              <a:tr h="370840">
                <a:tc>
                  <a:txBody>
                    <a:bodyPr/>
                    <a:lstStyle/>
                    <a:p>
                      <a:r>
                        <a:rPr lang="en-US" dirty="0"/>
                        <a:t>TRUE POSITIVES (TP)</a:t>
                      </a:r>
                    </a:p>
                  </a:txBody>
                  <a:tcPr/>
                </a:tc>
                <a:tc>
                  <a:txBody>
                    <a:bodyPr/>
                    <a:lstStyle/>
                    <a:p>
                      <a:r>
                        <a:rPr lang="en-US" dirty="0"/>
                        <a:t>           87% </a:t>
                      </a:r>
                    </a:p>
                  </a:txBody>
                  <a:tcPr/>
                </a:tc>
                <a:tc>
                  <a:txBody>
                    <a:bodyPr/>
                    <a:lstStyle/>
                    <a:p>
                      <a:r>
                        <a:rPr lang="en-US" dirty="0"/>
                        <a:t>              102%</a:t>
                      </a:r>
                    </a:p>
                  </a:txBody>
                  <a:tcPr/>
                </a:tc>
                <a:tc>
                  <a:txBody>
                    <a:bodyPr/>
                    <a:lstStyle/>
                    <a:p>
                      <a:r>
                        <a:rPr lang="en-US" dirty="0"/>
                        <a:t>           96%</a:t>
                      </a:r>
                    </a:p>
                  </a:txBody>
                  <a:tcPr/>
                </a:tc>
                <a:extLst>
                  <a:ext uri="{0D108BD9-81ED-4DB2-BD59-A6C34878D82A}">
                    <a16:rowId xmlns:a16="http://schemas.microsoft.com/office/drawing/2014/main" val="2332046317"/>
                  </a:ext>
                </a:extLst>
              </a:tr>
              <a:tr h="370840">
                <a:tc>
                  <a:txBody>
                    <a:bodyPr/>
                    <a:lstStyle/>
                    <a:p>
                      <a:r>
                        <a:rPr lang="en-US" dirty="0"/>
                        <a:t>FALSE NEGATIVES (FN)</a:t>
                      </a:r>
                    </a:p>
                  </a:txBody>
                  <a:tcPr/>
                </a:tc>
                <a:tc>
                  <a:txBody>
                    <a:bodyPr/>
                    <a:lstStyle/>
                    <a:p>
                      <a:r>
                        <a:rPr lang="en-US" dirty="0"/>
                        <a:t>           29% </a:t>
                      </a:r>
                    </a:p>
                  </a:txBody>
                  <a:tcPr/>
                </a:tc>
                <a:tc>
                  <a:txBody>
                    <a:bodyPr/>
                    <a:lstStyle/>
                    <a:p>
                      <a:r>
                        <a:rPr lang="en-US" dirty="0"/>
                        <a:t>               14%</a:t>
                      </a:r>
                    </a:p>
                  </a:txBody>
                  <a:tcPr/>
                </a:tc>
                <a:tc>
                  <a:txBody>
                    <a:bodyPr/>
                    <a:lstStyle/>
                    <a:p>
                      <a:r>
                        <a:rPr lang="en-US" dirty="0"/>
                        <a:t>           20%</a:t>
                      </a:r>
                    </a:p>
                  </a:txBody>
                  <a:tcPr/>
                </a:tc>
                <a:extLst>
                  <a:ext uri="{0D108BD9-81ED-4DB2-BD59-A6C34878D82A}">
                    <a16:rowId xmlns:a16="http://schemas.microsoft.com/office/drawing/2014/main" val="294796969"/>
                  </a:ext>
                </a:extLst>
              </a:tr>
              <a:tr h="370840">
                <a:tc>
                  <a:txBody>
                    <a:bodyPr/>
                    <a:lstStyle/>
                    <a:p>
                      <a:r>
                        <a:rPr lang="en-US" dirty="0"/>
                        <a:t>FALSE POSITIVE (FP)</a:t>
                      </a:r>
                    </a:p>
                  </a:txBody>
                  <a:tcPr/>
                </a:tc>
                <a:tc>
                  <a:txBody>
                    <a:bodyPr/>
                    <a:lstStyle/>
                    <a:p>
                      <a:r>
                        <a:rPr lang="en-US" dirty="0"/>
                        <a:t>           13%</a:t>
                      </a:r>
                    </a:p>
                  </a:txBody>
                  <a:tcPr/>
                </a:tc>
                <a:tc>
                  <a:txBody>
                    <a:bodyPr/>
                    <a:lstStyle/>
                    <a:p>
                      <a:r>
                        <a:rPr lang="en-US" dirty="0"/>
                        <a:t>                9%</a:t>
                      </a:r>
                    </a:p>
                  </a:txBody>
                  <a:tcPr/>
                </a:tc>
                <a:tc>
                  <a:txBody>
                    <a:bodyPr/>
                    <a:lstStyle/>
                    <a:p>
                      <a:r>
                        <a:rPr lang="en-US" dirty="0"/>
                        <a:t>           16%</a:t>
                      </a:r>
                    </a:p>
                  </a:txBody>
                  <a:tcPr/>
                </a:tc>
                <a:extLst>
                  <a:ext uri="{0D108BD9-81ED-4DB2-BD59-A6C34878D82A}">
                    <a16:rowId xmlns:a16="http://schemas.microsoft.com/office/drawing/2014/main" val="3558958980"/>
                  </a:ext>
                </a:extLst>
              </a:tr>
            </a:tbl>
          </a:graphicData>
        </a:graphic>
      </p:graphicFrame>
    </p:spTree>
    <p:extLst>
      <p:ext uri="{BB962C8B-B14F-4D97-AF65-F5344CB8AC3E}">
        <p14:creationId xmlns:p14="http://schemas.microsoft.com/office/powerpoint/2010/main" val="945015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83A17B-924C-DBAE-3FA0-C7F151378F1A}"/>
              </a:ext>
            </a:extLst>
          </p:cNvPr>
          <p:cNvSpPr>
            <a:spLocks noGrp="1"/>
          </p:cNvSpPr>
          <p:nvPr>
            <p:ph type="title"/>
          </p:nvPr>
        </p:nvSpPr>
        <p:spPr>
          <a:xfrm>
            <a:off x="640079" y="914400"/>
            <a:ext cx="4261104" cy="1097280"/>
          </a:xfrm>
        </p:spPr>
        <p:txBody>
          <a:bodyPr anchor="t">
            <a:normAutofit/>
          </a:bodyPr>
          <a:lstStyle/>
          <a:p>
            <a:pPr>
              <a:lnSpc>
                <a:spcPct val="90000"/>
              </a:lnSpc>
            </a:pPr>
            <a:r>
              <a:rPr lang="en-US" sz="3600" u="sng"/>
              <a:t>MODEL COMPARISION</a:t>
            </a:r>
          </a:p>
        </p:txBody>
      </p:sp>
      <p:sp>
        <p:nvSpPr>
          <p:cNvPr id="3" name="Content Placeholder 2">
            <a:extLst>
              <a:ext uri="{FF2B5EF4-FFF2-40B4-BE49-F238E27FC236}">
                <a16:creationId xmlns:a16="http://schemas.microsoft.com/office/drawing/2014/main" id="{F66D9766-D32F-8851-0ED7-944B3FC2C835}"/>
              </a:ext>
            </a:extLst>
          </p:cNvPr>
          <p:cNvSpPr>
            <a:spLocks noGrp="1"/>
          </p:cNvSpPr>
          <p:nvPr>
            <p:ph idx="1"/>
          </p:nvPr>
        </p:nvSpPr>
        <p:spPr>
          <a:xfrm>
            <a:off x="640079" y="2176036"/>
            <a:ext cx="4261104" cy="4121887"/>
          </a:xfrm>
        </p:spPr>
        <p:txBody>
          <a:bodyPr>
            <a:normAutofit/>
          </a:bodyPr>
          <a:lstStyle/>
          <a:p>
            <a:pPr>
              <a:lnSpc>
                <a:spcPct val="110000"/>
              </a:lnSpc>
              <a:buNone/>
            </a:pPr>
            <a:r>
              <a:rPr lang="en-US" sz="1000" b="1"/>
              <a:t>Random Forest:</a:t>
            </a:r>
            <a:endParaRPr lang="en-US" sz="1000"/>
          </a:p>
          <a:p>
            <a:pPr>
              <a:lnSpc>
                <a:spcPct val="110000"/>
              </a:lnSpc>
              <a:buFont typeface="Arial" panose="020B0604020202020204" pitchFamily="34" charset="0"/>
              <a:buChar char="•"/>
            </a:pPr>
            <a:r>
              <a:rPr lang="en-US" sz="1000"/>
              <a:t>Achieved the </a:t>
            </a:r>
            <a:r>
              <a:rPr lang="en-US" sz="1000" b="1"/>
              <a:t>highest AUC score of 0.95</a:t>
            </a:r>
            <a:r>
              <a:rPr lang="en-US" sz="1000"/>
              <a:t>, indicating excellent classification capability and strong model reliability.</a:t>
            </a:r>
          </a:p>
          <a:p>
            <a:pPr>
              <a:lnSpc>
                <a:spcPct val="110000"/>
              </a:lnSpc>
              <a:buNone/>
            </a:pPr>
            <a:r>
              <a:rPr lang="en-US" sz="1000"/>
              <a:t> </a:t>
            </a:r>
            <a:r>
              <a:rPr lang="en-US" sz="1000" b="1"/>
              <a:t>Logistic Regression:</a:t>
            </a:r>
            <a:endParaRPr lang="en-US" sz="1000"/>
          </a:p>
          <a:p>
            <a:pPr>
              <a:lnSpc>
                <a:spcPct val="110000"/>
              </a:lnSpc>
              <a:buFont typeface="Arial" panose="020B0604020202020204" pitchFamily="34" charset="0"/>
              <a:buChar char="•"/>
            </a:pPr>
            <a:r>
              <a:rPr lang="en-US" sz="1000"/>
              <a:t>Obtained an </a:t>
            </a:r>
            <a:r>
              <a:rPr lang="en-US" sz="1000" b="1"/>
              <a:t>AUC of 0.94</a:t>
            </a:r>
            <a:r>
              <a:rPr lang="en-US" sz="1000"/>
              <a:t>, very close to Random Forest, reflecting very good discrimination between cancerous and non-cancerous cases.</a:t>
            </a:r>
          </a:p>
          <a:p>
            <a:pPr>
              <a:lnSpc>
                <a:spcPct val="110000"/>
              </a:lnSpc>
              <a:buNone/>
            </a:pPr>
            <a:r>
              <a:rPr lang="en-US" sz="1000"/>
              <a:t> </a:t>
            </a:r>
            <a:r>
              <a:rPr lang="en-US" sz="1000" b="1"/>
              <a:t>Decision Tree:</a:t>
            </a:r>
            <a:endParaRPr lang="en-US" sz="1000"/>
          </a:p>
          <a:p>
            <a:pPr>
              <a:lnSpc>
                <a:spcPct val="110000"/>
              </a:lnSpc>
              <a:buFont typeface="Arial" panose="020B0604020202020204" pitchFamily="34" charset="0"/>
              <a:buChar char="•"/>
            </a:pPr>
            <a:r>
              <a:rPr lang="en-US" sz="1000"/>
              <a:t>Scored an </a:t>
            </a:r>
            <a:r>
              <a:rPr lang="en-US" sz="1000" b="1"/>
              <a:t>AUC of 0.87</a:t>
            </a:r>
            <a:r>
              <a:rPr lang="en-US" sz="1000"/>
              <a:t>, performing lower compared to the ensemble models but still providing reasonable separation between classes.</a:t>
            </a:r>
          </a:p>
          <a:p>
            <a:pPr>
              <a:lnSpc>
                <a:spcPct val="110000"/>
              </a:lnSpc>
              <a:buNone/>
            </a:pPr>
            <a:r>
              <a:rPr lang="en-US" sz="1000"/>
              <a:t> </a:t>
            </a:r>
            <a:r>
              <a:rPr lang="en-US" sz="1000" b="1"/>
              <a:t>ROC Analysis Insight:</a:t>
            </a:r>
            <a:endParaRPr lang="en-US" sz="1000"/>
          </a:p>
          <a:p>
            <a:pPr>
              <a:lnSpc>
                <a:spcPct val="110000"/>
              </a:lnSpc>
              <a:buFont typeface="Arial" panose="020B0604020202020204" pitchFamily="34" charset="0"/>
              <a:buChar char="•"/>
            </a:pPr>
            <a:r>
              <a:rPr lang="en-US" sz="1000"/>
              <a:t>Both Logistic Regression and Random Forest showed near-perfect ROC curves, staying close to the top-left corner.</a:t>
            </a:r>
          </a:p>
          <a:p>
            <a:pPr>
              <a:lnSpc>
                <a:spcPct val="110000"/>
              </a:lnSpc>
              <a:buFont typeface="Arial" panose="020B0604020202020204" pitchFamily="34" charset="0"/>
              <a:buChar char="•"/>
            </a:pPr>
            <a:r>
              <a:rPr lang="en-US" sz="1000"/>
              <a:t>Decision Tree curve was slightly lower, indicating slightly reduced sensitivity and specificity compared to the other two models.</a:t>
            </a:r>
          </a:p>
          <a:p>
            <a:pPr>
              <a:lnSpc>
                <a:spcPct val="110000"/>
              </a:lnSpc>
            </a:pPr>
            <a:endParaRPr lang="en-US" sz="1000"/>
          </a:p>
        </p:txBody>
      </p:sp>
      <p:pic>
        <p:nvPicPr>
          <p:cNvPr id="5" name="Picture 4" descr="A graph of a logistic regression&#10;&#10;AI-generated content may be incorrect.">
            <a:extLst>
              <a:ext uri="{FF2B5EF4-FFF2-40B4-BE49-F238E27FC236}">
                <a16:creationId xmlns:a16="http://schemas.microsoft.com/office/drawing/2014/main" id="{B4B242B5-17DF-5838-71D0-9B1070AD89B7}"/>
              </a:ext>
            </a:extLst>
          </p:cNvPr>
          <p:cNvPicPr>
            <a:picLocks noChangeAspect="1"/>
          </p:cNvPicPr>
          <p:nvPr/>
        </p:nvPicPr>
        <p:blipFill>
          <a:blip r:embed="rId2"/>
          <a:srcRect r="6212" b="3"/>
          <a:stretch/>
        </p:blipFill>
        <p:spPr>
          <a:xfrm>
            <a:off x="5411483" y="916658"/>
            <a:ext cx="6520872" cy="5353521"/>
          </a:xfrm>
          <a:prstGeom prst="rect">
            <a:avLst/>
          </a:prstGeom>
        </p:spPr>
      </p:pic>
      <p:cxnSp>
        <p:nvCxnSpPr>
          <p:cNvPr id="12" name="Straight Connector 11">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55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E639-FBF0-6836-E30B-8204B8C13729}"/>
              </a:ext>
            </a:extLst>
          </p:cNvPr>
          <p:cNvSpPr>
            <a:spLocks noGrp="1"/>
          </p:cNvSpPr>
          <p:nvPr>
            <p:ph type="title"/>
          </p:nvPr>
        </p:nvSpPr>
        <p:spPr>
          <a:xfrm>
            <a:off x="2175367" y="658368"/>
            <a:ext cx="10890929" cy="1097280"/>
          </a:xfrm>
        </p:spPr>
        <p:txBody>
          <a:bodyPr/>
          <a:lstStyle/>
          <a:p>
            <a:r>
              <a:rPr lang="en-US" u="sng" dirty="0"/>
              <a:t>CONCLUSION</a:t>
            </a:r>
          </a:p>
        </p:txBody>
      </p:sp>
      <p:sp>
        <p:nvSpPr>
          <p:cNvPr id="3" name="Content Placeholder 2">
            <a:extLst>
              <a:ext uri="{FF2B5EF4-FFF2-40B4-BE49-F238E27FC236}">
                <a16:creationId xmlns:a16="http://schemas.microsoft.com/office/drawing/2014/main" id="{2DE4C689-9B24-B260-D8FA-CEB8D767C5CF}"/>
              </a:ext>
            </a:extLst>
          </p:cNvPr>
          <p:cNvSpPr>
            <a:spLocks noGrp="1"/>
          </p:cNvSpPr>
          <p:nvPr>
            <p:ph idx="1"/>
          </p:nvPr>
        </p:nvSpPr>
        <p:spPr>
          <a:xfrm>
            <a:off x="650536" y="1645919"/>
            <a:ext cx="10890928" cy="4912925"/>
          </a:xfrm>
        </p:spPr>
        <p:txBody>
          <a:bodyPr>
            <a:normAutofit fontScale="92500" lnSpcReduction="10000"/>
          </a:bodyPr>
          <a:lstStyle/>
          <a:p>
            <a:pPr>
              <a:buNone/>
            </a:pPr>
            <a:r>
              <a:rPr lang="en-US" dirty="0"/>
              <a:t>In this project, multiple machine learning models were applied to predict cancer diagnosis based on patient data.</a:t>
            </a:r>
          </a:p>
          <a:p>
            <a:pPr>
              <a:buNone/>
            </a:pPr>
            <a:r>
              <a:rPr lang="en-US" b="1" dirty="0"/>
              <a:t>Random Forest</a:t>
            </a:r>
            <a:r>
              <a:rPr lang="en-US" dirty="0"/>
              <a:t> outperformed all other models, achieving the highest accuracy (92%), best recall (88%), and the highest AUC score (0.95), making it the most reliable model for cancer prediction in this study.</a:t>
            </a:r>
          </a:p>
          <a:p>
            <a:pPr>
              <a:buNone/>
            </a:pPr>
            <a:r>
              <a:rPr lang="en-US" b="1" dirty="0"/>
              <a:t>Logistic Regression</a:t>
            </a:r>
            <a:r>
              <a:rPr lang="en-US" dirty="0"/>
              <a:t> also performed very well with an accuracy of 86% and an AUC of 0.94, indicating strong discriminative power, though it had slightly lower recall compared to Random Forest.</a:t>
            </a:r>
          </a:p>
          <a:p>
            <a:pPr>
              <a:buNone/>
            </a:pPr>
            <a:r>
              <a:rPr lang="en-US" b="1" dirty="0"/>
              <a:t>Decision Tree</a:t>
            </a:r>
            <a:r>
              <a:rPr lang="en-US" dirty="0"/>
              <a:t> showed good performance with 88% accuracy but was comparatively less robust than the ensemble method (Random Forest) in handling complex patterns.</a:t>
            </a:r>
          </a:p>
          <a:p>
            <a:pPr>
              <a:buNone/>
            </a:pPr>
            <a:r>
              <a:rPr lang="en-US" b="1" dirty="0"/>
              <a:t>ROC Curve analysis</a:t>
            </a:r>
            <a:r>
              <a:rPr lang="en-US" dirty="0"/>
              <a:t> confirmed that ensemble learning (Random Forest) provides better sensitivity and specificity balance compared to individual models.</a:t>
            </a:r>
          </a:p>
          <a:p>
            <a:r>
              <a:rPr lang="en-US" dirty="0"/>
              <a:t>Overall, </a:t>
            </a:r>
            <a:r>
              <a:rPr lang="en-US" b="1" dirty="0"/>
              <a:t>ensemble methods</a:t>
            </a:r>
            <a:r>
              <a:rPr lang="en-US" dirty="0"/>
              <a:t> like Random Forest can significantly improve cancer detection rates and minimize false negatives, which is crucial for early diagnosis and patient survival.</a:t>
            </a:r>
          </a:p>
          <a:p>
            <a:endParaRPr lang="en-US" dirty="0"/>
          </a:p>
        </p:txBody>
      </p:sp>
    </p:spTree>
    <p:extLst>
      <p:ext uri="{BB962C8B-B14F-4D97-AF65-F5344CB8AC3E}">
        <p14:creationId xmlns:p14="http://schemas.microsoft.com/office/powerpoint/2010/main" val="661474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B777-56F2-9AFD-CEFA-292E390AD9A8}"/>
              </a:ext>
            </a:extLst>
          </p:cNvPr>
          <p:cNvSpPr>
            <a:spLocks noGrp="1"/>
          </p:cNvSpPr>
          <p:nvPr>
            <p:ph type="title"/>
          </p:nvPr>
        </p:nvSpPr>
        <p:spPr>
          <a:xfrm>
            <a:off x="1768968" y="468490"/>
            <a:ext cx="10890929" cy="1097280"/>
          </a:xfrm>
        </p:spPr>
        <p:txBody>
          <a:bodyPr/>
          <a:lstStyle/>
          <a:p>
            <a:r>
              <a:rPr lang="en-US" u="sng" dirty="0"/>
              <a:t>FUTURE RECOMMENDATIONS</a:t>
            </a:r>
          </a:p>
        </p:txBody>
      </p:sp>
      <p:sp>
        <p:nvSpPr>
          <p:cNvPr id="3" name="Content Placeholder 2">
            <a:extLst>
              <a:ext uri="{FF2B5EF4-FFF2-40B4-BE49-F238E27FC236}">
                <a16:creationId xmlns:a16="http://schemas.microsoft.com/office/drawing/2014/main" id="{B084622C-D786-BE62-6ED6-BC36576CA8C0}"/>
              </a:ext>
            </a:extLst>
          </p:cNvPr>
          <p:cNvSpPr>
            <a:spLocks noGrp="1"/>
          </p:cNvSpPr>
          <p:nvPr>
            <p:ph idx="1"/>
          </p:nvPr>
        </p:nvSpPr>
        <p:spPr>
          <a:xfrm>
            <a:off x="527191" y="1565770"/>
            <a:ext cx="10890928" cy="4823740"/>
          </a:xfrm>
        </p:spPr>
        <p:txBody>
          <a:bodyPr>
            <a:normAutofit/>
          </a:bodyPr>
          <a:lstStyle/>
          <a:p>
            <a:pPr>
              <a:buNone/>
            </a:pPr>
            <a:r>
              <a:rPr lang="en-US" b="1" dirty="0"/>
              <a:t>Hyperparameter Tuning:</a:t>
            </a:r>
            <a:r>
              <a:rPr lang="en-US" dirty="0"/>
              <a:t> Apply advanced hyperparameter tuning methods such as Grid Search and Randomized Search to optimize model performance.</a:t>
            </a:r>
          </a:p>
          <a:p>
            <a:pPr>
              <a:buNone/>
            </a:pPr>
            <a:r>
              <a:rPr lang="en-US" b="1" dirty="0"/>
              <a:t>Advanced Models:</a:t>
            </a:r>
            <a:r>
              <a:rPr lang="en-US" dirty="0"/>
              <a:t> Explore the use of Deep Learning architectures or Ensemble methods like </a:t>
            </a:r>
            <a:r>
              <a:rPr lang="en-US" dirty="0" err="1"/>
              <a:t>XGBoost</a:t>
            </a:r>
            <a:r>
              <a:rPr lang="en-US" dirty="0"/>
              <a:t>, </a:t>
            </a:r>
            <a:r>
              <a:rPr lang="en-US" dirty="0" err="1"/>
              <a:t>LightGBM</a:t>
            </a:r>
            <a:r>
              <a:rPr lang="en-US" dirty="0"/>
              <a:t>, and </a:t>
            </a:r>
            <a:r>
              <a:rPr lang="en-US" dirty="0" err="1"/>
              <a:t>AutoML</a:t>
            </a:r>
            <a:r>
              <a:rPr lang="en-US" dirty="0"/>
              <a:t> frameworks to further enhance prediction accuracy.</a:t>
            </a:r>
          </a:p>
          <a:p>
            <a:pPr>
              <a:buNone/>
            </a:pPr>
            <a:r>
              <a:rPr lang="en-US" b="1" dirty="0"/>
              <a:t>Feature Engineering:</a:t>
            </a:r>
            <a:r>
              <a:rPr lang="en-US" dirty="0"/>
              <a:t> Implement sophisticated feature selection and extraction techniques to reduce noise, improve model interpretability, and increase overall efficiency.</a:t>
            </a:r>
          </a:p>
          <a:p>
            <a:pPr>
              <a:buNone/>
            </a:pPr>
            <a:r>
              <a:rPr lang="en-US" b="1" dirty="0"/>
              <a:t>External Validation:</a:t>
            </a:r>
            <a:r>
              <a:rPr lang="en-US" dirty="0"/>
              <a:t> Validate models using independent external datasets to ensure robustness and generalizability across diverse patient populations.</a:t>
            </a:r>
          </a:p>
          <a:p>
            <a:r>
              <a:rPr lang="en-US" b="1" dirty="0"/>
              <a:t>Real-world Deployment:</a:t>
            </a:r>
            <a:r>
              <a:rPr lang="en-US" dirty="0"/>
              <a:t> Develop a scalable clinical decision support system integrating the best-performing model for real-time cancer diagnosis assistance.</a:t>
            </a:r>
          </a:p>
          <a:p>
            <a:endParaRPr lang="en-US" dirty="0"/>
          </a:p>
        </p:txBody>
      </p:sp>
    </p:spTree>
    <p:extLst>
      <p:ext uri="{BB962C8B-B14F-4D97-AF65-F5344CB8AC3E}">
        <p14:creationId xmlns:p14="http://schemas.microsoft.com/office/powerpoint/2010/main" val="2929401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2A88-948A-0B56-E172-6DE391030A71}"/>
              </a:ext>
            </a:extLst>
          </p:cNvPr>
          <p:cNvSpPr>
            <a:spLocks noGrp="1"/>
          </p:cNvSpPr>
          <p:nvPr>
            <p:ph type="title"/>
          </p:nvPr>
        </p:nvSpPr>
        <p:spPr>
          <a:xfrm>
            <a:off x="1847990" y="468490"/>
            <a:ext cx="10890929" cy="1097280"/>
          </a:xfrm>
        </p:spPr>
        <p:txBody>
          <a:bodyPr/>
          <a:lstStyle/>
          <a:p>
            <a:r>
              <a:rPr lang="en-US" u="sng" dirty="0"/>
              <a:t>REFERENCES</a:t>
            </a:r>
          </a:p>
        </p:txBody>
      </p:sp>
      <p:sp>
        <p:nvSpPr>
          <p:cNvPr id="3" name="Content Placeholder 2">
            <a:extLst>
              <a:ext uri="{FF2B5EF4-FFF2-40B4-BE49-F238E27FC236}">
                <a16:creationId xmlns:a16="http://schemas.microsoft.com/office/drawing/2014/main" id="{944F5311-DF6B-B10C-2A09-A85754B2FC6D}"/>
              </a:ext>
            </a:extLst>
          </p:cNvPr>
          <p:cNvSpPr>
            <a:spLocks noGrp="1"/>
          </p:cNvSpPr>
          <p:nvPr>
            <p:ph idx="1"/>
          </p:nvPr>
        </p:nvSpPr>
        <p:spPr>
          <a:xfrm>
            <a:off x="650536" y="1645920"/>
            <a:ext cx="10890928" cy="4269458"/>
          </a:xfrm>
        </p:spPr>
        <p:txBody>
          <a:bodyPr>
            <a:normAutofit fontScale="92500" lnSpcReduction="20000"/>
          </a:bodyPr>
          <a:lstStyle/>
          <a:p>
            <a:pPr>
              <a:buNone/>
            </a:pPr>
            <a:r>
              <a:rPr lang="en-US" b="1" dirty="0"/>
              <a:t>National Cancer Institute (NCI):</a:t>
            </a:r>
            <a:r>
              <a:rPr lang="en-US" dirty="0"/>
              <a:t> </a:t>
            </a:r>
            <a:r>
              <a:rPr lang="en-US" i="1" dirty="0"/>
              <a:t>“Cancer Statistics and Research.”</a:t>
            </a:r>
            <a:r>
              <a:rPr lang="en-US" dirty="0"/>
              <a:t> – Comprehensive statistics on cancer incidence and risk factors, providing context for age and lifestyle risk relationships in our analysis.</a:t>
            </a:r>
          </a:p>
          <a:p>
            <a:pPr>
              <a:buNone/>
            </a:pPr>
            <a:r>
              <a:rPr lang="en-US" b="1" dirty="0"/>
              <a:t>Kaggle – Cancer Prediction Dataset:</a:t>
            </a:r>
            <a:r>
              <a:rPr lang="en-US" dirty="0"/>
              <a:t> (Rabie </a:t>
            </a:r>
            <a:r>
              <a:rPr lang="en-US" dirty="0" err="1"/>
              <a:t>Elkharoua</a:t>
            </a:r>
            <a:r>
              <a:rPr lang="en-US" dirty="0"/>
              <a:t>) – Source of the dataset used in this project, containing the 1,500 patient records of health indicators and cancer diagnoses.</a:t>
            </a:r>
          </a:p>
          <a:p>
            <a:pPr>
              <a:buNone/>
            </a:pPr>
            <a:r>
              <a:rPr lang="en-US" b="1" dirty="0"/>
              <a:t>Scikit-learn Documentation:</a:t>
            </a:r>
            <a:r>
              <a:rPr lang="en-US" dirty="0"/>
              <a:t> Machine learning algorithm references for Logistic Regression, Random Forest, Decision Tree – used for model implementation and evaluation methods (version 0.24+).</a:t>
            </a:r>
          </a:p>
          <a:p>
            <a:pPr>
              <a:buNone/>
            </a:pPr>
            <a:r>
              <a:rPr lang="en-US" b="1" dirty="0"/>
              <a:t>Kaggle Notebooks (Cancer Prediction):</a:t>
            </a:r>
            <a:r>
              <a:rPr lang="en-US" dirty="0"/>
              <a:t> Community-contributed analyses on similar cancer datasets – used for comparative insights and validation of modeling approaches.</a:t>
            </a:r>
          </a:p>
          <a:p>
            <a:r>
              <a:rPr lang="en-US" b="1" dirty="0"/>
              <a:t>American Cancer Society (ACS):</a:t>
            </a:r>
            <a:r>
              <a:rPr lang="en-US" dirty="0"/>
              <a:t> </a:t>
            </a:r>
            <a:r>
              <a:rPr lang="en-US" i="1" dirty="0"/>
              <a:t>“Cancer Facts &amp; Figures 2025.”</a:t>
            </a:r>
            <a:r>
              <a:rPr lang="en-US" dirty="0"/>
              <a:t> – Provides epidemiological data on cancer and emphasizes the importance of risk factors such as smoking, obesity, and genetics in cancer incidence.</a:t>
            </a:r>
          </a:p>
          <a:p>
            <a:endParaRPr lang="en-US" dirty="0"/>
          </a:p>
        </p:txBody>
      </p:sp>
    </p:spTree>
    <p:extLst>
      <p:ext uri="{BB962C8B-B14F-4D97-AF65-F5344CB8AC3E}">
        <p14:creationId xmlns:p14="http://schemas.microsoft.com/office/powerpoint/2010/main" val="698267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4C17-00EC-556B-2C63-3DA15FCC9260}"/>
              </a:ext>
            </a:extLst>
          </p:cNvPr>
          <p:cNvSpPr>
            <a:spLocks noGrp="1"/>
          </p:cNvSpPr>
          <p:nvPr>
            <p:ph type="title"/>
          </p:nvPr>
        </p:nvSpPr>
        <p:spPr>
          <a:xfrm>
            <a:off x="1802835" y="491068"/>
            <a:ext cx="10890929" cy="1097280"/>
          </a:xfrm>
        </p:spPr>
        <p:txBody>
          <a:bodyPr/>
          <a:lstStyle/>
          <a:p>
            <a:r>
              <a:rPr lang="en-US" u="sng" dirty="0"/>
              <a:t>GITHUB REPOSITORY FOR CODE</a:t>
            </a:r>
          </a:p>
        </p:txBody>
      </p:sp>
      <p:sp>
        <p:nvSpPr>
          <p:cNvPr id="3" name="Content Placeholder 2">
            <a:extLst>
              <a:ext uri="{FF2B5EF4-FFF2-40B4-BE49-F238E27FC236}">
                <a16:creationId xmlns:a16="http://schemas.microsoft.com/office/drawing/2014/main" id="{6A319B32-91ED-795B-F5D1-083E5AB1945B}"/>
              </a:ext>
            </a:extLst>
          </p:cNvPr>
          <p:cNvSpPr>
            <a:spLocks noGrp="1"/>
          </p:cNvSpPr>
          <p:nvPr>
            <p:ph idx="1"/>
          </p:nvPr>
        </p:nvSpPr>
        <p:spPr>
          <a:xfrm>
            <a:off x="650536" y="1786805"/>
            <a:ext cx="10890928" cy="3566160"/>
          </a:xfrm>
        </p:spPr>
        <p:txBody>
          <a:bodyPr/>
          <a:lstStyle/>
          <a:p>
            <a:endParaRPr lang="en-US" dirty="0"/>
          </a:p>
        </p:txBody>
      </p:sp>
    </p:spTree>
    <p:extLst>
      <p:ext uri="{BB962C8B-B14F-4D97-AF65-F5344CB8AC3E}">
        <p14:creationId xmlns:p14="http://schemas.microsoft.com/office/powerpoint/2010/main" val="20459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D2FDF-5EBE-5A88-B104-9E1EBA3D4741}"/>
              </a:ext>
            </a:extLst>
          </p:cNvPr>
          <p:cNvSpPr>
            <a:spLocks noGrp="1"/>
          </p:cNvSpPr>
          <p:nvPr>
            <p:ph type="title"/>
          </p:nvPr>
        </p:nvSpPr>
        <p:spPr/>
        <p:txBody>
          <a:bodyPr/>
          <a:lstStyle/>
          <a:p>
            <a:r>
              <a:rPr lang="en-US" u="sng" dirty="0"/>
              <a:t>INTRODUCTION</a:t>
            </a:r>
          </a:p>
        </p:txBody>
      </p:sp>
      <p:sp>
        <p:nvSpPr>
          <p:cNvPr id="3" name="Content Placeholder 2">
            <a:extLst>
              <a:ext uri="{FF2B5EF4-FFF2-40B4-BE49-F238E27FC236}">
                <a16:creationId xmlns:a16="http://schemas.microsoft.com/office/drawing/2014/main" id="{5A75B48E-0219-86BF-A2C2-77A6D6F286EE}"/>
              </a:ext>
            </a:extLst>
          </p:cNvPr>
          <p:cNvSpPr>
            <a:spLocks noGrp="1"/>
          </p:cNvSpPr>
          <p:nvPr>
            <p:ph idx="1"/>
          </p:nvPr>
        </p:nvSpPr>
        <p:spPr/>
        <p:txBody>
          <a:bodyPr/>
          <a:lstStyle/>
          <a:p>
            <a:pPr>
              <a:buNone/>
            </a:pPr>
            <a:r>
              <a:rPr lang="en-US" b="1" dirty="0"/>
              <a:t>Cancer</a:t>
            </a:r>
            <a:r>
              <a:rPr lang="en-US" dirty="0"/>
              <a:t> is a major health concern worldwide, and early detection is crucial for improving patient outcomes.</a:t>
            </a:r>
          </a:p>
          <a:p>
            <a:pPr>
              <a:buNone/>
            </a:pPr>
            <a:r>
              <a:rPr lang="en-US" b="1" dirty="0"/>
              <a:t>Machine learning</a:t>
            </a:r>
            <a:r>
              <a:rPr lang="en-US" dirty="0"/>
              <a:t> has become a powerful tool in healthcare, offering ways to predict diseases like cancer by analyzing patterns in clinical and lifestyle data.</a:t>
            </a:r>
          </a:p>
          <a:p>
            <a:r>
              <a:rPr lang="en-US" dirty="0"/>
              <a:t>This project explores and compares different ML algorithms – </a:t>
            </a:r>
            <a:r>
              <a:rPr lang="en-US" b="1" dirty="0"/>
              <a:t>Logistic Regression</a:t>
            </a:r>
            <a:r>
              <a:rPr lang="en-US" dirty="0"/>
              <a:t>, </a:t>
            </a:r>
            <a:r>
              <a:rPr lang="en-US" b="1" dirty="0"/>
              <a:t>Random Forest</a:t>
            </a:r>
            <a:r>
              <a:rPr lang="en-US" dirty="0"/>
              <a:t>, and </a:t>
            </a:r>
            <a:r>
              <a:rPr lang="en-US" b="1" dirty="0"/>
              <a:t>Decision Tree</a:t>
            </a:r>
            <a:r>
              <a:rPr lang="en-US" dirty="0"/>
              <a:t>– to classify individuals as </a:t>
            </a:r>
            <a:r>
              <a:rPr lang="en-US" i="1" dirty="0"/>
              <a:t>Cancer</a:t>
            </a:r>
            <a:r>
              <a:rPr lang="en-US" dirty="0"/>
              <a:t> or </a:t>
            </a:r>
            <a:r>
              <a:rPr lang="en-US" i="1" dirty="0"/>
              <a:t>No Cancer</a:t>
            </a:r>
            <a:r>
              <a:rPr lang="en-US" dirty="0"/>
              <a:t> using a dataset of key health indicators.</a:t>
            </a:r>
          </a:p>
          <a:p>
            <a:endParaRPr lang="en-US" dirty="0"/>
          </a:p>
        </p:txBody>
      </p:sp>
    </p:spTree>
    <p:extLst>
      <p:ext uri="{BB962C8B-B14F-4D97-AF65-F5344CB8AC3E}">
        <p14:creationId xmlns:p14="http://schemas.microsoft.com/office/powerpoint/2010/main" val="270890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80638-B08C-1E2D-3AFF-664E4B3334E1}"/>
              </a:ext>
            </a:extLst>
          </p:cNvPr>
          <p:cNvSpPr>
            <a:spLocks noGrp="1"/>
          </p:cNvSpPr>
          <p:nvPr>
            <p:ph type="title"/>
          </p:nvPr>
        </p:nvSpPr>
        <p:spPr/>
        <p:txBody>
          <a:bodyPr/>
          <a:lstStyle/>
          <a:p>
            <a:r>
              <a:rPr lang="en-US" u="sng" dirty="0"/>
              <a:t>OBJECTIVE</a:t>
            </a:r>
            <a:endParaRPr lang="en-US" dirty="0"/>
          </a:p>
        </p:txBody>
      </p:sp>
      <p:sp>
        <p:nvSpPr>
          <p:cNvPr id="3" name="Content Placeholder 2">
            <a:extLst>
              <a:ext uri="{FF2B5EF4-FFF2-40B4-BE49-F238E27FC236}">
                <a16:creationId xmlns:a16="http://schemas.microsoft.com/office/drawing/2014/main" id="{C945DF5D-0DCF-FECC-5D28-31EBAA50A9C3}"/>
              </a:ext>
            </a:extLst>
          </p:cNvPr>
          <p:cNvSpPr>
            <a:spLocks noGrp="1"/>
          </p:cNvSpPr>
          <p:nvPr>
            <p:ph idx="1"/>
          </p:nvPr>
        </p:nvSpPr>
        <p:spPr/>
        <p:txBody>
          <a:bodyPr/>
          <a:lstStyle/>
          <a:p>
            <a:pPr algn="l">
              <a:buNone/>
            </a:pPr>
            <a:r>
              <a:rPr lang="en-US" b="0" i="0" u="none" strike="noStrike" dirty="0">
                <a:solidFill>
                  <a:srgbClr val="000000"/>
                </a:solidFill>
                <a:effectLst/>
              </a:rPr>
              <a:t>The objectives of this study are:</a:t>
            </a:r>
          </a:p>
          <a:p>
            <a:pPr algn="l">
              <a:buFont typeface="+mj-lt"/>
              <a:buAutoNum type="arabicPeriod"/>
            </a:pPr>
            <a:r>
              <a:rPr lang="en-US" b="1" i="0" u="none" strike="noStrike" dirty="0">
                <a:solidFill>
                  <a:srgbClr val="000000"/>
                </a:solidFill>
                <a:effectLst/>
              </a:rPr>
              <a:t>Exploratory Data Analysis (EDA):</a:t>
            </a:r>
            <a:r>
              <a:rPr lang="en-US" b="0" i="0" u="none" strike="noStrike" dirty="0">
                <a:solidFill>
                  <a:srgbClr val="000000"/>
                </a:solidFill>
                <a:effectLst/>
              </a:rPr>
              <a:t> Thoroughly understand and clean the cancer dataset.</a:t>
            </a:r>
          </a:p>
          <a:p>
            <a:pPr algn="l">
              <a:buFont typeface="+mj-lt"/>
              <a:buAutoNum type="arabicPeriod"/>
            </a:pPr>
            <a:r>
              <a:rPr lang="en-US" b="1" i="0" u="none" strike="noStrike" dirty="0">
                <a:solidFill>
                  <a:srgbClr val="000000"/>
                </a:solidFill>
                <a:effectLst/>
              </a:rPr>
              <a:t>Model Training:</a:t>
            </a:r>
            <a:r>
              <a:rPr lang="en-US" b="0" i="0" u="none" strike="noStrike" dirty="0">
                <a:solidFill>
                  <a:srgbClr val="000000"/>
                </a:solidFill>
                <a:effectLst/>
              </a:rPr>
              <a:t> Train three ML models – Logistic Regression, Random Forest, and Decision Tree – on the data.</a:t>
            </a:r>
          </a:p>
          <a:p>
            <a:pPr algn="l">
              <a:buFont typeface="+mj-lt"/>
              <a:buAutoNum type="arabicPeriod"/>
            </a:pPr>
            <a:r>
              <a:rPr lang="en-US" b="1" i="0" u="none" strike="noStrike" dirty="0">
                <a:solidFill>
                  <a:srgbClr val="000000"/>
                </a:solidFill>
                <a:effectLst/>
              </a:rPr>
              <a:t>Performance Evaluation:</a:t>
            </a:r>
            <a:r>
              <a:rPr lang="en-US" b="0" i="0" u="none" strike="noStrike" dirty="0">
                <a:solidFill>
                  <a:srgbClr val="000000"/>
                </a:solidFill>
                <a:effectLst/>
              </a:rPr>
              <a:t> Compare model performance based on key metrics (Accuracy, Confusion Matrix, Precision/Recall, etc.).</a:t>
            </a:r>
          </a:p>
          <a:p>
            <a:pPr algn="l">
              <a:buFont typeface="+mj-lt"/>
              <a:buAutoNum type="arabicPeriod"/>
            </a:pPr>
            <a:r>
              <a:rPr lang="en-US" b="1" i="0" u="none" strike="noStrike" dirty="0">
                <a:solidFill>
                  <a:srgbClr val="000000"/>
                </a:solidFill>
                <a:effectLst/>
              </a:rPr>
              <a:t>Insight Generation:</a:t>
            </a:r>
            <a:r>
              <a:rPr lang="en-US" b="0" i="0" u="none" strike="noStrike" dirty="0">
                <a:solidFill>
                  <a:srgbClr val="000000"/>
                </a:solidFill>
                <a:effectLst/>
              </a:rPr>
              <a:t> Provide insights into the strengths and weaknesses of each model for cancer prediction.</a:t>
            </a:r>
          </a:p>
          <a:p>
            <a:endParaRPr lang="en-US" dirty="0"/>
          </a:p>
        </p:txBody>
      </p:sp>
    </p:spTree>
    <p:extLst>
      <p:ext uri="{BB962C8B-B14F-4D97-AF65-F5344CB8AC3E}">
        <p14:creationId xmlns:p14="http://schemas.microsoft.com/office/powerpoint/2010/main" val="112059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9288-7DBF-44F9-19AF-A6FC26D45630}"/>
              </a:ext>
            </a:extLst>
          </p:cNvPr>
          <p:cNvSpPr>
            <a:spLocks noGrp="1"/>
          </p:cNvSpPr>
          <p:nvPr>
            <p:ph type="title"/>
          </p:nvPr>
        </p:nvSpPr>
        <p:spPr>
          <a:xfrm>
            <a:off x="2022565" y="512500"/>
            <a:ext cx="10890929" cy="1097280"/>
          </a:xfrm>
        </p:spPr>
        <p:txBody>
          <a:bodyPr/>
          <a:lstStyle/>
          <a:p>
            <a:r>
              <a:rPr lang="en-US" u="sng" dirty="0"/>
              <a:t>DATASET DESCRIPTION</a:t>
            </a:r>
          </a:p>
        </p:txBody>
      </p:sp>
      <p:sp>
        <p:nvSpPr>
          <p:cNvPr id="3" name="Content Placeholder 2">
            <a:extLst>
              <a:ext uri="{FF2B5EF4-FFF2-40B4-BE49-F238E27FC236}">
                <a16:creationId xmlns:a16="http://schemas.microsoft.com/office/drawing/2014/main" id="{FAFAD19E-97FA-9055-6E60-10DAF82322BA}"/>
              </a:ext>
            </a:extLst>
          </p:cNvPr>
          <p:cNvSpPr>
            <a:spLocks noGrp="1"/>
          </p:cNvSpPr>
          <p:nvPr>
            <p:ph idx="1"/>
          </p:nvPr>
        </p:nvSpPr>
        <p:spPr>
          <a:xfrm>
            <a:off x="444137" y="1229215"/>
            <a:ext cx="10890928" cy="2918242"/>
          </a:xfrm>
        </p:spPr>
        <p:txBody>
          <a:bodyPr/>
          <a:lstStyle/>
          <a:p>
            <a:pPr>
              <a:buNone/>
            </a:pPr>
            <a:r>
              <a:rPr lang="en-US" dirty="0"/>
              <a:t>The dataset includes medical and lifestyle features for 1,500 individuals: </a:t>
            </a:r>
            <a:r>
              <a:rPr lang="en-US" b="1" dirty="0"/>
              <a:t>Age</a:t>
            </a:r>
            <a:r>
              <a:rPr lang="en-US" dirty="0"/>
              <a:t>, </a:t>
            </a:r>
            <a:r>
              <a:rPr lang="en-US" b="1" dirty="0"/>
              <a:t>Gender</a:t>
            </a:r>
            <a:r>
              <a:rPr lang="en-US" dirty="0"/>
              <a:t> (0 = Male, 1 = Female), </a:t>
            </a:r>
            <a:r>
              <a:rPr lang="en-US" b="1" dirty="0"/>
              <a:t>BMI</a:t>
            </a:r>
            <a:r>
              <a:rPr lang="en-US" dirty="0"/>
              <a:t>(body mass index), </a:t>
            </a:r>
            <a:r>
              <a:rPr lang="en-US" b="1" dirty="0"/>
              <a:t>Smoking</a:t>
            </a:r>
            <a:r>
              <a:rPr lang="en-US" dirty="0"/>
              <a:t> (0/1), </a:t>
            </a:r>
            <a:r>
              <a:rPr lang="en-US" b="1" dirty="0" err="1"/>
              <a:t>GeneticRisk</a:t>
            </a:r>
            <a:r>
              <a:rPr lang="en-US" dirty="0"/>
              <a:t> (0 = low, 1 = medium, 2 = high), </a:t>
            </a:r>
            <a:r>
              <a:rPr lang="en-US" b="1" dirty="0" err="1"/>
              <a:t>PhysicalActivity</a:t>
            </a:r>
            <a:r>
              <a:rPr lang="en-US" dirty="0"/>
              <a:t> (exercise level), </a:t>
            </a:r>
            <a:r>
              <a:rPr lang="en-US" b="1" dirty="0" err="1"/>
              <a:t>AlcoholIntake</a:t>
            </a:r>
            <a:r>
              <a:rPr lang="en-US" dirty="0"/>
              <a:t>, </a:t>
            </a:r>
            <a:r>
              <a:rPr lang="en-US" b="1" dirty="0" err="1"/>
              <a:t>CancerHistory</a:t>
            </a:r>
            <a:r>
              <a:rPr lang="en-US" dirty="0"/>
              <a:t> (0/1 indicating prior cancer), and </a:t>
            </a:r>
            <a:r>
              <a:rPr lang="en-US" b="1" dirty="0"/>
              <a:t>Diagnosis</a:t>
            </a:r>
            <a:r>
              <a:rPr lang="en-US" dirty="0"/>
              <a:t> (target: 1 = Cancer, 0 = No Cancer).</a:t>
            </a:r>
          </a:p>
          <a:p>
            <a:pPr>
              <a:buNone/>
            </a:pPr>
            <a:r>
              <a:rPr lang="en-US" b="1" dirty="0"/>
              <a:t>Goal:</a:t>
            </a:r>
            <a:r>
              <a:rPr lang="en-US" dirty="0"/>
              <a:t> Use these features to predict whether an individual is diagnosed with cancer or not.</a:t>
            </a:r>
          </a:p>
          <a:p>
            <a:r>
              <a:rPr lang="en-US" i="1" dirty="0"/>
              <a:t>Source:</a:t>
            </a:r>
            <a:r>
              <a:rPr lang="en-US" dirty="0"/>
              <a:t> Kaggle – </a:t>
            </a:r>
            <a:r>
              <a:rPr lang="en-US" i="1" dirty="0"/>
              <a:t>Cancer Prediction Dataset</a:t>
            </a:r>
            <a:r>
              <a:rPr lang="en-US" dirty="0"/>
              <a:t> (a publicly available medical dataset for cancer diagnosis).</a:t>
            </a:r>
          </a:p>
          <a:p>
            <a:endParaRPr lang="en-US" dirty="0"/>
          </a:p>
        </p:txBody>
      </p:sp>
      <p:pic>
        <p:nvPicPr>
          <p:cNvPr id="5" name="Picture 4">
            <a:extLst>
              <a:ext uri="{FF2B5EF4-FFF2-40B4-BE49-F238E27FC236}">
                <a16:creationId xmlns:a16="http://schemas.microsoft.com/office/drawing/2014/main" id="{97380C90-B589-9866-ED99-16AA14933998}"/>
              </a:ext>
            </a:extLst>
          </p:cNvPr>
          <p:cNvPicPr>
            <a:picLocks noChangeAspect="1"/>
          </p:cNvPicPr>
          <p:nvPr/>
        </p:nvPicPr>
        <p:blipFill>
          <a:blip r:embed="rId2"/>
          <a:stretch>
            <a:fillRect/>
          </a:stretch>
        </p:blipFill>
        <p:spPr>
          <a:xfrm>
            <a:off x="672353" y="4329953"/>
            <a:ext cx="11519647" cy="1971932"/>
          </a:xfrm>
          <a:prstGeom prst="rect">
            <a:avLst/>
          </a:prstGeom>
        </p:spPr>
      </p:pic>
    </p:spTree>
    <p:extLst>
      <p:ext uri="{BB962C8B-B14F-4D97-AF65-F5344CB8AC3E}">
        <p14:creationId xmlns:p14="http://schemas.microsoft.com/office/powerpoint/2010/main" val="289630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367F-F7B3-F725-5FD1-ECBC5263C3F6}"/>
              </a:ext>
            </a:extLst>
          </p:cNvPr>
          <p:cNvSpPr>
            <a:spLocks noGrp="1"/>
          </p:cNvSpPr>
          <p:nvPr>
            <p:ph type="title"/>
          </p:nvPr>
        </p:nvSpPr>
        <p:spPr>
          <a:xfrm>
            <a:off x="1739536" y="489858"/>
            <a:ext cx="10890929" cy="1097280"/>
          </a:xfrm>
        </p:spPr>
        <p:txBody>
          <a:bodyPr/>
          <a:lstStyle/>
          <a:p>
            <a:r>
              <a:rPr lang="en-US" u="sng" dirty="0"/>
              <a:t>DATA PREPROCESSING</a:t>
            </a:r>
            <a:endParaRPr lang="en-US" dirty="0"/>
          </a:p>
        </p:txBody>
      </p:sp>
      <p:sp>
        <p:nvSpPr>
          <p:cNvPr id="3" name="Content Placeholder 2">
            <a:extLst>
              <a:ext uri="{FF2B5EF4-FFF2-40B4-BE49-F238E27FC236}">
                <a16:creationId xmlns:a16="http://schemas.microsoft.com/office/drawing/2014/main" id="{7A575FC1-6426-B70B-059D-909D84879C7B}"/>
              </a:ext>
            </a:extLst>
          </p:cNvPr>
          <p:cNvSpPr>
            <a:spLocks noGrp="1"/>
          </p:cNvSpPr>
          <p:nvPr>
            <p:ph idx="1"/>
          </p:nvPr>
        </p:nvSpPr>
        <p:spPr>
          <a:xfrm>
            <a:off x="650536" y="1240100"/>
            <a:ext cx="10890928" cy="3566160"/>
          </a:xfrm>
        </p:spPr>
        <p:txBody>
          <a:bodyPr/>
          <a:lstStyle/>
          <a:p>
            <a:pPr>
              <a:buNone/>
            </a:pPr>
            <a:r>
              <a:rPr lang="en-US" b="1" dirty="0"/>
              <a:t>Data Splitting:</a:t>
            </a:r>
            <a:r>
              <a:rPr lang="en-US" dirty="0"/>
              <a:t> The dataset was split into training and test sets (80% train, 20% test) to allow evaluation of model performance on unseen data. A stratified sampling approach preserved the Cancer/No-Cancer class proportion in both sets.</a:t>
            </a:r>
          </a:p>
          <a:p>
            <a:r>
              <a:rPr lang="en-US" dirty="0"/>
              <a:t>(All features were already numeric or encoded, so no additional encoding was required. No scaling was necessary for tree-based models; Logistic Regression handled features in their native ranges.)</a:t>
            </a:r>
          </a:p>
          <a:p>
            <a:endParaRPr lang="en-US" dirty="0"/>
          </a:p>
        </p:txBody>
      </p:sp>
      <p:pic>
        <p:nvPicPr>
          <p:cNvPr id="5" name="Picture 4">
            <a:extLst>
              <a:ext uri="{FF2B5EF4-FFF2-40B4-BE49-F238E27FC236}">
                <a16:creationId xmlns:a16="http://schemas.microsoft.com/office/drawing/2014/main" id="{42273926-8B3C-60D6-96C9-2E0D564F22D7}"/>
              </a:ext>
            </a:extLst>
          </p:cNvPr>
          <p:cNvPicPr>
            <a:picLocks noChangeAspect="1"/>
          </p:cNvPicPr>
          <p:nvPr/>
        </p:nvPicPr>
        <p:blipFill>
          <a:blip r:embed="rId2"/>
          <a:stretch>
            <a:fillRect/>
          </a:stretch>
        </p:blipFill>
        <p:spPr>
          <a:xfrm>
            <a:off x="1277471" y="4276165"/>
            <a:ext cx="9265023" cy="1741785"/>
          </a:xfrm>
          <a:prstGeom prst="rect">
            <a:avLst/>
          </a:prstGeom>
        </p:spPr>
      </p:pic>
    </p:spTree>
    <p:extLst>
      <p:ext uri="{BB962C8B-B14F-4D97-AF65-F5344CB8AC3E}">
        <p14:creationId xmlns:p14="http://schemas.microsoft.com/office/powerpoint/2010/main" val="253170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598DB0-246E-11F0-8702-F79586DB2FAC}"/>
              </a:ext>
            </a:extLst>
          </p:cNvPr>
          <p:cNvSpPr>
            <a:spLocks noGrp="1"/>
          </p:cNvSpPr>
          <p:nvPr>
            <p:ph type="title"/>
          </p:nvPr>
        </p:nvSpPr>
        <p:spPr>
          <a:xfrm>
            <a:off x="640080" y="1371600"/>
            <a:ext cx="5737859" cy="1097280"/>
          </a:xfrm>
        </p:spPr>
        <p:txBody>
          <a:bodyPr>
            <a:normAutofit/>
          </a:bodyPr>
          <a:lstStyle/>
          <a:p>
            <a:r>
              <a:rPr lang="en-US" u="sng" dirty="0"/>
              <a:t>Data cleaning</a:t>
            </a:r>
            <a:endParaRPr lang="en-US" dirty="0"/>
          </a:p>
        </p:txBody>
      </p:sp>
      <p:cxnSp>
        <p:nvCxnSpPr>
          <p:cNvPr id="15" name="Straight Connector 14">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F775D20-A51F-7115-7EEF-965A29C54CCD}"/>
              </a:ext>
            </a:extLst>
          </p:cNvPr>
          <p:cNvSpPr>
            <a:spLocks noGrp="1"/>
          </p:cNvSpPr>
          <p:nvPr>
            <p:ph idx="1"/>
          </p:nvPr>
        </p:nvSpPr>
        <p:spPr>
          <a:xfrm>
            <a:off x="640080" y="2633236"/>
            <a:ext cx="5737860" cy="3666980"/>
          </a:xfrm>
        </p:spPr>
        <p:txBody>
          <a:bodyPr>
            <a:normAutofit/>
          </a:bodyPr>
          <a:lstStyle/>
          <a:p>
            <a:pPr>
              <a:buFont typeface="Arial" panose="020B0604020202020204" pitchFamily="34" charset="0"/>
              <a:buChar char="•"/>
            </a:pPr>
            <a:r>
              <a:rPr lang="en-US" b="0" i="0" u="none" strike="noStrike">
                <a:effectLst/>
              </a:rPr>
              <a:t>No </a:t>
            </a:r>
            <a:r>
              <a:rPr lang="en-US" b="1" i="0" u="none" strike="noStrike">
                <a:effectLst/>
              </a:rPr>
              <a:t>duplicate records</a:t>
            </a:r>
            <a:r>
              <a:rPr lang="en-US" b="0" i="0" u="none" strike="noStrike">
                <a:effectLst/>
              </a:rPr>
              <a:t> were found in the dataset.</a:t>
            </a:r>
          </a:p>
          <a:p>
            <a:pPr>
              <a:buFont typeface="Arial" panose="020B0604020202020204" pitchFamily="34" charset="0"/>
              <a:buChar char="•"/>
            </a:pPr>
            <a:r>
              <a:rPr lang="en-US" b="0" i="0" u="none" strike="noStrike">
                <a:effectLst/>
              </a:rPr>
              <a:t>An initial check showed </a:t>
            </a:r>
            <a:r>
              <a:rPr lang="en-US" b="1" i="0" u="none" strike="noStrike">
                <a:effectLst/>
              </a:rPr>
              <a:t>no missing values</a:t>
            </a:r>
            <a:r>
              <a:rPr lang="en-US" b="0" i="0" u="none" strike="noStrike">
                <a:effectLst/>
              </a:rPr>
              <a:t> in any column, ensuring the dataset’s completeness and reliability for analysis.</a:t>
            </a:r>
          </a:p>
          <a:p>
            <a:pPr>
              <a:buFont typeface="Arial" panose="020B0604020202020204" pitchFamily="34" charset="0"/>
              <a:buChar char="•"/>
            </a:pPr>
            <a:r>
              <a:rPr lang="en-US" b="0" i="0" u="none" strike="noStrike">
                <a:effectLst/>
              </a:rPr>
              <a:t>Minimal preprocessing was needed since the data was already clean. We proceeded directly with analysis once data integrity was confirmed.</a:t>
            </a:r>
          </a:p>
          <a:p>
            <a:endParaRPr lang="en-US" dirty="0"/>
          </a:p>
        </p:txBody>
      </p:sp>
      <p:pic>
        <p:nvPicPr>
          <p:cNvPr id="5" name="Picture 4" descr="A screen shot of a computer code&#10;&#10;AI-generated content may be incorrect.">
            <a:extLst>
              <a:ext uri="{FF2B5EF4-FFF2-40B4-BE49-F238E27FC236}">
                <a16:creationId xmlns:a16="http://schemas.microsoft.com/office/drawing/2014/main" id="{63F322D4-A78E-3A43-0BE5-3C59955E010E}"/>
              </a:ext>
            </a:extLst>
          </p:cNvPr>
          <p:cNvPicPr>
            <a:picLocks noChangeAspect="1"/>
          </p:cNvPicPr>
          <p:nvPr/>
        </p:nvPicPr>
        <p:blipFill>
          <a:blip r:embed="rId2"/>
          <a:stretch>
            <a:fillRect/>
          </a:stretch>
        </p:blipFill>
        <p:spPr>
          <a:xfrm>
            <a:off x="7155179" y="2808246"/>
            <a:ext cx="4375829" cy="3491969"/>
          </a:xfrm>
          <a:prstGeom prst="rect">
            <a:avLst/>
          </a:prstGeom>
        </p:spPr>
      </p:pic>
    </p:spTree>
    <p:extLst>
      <p:ext uri="{BB962C8B-B14F-4D97-AF65-F5344CB8AC3E}">
        <p14:creationId xmlns:p14="http://schemas.microsoft.com/office/powerpoint/2010/main" val="45896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2C0E8-0B55-B4C3-CD9C-7FB64CC75095}"/>
              </a:ext>
            </a:extLst>
          </p:cNvPr>
          <p:cNvSpPr>
            <a:spLocks noGrp="1"/>
          </p:cNvSpPr>
          <p:nvPr>
            <p:ph type="title"/>
          </p:nvPr>
        </p:nvSpPr>
        <p:spPr>
          <a:xfrm>
            <a:off x="1848393" y="468087"/>
            <a:ext cx="10890929" cy="1097280"/>
          </a:xfrm>
        </p:spPr>
        <p:txBody>
          <a:bodyPr/>
          <a:lstStyle/>
          <a:p>
            <a:r>
              <a:rPr lang="en-US" b="0" i="0" u="sng" strike="noStrike" dirty="0">
                <a:solidFill>
                  <a:srgbClr val="000000"/>
                </a:solidFill>
                <a:effectLst/>
                <a:latin typeface="-webkit-standard"/>
              </a:rPr>
              <a:t>CANCER VS. NON-CANCER INDIVIDUALS</a:t>
            </a:r>
            <a:endParaRPr lang="en-US" u="sng" dirty="0"/>
          </a:p>
        </p:txBody>
      </p:sp>
      <p:sp>
        <p:nvSpPr>
          <p:cNvPr id="3" name="Content Placeholder 2">
            <a:extLst>
              <a:ext uri="{FF2B5EF4-FFF2-40B4-BE49-F238E27FC236}">
                <a16:creationId xmlns:a16="http://schemas.microsoft.com/office/drawing/2014/main" id="{D73E64A7-E723-E5F8-4EDF-162F1EFCC9EE}"/>
              </a:ext>
            </a:extLst>
          </p:cNvPr>
          <p:cNvSpPr>
            <a:spLocks noGrp="1"/>
          </p:cNvSpPr>
          <p:nvPr>
            <p:ph idx="1"/>
          </p:nvPr>
        </p:nvSpPr>
        <p:spPr>
          <a:xfrm>
            <a:off x="411480" y="1565367"/>
            <a:ext cx="5684520" cy="3566160"/>
          </a:xfrm>
        </p:spPr>
        <p:txBody>
          <a:bodyPr>
            <a:normAutofit fontScale="92500" lnSpcReduction="20000"/>
          </a:bodyPr>
          <a:lstStyle/>
          <a:p>
            <a:pPr>
              <a:buNone/>
            </a:pPr>
            <a:r>
              <a:rPr lang="en-US" dirty="0"/>
              <a:t>In the dataset, approximately </a:t>
            </a:r>
            <a:r>
              <a:rPr lang="en-US" b="1" dirty="0"/>
              <a:t>37.1%</a:t>
            </a:r>
            <a:r>
              <a:rPr lang="en-US" dirty="0"/>
              <a:t> of patients are diagnosed with </a:t>
            </a:r>
            <a:r>
              <a:rPr lang="en-US" b="1" dirty="0"/>
              <a:t>Cancer</a:t>
            </a:r>
            <a:r>
              <a:rPr lang="en-US" dirty="0"/>
              <a:t>, while the remaining </a:t>
            </a:r>
            <a:r>
              <a:rPr lang="en-US" b="1" dirty="0"/>
              <a:t>62.9%</a:t>
            </a:r>
            <a:r>
              <a:rPr lang="en-US" dirty="0"/>
              <a:t> are </a:t>
            </a:r>
            <a:r>
              <a:rPr lang="en-US" b="1" dirty="0"/>
              <a:t>Non-</a:t>
            </a:r>
            <a:r>
              <a:rPr lang="en-US" b="1" dirty="0" err="1"/>
              <a:t>Cancer</a:t>
            </a:r>
            <a:r>
              <a:rPr lang="en-US" dirty="0" err="1"/>
              <a:t>individuals</a:t>
            </a:r>
            <a:r>
              <a:rPr lang="en-US" dirty="0"/>
              <a:t>.</a:t>
            </a:r>
          </a:p>
          <a:p>
            <a:pPr>
              <a:buNone/>
            </a:pPr>
            <a:r>
              <a:rPr lang="en-US" dirty="0"/>
              <a:t>This significant proportion of cancer cases underscores the importance of public health initiatives focused on prevention, early detection, and effective management of cancer (e.g., screening programs and patient education).</a:t>
            </a:r>
          </a:p>
          <a:p>
            <a:r>
              <a:rPr lang="en-US" i="1" dirty="0"/>
              <a:t>(Visualization: Pie chart showing the class distribution – slice for “Cancer” (~37%) vs “No Cancer” (~63%).)</a:t>
            </a:r>
            <a:endParaRPr lang="en-US" dirty="0"/>
          </a:p>
          <a:p>
            <a:endParaRPr lang="en-US" dirty="0"/>
          </a:p>
        </p:txBody>
      </p:sp>
      <p:pic>
        <p:nvPicPr>
          <p:cNvPr id="5" name="Picture 4">
            <a:extLst>
              <a:ext uri="{FF2B5EF4-FFF2-40B4-BE49-F238E27FC236}">
                <a16:creationId xmlns:a16="http://schemas.microsoft.com/office/drawing/2014/main" id="{E8BBF6A9-833C-BE34-273B-2CFB86EF5C04}"/>
              </a:ext>
            </a:extLst>
          </p:cNvPr>
          <p:cNvPicPr>
            <a:picLocks noChangeAspect="1"/>
          </p:cNvPicPr>
          <p:nvPr/>
        </p:nvPicPr>
        <p:blipFill>
          <a:blip r:embed="rId2"/>
          <a:stretch>
            <a:fillRect/>
          </a:stretch>
        </p:blipFill>
        <p:spPr>
          <a:xfrm>
            <a:off x="6548718" y="1691097"/>
            <a:ext cx="4867835" cy="4239056"/>
          </a:xfrm>
          <a:prstGeom prst="rect">
            <a:avLst/>
          </a:prstGeom>
        </p:spPr>
      </p:pic>
    </p:spTree>
    <p:extLst>
      <p:ext uri="{BB962C8B-B14F-4D97-AF65-F5344CB8AC3E}">
        <p14:creationId xmlns:p14="http://schemas.microsoft.com/office/powerpoint/2010/main" val="1781513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3C1DFE-B764-A35D-D291-3215D40BB17C}"/>
              </a:ext>
            </a:extLst>
          </p:cNvPr>
          <p:cNvSpPr>
            <a:spLocks noGrp="1"/>
          </p:cNvSpPr>
          <p:nvPr>
            <p:ph type="title"/>
          </p:nvPr>
        </p:nvSpPr>
        <p:spPr>
          <a:xfrm>
            <a:off x="640080" y="914399"/>
            <a:ext cx="10847494" cy="1171069"/>
          </a:xfrm>
        </p:spPr>
        <p:txBody>
          <a:bodyPr anchor="t">
            <a:normAutofit/>
          </a:bodyPr>
          <a:lstStyle/>
          <a:p>
            <a:r>
              <a:rPr lang="en-US" u="sng" dirty="0"/>
              <a:t>AVERAGE VALUES OF KEY PREDICTORS</a:t>
            </a:r>
            <a:endParaRPr lang="en-US" dirty="0"/>
          </a:p>
        </p:txBody>
      </p:sp>
      <p:pic>
        <p:nvPicPr>
          <p:cNvPr id="5" name="Picture 4" descr="A graph with yellow and purple squares&#10;&#10;AI-generated content may be incorrect.">
            <a:extLst>
              <a:ext uri="{FF2B5EF4-FFF2-40B4-BE49-F238E27FC236}">
                <a16:creationId xmlns:a16="http://schemas.microsoft.com/office/drawing/2014/main" id="{2B776634-F9ED-CC93-A1A1-437B50861A2B}"/>
              </a:ext>
            </a:extLst>
          </p:cNvPr>
          <p:cNvPicPr>
            <a:picLocks noChangeAspect="1"/>
          </p:cNvPicPr>
          <p:nvPr/>
        </p:nvPicPr>
        <p:blipFill>
          <a:blip r:embed="rId2"/>
          <a:stretch>
            <a:fillRect/>
          </a:stretch>
        </p:blipFill>
        <p:spPr>
          <a:xfrm>
            <a:off x="231408" y="2085469"/>
            <a:ext cx="6130017" cy="3858132"/>
          </a:xfrm>
          <a:prstGeom prst="rect">
            <a:avLst/>
          </a:prstGeom>
        </p:spPr>
      </p:pic>
      <p:sp>
        <p:nvSpPr>
          <p:cNvPr id="3" name="Content Placeholder 2">
            <a:extLst>
              <a:ext uri="{FF2B5EF4-FFF2-40B4-BE49-F238E27FC236}">
                <a16:creationId xmlns:a16="http://schemas.microsoft.com/office/drawing/2014/main" id="{CBB0C790-C1BA-F36D-0A33-B847275DA27A}"/>
              </a:ext>
            </a:extLst>
          </p:cNvPr>
          <p:cNvSpPr>
            <a:spLocks noGrp="1"/>
          </p:cNvSpPr>
          <p:nvPr>
            <p:ph idx="1"/>
          </p:nvPr>
        </p:nvSpPr>
        <p:spPr>
          <a:xfrm>
            <a:off x="6915150" y="2256287"/>
            <a:ext cx="4563618" cy="3760459"/>
          </a:xfrm>
        </p:spPr>
        <p:txBody>
          <a:bodyPr anchor="t">
            <a:normAutofit/>
          </a:bodyPr>
          <a:lstStyle/>
          <a:p>
            <a:pPr>
              <a:lnSpc>
                <a:spcPct val="110000"/>
              </a:lnSpc>
              <a:buNone/>
            </a:pPr>
            <a:r>
              <a:rPr lang="en-US" sz="700" b="1"/>
              <a:t>Age: Average age is around 50 years. Older age is associated with higher cancer risk, and the dataset covers a wide age range (20–80), allowing analysis of age-related risk.</a:t>
            </a:r>
          </a:p>
          <a:p>
            <a:pPr>
              <a:lnSpc>
                <a:spcPct val="110000"/>
              </a:lnSpc>
              <a:buNone/>
            </a:pPr>
            <a:r>
              <a:rPr lang="en-US" sz="700" b="1"/>
              <a:t>Gender: The dataset is roughly balanced between males and females. Both genders are represented, indicating that risk factors will be analyzed for their impact on both men and women.</a:t>
            </a:r>
          </a:p>
          <a:p>
            <a:pPr>
              <a:lnSpc>
                <a:spcPct val="110000"/>
              </a:lnSpc>
              <a:buNone/>
            </a:pPr>
            <a:r>
              <a:rPr lang="en-US" sz="700" b="1"/>
              <a:t>BMI: Mean BMI is ~27.5 (in the overweight range). Higher BMI (overweight/obesity) is a known risk factor for certain cancers, suggesting that weight management may play a role in cancer risk.</a:t>
            </a:r>
          </a:p>
          <a:p>
            <a:pPr>
              <a:lnSpc>
                <a:spcPct val="110000"/>
              </a:lnSpc>
              <a:buNone/>
            </a:pPr>
            <a:r>
              <a:rPr lang="en-US" sz="700" b="1"/>
              <a:t>Smoking: ~27% of individuals are smokers. Smoking is a major risk factor for cancer (especially lung cancer and others); its presence in the data provides insight into tobacco’s impact on cancer diagnosis.</a:t>
            </a:r>
          </a:p>
          <a:p>
            <a:pPr>
              <a:lnSpc>
                <a:spcPct val="110000"/>
              </a:lnSpc>
              <a:buNone/>
            </a:pPr>
            <a:r>
              <a:rPr lang="en-US" sz="700" b="1" err="1"/>
              <a:t>GeneticRisk</a:t>
            </a:r>
            <a:r>
              <a:rPr lang="en-US" sz="700" b="1"/>
              <a:t>: Categorical score (0, 1, 2) with most patients having low risk. A higher genetic risk score indicates a stronger inherited predisposition to cancer, which can significantly increase an individual’s likelihood of diagnosis.</a:t>
            </a:r>
          </a:p>
          <a:p>
            <a:pPr>
              <a:lnSpc>
                <a:spcPct val="110000"/>
              </a:lnSpc>
              <a:buNone/>
            </a:pPr>
            <a:r>
              <a:rPr lang="en-US" sz="700" b="1" err="1"/>
              <a:t>PhysicalActivity</a:t>
            </a:r>
            <a:r>
              <a:rPr lang="en-US" sz="700" b="1"/>
              <a:t>: Measured on a scale (0–10); average moderate activity level. Regular physical activity is generally protective, while low activity (sedentary lifestyle) can increase cancer risk.</a:t>
            </a:r>
          </a:p>
          <a:p>
            <a:pPr>
              <a:lnSpc>
                <a:spcPct val="110000"/>
              </a:lnSpc>
              <a:buNone/>
            </a:pPr>
            <a:r>
              <a:rPr lang="en-US" sz="700" b="1" err="1"/>
              <a:t>AlcoholIntake</a:t>
            </a:r>
            <a:r>
              <a:rPr lang="en-US" sz="700" b="1"/>
              <a:t>: Moderate on average (scale 0–10). Heavy alcohol consumption is linked to increased risk of cancers (e.g., liver, colorectal); in this dataset most patients report low-to-moderate intake.</a:t>
            </a:r>
          </a:p>
          <a:p>
            <a:pPr>
              <a:lnSpc>
                <a:spcPct val="110000"/>
              </a:lnSpc>
              <a:buNone/>
            </a:pPr>
            <a:r>
              <a:rPr lang="en-US" sz="700" b="1" err="1"/>
              <a:t>CancerHistory</a:t>
            </a:r>
            <a:r>
              <a:rPr lang="en-US" sz="700" b="1"/>
              <a:t>: ~15% of individuals have a prior history of cancer. A history of cancer greatly raises the risk of a new or recurrent cancer diagnosis, highlighting the need for careful monitoring of survivors.</a:t>
            </a:r>
          </a:p>
          <a:p>
            <a:pPr>
              <a:lnSpc>
                <a:spcPct val="110000"/>
              </a:lnSpc>
            </a:pPr>
            <a:r>
              <a:rPr lang="en-US" sz="700" b="1" i="1"/>
              <a:t>(Visualization: Bar chart showing the mean value of each predictor in the dataset, to compare the relative magnitudes of Age, BMI, etc.)</a:t>
            </a:r>
            <a:endParaRPr lang="en-US" sz="700" b="1"/>
          </a:p>
          <a:p>
            <a:pPr>
              <a:lnSpc>
                <a:spcPct val="110000"/>
              </a:lnSpc>
            </a:pPr>
            <a:endParaRPr lang="en-US" sz="700"/>
          </a:p>
        </p:txBody>
      </p:sp>
      <p:cxnSp>
        <p:nvCxnSpPr>
          <p:cNvPr id="12" name="Straight Connector 11">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4902655"/>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Atlas</Template>
  <TotalTime>649</TotalTime>
  <Words>3665</Words>
  <Application>Microsoft Macintosh PowerPoint</Application>
  <PresentationFormat>Widescreen</PresentationFormat>
  <Paragraphs>198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-webkit-standard</vt:lpstr>
      <vt:lpstr>Arial</vt:lpstr>
      <vt:lpstr>Grandview Display</vt:lpstr>
      <vt:lpstr>DashVTI</vt:lpstr>
      <vt:lpstr>Optimizing Cancer Detection – A Comparative Study of ML Classifiers</vt:lpstr>
      <vt:lpstr>ABSTRACTION</vt:lpstr>
      <vt:lpstr>INTRODUCTION</vt:lpstr>
      <vt:lpstr>OBJECTIVE</vt:lpstr>
      <vt:lpstr>DATASET DESCRIPTION</vt:lpstr>
      <vt:lpstr>DATA PREPROCESSING</vt:lpstr>
      <vt:lpstr>Data cleaning</vt:lpstr>
      <vt:lpstr>CANCER VS. NON-CANCER INDIVIDUALS</vt:lpstr>
      <vt:lpstr>AVERAGE VALUES OF KEY PREDICTORS</vt:lpstr>
      <vt:lpstr>ANALYZING FACTORS INFLUENCING CANCER</vt:lpstr>
      <vt:lpstr>ANALYZING KEY RISK FACTORS FOR CANCERS</vt:lpstr>
      <vt:lpstr>FACTORS INFLUENCING CANCER RISK (RELATIONSHIPS)  </vt:lpstr>
      <vt:lpstr>CANCER INDICATORS RELATIONSHIPS(CORRELATION ANALYSIS)</vt:lpstr>
      <vt:lpstr>LITERATURE REVIEW</vt:lpstr>
      <vt:lpstr>ARCHITECTURE/METHODOLOGY</vt:lpstr>
      <vt:lpstr>                               RESULTS </vt:lpstr>
      <vt:lpstr>LOGISTIC REGRESSION</vt:lpstr>
      <vt:lpstr>RANDOM FOREST CLASSIFIER</vt:lpstr>
      <vt:lpstr>DECISION TREE CLASSIFIER</vt:lpstr>
      <vt:lpstr>MODEL COMPARISION</vt:lpstr>
      <vt:lpstr>MODEL COMPARISION</vt:lpstr>
      <vt:lpstr>CONCLUSION</vt:lpstr>
      <vt:lpstr>FUTURE RECOMMENDATIONS</vt:lpstr>
      <vt:lpstr>REFERENCES</vt:lpstr>
      <vt:lpstr>GITHUB REPOSITORY FOR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Khan, Mr. Abu Hamza</dc:creator>
  <cp:lastModifiedBy>Khan, Mr. Abu Hamza</cp:lastModifiedBy>
  <cp:revision>1</cp:revision>
  <dcterms:created xsi:type="dcterms:W3CDTF">2025-04-26T05:32:07Z</dcterms:created>
  <dcterms:modified xsi:type="dcterms:W3CDTF">2025-04-26T16:21:20Z</dcterms:modified>
</cp:coreProperties>
</file>