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1" r:id="rId3"/>
    <p:sldId id="262" r:id="rId4"/>
    <p:sldId id="263" r:id="rId5"/>
    <p:sldId id="270" r:id="rId6"/>
    <p:sldId id="271" r:id="rId7"/>
    <p:sldId id="272" r:id="rId8"/>
    <p:sldId id="273" r:id="rId9"/>
    <p:sldId id="274" r:id="rId10"/>
    <p:sldId id="275" r:id="rId11"/>
    <p:sldId id="259" r:id="rId12"/>
    <p:sldId id="256" r:id="rId13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E65"/>
    <a:srgbClr val="CFADAE"/>
    <a:srgbClr val="AA5C5C"/>
    <a:srgbClr val="EAE0DE"/>
    <a:srgbClr val="F0CE8E"/>
    <a:srgbClr val="FCAD36"/>
    <a:srgbClr val="F1B960"/>
    <a:srgbClr val="FB9E13"/>
    <a:srgbClr val="D38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9" y="5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3175" y="0"/>
            <a:ext cx="1218628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25925" y="-10033000"/>
            <a:ext cx="14631670" cy="146316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63600" y="1998345"/>
            <a:ext cx="10464800" cy="28613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latin typeface="Cascadia Mono SemiBold" panose="020B0609020000020004" charset="0"/>
                <a:cs typeface="Cascadia Mono SemiBold" panose="020B0609020000020004" charset="0"/>
              </a:rPr>
              <a:t>Object-Oriented Programming (OOP) Project</a:t>
            </a:r>
            <a:endParaRPr lang="en-US" sz="6000" dirty="0">
              <a:solidFill>
                <a:srgbClr val="C8472E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3175" y="0"/>
            <a:ext cx="1218628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71229" y="2096"/>
            <a:ext cx="10719435" cy="36817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Cascadia Code SemiBold" panose="020B0609020000020004" charset="0"/>
                <a:cs typeface="Cascadia Code SemiBold" panose="020B0609020000020004" charset="0"/>
              </a:rPr>
              <a:t>Object-Oriented Structure</a:t>
            </a:r>
            <a:br>
              <a:rPr lang="en-US" sz="9600" dirty="0">
                <a:solidFill>
                  <a:schemeClr val="tx1"/>
                </a:solidFill>
                <a:latin typeface="Cascadia Code SemiBold" panose="020B0609020000020004" charset="0"/>
                <a:cs typeface="Cascadia Code SemiBold" panose="020B0609020000020004" charset="0"/>
              </a:rPr>
            </a:br>
            <a:endParaRPr lang="en-US" sz="9600" dirty="0">
              <a:solidFill>
                <a:schemeClr val="tx1"/>
              </a:solidFill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-5721350" y="1842770"/>
            <a:ext cx="14631670" cy="146316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74497" y="1842961"/>
            <a:ext cx="7841182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Use of Classes:</a:t>
            </a:r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Code Organization:</a:t>
            </a:r>
            <a:r>
              <a:rPr lang="en-US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 Utilizing classes for systematic code structuring.</a:t>
            </a:r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Classes in the Project:</a:t>
            </a:r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Coordinates, Song, Textures, Sprites, Snake, Fruit</a:t>
            </a:r>
            <a:r>
              <a:rPr lang="en-US" dirty="0" smtClean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OOP Principles:</a:t>
            </a:r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Encapsulation:</a:t>
            </a:r>
            <a:r>
              <a:rPr lang="en-US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 Bundling related functionalities within classes.</a:t>
            </a:r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Reusability:</a:t>
            </a:r>
            <a:r>
              <a:rPr lang="en-US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 Classes enhance code reuse, promoting efficiency.</a:t>
            </a:r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35" y="0"/>
            <a:ext cx="1219327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-5283200" y="-12202795"/>
            <a:ext cx="14631670" cy="146316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92755" y="4695825"/>
            <a:ext cx="14631670" cy="146316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92704" y="2314322"/>
            <a:ext cx="6206591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scadia Code SemiBold" panose="020B0609020000020004" charset="0"/>
                <a:cs typeface="Cascadia Code SemiBold" panose="020B0609020000020004" charset="0"/>
              </a:rPr>
              <a:t>Tick() Function:</a:t>
            </a:r>
            <a:endParaRPr lang="en-US" dirty="0">
              <a:solidFill>
                <a:schemeClr val="tx1"/>
              </a:solidFill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scadia Code SemiBold" panose="020B0609020000020004" charset="0"/>
                <a:cs typeface="Cascadia Code SemiBold" panose="020B0609020000020004" charset="0"/>
              </a:rPr>
              <a:t>Responsible for updating the snake's position</a:t>
            </a:r>
            <a:r>
              <a:rPr lang="en-US" dirty="0" smtClean="0">
                <a:solidFill>
                  <a:schemeClr val="tx1"/>
                </a:solidFill>
                <a:latin typeface="Cascadia Code SemiBold" panose="020B0609020000020004" charset="0"/>
                <a:cs typeface="Cascadia Code SemiBold" panose="020B060902000002000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scadia Code SemiBold" panose="020B0609020000020004" charset="0"/>
                <a:cs typeface="Cascadia Code SemiBold" panose="020B0609020000020004" charset="0"/>
              </a:rPr>
              <a:t>User Input Handling:</a:t>
            </a:r>
            <a:endParaRPr lang="en-US" dirty="0">
              <a:solidFill>
                <a:schemeClr val="tx1"/>
              </a:solidFill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scadia Code SemiBold" panose="020B0609020000020004" charset="0"/>
                <a:cs typeface="Cascadia Code SemiBold" panose="020B0609020000020004" charset="0"/>
              </a:rPr>
              <a:t>Arrow keys and WASD dictate the direction of the snake's movement</a:t>
            </a:r>
            <a:r>
              <a:rPr lang="en-US" dirty="0" smtClean="0">
                <a:solidFill>
                  <a:schemeClr val="tx1"/>
                </a:solidFill>
                <a:latin typeface="Cascadia Code SemiBold" panose="020B0609020000020004" charset="0"/>
                <a:cs typeface="Cascadia Code SemiBold" panose="020B060902000002000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scadia Code SemiBold" panose="020B0609020000020004" charset="0"/>
                <a:cs typeface="Cascadia Code SemiBold" panose="020B0609020000020004" charset="0"/>
              </a:rPr>
              <a:t>Timer Usage:</a:t>
            </a:r>
            <a:endParaRPr lang="en-US" dirty="0">
              <a:solidFill>
                <a:schemeClr val="tx1"/>
              </a:solidFill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scadia Code SemiBold" panose="020B0609020000020004" charset="0"/>
                <a:cs typeface="Cascadia Code SemiBold" panose="020B0609020000020004" charset="0"/>
              </a:rPr>
              <a:t>A timer controls the speed of the snake's movement.</a:t>
            </a:r>
            <a:endParaRPr lang="en-US" dirty="0">
              <a:solidFill>
                <a:schemeClr val="tx1"/>
              </a:solidFill>
              <a:latin typeface="Cascadia Code SemiBold" panose="020B0609020000020004" charset="0"/>
              <a:cs typeface="Cascadia Code SemiBold" panose="020B0609020000020004" charset="0"/>
            </a:endParaRPr>
          </a:p>
          <a:p>
            <a:endParaRPr lang="en-US" dirty="0">
              <a:solidFill>
                <a:schemeClr val="tx1"/>
              </a:solidFill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6812" y="718471"/>
            <a:ext cx="11489690" cy="2491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Cascadia Code SemiBold" panose="020B0609020000020004" charset="0"/>
                <a:cs typeface="Cascadia Code SemiBold" panose="020B0609020000020004" charset="0"/>
              </a:rPr>
              <a:t>Snake Movement Logic</a:t>
            </a:r>
            <a:br>
              <a:rPr lang="en-US" sz="4800" dirty="0">
                <a:solidFill>
                  <a:schemeClr val="tx1"/>
                </a:solidFill>
                <a:latin typeface="Cascadia Code SemiBold" panose="020B0609020000020004" charset="0"/>
                <a:cs typeface="Cascadia Code SemiBold" panose="020B0609020000020004" charset="0"/>
              </a:rPr>
            </a:br>
            <a:endParaRPr lang="en-US" sz="4800" dirty="0">
              <a:solidFill>
                <a:schemeClr val="tx1"/>
              </a:solidFill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35" y="0"/>
            <a:ext cx="1219327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515870" y="-372745"/>
            <a:ext cx="7451090" cy="760349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96812" y="718471"/>
            <a:ext cx="11489690" cy="2491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Collision Detection</a:t>
            </a:r>
            <a:endParaRPr lang="en-US" sz="4800" b="1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961755" y="10896600"/>
            <a:ext cx="11489690" cy="2491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9600" dirty="0">
              <a:solidFill>
                <a:srgbClr val="FFFF00"/>
              </a:solidFill>
              <a:latin typeface="Montserrat ExtraBold" panose="00000900000000000000" charset="0"/>
              <a:cs typeface="Montserrat ExtraBold" panose="0000090000000000000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2704" y="2314322"/>
            <a:ext cx="6206591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Handling Snake-Fruit Collision:</a:t>
            </a:r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Triggering growth and repositioning of the fruit</a:t>
            </a:r>
            <a:r>
              <a:rPr lang="en-US" dirty="0" smtClean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Border and Self Collisions:</a:t>
            </a:r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Managing collisions with the game borders and the snake itself</a:t>
            </a:r>
            <a:r>
              <a:rPr lang="en-US" dirty="0" smtClean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Game Over Condition:</a:t>
            </a:r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Resetting the game when specific collision conditions are met.</a:t>
            </a:r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dirty="0">
              <a:solidFill>
                <a:schemeClr val="tx1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3175" y="0"/>
            <a:ext cx="12186285" cy="6858000"/>
          </a:xfrm>
          <a:prstGeom prst="rect">
            <a:avLst/>
          </a:prstGeom>
          <a:solidFill>
            <a:srgbClr val="F0CE8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59120" y="-4815205"/>
            <a:ext cx="16041370" cy="160413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-4058920" y="-4110355"/>
            <a:ext cx="14631670" cy="146316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990725" y="1750695"/>
            <a:ext cx="8209915" cy="2909570"/>
          </a:xfrm>
          <a:prstGeom prst="rect">
            <a:avLst/>
          </a:prstGeom>
          <a:noFill/>
        </p:spPr>
        <p:txBody>
          <a:bodyPr wrap="square" rtlCol="0" anchor="ctr" anchorCtr="0">
            <a:noAutofit/>
            <a:scene3d>
              <a:camera prst="perspectiveFront"/>
              <a:lightRig rig="threePt" dir="t"/>
            </a:scene3d>
          </a:bodyPr>
          <a:lstStyle/>
          <a:p>
            <a:pPr lvl="1" algn="ctr"/>
            <a:r>
              <a:rPr lang="en-US" sz="9600" b="1" dirty="0" smtClean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0000" endA="300" endPos="50000" dist="60007" dir="5400000" sy="-100000" algn="bl" rotWithShape="0"/>
                </a:effectLst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THANKS</a:t>
            </a:r>
            <a:r>
              <a:rPr lang="en-US" sz="9600" b="1" dirty="0" smtClean="0">
                <a:ln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.</a:t>
            </a:r>
            <a:endParaRPr lang="en-US" sz="9600" b="1" dirty="0" smtClean="0">
              <a:ln>
                <a:solidFill>
                  <a:schemeClr val="bg2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  <a:latin typeface="Cascadia Mono SemiBold" panose="020B0609020000020004" charset="0"/>
              <a:cs typeface="Cascadia Mono SemiBold" panose="020B06090200000200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715" y="-1066666"/>
            <a:ext cx="12186285" cy="80313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333230" y="-478155"/>
            <a:ext cx="14631670" cy="146316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4770" y="387985"/>
            <a:ext cx="12127230" cy="4614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                                          Group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Members:-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scadia Code SemiBold" panose="020B0609020000020004" charset="0"/>
              <a:cs typeface="Cascadia Code SemiBold" panose="020B0609020000020004" charset="0"/>
              <a:sym typeface="+mn-ea"/>
            </a:endParaRPr>
          </a:p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scadia Code SemiBold" panose="020B0609020000020004" charset="0"/>
              <a:cs typeface="Cascadia Code SemiBold" panose="020B0609020000020004" charset="0"/>
              <a:sym typeface="+mn-ea"/>
            </a:endParaRPr>
          </a:p>
          <a:p>
            <a:pPr algn="ctr"/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Ehsan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Saleem		22P-9205</a:t>
            </a:r>
            <a:endParaRPr lang="en-US" sz="4000" dirty="0" err="1">
              <a:solidFill>
                <a:schemeClr val="tx1">
                  <a:lumMod val="85000"/>
                  <a:lumOff val="15000"/>
                </a:schemeClr>
              </a:solidFill>
              <a:latin typeface="Cascadia Code SemiBold" panose="020B0609020000020004" charset="0"/>
              <a:cs typeface="Cascadia Code SemiBold" panose="020B0609020000020004" charset="0"/>
              <a:sym typeface="+mn-ea"/>
            </a:endParaRPr>
          </a:p>
          <a:p>
            <a:pPr algn="ctr"/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Hamza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Khan		 22P-9178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scadia Code SemiBold" panose="020B0609020000020004" charset="0"/>
              <a:cs typeface="Cascadia Code SemiBold" panose="020B0609020000020004" charset="0"/>
              <a:sym typeface="+mn-ea"/>
            </a:endParaRPr>
          </a:p>
          <a:p>
            <a:pPr algn="ctr"/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Farooq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Farooqi		22P-9411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algn="ctr"/>
            <a:endParaRPr lang="en-US" sz="4000"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3175" y="0"/>
            <a:ext cx="1218628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63600" y="1145540"/>
            <a:ext cx="10464800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7200" dirty="0">
                <a:latin typeface="Cascadia Code SemiBold" panose="020B0609020000020004" charset="0"/>
                <a:cs typeface="Cascadia Code SemiBold" panose="020B0609020000020004" charset="0"/>
              </a:rPr>
              <a:t>Introduction</a:t>
            </a:r>
            <a:endParaRPr lang="en-US" sz="7200" dirty="0">
              <a:solidFill>
                <a:srgbClr val="C8472E"/>
              </a:solidFill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13710" y="2199640"/>
            <a:ext cx="14631670" cy="146316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354580" y="1920875"/>
            <a:ext cx="7484110" cy="34150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endParaRPr lang="en-US" sz="2400" dirty="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sz="2400" dirty="0">
                <a:latin typeface="Cascadia Code SemiBold" panose="020B0609020000020004" charset="0"/>
                <a:cs typeface="Cascadia Code SemiBold" panose="020B0609020000020004" charset="0"/>
              </a:rPr>
              <a:t>Welcome to our Object-Oriented Programming (OOP) project presentation.</a:t>
            </a:r>
            <a:endParaRPr lang="en-US" sz="2400" dirty="0">
              <a:latin typeface="Cascadia Code SemiBold" panose="020B0609020000020004" charset="0"/>
              <a:cs typeface="Cascadia Code SemiBold" panose="020B0609020000020004" charset="0"/>
            </a:endParaRPr>
          </a:p>
          <a:p>
            <a:endParaRPr lang="en-US" sz="2400" dirty="0">
              <a:latin typeface="Cascadia Code SemiBold" panose="020B0609020000020004" charset="0"/>
              <a:cs typeface="Cascadia Code SemiBold" panose="020B0609020000020004" charset="0"/>
            </a:endParaRPr>
          </a:p>
          <a:p>
            <a:endParaRPr lang="en-US" sz="2400" dirty="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sz="2400" dirty="0">
                <a:latin typeface="Cascadia Code SemiBold" panose="020B0609020000020004" charset="0"/>
                <a:cs typeface="Cascadia Code SemiBold" panose="020B0609020000020004" charset="0"/>
              </a:rPr>
              <a:t>Our project revolves around the classic and timeless gaming experience of a </a:t>
            </a:r>
            <a:r>
              <a:rPr lang="en-US" sz="2400" b="1" dirty="0">
                <a:latin typeface="Cascadia Code SemiBold" panose="020B0609020000020004" charset="0"/>
                <a:cs typeface="Cascadia Code SemiBold" panose="020B0609020000020004" charset="0"/>
              </a:rPr>
              <a:t>Snake Game</a:t>
            </a:r>
            <a:r>
              <a:rPr lang="en-US" sz="2400" dirty="0">
                <a:latin typeface="Cascadia Code SemiBold" panose="020B0609020000020004" charset="0"/>
                <a:cs typeface="Cascadia Code SemiBold" panose="020B0609020000020004" charset="0"/>
              </a:rPr>
              <a:t>.</a:t>
            </a:r>
            <a:endParaRPr lang="en-US" sz="2400" dirty="0">
              <a:latin typeface="Cascadia Code SemiBold" panose="020B0609020000020004" charset="0"/>
              <a:cs typeface="Cascadia Code SemiBold" panose="020B0609020000020004" charset="0"/>
            </a:endParaRPr>
          </a:p>
          <a:p>
            <a:endParaRPr lang="en-US" sz="2400" dirty="0"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3175" y="0"/>
            <a:ext cx="12186285" cy="6858000"/>
          </a:xfrm>
          <a:prstGeom prst="rect">
            <a:avLst/>
          </a:prstGeom>
          <a:solidFill>
            <a:srgbClr val="EAE0D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-1219200" y="-3745865"/>
            <a:ext cx="14631670" cy="146316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51940" y="-1105535"/>
            <a:ext cx="9089390" cy="90690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OOP_Snake_Project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3460" y="377190"/>
            <a:ext cx="5086350" cy="6102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" y="0"/>
            <a:ext cx="12345012" cy="10025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-12077700" y="-8965565"/>
            <a:ext cx="14631670" cy="146316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85150" y="2648585"/>
            <a:ext cx="16041370" cy="160413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3395" y="797560"/>
            <a:ext cx="7795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scadia Code SemiBold" panose="020B0609020000020004" charset="0"/>
                <a:cs typeface="Cascadia Code SemiBold" panose="020B0609020000020004" charset="0"/>
              </a:rPr>
              <a:t>   </a:t>
            </a:r>
            <a:r>
              <a:rPr lang="en-US" sz="4800" b="1" dirty="0" smtClean="0">
                <a:latin typeface="Cascadia Code SemiBold" panose="020B0609020000020004" charset="0"/>
                <a:cs typeface="Cascadia Code SemiBold" panose="020B0609020000020004" charset="0"/>
              </a:rPr>
              <a:t>Key components</a:t>
            </a:r>
            <a:endParaRPr lang="en-US" sz="4800" b="1" dirty="0"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8074" y="2201034"/>
            <a:ext cx="7485321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scadia Code SemiBold" panose="020B0609020000020004" charset="0"/>
                <a:cs typeface="Cascadia Code SemiBold" panose="020B0609020000020004" charset="0"/>
              </a:rPr>
              <a:t>Snake:</a:t>
            </a:r>
            <a:r>
              <a:rPr lang="en-US" dirty="0">
                <a:latin typeface="Cascadia Code SemiBold" panose="020B0609020000020004" charset="0"/>
                <a:cs typeface="Cascadia Code SemiBold" panose="020B0609020000020004" charset="0"/>
              </a:rPr>
              <a:t> The protagonist of our game, controlled by the player's inputs</a:t>
            </a:r>
            <a:r>
              <a:rPr lang="en-US" dirty="0" smtClean="0">
                <a:latin typeface="Cascadia Code SemiBold" panose="020B0609020000020004" charset="0"/>
                <a:cs typeface="Cascadia Code SemiBold" panose="020B0609020000020004" charset="0"/>
              </a:rPr>
              <a:t>.</a:t>
            </a:r>
            <a:endParaRPr lang="en-US" dirty="0" smtClean="0">
              <a:latin typeface="Cascadia Code SemiBold" panose="020B0609020000020004" charset="0"/>
              <a:cs typeface="Cascadia Code SemiBold" panose="020B0609020000020004" charset="0"/>
            </a:endParaRPr>
          </a:p>
          <a:p>
            <a:endParaRPr lang="en-US" dirty="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b="1" dirty="0">
                <a:latin typeface="Cascadia Code SemiBold" panose="020B0609020000020004" charset="0"/>
                <a:cs typeface="Cascadia Code SemiBold" panose="020B0609020000020004" charset="0"/>
              </a:rPr>
              <a:t>Fruit:</a:t>
            </a:r>
            <a:r>
              <a:rPr lang="en-US" dirty="0">
                <a:latin typeface="Cascadia Code SemiBold" panose="020B0609020000020004" charset="0"/>
                <a:cs typeface="Cascadia Code SemiBold" panose="020B0609020000020004" charset="0"/>
              </a:rPr>
              <a:t> The target for the snake to consume, contributing to its growth</a:t>
            </a:r>
            <a:r>
              <a:rPr lang="en-US" dirty="0" smtClean="0">
                <a:latin typeface="Cascadia Code SemiBold" panose="020B0609020000020004" charset="0"/>
                <a:cs typeface="Cascadia Code SemiBold" panose="020B0609020000020004" charset="0"/>
              </a:rPr>
              <a:t>.</a:t>
            </a:r>
            <a:endParaRPr lang="en-US" dirty="0" smtClean="0">
              <a:latin typeface="Cascadia Code SemiBold" panose="020B0609020000020004" charset="0"/>
              <a:cs typeface="Cascadia Code SemiBold" panose="020B0609020000020004" charset="0"/>
            </a:endParaRPr>
          </a:p>
          <a:p>
            <a:endParaRPr lang="en-US" dirty="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b="1" dirty="0">
                <a:latin typeface="Cascadia Code SemiBold" panose="020B0609020000020004" charset="0"/>
                <a:cs typeface="Cascadia Code SemiBold" panose="020B0609020000020004" charset="0"/>
              </a:rPr>
              <a:t>Game Environment:</a:t>
            </a:r>
            <a:r>
              <a:rPr lang="en-US" dirty="0">
                <a:latin typeface="Cascadia Code SemiBold" panose="020B0609020000020004" charset="0"/>
                <a:cs typeface="Cascadia Code SemiBold" panose="020B0609020000020004" charset="0"/>
              </a:rPr>
              <a:t> The interactive space where the snake maneuvers, filled with boundaries and dynamic elements.</a:t>
            </a:r>
            <a:endParaRPr lang="en-US" dirty="0">
              <a:latin typeface="Cascadia Code SemiBold" panose="020B0609020000020004" charset="0"/>
              <a:cs typeface="Cascadia Code SemiBold" panose="020B0609020000020004" charset="0"/>
            </a:endParaRPr>
          </a:p>
          <a:p>
            <a:endParaRPr lang="en-US" dirty="0"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3175" y="0"/>
            <a:ext cx="1218628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63600" y="588645"/>
            <a:ext cx="10464800" cy="20612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800" b="1" dirty="0">
                <a:latin typeface="Cascadia Mono SemiBold" panose="020B0609020000020004" charset="0"/>
                <a:cs typeface="Cascadia Mono SemiBold" panose="020B0609020000020004" charset="0"/>
              </a:rPr>
              <a:t>Introduction to SFML</a:t>
            </a:r>
            <a:br>
              <a:rPr lang="en-US" sz="8000" dirty="0">
                <a:latin typeface="Cascadia Mono SemiBold" panose="020B0609020000020004" charset="0"/>
                <a:cs typeface="Cascadia Mono SemiBold" panose="020B0609020000020004" charset="0"/>
              </a:rPr>
            </a:br>
            <a:endParaRPr lang="en-US" sz="8000" dirty="0">
              <a:solidFill>
                <a:schemeClr val="bg2">
                  <a:lumMod val="50000"/>
                </a:schemeClr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-12077700" y="-8965565"/>
            <a:ext cx="14631670" cy="146316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85150" y="2648585"/>
            <a:ext cx="16041370" cy="160413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62810" y="1986598"/>
            <a:ext cx="8209915" cy="35693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>
                <a:latin typeface="Cascadia Mono SemiBold" panose="020B0609020000020004" charset="0"/>
                <a:cs typeface="Cascadia Mono SemiBold" panose="020B0609020000020004" charset="0"/>
              </a:rPr>
              <a:t>SFML (Simple and Fast Multimedia Library):</a:t>
            </a:r>
            <a:endParaRPr lang="en-US" b="1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dirty="0">
                <a:latin typeface="Cascadia Mono SemiBold" panose="020B0609020000020004" charset="0"/>
                <a:cs typeface="Cascadia Mono SemiBold" panose="020B0609020000020004" charset="0"/>
              </a:rPr>
              <a:t> A powerful C++ library designed for game and multimedia development.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b="1" dirty="0">
                <a:latin typeface="Cascadia Mono SemiBold" panose="020B0609020000020004" charset="0"/>
                <a:cs typeface="Cascadia Mono SemiBold" panose="020B0609020000020004" charset="0"/>
              </a:rPr>
              <a:t>Functions: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b="1" dirty="0">
                <a:latin typeface="Cascadia Mono SemiBold" panose="020B0609020000020004" charset="0"/>
                <a:cs typeface="Cascadia Mono SemiBold" panose="020B0609020000020004" charset="0"/>
              </a:rPr>
              <a:t>Graphics:</a:t>
            </a:r>
            <a:r>
              <a:rPr lang="en-US" dirty="0">
                <a:latin typeface="Cascadia Mono SemiBold" panose="020B0609020000020004" charset="0"/>
                <a:cs typeface="Cascadia Mono SemiBold" panose="020B0609020000020004" charset="0"/>
              </a:rPr>
              <a:t> Rendering images, textures, and sprites on the screen.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b="1" dirty="0">
                <a:latin typeface="Cascadia Mono SemiBold" panose="020B0609020000020004" charset="0"/>
                <a:cs typeface="Cascadia Mono SemiBold" panose="020B0609020000020004" charset="0"/>
              </a:rPr>
              <a:t>Audio:</a:t>
            </a:r>
            <a:r>
              <a:rPr lang="en-US" dirty="0">
                <a:latin typeface="Cascadia Mono SemiBold" panose="020B0609020000020004" charset="0"/>
                <a:cs typeface="Cascadia Mono SemiBold" panose="020B0609020000020004" charset="0"/>
              </a:rPr>
              <a:t> Handling sound effects and background music.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b="1" dirty="0">
                <a:latin typeface="Cascadia Mono SemiBold" panose="020B0609020000020004" charset="0"/>
                <a:cs typeface="Cascadia Mono SemiBold" panose="020B0609020000020004" charset="0"/>
              </a:rPr>
              <a:t>Significance in Game Development: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dirty="0">
                <a:latin typeface="Cascadia Mono SemiBold" panose="020B0609020000020004" charset="0"/>
                <a:cs typeface="Cascadia Mono SemiBold" panose="020B0609020000020004" charset="0"/>
              </a:rPr>
              <a:t>SFML streamlines multimedia operations, providing developers with essential tools for creating immersive games.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 algn="ctr"/>
            <a:r>
              <a:rPr lang="en-US" sz="2800" dirty="0" smtClean="0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.</a:t>
            </a:r>
            <a:endParaRPr lang="en-US" sz="2800" dirty="0">
              <a:latin typeface="Cascadia Mono SemiBold" panose="020B0609020000020004" charset="0"/>
              <a:cs typeface="Cascadia Mono SemiBold" panose="020B06090200000200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62810" y="9489112"/>
            <a:ext cx="8209915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 algn="ctr"/>
            <a:r>
              <a:rPr lang="en-US" sz="2400" dirty="0" smtClean="0">
                <a:latin typeface="Cooper Hewitt" charset="0"/>
                <a:cs typeface="Cooper Hewitt" charset="0"/>
                <a:sym typeface="+mn-ea"/>
              </a:rPr>
              <a:t>.</a:t>
            </a:r>
            <a:endParaRPr lang="en-US" sz="2400" dirty="0">
              <a:latin typeface="Cooper Hewitt" charset="0"/>
              <a:cs typeface="Cooper Hewitt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3175" y="0"/>
            <a:ext cx="1218628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-7856220" y="4096385"/>
            <a:ext cx="16041370" cy="160413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67400" y="-11983085"/>
            <a:ext cx="14631670" cy="146316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1270" y="1666240"/>
            <a:ext cx="97650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ascadia Code SemiBold" panose="020B0609020000020004" charset="0"/>
                <a:cs typeface="Cascadia Code SemiBold" panose="020B0609020000020004" charset="0"/>
              </a:rPr>
              <a:t>SFML Functions - Graphics</a:t>
            </a:r>
            <a:endParaRPr lang="en-US" sz="4400" dirty="0"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990697" y="2434363"/>
            <a:ext cx="8209915" cy="32302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i="1" dirty="0">
                <a:latin typeface="Cascadia Mono SemiBold" panose="020B0609020000020004" charset="0"/>
                <a:cs typeface="Cascadia Mono SemiBold" panose="020B0609020000020004" charset="0"/>
              </a:rPr>
              <a:t>SFML Graphics in the Project: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b="1" dirty="0">
                <a:latin typeface="Cascadia Mono SemiBold" panose="020B0609020000020004" charset="0"/>
                <a:cs typeface="Cascadia Mono SemiBold" panose="020B0609020000020004" charset="0"/>
              </a:rPr>
              <a:t>Usage in Snake Game:</a:t>
            </a:r>
            <a:r>
              <a:rPr lang="en-US" dirty="0">
                <a:latin typeface="Cascadia Mono SemiBold" panose="020B0609020000020004" charset="0"/>
                <a:cs typeface="Cascadia Mono SemiBold" panose="020B0609020000020004" charset="0"/>
              </a:rPr>
              <a:t> SFML Graphics facilitates the rendering of game elements.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b="1" dirty="0">
                <a:latin typeface="Cascadia Mono SemiBold" panose="020B0609020000020004" charset="0"/>
                <a:cs typeface="Cascadia Mono SemiBold" panose="020B0609020000020004" charset="0"/>
              </a:rPr>
              <a:t>Key Functions: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b="1" dirty="0">
                <a:latin typeface="Cascadia Mono SemiBold" panose="020B0609020000020004" charset="0"/>
                <a:cs typeface="Cascadia Mono SemiBold" panose="020B0609020000020004" charset="0"/>
              </a:rPr>
              <a:t>Texture Loading:</a:t>
            </a:r>
            <a:r>
              <a:rPr lang="en-US" dirty="0">
                <a:latin typeface="Cascadia Mono SemiBold" panose="020B0609020000020004" charset="0"/>
                <a:cs typeface="Cascadia Mono SemiBold" panose="020B0609020000020004" charset="0"/>
              </a:rPr>
              <a:t> Loading images into the game.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b="1" dirty="0">
                <a:latin typeface="Cascadia Mono SemiBold" panose="020B0609020000020004" charset="0"/>
                <a:cs typeface="Cascadia Mono SemiBold" panose="020B0609020000020004" charset="0"/>
              </a:rPr>
              <a:t>Sprite Creation:</a:t>
            </a:r>
            <a:r>
              <a:rPr lang="en-US" dirty="0">
                <a:latin typeface="Cascadia Mono SemiBold" panose="020B0609020000020004" charset="0"/>
                <a:cs typeface="Cascadia Mono SemiBold" panose="020B0609020000020004" charset="0"/>
              </a:rPr>
              <a:t> Creating movable game entities.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b="1" dirty="0">
                <a:latin typeface="Cascadia Mono SemiBold" panose="020B0609020000020004" charset="0"/>
                <a:cs typeface="Cascadia Mono SemiBold" panose="020B0609020000020004" charset="0"/>
              </a:rPr>
              <a:t>Example:</a:t>
            </a:r>
            <a:endParaRPr lang="en-US" b="1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dirty="0">
                <a:latin typeface="Cascadia Mono SemiBold" panose="020B0609020000020004" charset="0"/>
                <a:cs typeface="Cascadia Mono SemiBold" panose="020B0609020000020004" charset="0"/>
              </a:rPr>
              <a:t>Loading a snake texture and applying it to the snake object.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 algn="ctr"/>
            <a:r>
              <a:rPr lang="en-US" sz="2400" dirty="0" smtClean="0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.</a:t>
            </a:r>
            <a:endParaRPr lang="en-US" sz="2400" dirty="0">
              <a:latin typeface="Cascadia Mono SemiBold" panose="020B0609020000020004" charset="0"/>
              <a:cs typeface="Cascadia Mono SemiBold" panose="020B06090200000200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0"/>
            <a:ext cx="12186285" cy="70279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162810" y="-3330268"/>
            <a:ext cx="8209915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 algn="ctr"/>
            <a:r>
              <a:rPr lang="en-US" sz="2400" dirty="0" smtClean="0">
                <a:latin typeface="Cooper Hewitt" charset="0"/>
                <a:cs typeface="Cooper Hewitt" charset="0"/>
                <a:sym typeface="+mn-ea"/>
              </a:rPr>
              <a:t>.</a:t>
            </a:r>
            <a:endParaRPr lang="en-US" sz="2400" dirty="0">
              <a:latin typeface="Cooper Hewitt" charset="0"/>
              <a:cs typeface="Cooper Hewitt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63600" y="956945"/>
            <a:ext cx="10464800" cy="20612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800" b="1" dirty="0">
                <a:latin typeface="Cascadia Code SemiBold" panose="020B0609020000020004" charset="0"/>
                <a:cs typeface="Cascadia Code SemiBold" panose="020B0609020000020004" charset="0"/>
              </a:rPr>
              <a:t>GUI Elements</a:t>
            </a:r>
            <a:br>
              <a:rPr lang="en-US" sz="8000" dirty="0">
                <a:latin typeface="Cascadia Code SemiBold" panose="020B0609020000020004" charset="0"/>
                <a:cs typeface="Cascadia Code SemiBold" panose="020B0609020000020004" charset="0"/>
              </a:rPr>
            </a:br>
            <a:endParaRPr lang="en-US" sz="8000" dirty="0">
              <a:solidFill>
                <a:schemeClr val="bg2">
                  <a:lumMod val="50000"/>
                </a:schemeClr>
              </a:solidFill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162810" y="2003170"/>
            <a:ext cx="8209915" cy="32302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i="1" dirty="0">
                <a:latin typeface="Cascadia Mono SemiBold" panose="020B0609020000020004" charset="0"/>
                <a:cs typeface="Cascadia Mono SemiBold" panose="020B0609020000020004" charset="0"/>
              </a:rPr>
              <a:t>GUI Elements in the Game</a:t>
            </a:r>
            <a:r>
              <a:rPr lang="en-US" i="1" dirty="0" smtClean="0">
                <a:latin typeface="Cascadia Mono SemiBold" panose="020B0609020000020004" charset="0"/>
                <a:cs typeface="Cascadia Mono SemiBold" panose="020B0609020000020004" charset="0"/>
              </a:rPr>
              <a:t>:</a:t>
            </a:r>
            <a:endParaRPr lang="en-US" i="1" dirty="0" smtClean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b="1" dirty="0">
                <a:latin typeface="Cascadia Mono SemiBold" panose="020B0609020000020004" charset="0"/>
                <a:cs typeface="Cascadia Mono SemiBold" panose="020B0609020000020004" charset="0"/>
              </a:rPr>
              <a:t>Platform, Borders, Snake, Fruit: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dirty="0">
                <a:latin typeface="Cascadia Mono SemiBold" panose="020B0609020000020004" charset="0"/>
                <a:cs typeface="Cascadia Mono SemiBold" panose="020B0609020000020004" charset="0"/>
              </a:rPr>
              <a:t>Key graphical components contributing to the game's visual appeal</a:t>
            </a:r>
            <a:r>
              <a:rPr lang="en-US" dirty="0" smtClean="0">
                <a:latin typeface="Cascadia Mono SemiBold" panose="020B0609020000020004" charset="0"/>
                <a:cs typeface="Cascadia Mono SemiBold" panose="020B0609020000020004" charset="0"/>
              </a:rPr>
              <a:t>.</a:t>
            </a:r>
            <a:endParaRPr lang="en-US" dirty="0" smtClean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b="1" dirty="0">
                <a:latin typeface="Cascadia Mono SemiBold" panose="020B0609020000020004" charset="0"/>
                <a:cs typeface="Cascadia Mono SemiBold" panose="020B0609020000020004" charset="0"/>
              </a:rPr>
              <a:t>SFML Drawing: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dirty="0">
                <a:latin typeface="Cascadia Mono SemiBold" panose="020B0609020000020004" charset="0"/>
                <a:cs typeface="Cascadia Mono SemiBold" panose="020B0609020000020004" charset="0"/>
              </a:rPr>
              <a:t>SFML is used to draw and display these elements on the game window.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 algn="ctr"/>
            <a:endParaRPr lang="en-US" sz="2400" dirty="0">
              <a:latin typeface="Cascadia Mono SemiBold" panose="020B0609020000020004" charset="0"/>
              <a:cs typeface="Cascadia Mono SemiBold" panose="020B0609020000020004" charset="0"/>
              <a:sym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623550" y="-3883660"/>
            <a:ext cx="14631670" cy="146316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-14129385" y="-4285615"/>
            <a:ext cx="16041370" cy="160413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3175" y="0"/>
            <a:ext cx="1218628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63600" y="-5607685"/>
            <a:ext cx="10464800" cy="13220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>
                <a:solidFill>
                  <a:srgbClr val="FF0000"/>
                </a:solidFill>
                <a:latin typeface="Montserrat ExtraBold" panose="00000900000000000000" charset="0"/>
                <a:cs typeface="Montserrat ExtraBold" panose="00000900000000000000" charset="0"/>
              </a:rPr>
              <a:t>LEADERSHIP</a:t>
            </a:r>
            <a:endParaRPr lang="en-US" sz="8000">
              <a:solidFill>
                <a:srgbClr val="FF0000"/>
              </a:solidFill>
              <a:latin typeface="Montserrat ExtraBold" panose="00000900000000000000" charset="0"/>
              <a:cs typeface="Montserrat ExtraBold" panose="00000900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562611"/>
            <a:ext cx="10464800" cy="329184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br>
              <a:rPr lang="en-US" sz="8000" b="1" dirty="0">
                <a:latin typeface="Cascadia Code SemiBold" panose="020B0609020000020004" charset="0"/>
                <a:cs typeface="Cascadia Code SemiBold" panose="020B0609020000020004" charset="0"/>
              </a:rPr>
            </a:br>
            <a:r>
              <a:rPr lang="en-US" sz="4800" b="1" dirty="0">
                <a:latin typeface="Cascadia Code SemiBold" panose="020B0609020000020004" charset="0"/>
                <a:cs typeface="Cascadia Code SemiBold" panose="020B0609020000020004" charset="0"/>
              </a:rPr>
              <a:t>SFML Functions - Audio</a:t>
            </a:r>
            <a:br>
              <a:rPr lang="en-US" sz="8000" dirty="0">
                <a:latin typeface="Cascadia Code SemiBold" panose="020B0609020000020004" charset="0"/>
                <a:cs typeface="Cascadia Code SemiBold" panose="020B0609020000020004" charset="0"/>
              </a:rPr>
            </a:br>
            <a:endParaRPr lang="en-US" sz="8000" dirty="0">
              <a:solidFill>
                <a:schemeClr val="bg2">
                  <a:lumMod val="50000"/>
                </a:schemeClr>
              </a:solidFill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-10026650" y="3391535"/>
            <a:ext cx="14631670" cy="146316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38880" y="-14493875"/>
            <a:ext cx="16041370" cy="160413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991191" y="2674326"/>
            <a:ext cx="8209915" cy="26765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i="1" dirty="0">
                <a:latin typeface="Cascadia Mono SemiBold" panose="020B0609020000020004" charset="0"/>
                <a:cs typeface="Cascadia Mono SemiBold" panose="020B0609020000020004" charset="0"/>
              </a:rPr>
              <a:t>SFML Audio in the Project: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b="1" dirty="0">
                <a:latin typeface="Cascadia Mono SemiBold" panose="020B0609020000020004" charset="0"/>
                <a:cs typeface="Cascadia Mono SemiBold" panose="020B0609020000020004" charset="0"/>
              </a:rPr>
              <a:t>Usage in Snake Game:</a:t>
            </a:r>
            <a:r>
              <a:rPr lang="en-US" dirty="0">
                <a:latin typeface="Cascadia Mono SemiBold" panose="020B0609020000020004" charset="0"/>
                <a:cs typeface="Cascadia Mono SemiBold" panose="020B0609020000020004" charset="0"/>
              </a:rPr>
              <a:t> </a:t>
            </a:r>
            <a:endParaRPr lang="en-US" dirty="0" smtClean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dirty="0" smtClean="0">
                <a:latin typeface="Cascadia Mono SemiBold" panose="020B0609020000020004" charset="0"/>
                <a:cs typeface="Cascadia Mono SemiBold" panose="020B0609020000020004" charset="0"/>
              </a:rPr>
              <a:t>SFML </a:t>
            </a:r>
            <a:r>
              <a:rPr lang="en-US" dirty="0">
                <a:latin typeface="Cascadia Mono SemiBold" panose="020B0609020000020004" charset="0"/>
                <a:cs typeface="Cascadia Mono SemiBold" panose="020B0609020000020004" charset="0"/>
              </a:rPr>
              <a:t>Audio manages the game's sound environment</a:t>
            </a:r>
            <a:r>
              <a:rPr lang="en-US" dirty="0" smtClean="0">
                <a:latin typeface="Cascadia Mono SemiBold" panose="020B0609020000020004" charset="0"/>
                <a:cs typeface="Cascadia Mono SemiBold" panose="020B0609020000020004" charset="0"/>
              </a:rPr>
              <a:t>.</a:t>
            </a:r>
            <a:endParaRPr lang="en-US" dirty="0" smtClean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b="1" dirty="0">
                <a:latin typeface="Cascadia Mono SemiBold" panose="020B0609020000020004" charset="0"/>
                <a:cs typeface="Cascadia Mono SemiBold" panose="020B0609020000020004" charset="0"/>
              </a:rPr>
              <a:t>Implementation of Theme Music: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dirty="0">
                <a:latin typeface="Cascadia Mono SemiBold" panose="020B0609020000020004" charset="0"/>
                <a:cs typeface="Cascadia Mono SemiBold" panose="020B0609020000020004" charset="0"/>
              </a:rPr>
              <a:t>Background theme music enhances the gaming experience.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/>
            <a:r>
              <a:rPr lang="en-US" dirty="0">
                <a:latin typeface="Cascadia Mono SemiBold" panose="020B0609020000020004" charset="0"/>
                <a:cs typeface="Cascadia Mono SemiBold" panose="020B0609020000020004" charset="0"/>
              </a:rPr>
              <a:t>Played on a loop throughout the game for continuity.</a:t>
            </a:r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en-US" dirty="0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lvl="1" algn="ctr"/>
            <a:endParaRPr lang="en-US" sz="2400" dirty="0">
              <a:latin typeface="Cascadia Mono SemiBold" panose="020B0609020000020004" charset="0"/>
              <a:cs typeface="Cascadia Mono SemiBold" panose="020B06090200000200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2641</Words>
  <Application>WPS Presentation</Application>
  <PresentationFormat>Custom</PresentationFormat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Montserrat ExtraBold</vt:lpstr>
      <vt:lpstr>Segoe Print</vt:lpstr>
      <vt:lpstr>Cooper Hewitt</vt:lpstr>
      <vt:lpstr>Calibri</vt:lpstr>
      <vt:lpstr>Microsoft YaHei</vt:lpstr>
      <vt:lpstr>Arial Unicode MS</vt:lpstr>
      <vt:lpstr>Calibri Light</vt:lpstr>
      <vt:lpstr>Bahnschrift SemiBold Condensed</vt:lpstr>
      <vt:lpstr>Cascadia Mono SemiBold</vt:lpstr>
      <vt:lpstr>Bahnschrift SemiBold</vt:lpstr>
      <vt:lpstr>Cascadia Code SemiBold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Talha</dc:creator>
  <cp:lastModifiedBy>ok</cp:lastModifiedBy>
  <cp:revision>21</cp:revision>
  <dcterms:created xsi:type="dcterms:W3CDTF">2023-12-02T03:00:00Z</dcterms:created>
  <dcterms:modified xsi:type="dcterms:W3CDTF">2023-12-25T06:31:14Z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1C6BC7D477FB445F8A113F0446875E25_12</vt:lpwstr>
  </property>
  <property fmtid="{D5CDD505-2E9C-101B-9397-08002B2CF9AE}" pid="3" name="KSOProductBuildVer">
    <vt:lpwstr>1033-12.2.0.13359</vt:lpwstr>
  </property>
</Properties>
</file>