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3f367b649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3f367b649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f367c2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f367c2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3f367c2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3f367c2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3f367c23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3f367c2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406170a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406170a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26CDC980-8025-5497-58BA-434136AA0C68}"/>
              </a:ext>
            </a:extLst>
          </p:cNvPr>
          <p:cNvPicPr>
            <a:picLocks noChangeAspect="1"/>
          </p:cNvPicPr>
          <p:nvPr/>
        </p:nvPicPr>
        <p:blipFill>
          <a:blip r:embed="rId3"/>
          <a:stretch>
            <a:fillRect/>
          </a:stretch>
        </p:blipFill>
        <p:spPr>
          <a:xfrm>
            <a:off x="-1" y="0"/>
            <a:ext cx="9144000" cy="5154193"/>
          </a:xfrm>
          <a:prstGeom prst="rect">
            <a:avLst/>
          </a:prstGeom>
        </p:spPr>
      </p:pic>
      <p:sp>
        <p:nvSpPr>
          <p:cNvPr id="54" name="Google Shape;54;p13"/>
          <p:cNvSpPr txBox="1">
            <a:spLocks noGrp="1"/>
          </p:cNvSpPr>
          <p:nvPr>
            <p:ph type="ctrTitle"/>
          </p:nvPr>
        </p:nvSpPr>
        <p:spPr>
          <a:xfrm>
            <a:off x="311708" y="2246488"/>
            <a:ext cx="8520600" cy="98213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chemeClr val="bg1"/>
                </a:solidFill>
                <a:latin typeface="Montserrat Bold" pitchFamily="2" charset="0"/>
              </a:rPr>
              <a:t>What is Metaverse?</a:t>
            </a:r>
            <a:endParaRPr dirty="0">
              <a:solidFill>
                <a:schemeClr val="bg1"/>
              </a:solidFill>
              <a:latin typeface="Montserrat Bold" pitchFamily="2" charset="0"/>
            </a:endParaRPr>
          </a:p>
        </p:txBody>
      </p:sp>
      <p:sp>
        <p:nvSpPr>
          <p:cNvPr id="55" name="Google Shape;55;p13"/>
          <p:cNvSpPr txBox="1">
            <a:spLocks noGrp="1"/>
          </p:cNvSpPr>
          <p:nvPr>
            <p:ph type="subTitle" idx="1"/>
          </p:nvPr>
        </p:nvSpPr>
        <p:spPr>
          <a:xfrm>
            <a:off x="519288" y="440881"/>
            <a:ext cx="2810934" cy="902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bg1"/>
                </a:solidFill>
                <a:latin typeface="Montserrat Medium" panose="00000600000000000000" pitchFamily="2" charset="0"/>
              </a:rPr>
              <a:t>Name : </a:t>
            </a:r>
            <a:r>
              <a:rPr lang="en-US" sz="1200" dirty="0">
                <a:solidFill>
                  <a:schemeClr val="bg1"/>
                </a:solidFill>
                <a:latin typeface="Montserrat Medium" panose="00000600000000000000" pitchFamily="2" charset="0"/>
              </a:rPr>
              <a:t>Hamza Sarwar</a:t>
            </a:r>
            <a:endParaRPr sz="1200" dirty="0">
              <a:solidFill>
                <a:schemeClr val="bg1"/>
              </a:solidFill>
              <a:latin typeface="Montserrat Medium" panose="00000600000000000000" pitchFamily="2" charset="0"/>
            </a:endParaRPr>
          </a:p>
          <a:p>
            <a:pPr marL="0" lvl="0" indent="0" algn="l" rtl="0">
              <a:spcBef>
                <a:spcPts val="0"/>
              </a:spcBef>
              <a:spcAft>
                <a:spcPts val="0"/>
              </a:spcAft>
              <a:buNone/>
            </a:pPr>
            <a:r>
              <a:rPr lang="en" sz="1200" dirty="0">
                <a:solidFill>
                  <a:schemeClr val="bg1"/>
                </a:solidFill>
                <a:latin typeface="Montserrat Medium" panose="00000600000000000000" pitchFamily="2" charset="0"/>
              </a:rPr>
              <a:t>Roll No : PIAIC202301</a:t>
            </a:r>
            <a:endParaRPr sz="1200" dirty="0">
              <a:solidFill>
                <a:schemeClr val="bg1"/>
              </a:solidFill>
              <a:latin typeface="Montserrat Medium" panose="00000600000000000000" pitchFamily="2" charset="0"/>
            </a:endParaRPr>
          </a:p>
          <a:p>
            <a:pPr marL="0" lvl="0" indent="0" algn="l" rtl="0">
              <a:spcBef>
                <a:spcPts val="0"/>
              </a:spcBef>
              <a:spcAft>
                <a:spcPts val="0"/>
              </a:spcAft>
              <a:buNone/>
            </a:pPr>
            <a:r>
              <a:rPr lang="en" sz="1200" dirty="0">
                <a:solidFill>
                  <a:schemeClr val="bg1"/>
                </a:solidFill>
                <a:latin typeface="Montserrat Medium" panose="00000600000000000000" pitchFamily="2" charset="0"/>
              </a:rPr>
              <a:t>Center : UMT (Lahore)</a:t>
            </a:r>
            <a:endParaRPr sz="1200" dirty="0">
              <a:solidFill>
                <a:schemeClr val="bg1"/>
              </a:solidFill>
              <a:latin typeface="Montserrat Medium" panose="00000600000000000000" pitchFamily="2" charset="0"/>
            </a:endParaRPr>
          </a:p>
          <a:p>
            <a:pPr marL="0" lvl="0" indent="0" algn="l" rtl="0">
              <a:spcBef>
                <a:spcPts val="0"/>
              </a:spcBef>
              <a:spcAft>
                <a:spcPts val="0"/>
              </a:spcAft>
              <a:buNone/>
            </a:pPr>
            <a:r>
              <a:rPr lang="en" sz="1200" dirty="0">
                <a:solidFill>
                  <a:schemeClr val="bg1"/>
                </a:solidFill>
                <a:latin typeface="Montserrat Medium" panose="00000600000000000000" pitchFamily="2" charset="0"/>
              </a:rPr>
              <a:t>Batch - 39 | Time - 02:00 to 06:00</a:t>
            </a:r>
            <a:endParaRPr sz="1200" dirty="0">
              <a:solidFill>
                <a:schemeClr val="bg1"/>
              </a:solidFill>
              <a:latin typeface="Montserrat Medium" panose="000006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6555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What is Metaverse?</a:t>
            </a:r>
            <a:endParaRPr b="1" dirty="0">
              <a:latin typeface="Montserrat Bold" pitchFamily="2" charset="0"/>
            </a:endParaRPr>
          </a:p>
        </p:txBody>
      </p:sp>
      <p:sp>
        <p:nvSpPr>
          <p:cNvPr id="61" name="Google Shape;61;p14"/>
          <p:cNvSpPr txBox="1">
            <a:spLocks noGrp="1"/>
          </p:cNvSpPr>
          <p:nvPr>
            <p:ph type="body" idx="1"/>
          </p:nvPr>
        </p:nvSpPr>
        <p:spPr>
          <a:xfrm>
            <a:off x="406300" y="1130050"/>
            <a:ext cx="37881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200" b="1" dirty="0">
                <a:solidFill>
                  <a:srgbClr val="FF0000"/>
                </a:solidFill>
                <a:latin typeface="Montserrat Medium" panose="00000600000000000000" pitchFamily="2" charset="0"/>
              </a:rPr>
              <a:t>Meta - Greek Word (After / Beyond)</a:t>
            </a:r>
            <a:br>
              <a:rPr lang="en" sz="1200" b="1" dirty="0">
                <a:solidFill>
                  <a:srgbClr val="FF0000"/>
                </a:solidFill>
                <a:latin typeface="Montserrat Medium" panose="00000600000000000000" pitchFamily="2" charset="0"/>
              </a:rPr>
            </a:br>
            <a:r>
              <a:rPr lang="en" sz="1200" b="1" dirty="0">
                <a:solidFill>
                  <a:srgbClr val="FF0000"/>
                </a:solidFill>
                <a:latin typeface="Montserrat Medium" panose="00000600000000000000" pitchFamily="2" charset="0"/>
              </a:rPr>
              <a:t>Verse - Universe</a:t>
            </a:r>
            <a:endParaRPr sz="1200" b="1" dirty="0">
              <a:solidFill>
                <a:srgbClr val="FF0000"/>
              </a:solidFill>
              <a:latin typeface="Montserrat Medium" panose="00000600000000000000" pitchFamily="2" charset="0"/>
            </a:endParaRPr>
          </a:p>
          <a:p>
            <a:pPr marL="0" lvl="0" indent="0" algn="l" rtl="0">
              <a:spcBef>
                <a:spcPts val="1200"/>
              </a:spcBef>
              <a:spcAft>
                <a:spcPts val="0"/>
              </a:spcAft>
              <a:buNone/>
            </a:pPr>
            <a:r>
              <a:rPr lang="en" sz="1400" dirty="0">
                <a:latin typeface="Montserrat Medium" panose="00000600000000000000" pitchFamily="2" charset="0"/>
              </a:rPr>
              <a:t>The Metaverse is a type of digital world or reality combining blockchain technology, social media, online gaming, virtual reality, augmented reality, digital tokens, and assets. </a:t>
            </a:r>
            <a:endParaRPr sz="1400" dirty="0">
              <a:latin typeface="Montserrat Medium" panose="00000600000000000000" pitchFamily="2" charset="0"/>
            </a:endParaRPr>
          </a:p>
          <a:p>
            <a:pPr marL="0" lvl="0" indent="0" algn="l" rtl="0">
              <a:spcBef>
                <a:spcPts val="1200"/>
              </a:spcBef>
              <a:spcAft>
                <a:spcPts val="1200"/>
              </a:spcAft>
              <a:buNone/>
            </a:pPr>
            <a:r>
              <a:rPr lang="en" sz="1400" dirty="0">
                <a:latin typeface="Montserrat Medium" panose="00000600000000000000" pitchFamily="2" charset="0"/>
              </a:rPr>
              <a:t>This helps users to fully utilize this virtual space to interact with one another. In addition, virtual reality and augmented reality creates various sensory elements to make the experience more enjoyable for the user.</a:t>
            </a:r>
            <a:br>
              <a:rPr lang="en" sz="1400" dirty="0">
                <a:latin typeface="Montserrat Medium" panose="00000600000000000000" pitchFamily="2" charset="0"/>
              </a:rPr>
            </a:br>
            <a:br>
              <a:rPr lang="en" sz="1400" dirty="0">
                <a:latin typeface="Montserrat Medium" panose="00000600000000000000" pitchFamily="2" charset="0"/>
              </a:rPr>
            </a:br>
            <a:r>
              <a:rPr lang="en" sz="800" i="1" dirty="0">
                <a:latin typeface="Montserrat Medium" panose="00000600000000000000" pitchFamily="2" charset="0"/>
              </a:rPr>
              <a:t>(Term “Metaverse” was coined by Author Neal Stepson in his 1992 novel Snow Crash)</a:t>
            </a:r>
            <a:endParaRPr sz="800" i="1" dirty="0">
              <a:latin typeface="Montserrat Medium" panose="00000600000000000000" pitchFamily="2" charset="0"/>
            </a:endParaRPr>
          </a:p>
        </p:txBody>
      </p:sp>
      <p:pic>
        <p:nvPicPr>
          <p:cNvPr id="62" name="Google Shape;62;p14"/>
          <p:cNvPicPr preferRelativeResize="0"/>
          <p:nvPr/>
        </p:nvPicPr>
        <p:blipFill rotWithShape="1">
          <a:blip r:embed="rId3">
            <a:alphaModFix/>
          </a:blip>
          <a:srcRect l="43013"/>
          <a:stretch/>
        </p:blipFill>
        <p:spPr>
          <a:xfrm>
            <a:off x="4804750" y="582475"/>
            <a:ext cx="3695226" cy="364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Importance of Metaverse</a:t>
            </a:r>
            <a:endParaRPr b="1" dirty="0">
              <a:latin typeface="Montserrat Bold" pitchFamily="2" charset="0"/>
            </a:endParaRPr>
          </a:p>
        </p:txBody>
      </p:sp>
      <p:sp>
        <p:nvSpPr>
          <p:cNvPr id="68" name="Google Shape;68;p15"/>
          <p:cNvSpPr txBox="1">
            <a:spLocks noGrp="1"/>
          </p:cNvSpPr>
          <p:nvPr>
            <p:ph type="body" idx="1"/>
          </p:nvPr>
        </p:nvSpPr>
        <p:spPr>
          <a:xfrm>
            <a:off x="235500" y="1152475"/>
            <a:ext cx="39339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US" sz="1200" dirty="0">
                <a:latin typeface="Montserrat Medium" panose="00000600000000000000" pitchFamily="2" charset="0"/>
              </a:rPr>
              <a:t>The experience within the Metaverse can open up new opportunities for individuals and businesses. For example, individuals can showcase their works or sell their services within the Metaverse in full digital form.</a:t>
            </a:r>
            <a:br>
              <a:rPr lang="en-US" sz="1200" dirty="0">
                <a:latin typeface="Montserrat Medium" panose="00000600000000000000" pitchFamily="2" charset="0"/>
              </a:rPr>
            </a:br>
            <a:endParaRPr lang="en-US" sz="1200" dirty="0">
              <a:latin typeface="Montserrat Medium" panose="00000600000000000000" pitchFamily="2" charset="0"/>
            </a:endParaRPr>
          </a:p>
          <a:p>
            <a:pPr marL="457200" lvl="0" indent="-304800" algn="l" rtl="0">
              <a:spcBef>
                <a:spcPts val="0"/>
              </a:spcBef>
              <a:spcAft>
                <a:spcPts val="0"/>
              </a:spcAft>
              <a:buSzPts val="1200"/>
              <a:buChar char="●"/>
            </a:pPr>
            <a:r>
              <a:rPr lang="en-US" sz="1200" dirty="0">
                <a:latin typeface="Montserrat Medium" panose="00000600000000000000" pitchFamily="2" charset="0"/>
              </a:rPr>
              <a:t>It can become a place for entertainment, commerce, workplaces, and even social gathering venues. Users will only need access to the internet to go into the Metaverse.</a:t>
            </a:r>
            <a:br>
              <a:rPr lang="en-US" sz="1200" dirty="0">
                <a:latin typeface="Montserrat Medium" panose="00000600000000000000" pitchFamily="2" charset="0"/>
              </a:rPr>
            </a:br>
            <a:endParaRPr lang="en-US" sz="1200" dirty="0">
              <a:latin typeface="Montserrat Medium" panose="00000600000000000000" pitchFamily="2" charset="0"/>
            </a:endParaRPr>
          </a:p>
          <a:p>
            <a:pPr marL="457200" lvl="0" indent="-304800" algn="l" rtl="0">
              <a:spcBef>
                <a:spcPts val="0"/>
              </a:spcBef>
              <a:spcAft>
                <a:spcPts val="0"/>
              </a:spcAft>
              <a:buSzPts val="1200"/>
              <a:buChar char="●"/>
            </a:pPr>
            <a:r>
              <a:rPr lang="en-US" sz="1200" dirty="0">
                <a:latin typeface="Montserrat Medium" panose="00000600000000000000" pitchFamily="2" charset="0"/>
              </a:rPr>
              <a:t>The Metaverse can be the next phase for the internet where every type of digital experience can be in one place, making it efficient for the users.</a:t>
            </a:r>
          </a:p>
        </p:txBody>
      </p:sp>
      <p:pic>
        <p:nvPicPr>
          <p:cNvPr id="69" name="Google Shape;69;p15"/>
          <p:cNvPicPr preferRelativeResize="0"/>
          <p:nvPr/>
        </p:nvPicPr>
        <p:blipFill rotWithShape="1">
          <a:blip r:embed="rId3">
            <a:alphaModFix/>
          </a:blip>
          <a:srcRect l="8999"/>
          <a:stretch/>
        </p:blipFill>
        <p:spPr>
          <a:xfrm>
            <a:off x="4722475" y="1300975"/>
            <a:ext cx="3965174" cy="261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02900" y="453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Elements of Metaverse</a:t>
            </a:r>
            <a:endParaRPr b="1" dirty="0">
              <a:latin typeface="Montserrat Bold" pitchFamily="2" charset="0"/>
            </a:endParaRPr>
          </a:p>
        </p:txBody>
      </p:sp>
      <p:sp>
        <p:nvSpPr>
          <p:cNvPr id="75" name="Google Shape;75;p16"/>
          <p:cNvSpPr txBox="1">
            <a:spLocks noGrp="1"/>
          </p:cNvSpPr>
          <p:nvPr>
            <p:ph type="body" idx="1"/>
          </p:nvPr>
        </p:nvSpPr>
        <p:spPr>
          <a:xfrm>
            <a:off x="311700" y="1115175"/>
            <a:ext cx="37275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latin typeface="Montserrat Medium" panose="00000600000000000000" pitchFamily="2" charset="0"/>
              </a:rPr>
              <a:t>Web 3.0</a:t>
            </a:r>
            <a:br>
              <a:rPr lang="en" sz="1400" dirty="0">
                <a:latin typeface="Montserrat Medium" panose="00000600000000000000" pitchFamily="2" charset="0"/>
              </a:rPr>
            </a:br>
            <a:r>
              <a:rPr lang="en" sz="1400" dirty="0">
                <a:latin typeface="Montserrat Medium" panose="00000600000000000000" pitchFamily="2" charset="0"/>
              </a:rPr>
              <a:t> </a:t>
            </a:r>
            <a:endParaRPr sz="1400" dirty="0">
              <a:latin typeface="Montserrat Medium" panose="00000600000000000000" pitchFamily="2" charset="0"/>
            </a:endParaRPr>
          </a:p>
          <a:p>
            <a:pPr marL="457200" lvl="0" indent="-317500" algn="l" rtl="0">
              <a:spcBef>
                <a:spcPts val="0"/>
              </a:spcBef>
              <a:spcAft>
                <a:spcPts val="0"/>
              </a:spcAft>
              <a:buSzPts val="1400"/>
              <a:buChar char="●"/>
            </a:pPr>
            <a:r>
              <a:rPr lang="en" sz="1400" dirty="0">
                <a:latin typeface="Montserrat Medium" panose="00000600000000000000" pitchFamily="2" charset="0"/>
              </a:rPr>
              <a:t>NFTs</a:t>
            </a:r>
            <a:br>
              <a:rPr lang="en" sz="1400" dirty="0">
                <a:latin typeface="Montserrat Medium" panose="00000600000000000000" pitchFamily="2" charset="0"/>
              </a:rPr>
            </a:br>
            <a:endParaRPr sz="1400" dirty="0">
              <a:latin typeface="Montserrat Medium" panose="00000600000000000000" pitchFamily="2" charset="0"/>
            </a:endParaRPr>
          </a:p>
          <a:p>
            <a:pPr marL="457200" lvl="0" indent="-317500" algn="l" rtl="0">
              <a:spcBef>
                <a:spcPts val="0"/>
              </a:spcBef>
              <a:spcAft>
                <a:spcPts val="0"/>
              </a:spcAft>
              <a:buSzPts val="1400"/>
              <a:buChar char="●"/>
            </a:pPr>
            <a:r>
              <a:rPr lang="en" sz="1400" dirty="0">
                <a:latin typeface="Montserrat Medium" panose="00000600000000000000" pitchFamily="2" charset="0"/>
              </a:rPr>
              <a:t>Games</a:t>
            </a:r>
            <a:br>
              <a:rPr lang="en" sz="1400" dirty="0">
                <a:latin typeface="Montserrat Medium" panose="00000600000000000000" pitchFamily="2" charset="0"/>
              </a:rPr>
            </a:br>
            <a:endParaRPr sz="1400" dirty="0">
              <a:latin typeface="Montserrat Medium" panose="00000600000000000000" pitchFamily="2" charset="0"/>
            </a:endParaRPr>
          </a:p>
          <a:p>
            <a:pPr marL="457200" lvl="0" indent="-317500" algn="l" rtl="0">
              <a:spcBef>
                <a:spcPts val="0"/>
              </a:spcBef>
              <a:spcAft>
                <a:spcPts val="0"/>
              </a:spcAft>
              <a:buSzPts val="1400"/>
              <a:buChar char="●"/>
            </a:pPr>
            <a:r>
              <a:rPr lang="en" sz="1400" dirty="0">
                <a:latin typeface="Montserrat Medium" panose="00000600000000000000" pitchFamily="2" charset="0"/>
              </a:rPr>
              <a:t>Blockchain Protocols</a:t>
            </a:r>
            <a:br>
              <a:rPr lang="en" sz="1400" dirty="0">
                <a:latin typeface="Montserrat Medium" panose="00000600000000000000" pitchFamily="2" charset="0"/>
              </a:rPr>
            </a:br>
            <a:endParaRPr sz="1400" dirty="0">
              <a:latin typeface="Montserrat Medium" panose="00000600000000000000" pitchFamily="2" charset="0"/>
            </a:endParaRPr>
          </a:p>
          <a:p>
            <a:pPr marL="457200" lvl="0" indent="-317500" algn="l" rtl="0">
              <a:lnSpc>
                <a:spcPct val="100000"/>
              </a:lnSpc>
              <a:spcBef>
                <a:spcPts val="0"/>
              </a:spcBef>
              <a:spcAft>
                <a:spcPts val="0"/>
              </a:spcAft>
              <a:buSzPts val="1400"/>
              <a:buChar char="●"/>
            </a:pPr>
            <a:r>
              <a:rPr lang="en" sz="1400" dirty="0">
                <a:latin typeface="Montserrat Medium" panose="00000600000000000000" pitchFamily="2" charset="0"/>
              </a:rPr>
              <a:t>Cryptocurrencies/Tokens</a:t>
            </a:r>
            <a:br>
              <a:rPr lang="en" sz="1400" dirty="0">
                <a:latin typeface="Montserrat Medium" panose="00000600000000000000" pitchFamily="2" charset="0"/>
              </a:rPr>
            </a:br>
            <a:endParaRPr sz="1400" dirty="0">
              <a:latin typeface="Montserrat Medium" panose="00000600000000000000" pitchFamily="2" charset="0"/>
            </a:endParaRPr>
          </a:p>
          <a:p>
            <a:pPr marL="457200" lvl="0" indent="-317500" algn="l" rtl="0">
              <a:lnSpc>
                <a:spcPct val="100000"/>
              </a:lnSpc>
              <a:spcBef>
                <a:spcPts val="0"/>
              </a:spcBef>
              <a:spcAft>
                <a:spcPts val="0"/>
              </a:spcAft>
              <a:buSzPts val="1400"/>
              <a:buChar char="●"/>
            </a:pPr>
            <a:r>
              <a:rPr lang="en" sz="1400" dirty="0">
                <a:latin typeface="Montserrat Medium" panose="00000600000000000000" pitchFamily="2" charset="0"/>
              </a:rPr>
              <a:t>Augmented Reality (AR)</a:t>
            </a:r>
            <a:br>
              <a:rPr lang="en" sz="1400" dirty="0">
                <a:latin typeface="Montserrat Medium" panose="00000600000000000000" pitchFamily="2" charset="0"/>
              </a:rPr>
            </a:br>
            <a:endParaRPr sz="1400" dirty="0">
              <a:latin typeface="Montserrat Medium" panose="00000600000000000000" pitchFamily="2" charset="0"/>
            </a:endParaRPr>
          </a:p>
          <a:p>
            <a:pPr marL="457200" lvl="0" indent="-317500" algn="l" rtl="0">
              <a:lnSpc>
                <a:spcPct val="100000"/>
              </a:lnSpc>
              <a:spcBef>
                <a:spcPts val="0"/>
              </a:spcBef>
              <a:spcAft>
                <a:spcPts val="0"/>
              </a:spcAft>
              <a:buSzPts val="1400"/>
              <a:buChar char="●"/>
            </a:pPr>
            <a:r>
              <a:rPr lang="en" sz="1400" dirty="0">
                <a:latin typeface="Montserrat Medium" panose="00000600000000000000" pitchFamily="2" charset="0"/>
              </a:rPr>
              <a:t>Virtual Reality (VR)</a:t>
            </a:r>
            <a:endParaRPr sz="1400" dirty="0">
              <a:latin typeface="Montserrat Medium" panose="00000600000000000000" pitchFamily="2" charset="0"/>
            </a:endParaRPr>
          </a:p>
        </p:txBody>
      </p:sp>
      <p:pic>
        <p:nvPicPr>
          <p:cNvPr id="76" name="Google Shape;76;p16"/>
          <p:cNvPicPr preferRelativeResize="0"/>
          <p:nvPr/>
        </p:nvPicPr>
        <p:blipFill rotWithShape="1">
          <a:blip r:embed="rId3">
            <a:alphaModFix/>
          </a:blip>
          <a:srcRect l="14889" r="17060"/>
          <a:stretch/>
        </p:blipFill>
        <p:spPr>
          <a:xfrm>
            <a:off x="4839700" y="1115175"/>
            <a:ext cx="3266274" cy="270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and Games</a:t>
            </a:r>
            <a:endParaRPr b="1" dirty="0">
              <a:latin typeface="Montserrat Bold" pitchFamily="2" charset="0"/>
            </a:endParaRPr>
          </a:p>
        </p:txBody>
      </p:sp>
      <p:sp>
        <p:nvSpPr>
          <p:cNvPr id="82" name="Google Shape;82;p17"/>
          <p:cNvSpPr txBox="1">
            <a:spLocks noGrp="1"/>
          </p:cNvSpPr>
          <p:nvPr>
            <p:ph type="body" idx="1"/>
          </p:nvPr>
        </p:nvSpPr>
        <p:spPr>
          <a:xfrm>
            <a:off x="311700" y="1152475"/>
            <a:ext cx="4089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latin typeface="Montserrat Medium" panose="00000600000000000000" pitchFamily="2" charset="0"/>
              </a:rPr>
              <a:t>Games are a major part of the Metaverse ecosystem. In Metaverse, the game will not have a centralized model system.</a:t>
            </a:r>
            <a:br>
              <a:rPr lang="en" sz="1400" dirty="0">
                <a:latin typeface="Montserrat Medium" panose="00000600000000000000" pitchFamily="2" charset="0"/>
              </a:rPr>
            </a:br>
            <a:br>
              <a:rPr lang="en" sz="1400" dirty="0">
                <a:latin typeface="Montserrat Medium" panose="00000600000000000000" pitchFamily="2" charset="0"/>
              </a:rPr>
            </a:br>
            <a:r>
              <a:rPr lang="en" sz="1400" dirty="0">
                <a:latin typeface="Montserrat Medium" panose="00000600000000000000" pitchFamily="2" charset="0"/>
              </a:rPr>
              <a:t>It will also come with an internalized economic structure that will help users to buy in-game assets. Unique assets are represented by NFTs, and these assets can be sold on other NFT marketplaces. The users buying these in-game assets will have sole ownership over them.</a:t>
            </a:r>
            <a:endParaRPr sz="1400" dirty="0">
              <a:latin typeface="Montserrat Medium" panose="00000600000000000000" pitchFamily="2" charset="0"/>
            </a:endParaRPr>
          </a:p>
        </p:txBody>
      </p:sp>
      <p:pic>
        <p:nvPicPr>
          <p:cNvPr id="83" name="Google Shape;83;p17"/>
          <p:cNvPicPr preferRelativeResize="0"/>
          <p:nvPr/>
        </p:nvPicPr>
        <p:blipFill rotWithShape="1">
          <a:blip r:embed="rId3">
            <a:alphaModFix/>
          </a:blip>
          <a:srcRect l="10758" r="9017"/>
          <a:stretch/>
        </p:blipFill>
        <p:spPr>
          <a:xfrm>
            <a:off x="4800025" y="1152475"/>
            <a:ext cx="3900900" cy="265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Industries Using Metaverse Technology</a:t>
            </a:r>
            <a:endParaRPr b="1"/>
          </a:p>
        </p:txBody>
      </p:sp>
      <p:sp>
        <p:nvSpPr>
          <p:cNvPr id="89" name="Google Shape;89;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Finance</a:t>
            </a:r>
            <a:endParaRPr sz="1600"/>
          </a:p>
          <a:p>
            <a:pPr marL="457200" lvl="0" indent="-330200" algn="l" rtl="0">
              <a:spcBef>
                <a:spcPts val="0"/>
              </a:spcBef>
              <a:spcAft>
                <a:spcPts val="0"/>
              </a:spcAft>
              <a:buSzPts val="1600"/>
              <a:buChar char="●"/>
            </a:pPr>
            <a:r>
              <a:rPr lang="en" sz="1600"/>
              <a:t>Fashion</a:t>
            </a:r>
            <a:endParaRPr sz="1600"/>
          </a:p>
          <a:p>
            <a:pPr marL="457200" lvl="0" indent="-330200" algn="l" rtl="0">
              <a:spcBef>
                <a:spcPts val="0"/>
              </a:spcBef>
              <a:spcAft>
                <a:spcPts val="0"/>
              </a:spcAft>
              <a:buSzPts val="1600"/>
              <a:buChar char="●"/>
            </a:pPr>
            <a:r>
              <a:rPr lang="en" sz="1600"/>
              <a:t>Gaming</a:t>
            </a:r>
            <a:endParaRPr sz="1600"/>
          </a:p>
          <a:p>
            <a:pPr marL="457200" lvl="0" indent="-330200" algn="l" rtl="0">
              <a:spcBef>
                <a:spcPts val="0"/>
              </a:spcBef>
              <a:spcAft>
                <a:spcPts val="0"/>
              </a:spcAft>
              <a:buSzPts val="1600"/>
              <a:buChar char="●"/>
            </a:pPr>
            <a:r>
              <a:rPr lang="en" sz="1600"/>
              <a:t>Marketing</a:t>
            </a:r>
            <a:endParaRPr sz="1600"/>
          </a:p>
          <a:p>
            <a:pPr marL="457200" lvl="0" indent="-330200" algn="l" rtl="0">
              <a:spcBef>
                <a:spcPts val="0"/>
              </a:spcBef>
              <a:spcAft>
                <a:spcPts val="0"/>
              </a:spcAft>
              <a:buSzPts val="1600"/>
              <a:buChar char="●"/>
            </a:pPr>
            <a:r>
              <a:rPr lang="en" sz="1600"/>
              <a:t>Virtual Shows</a:t>
            </a:r>
            <a:endParaRPr sz="1600"/>
          </a:p>
          <a:p>
            <a:pPr marL="457200" lvl="0" indent="-330200" algn="l" rtl="0">
              <a:spcBef>
                <a:spcPts val="0"/>
              </a:spcBef>
              <a:spcAft>
                <a:spcPts val="0"/>
              </a:spcAft>
              <a:buSzPts val="1600"/>
              <a:buChar char="●"/>
            </a:pPr>
            <a:r>
              <a:rPr lang="en" sz="1600"/>
              <a:t>Art Galleries</a:t>
            </a:r>
            <a:endParaRPr sz="1600"/>
          </a:p>
          <a:p>
            <a:pPr marL="457200" lvl="0" indent="-330200" algn="l" rtl="0">
              <a:spcBef>
                <a:spcPts val="0"/>
              </a:spcBef>
              <a:spcAft>
                <a:spcPts val="0"/>
              </a:spcAft>
              <a:buSzPts val="1600"/>
              <a:buChar char="●"/>
            </a:pPr>
            <a:r>
              <a:rPr lang="en" sz="1600"/>
              <a:t>Architecture</a:t>
            </a:r>
            <a:endParaRPr sz="1600"/>
          </a:p>
          <a:p>
            <a:pPr marL="457200" lvl="0" indent="-330200" algn="l" rtl="0">
              <a:spcBef>
                <a:spcPts val="0"/>
              </a:spcBef>
              <a:spcAft>
                <a:spcPts val="0"/>
              </a:spcAft>
              <a:buSzPts val="1600"/>
              <a:buChar char="●"/>
            </a:pPr>
            <a:r>
              <a:rPr lang="en" sz="1600"/>
              <a:t>Entertainment</a:t>
            </a:r>
            <a:endParaRPr sz="1600"/>
          </a:p>
        </p:txBody>
      </p:sp>
      <p:pic>
        <p:nvPicPr>
          <p:cNvPr id="90" name="Google Shape;90;p18"/>
          <p:cNvPicPr preferRelativeResize="0"/>
          <p:nvPr/>
        </p:nvPicPr>
        <p:blipFill>
          <a:blip r:embed="rId3">
            <a:alphaModFix/>
          </a:blip>
          <a:stretch>
            <a:fillRect/>
          </a:stretch>
        </p:blipFill>
        <p:spPr>
          <a:xfrm>
            <a:off x="4199275" y="1277825"/>
            <a:ext cx="4267201" cy="2844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354</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Montserrat Bold</vt:lpstr>
      <vt:lpstr>Montserrat Medium</vt:lpstr>
      <vt:lpstr>Simple Light</vt:lpstr>
      <vt:lpstr>What is Metaverse?</vt:lpstr>
      <vt:lpstr>What is Metaverse?</vt:lpstr>
      <vt:lpstr>Importance of Metaverse</vt:lpstr>
      <vt:lpstr>Elements of Metaverse</vt:lpstr>
      <vt:lpstr>Metaverse and Games</vt:lpstr>
      <vt:lpstr>Industries Using Metaverse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Metaverse?</dc:title>
  <cp:lastModifiedBy>Hamza Mughal</cp:lastModifiedBy>
  <cp:revision>3</cp:revision>
  <dcterms:modified xsi:type="dcterms:W3CDTF">2022-10-15T19:02:17Z</dcterms:modified>
</cp:coreProperties>
</file>