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58" r:id="rId6"/>
    <p:sldId id="259" r:id="rId7"/>
    <p:sldId id="279" r:id="rId8"/>
    <p:sldId id="265" r:id="rId9"/>
    <p:sldId id="267" r:id="rId10"/>
    <p:sldId id="280" r:id="rId11"/>
    <p:sldId id="281" r:id="rId12"/>
    <p:sldId id="268" r:id="rId13"/>
    <p:sldId id="269" r:id="rId14"/>
    <p:sldId id="270" r:id="rId15"/>
    <p:sldId id="271" r:id="rId16"/>
    <p:sldId id="272" r:id="rId17"/>
    <p:sldId id="266" r:id="rId18"/>
    <p:sldId id="273" r:id="rId19"/>
    <p:sldId id="274" r:id="rId20"/>
    <p:sldId id="275" r:id="rId21"/>
    <p:sldId id="276" r:id="rId22"/>
    <p:sldId id="262" r:id="rId23"/>
    <p:sldId id="264" r:id="rId24"/>
    <p:sldId id="263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4AF9-E84C-4743-88C5-A3FF5E6B999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E7C0-B555-4274-8648-E78D222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A8BEA640-61E7-4B4F-A04C-87DC0E2F5841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3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63638" y="696913"/>
            <a:ext cx="4657725" cy="3481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958" tIns="46479" rIns="92958" bIns="4647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ar-JO" altLang="en-US" sz="18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10075"/>
            <a:ext cx="5119687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ar-JO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0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73CF0C91-77F6-451A-9A43-DABF08B212E1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7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163638" y="696913"/>
            <a:ext cx="4657725" cy="3481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958" tIns="46479" rIns="92958" bIns="4647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ar-JO" altLang="en-US" sz="18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10075"/>
            <a:ext cx="5119687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ar-JO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4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C4D0B7A6-5B4C-4B87-9BC2-FDA08455F6D9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19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1163638" y="696913"/>
            <a:ext cx="4657725" cy="3481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958" tIns="46479" rIns="92958" bIns="4647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ar-JO" altLang="en-US" sz="18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10075"/>
            <a:ext cx="5119687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ar-JO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3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1DC0C600-3D5B-4B1B-95CC-A772C2CBF1C5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20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63638" y="696913"/>
            <a:ext cx="4657725" cy="3481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958" tIns="46479" rIns="92958" bIns="4647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ar-JO" altLang="en-US" sz="18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10075"/>
            <a:ext cx="5119687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ar-JO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4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63AA00B4-2FDD-441B-91D0-B6C322D4D7D4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21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63638" y="696913"/>
            <a:ext cx="4657725" cy="3481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958" tIns="46479" rIns="92958" bIns="4647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ar-JO" altLang="en-US" sz="18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10075"/>
            <a:ext cx="5119687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ar-JO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9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2B02F794-0129-46DC-807B-CAE01A9014BB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22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163638" y="696913"/>
            <a:ext cx="4657725" cy="34813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958" tIns="46479" rIns="92958" bIns="4647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ar-JO" altLang="en-US" sz="1800">
              <a:latin typeface="Arial" panose="020B0604020202020204" pitchFamily="34" charset="0"/>
            </a:endParaRPr>
          </a:p>
        </p:txBody>
      </p:sp>
      <p:sp>
        <p:nvSpPr>
          <p:cNvPr id="11268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10075"/>
            <a:ext cx="51212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463"/>
              </a:spcBef>
              <a:tabLst>
                <a:tab pos="0" algn="l"/>
                <a:tab pos="928688" algn="l"/>
                <a:tab pos="1858963" algn="l"/>
                <a:tab pos="2787650" algn="l"/>
                <a:tab pos="3717925" algn="l"/>
                <a:tab pos="4646613" algn="l"/>
                <a:tab pos="5576888" algn="l"/>
                <a:tab pos="6505575" algn="l"/>
                <a:tab pos="7435850" algn="l"/>
                <a:tab pos="8366125" algn="l"/>
                <a:tab pos="9294813" algn="l"/>
                <a:tab pos="10225088" algn="l"/>
                <a:tab pos="10688638" algn="l"/>
              </a:tabLst>
            </a:pPr>
            <a:r>
              <a:rPr lang="en-GB" altLang="en-US">
                <a:latin typeface="Times New Roman" panose="02020603050405020304" pitchFamily="18" charset="0"/>
                <a:cs typeface="AR PL ShanHeiSun Uni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5367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47AE-F276-4A83-A9A7-8B8B540ACA7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41C7-7B7A-4C80-9C32-08D2D85F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2"/>
                </a:solidFill>
              </a:rPr>
              <a:t>Modern Block Ciphers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Introduction to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402844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" y="369636"/>
            <a:ext cx="12117572" cy="509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9" y="5316611"/>
            <a:ext cx="287655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89" y="3252899"/>
            <a:ext cx="97155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545" y="5720736"/>
            <a:ext cx="971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666750"/>
            <a:ext cx="11077575" cy="552450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146339" y="2065743"/>
            <a:ext cx="1524000" cy="1447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1   0   3   2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3   2   1   0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0   2   1   3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3   1   3   2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87257" y="2604977"/>
            <a:ext cx="57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146339" y="3858879"/>
            <a:ext cx="1447800" cy="1447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0   1   2   3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2   0   1   3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3   0   1   0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2   1   0   3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87367" y="4124856"/>
            <a:ext cx="57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108" y="5822259"/>
            <a:ext cx="2373226" cy="1060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214" y="3513543"/>
            <a:ext cx="714086" cy="462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129" y="6205023"/>
            <a:ext cx="772024" cy="499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953" y="5390871"/>
            <a:ext cx="3150047" cy="6156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245" y="4891326"/>
            <a:ext cx="772024" cy="4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4" y="499730"/>
            <a:ext cx="11630025" cy="3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9" y="28575"/>
            <a:ext cx="9896475" cy="682942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345479" y="2431680"/>
            <a:ext cx="1447800" cy="1447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0   1   2   3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2   0   1   3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3   0   1   0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2   1   0   3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0177" y="2970914"/>
            <a:ext cx="4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345479" y="714263"/>
            <a:ext cx="1447800" cy="1433514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1   0   3   2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3   2   1   0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0   2   1   3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3   1   3   2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0177" y="1431020"/>
            <a:ext cx="4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231" y="1981582"/>
            <a:ext cx="774248" cy="500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953" y="4714820"/>
            <a:ext cx="3150047" cy="6156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676" y="5357297"/>
            <a:ext cx="2373226" cy="10608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80" y="5406305"/>
            <a:ext cx="774248" cy="5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8" y="234950"/>
            <a:ext cx="10839450" cy="476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" y="5106896"/>
            <a:ext cx="505777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18" y="5106896"/>
            <a:ext cx="4076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80987"/>
            <a:ext cx="114204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" y="543220"/>
            <a:ext cx="12192000" cy="45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2" y="788360"/>
            <a:ext cx="11353800" cy="432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5004723"/>
            <a:ext cx="11877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3507" y="138223"/>
            <a:ext cx="307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Appendix</a:t>
            </a:r>
            <a:endParaRPr lang="en-US" sz="28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3" y="747367"/>
            <a:ext cx="5038917" cy="977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3" y="1735826"/>
            <a:ext cx="4022208" cy="91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6" y="2681214"/>
            <a:ext cx="2591867" cy="115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1127451"/>
            <a:ext cx="4109167" cy="803155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29763" y="4159212"/>
            <a:ext cx="1447800" cy="1433514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1   0   3   2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3   2   1   0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0   2   1   3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3   1   3   2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840867" y="4152069"/>
            <a:ext cx="1447800" cy="1447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0   1   2   3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2   0   1   3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3   0   1   0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2   1   0   3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763" y="3628849"/>
            <a:ext cx="59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s0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9767" y="3636001"/>
            <a:ext cx="59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s1</a:t>
            </a:r>
            <a:endParaRPr lang="en-US" sz="2800" dirty="0">
              <a:latin typeface="Georgia" panose="020405020504050203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274" y="2566311"/>
            <a:ext cx="4112386" cy="998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632" y="4032718"/>
            <a:ext cx="4362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88899"/>
            <a:ext cx="4000500" cy="763588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Generation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733800" y="1676401"/>
            <a:ext cx="16764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P10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733800" y="3505201"/>
            <a:ext cx="16764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P8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733800" y="5334001"/>
            <a:ext cx="16764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P8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657600" y="2514601"/>
            <a:ext cx="6858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LS-1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4800600" y="2514601"/>
            <a:ext cx="6858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LS-1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3657600" y="4572001"/>
            <a:ext cx="6858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LS-2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4800600" y="4572001"/>
            <a:ext cx="6858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LS-2</a:t>
            </a: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4572000" y="1295400"/>
            <a:ext cx="1588" cy="3810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4038600" y="2024064"/>
            <a:ext cx="1588" cy="490537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5105400" y="2019300"/>
            <a:ext cx="1588" cy="4953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4014789" y="2862264"/>
            <a:ext cx="1587" cy="638175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5110164" y="2862264"/>
            <a:ext cx="1587" cy="642937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 flipH="1">
            <a:off x="2663825" y="4038600"/>
            <a:ext cx="1835150" cy="1588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V="1">
            <a:off x="4495801" y="3863975"/>
            <a:ext cx="4763" cy="1778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4038600" y="4914900"/>
            <a:ext cx="1588" cy="4191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5129214" y="4919664"/>
            <a:ext cx="1587" cy="414337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H="1">
            <a:off x="3349626" y="3124200"/>
            <a:ext cx="663575" cy="1588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3352800" y="3124200"/>
            <a:ext cx="1588" cy="11430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3352800" y="4267200"/>
            <a:ext cx="685800" cy="1588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4038600" y="4267200"/>
            <a:ext cx="1588" cy="3048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5110164" y="3119439"/>
            <a:ext cx="733425" cy="1587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5834064" y="3124201"/>
            <a:ext cx="1587" cy="1133475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 flipH="1">
            <a:off x="5092700" y="4257675"/>
            <a:ext cx="744538" cy="1588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 flipH="1">
            <a:off x="5092701" y="4262438"/>
            <a:ext cx="11113" cy="3048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 flipH="1">
            <a:off x="2740025" y="6019800"/>
            <a:ext cx="1835150" cy="1588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 flipV="1">
            <a:off x="4572000" y="5683251"/>
            <a:ext cx="1588" cy="339725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 flipH="1">
            <a:off x="4492625" y="1371600"/>
            <a:ext cx="158750" cy="762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 flipH="1">
            <a:off x="3959225" y="2133600"/>
            <a:ext cx="158750" cy="762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 flipH="1">
            <a:off x="5026025" y="2133600"/>
            <a:ext cx="158750" cy="762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 flipH="1">
            <a:off x="2968625" y="3962400"/>
            <a:ext cx="158750" cy="1524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 flipH="1">
            <a:off x="3959225" y="5029200"/>
            <a:ext cx="158750" cy="762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 flipH="1">
            <a:off x="5026026" y="5010150"/>
            <a:ext cx="201613" cy="9525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75" name="Line 34"/>
          <p:cNvSpPr>
            <a:spLocks noChangeShapeType="1"/>
          </p:cNvSpPr>
          <p:nvPr/>
        </p:nvSpPr>
        <p:spPr bwMode="auto">
          <a:xfrm flipH="1">
            <a:off x="3059114" y="5919788"/>
            <a:ext cx="173037" cy="17145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3276600" y="57150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2895600" y="36576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74" name="Text Box 37"/>
          <p:cNvSpPr txBox="1">
            <a:spLocks noChangeArrowheads="1"/>
          </p:cNvSpPr>
          <p:nvPr/>
        </p:nvSpPr>
        <p:spPr bwMode="auto">
          <a:xfrm>
            <a:off x="4114800" y="49530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5181600" y="49530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4191000" y="20574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4724400" y="20574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282" name="Line 41"/>
          <p:cNvSpPr>
            <a:spLocks noChangeShapeType="1"/>
          </p:cNvSpPr>
          <p:nvPr/>
        </p:nvSpPr>
        <p:spPr bwMode="auto">
          <a:xfrm flipH="1">
            <a:off x="3883025" y="2895600"/>
            <a:ext cx="234950" cy="1524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0283" name="Line 42"/>
          <p:cNvSpPr>
            <a:spLocks noChangeShapeType="1"/>
          </p:cNvSpPr>
          <p:nvPr/>
        </p:nvSpPr>
        <p:spPr bwMode="auto">
          <a:xfrm flipH="1">
            <a:off x="5026025" y="2895600"/>
            <a:ext cx="158750" cy="152400"/>
          </a:xfrm>
          <a:prstGeom prst="line">
            <a:avLst/>
          </a:prstGeom>
          <a:noFill/>
          <a:ln w="936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4380" name="Text Box 43"/>
          <p:cNvSpPr txBox="1">
            <a:spLocks noChangeArrowheads="1"/>
          </p:cNvSpPr>
          <p:nvPr/>
        </p:nvSpPr>
        <p:spPr bwMode="auto">
          <a:xfrm>
            <a:off x="4114800" y="28956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81" name="Text Box 44"/>
          <p:cNvSpPr txBox="1">
            <a:spLocks noChangeArrowheads="1"/>
          </p:cNvSpPr>
          <p:nvPr/>
        </p:nvSpPr>
        <p:spPr bwMode="auto">
          <a:xfrm>
            <a:off x="4724400" y="28956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286" name="Text Box 45"/>
          <p:cNvSpPr txBox="1">
            <a:spLocks noChangeArrowheads="1"/>
          </p:cNvSpPr>
          <p:nvPr/>
        </p:nvSpPr>
        <p:spPr bwMode="auto">
          <a:xfrm>
            <a:off x="2057400" y="3886201"/>
            <a:ext cx="4572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K</a:t>
            </a:r>
            <a:r>
              <a:rPr lang="en-GB" sz="1600" baseline="-25000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0287" name="Text Box 46"/>
          <p:cNvSpPr txBox="1">
            <a:spLocks noChangeArrowheads="1"/>
          </p:cNvSpPr>
          <p:nvPr/>
        </p:nvSpPr>
        <p:spPr bwMode="auto">
          <a:xfrm>
            <a:off x="2133600" y="5867401"/>
            <a:ext cx="4572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K</a:t>
            </a:r>
            <a:r>
              <a:rPr lang="en-GB" sz="1600" baseline="-25000">
                <a:solidFill>
                  <a:srgbClr val="EAEAEA"/>
                </a:solidFill>
              </a:rPr>
              <a:t>2</a:t>
            </a:r>
          </a:p>
        </p:txBody>
      </p:sp>
      <p:sp>
        <p:nvSpPr>
          <p:cNvPr id="14384" name="Text Box 47"/>
          <p:cNvSpPr txBox="1">
            <a:spLocks noChangeArrowheads="1"/>
          </p:cNvSpPr>
          <p:nvPr/>
        </p:nvSpPr>
        <p:spPr bwMode="auto">
          <a:xfrm>
            <a:off x="4724400" y="1219201"/>
            <a:ext cx="457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843589" y="34569"/>
            <a:ext cx="44958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  </a:t>
            </a: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>
                <a:latin typeface="Arial" panose="020B0604020202020204" pitchFamily="34" charset="0"/>
              </a:rPr>
              <a:t>Operations</a:t>
            </a: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(A)   Apply permutation P10: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(B)   Apply LS-1 (left shift 1) to each 5-bit group. </a:t>
            </a:r>
            <a:br>
              <a:rPr lang="en-US" altLang="en-US" sz="1600">
                <a:latin typeface="Arial" panose="020B0604020202020204" pitchFamily="34" charset="0"/>
              </a:rPr>
            </a:br>
            <a:r>
              <a:rPr lang="en-US" altLang="en-US" sz="1600">
                <a:latin typeface="Arial" panose="020B0604020202020204" pitchFamily="34" charset="0"/>
              </a:rPr>
              <a:t> 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(C)   Apply permutation P8: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(D)   Apply LS-2 (left shift 2) to each 5-bit group. </a:t>
            </a:r>
          </a:p>
        </p:txBody>
      </p:sp>
      <p:pic>
        <p:nvPicPr>
          <p:cNvPr id="14386" name="Picture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9" y="872768"/>
            <a:ext cx="441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9" y="2257068"/>
            <a:ext cx="3784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05204"/>
              </p:ext>
            </p:extLst>
          </p:nvPr>
        </p:nvGraphicFramePr>
        <p:xfrm>
          <a:off x="6227764" y="3194328"/>
          <a:ext cx="3818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0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5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12016"/>
              </p:ext>
            </p:extLst>
          </p:nvPr>
        </p:nvGraphicFramePr>
        <p:xfrm>
          <a:off x="6260448" y="3684519"/>
          <a:ext cx="3818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0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5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09692" y="365752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3952" y="3195836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26856"/>
              </p:ext>
            </p:extLst>
          </p:nvPr>
        </p:nvGraphicFramePr>
        <p:xfrm>
          <a:off x="6260448" y="4140439"/>
          <a:ext cx="185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82002"/>
              </p:ext>
            </p:extLst>
          </p:nvPr>
        </p:nvGraphicFramePr>
        <p:xfrm>
          <a:off x="8227365" y="4140439"/>
          <a:ext cx="185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0273287" y="405535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LS-1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778"/>
              </p:ext>
            </p:extLst>
          </p:nvPr>
        </p:nvGraphicFramePr>
        <p:xfrm>
          <a:off x="6259421" y="4625936"/>
          <a:ext cx="3818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0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5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0216511" y="455696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 </a:t>
            </a:r>
            <a:r>
              <a:rPr lang="en-US" dirty="0">
                <a:sym typeface="Wingdings" panose="05000000000000000000" pitchFamily="2" charset="2"/>
              </a:rPr>
              <a:t> K1</a:t>
            </a:r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05939"/>
              </p:ext>
            </p:extLst>
          </p:nvPr>
        </p:nvGraphicFramePr>
        <p:xfrm>
          <a:off x="6259421" y="5081856"/>
          <a:ext cx="3818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0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5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0338081" y="539339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LS-2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18446"/>
              </p:ext>
            </p:extLst>
          </p:nvPr>
        </p:nvGraphicFramePr>
        <p:xfrm>
          <a:off x="6245694" y="5470626"/>
          <a:ext cx="185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94659"/>
              </p:ext>
            </p:extLst>
          </p:nvPr>
        </p:nvGraphicFramePr>
        <p:xfrm>
          <a:off x="8212611" y="5470626"/>
          <a:ext cx="185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02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49791"/>
              </p:ext>
            </p:extLst>
          </p:nvPr>
        </p:nvGraphicFramePr>
        <p:xfrm>
          <a:off x="6245694" y="5878044"/>
          <a:ext cx="38189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80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5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89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0202784" y="580907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 </a:t>
            </a:r>
            <a:r>
              <a:rPr lang="en-US" dirty="0">
                <a:sym typeface="Wingdings" panose="05000000000000000000" pitchFamily="2" charset="2"/>
              </a:rPr>
              <a:t> 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11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Basic idea of modern block ciphers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373563"/>
          </a:xfrm>
        </p:spPr>
        <p:txBody>
          <a:bodyPr/>
          <a:lstStyle/>
          <a:p>
            <a:r>
              <a:rPr lang="en-US" altLang="en-US" sz="2700" dirty="0"/>
              <a:t>From classical ciphers, we learn two techniques that may improve security: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Encrypt multiple letters at a time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Use multiple </a:t>
            </a:r>
            <a:r>
              <a:rPr lang="en-US" altLang="en-US" dirty="0" err="1"/>
              <a:t>ciphertext</a:t>
            </a:r>
            <a:r>
              <a:rPr lang="en-US" altLang="en-US" dirty="0"/>
              <a:t> alphabets (Polyalphabetic ciphers)</a:t>
            </a:r>
          </a:p>
          <a:p>
            <a:r>
              <a:rPr lang="en-US" altLang="en-US" sz="2700" dirty="0"/>
              <a:t>Combining these two techniques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encrypt eight (or more) letters at a time 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called a block cipher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and use an extremely large number of </a:t>
            </a:r>
            <a:r>
              <a:rPr lang="en-US" altLang="en-US" dirty="0" err="1"/>
              <a:t>ciphertext</a:t>
            </a:r>
            <a:r>
              <a:rPr lang="en-US" altLang="en-US" dirty="0"/>
              <a:t> alphabets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will be called modes of operation</a:t>
            </a:r>
          </a:p>
          <a:p>
            <a:pPr>
              <a:lnSpc>
                <a:spcPct val="80000"/>
              </a:lnSpc>
            </a:pPr>
            <a:endParaRPr lang="en-US" altLang="en-US" sz="27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64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285523" y="421964"/>
            <a:ext cx="6858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ea typeface="+mj-ea"/>
              </a:rPr>
              <a:t>S-box Operation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(1)   First and fourth bits give row number </a:t>
            </a:r>
            <a:br>
              <a:rPr lang="en-US" dirty="0"/>
            </a:br>
            <a:r>
              <a:rPr lang="en-US" dirty="0"/>
              <a:t>(2)   Second and third bits give column number </a:t>
            </a:r>
            <a:br>
              <a:rPr lang="en-US" dirty="0"/>
            </a:br>
            <a:r>
              <a:rPr lang="en-US" dirty="0"/>
              <a:t>(3)   Look up number in specified row and column </a:t>
            </a:r>
            <a:br>
              <a:rPr lang="en-US" dirty="0"/>
            </a:br>
            <a:r>
              <a:rPr lang="en-US" dirty="0"/>
              <a:t>(4)   Convert to binary </a:t>
            </a:r>
          </a:p>
        </p:txBody>
      </p:sp>
      <p:sp>
        <p:nvSpPr>
          <p:cNvPr id="18435" name="Rectangle 36"/>
          <p:cNvSpPr>
            <a:spLocks noChangeArrowheads="1"/>
          </p:cNvSpPr>
          <p:nvPr/>
        </p:nvSpPr>
        <p:spPr bwMode="auto">
          <a:xfrm>
            <a:off x="2438401" y="2563813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Arial" panose="020B0604020202020204" pitchFamily="34" charset="0"/>
              </a:rPr>
              <a:t>S0: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endParaRPr lang="ar-JO" altLang="en-US" sz="1800" dirty="0">
              <a:latin typeface="Arial" panose="020B0604020202020204" pitchFamily="34" charset="0"/>
            </a:endParaRPr>
          </a:p>
        </p:txBody>
      </p:sp>
      <p:sp>
        <p:nvSpPr>
          <p:cNvPr id="18436" name="Rectangle 37"/>
          <p:cNvSpPr>
            <a:spLocks noChangeArrowheads="1"/>
          </p:cNvSpPr>
          <p:nvPr/>
        </p:nvSpPr>
        <p:spPr bwMode="auto">
          <a:xfrm>
            <a:off x="5867401" y="2574925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latin typeface="Arial" panose="020B0604020202020204" pitchFamily="34" charset="0"/>
              </a:rPr>
              <a:t>S1: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endParaRPr lang="ar-JO" altLang="en-US" sz="1800">
              <a:latin typeface="Arial" panose="020B0604020202020204" pitchFamily="34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514600" y="2944813"/>
            <a:ext cx="1524000" cy="1447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1   0   3   2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3   2   1   0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0   2   1   3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3   1   3   2</a:t>
            </a: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943600" y="2944813"/>
            <a:ext cx="1447800" cy="1447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0   1   2   3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2   0   1   3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3   0   1   0</a:t>
            </a:r>
          </a:p>
          <a:p>
            <a:pPr>
              <a:lnSpc>
                <a:spcPct val="11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/>
              <a:t>2   1   0   3</a:t>
            </a:r>
          </a:p>
        </p:txBody>
      </p:sp>
      <p:sp>
        <p:nvSpPr>
          <p:cNvPr id="18439" name="Rectangle 37"/>
          <p:cNvSpPr>
            <a:spLocks noChangeArrowheads="1"/>
          </p:cNvSpPr>
          <p:nvPr/>
        </p:nvSpPr>
        <p:spPr bwMode="auto">
          <a:xfrm>
            <a:off x="1981200" y="4697414"/>
            <a:ext cx="6006353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u="sng" dirty="0">
                <a:latin typeface="Arial" panose="020B0604020202020204" pitchFamily="34" charset="0"/>
              </a:rPr>
              <a:t>The function F</a:t>
            </a:r>
            <a:r>
              <a:rPr lang="en-US" altLang="en-US" sz="1400" b="1" baseline="-30000" dirty="0">
                <a:latin typeface="Arial" panose="020B0604020202020204" pitchFamily="34" charset="0"/>
              </a:rPr>
              <a:t>K</a:t>
            </a:r>
            <a:r>
              <a:rPr lang="en-US" altLang="en-US" sz="1400" b="1" dirty="0">
                <a:latin typeface="Arial" panose="020B0604020202020204" pitchFamily="34" charset="0"/>
              </a:rPr>
              <a:t>(</a:t>
            </a:r>
            <a:r>
              <a:rPr lang="en-US" altLang="en-US" sz="1400" b="1" u="sng" dirty="0">
                <a:latin typeface="Arial" panose="020B0604020202020204" pitchFamily="34" charset="0"/>
              </a:rPr>
              <a:t> 8-bits ) ---------&gt; ( 8-bits 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Let  L, R  be the left 4 bits and right 4 bits of the input. Then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Arial" panose="020B0604020202020204" pitchFamily="34" charset="0"/>
              </a:rPr>
              <a:t>F</a:t>
            </a:r>
            <a:r>
              <a:rPr lang="en-US" altLang="en-US" sz="1600" baseline="-30000" dirty="0" err="1">
                <a:latin typeface="Arial" panose="020B0604020202020204" pitchFamily="34" charset="0"/>
              </a:rPr>
              <a:t>Key</a:t>
            </a:r>
            <a:r>
              <a:rPr lang="en-US" altLang="en-US" sz="1600" dirty="0">
                <a:latin typeface="Arial" panose="020B0604020202020204" pitchFamily="34" charset="0"/>
              </a:rPr>
              <a:t>( L , R ) = (L  </a:t>
            </a:r>
            <a:r>
              <a:rPr lang="en-US" altLang="en-US" sz="1600" dirty="0">
                <a:solidFill>
                  <a:srgbClr val="993300"/>
                </a:solidFill>
                <a:latin typeface="Arial" panose="020B0604020202020204" pitchFamily="34" charset="0"/>
              </a:rPr>
              <a:t>XOR</a:t>
            </a:r>
            <a:r>
              <a:rPr lang="en-US" altLang="en-US" sz="1600" dirty="0">
                <a:latin typeface="Arial" panose="020B0604020202020204" pitchFamily="34" charset="0"/>
              </a:rPr>
              <a:t>  f(R, Key),  R)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12569"/>
              </p:ext>
            </p:extLst>
          </p:nvPr>
        </p:nvGraphicFramePr>
        <p:xfrm>
          <a:off x="8633131" y="703131"/>
          <a:ext cx="1090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4002"/>
              </p:ext>
            </p:extLst>
          </p:nvPr>
        </p:nvGraphicFramePr>
        <p:xfrm>
          <a:off x="9816659" y="684662"/>
          <a:ext cx="1090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633131" y="1353671"/>
            <a:ext cx="156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= 00 </a:t>
            </a:r>
            <a:r>
              <a:rPr lang="en-US" dirty="0">
                <a:sym typeface="Wingdings" panose="05000000000000000000" pitchFamily="2" charset="2"/>
              </a:rPr>
              <a:t> 0</a:t>
            </a:r>
            <a:r>
              <a:rPr lang="en-US" dirty="0"/>
              <a:t> </a:t>
            </a:r>
          </a:p>
          <a:p>
            <a:r>
              <a:rPr lang="en-US" dirty="0"/>
              <a:t>Col = 11  </a:t>
            </a:r>
            <a:r>
              <a:rPr lang="en-US" dirty="0">
                <a:sym typeface="Wingdings" panose="05000000000000000000" pitchFamily="2" charset="2"/>
              </a:rPr>
              <a:t>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01958" y="14921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2 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13780" y="2153275"/>
            <a:ext cx="156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= 01 </a:t>
            </a:r>
            <a:r>
              <a:rPr lang="en-US" dirty="0">
                <a:sym typeface="Wingdings" panose="05000000000000000000" pitchFamily="2" charset="2"/>
              </a:rPr>
              <a:t> 1</a:t>
            </a:r>
            <a:r>
              <a:rPr lang="en-US" dirty="0"/>
              <a:t> </a:t>
            </a:r>
          </a:p>
          <a:p>
            <a:r>
              <a:rPr lang="en-US" dirty="0"/>
              <a:t>Col = 11  </a:t>
            </a:r>
            <a:r>
              <a:rPr lang="en-US" dirty="0">
                <a:sym typeface="Wingdings" panose="05000000000000000000" pitchFamily="2" charset="2"/>
              </a:rPr>
              <a:t>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82607" y="229177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3  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9584" y="130750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00235" y="215327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62116"/>
              </p:ext>
            </p:extLst>
          </p:nvPr>
        </p:nvGraphicFramePr>
        <p:xfrm>
          <a:off x="8763000" y="2893886"/>
          <a:ext cx="764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76065"/>
              </p:ext>
            </p:extLst>
          </p:nvPr>
        </p:nvGraphicFramePr>
        <p:xfrm>
          <a:off x="9800113" y="2893886"/>
          <a:ext cx="764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4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70444"/>
              </p:ext>
            </p:extLst>
          </p:nvPr>
        </p:nvGraphicFramePr>
        <p:xfrm>
          <a:off x="8852887" y="3499455"/>
          <a:ext cx="1519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65101" y="348404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6182"/>
              </p:ext>
            </p:extLst>
          </p:nvPr>
        </p:nvGraphicFramePr>
        <p:xfrm>
          <a:off x="8852887" y="3988754"/>
          <a:ext cx="1519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60421" y="3989290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4 bits</a:t>
            </a:r>
          </a:p>
        </p:txBody>
      </p:sp>
      <p:sp>
        <p:nvSpPr>
          <p:cNvPr id="22" name="Flowchart: Or 21"/>
          <p:cNvSpPr/>
          <p:nvPr/>
        </p:nvSpPr>
        <p:spPr>
          <a:xfrm>
            <a:off x="10560421" y="3793588"/>
            <a:ext cx="271386" cy="25549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18482"/>
              </p:ext>
            </p:extLst>
          </p:nvPr>
        </p:nvGraphicFramePr>
        <p:xfrm>
          <a:off x="8869322" y="4478053"/>
          <a:ext cx="1519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08941"/>
              </p:ext>
            </p:extLst>
          </p:nvPr>
        </p:nvGraphicFramePr>
        <p:xfrm>
          <a:off x="7873491" y="4974413"/>
          <a:ext cx="1519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26935"/>
              </p:ext>
            </p:extLst>
          </p:nvPr>
        </p:nvGraphicFramePr>
        <p:xfrm>
          <a:off x="9523506" y="4949667"/>
          <a:ext cx="1637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9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9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9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99897" y="5236615"/>
            <a:ext cx="23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right half and swap</a:t>
            </a:r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8211672" y="4554071"/>
            <a:ext cx="657651" cy="4203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66374"/>
              </p:ext>
            </p:extLst>
          </p:nvPr>
        </p:nvGraphicFramePr>
        <p:xfrm>
          <a:off x="7814355" y="5573560"/>
          <a:ext cx="1637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9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9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9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66298"/>
              </p:ext>
            </p:extLst>
          </p:nvPr>
        </p:nvGraphicFramePr>
        <p:xfrm>
          <a:off x="9700884" y="5573560"/>
          <a:ext cx="1519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98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400800" y="304800"/>
            <a:ext cx="4038600" cy="763588"/>
          </a:xfrm>
        </p:spPr>
        <p:txBody>
          <a:bodyPr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Detail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200400" y="152401"/>
            <a:ext cx="28194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I P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200400" y="838201"/>
            <a:ext cx="19050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E/P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3962400" y="1447800"/>
            <a:ext cx="381000" cy="381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4152900" y="1530350"/>
            <a:ext cx="1588" cy="228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44950" y="1651000"/>
            <a:ext cx="2286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022600" y="2133601"/>
            <a:ext cx="67945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S0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4572000" y="2127251"/>
            <a:ext cx="6096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S1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3200400" y="2654301"/>
            <a:ext cx="18288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P4</a:t>
            </a:r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4854396" y="3200400"/>
            <a:ext cx="381000" cy="381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044896" y="3282950"/>
            <a:ext cx="1588" cy="228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4936946" y="3403600"/>
            <a:ext cx="2286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4146550" y="1206500"/>
            <a:ext cx="6350" cy="2476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4340225" y="1638300"/>
            <a:ext cx="19558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3352800" y="1981200"/>
            <a:ext cx="6985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4229100" y="1962150"/>
            <a:ext cx="5842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>
            <a:off x="3352800" y="1981200"/>
            <a:ext cx="1588" cy="1397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>
            <a:off x="4813300" y="1962150"/>
            <a:ext cx="1588" cy="1587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 flipV="1">
            <a:off x="4051300" y="1806575"/>
            <a:ext cx="1588" cy="1778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 flipV="1">
            <a:off x="4222750" y="1812925"/>
            <a:ext cx="1588" cy="1587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>
            <a:off x="3352800" y="2476500"/>
            <a:ext cx="1588" cy="1778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>
            <a:off x="4832350" y="2463800"/>
            <a:ext cx="1588" cy="1905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4089400" y="2997200"/>
            <a:ext cx="1588" cy="1968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505200" y="533400"/>
            <a:ext cx="1588" cy="15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 flipH="1">
            <a:off x="2435225" y="685800"/>
            <a:ext cx="10668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2438400" y="685800"/>
            <a:ext cx="1588" cy="269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2426524" y="3343276"/>
            <a:ext cx="2434222" cy="30162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7543800" y="2895601"/>
            <a:ext cx="2514600" cy="34607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7543800" y="3581401"/>
            <a:ext cx="19050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E/P</a:t>
            </a:r>
          </a:p>
        </p:txBody>
      </p:sp>
      <p:sp>
        <p:nvSpPr>
          <p:cNvPr id="7199" name="Oval 30"/>
          <p:cNvSpPr>
            <a:spLocks noChangeArrowheads="1"/>
          </p:cNvSpPr>
          <p:nvPr/>
        </p:nvSpPr>
        <p:spPr bwMode="auto">
          <a:xfrm>
            <a:off x="8305800" y="4191000"/>
            <a:ext cx="381000" cy="381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6416" name="Line 31"/>
          <p:cNvSpPr>
            <a:spLocks noChangeShapeType="1"/>
          </p:cNvSpPr>
          <p:nvPr/>
        </p:nvSpPr>
        <p:spPr bwMode="auto">
          <a:xfrm>
            <a:off x="8496300" y="4273550"/>
            <a:ext cx="1588" cy="228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Line 32"/>
          <p:cNvSpPr>
            <a:spLocks noChangeShapeType="1"/>
          </p:cNvSpPr>
          <p:nvPr/>
        </p:nvSpPr>
        <p:spPr bwMode="auto">
          <a:xfrm>
            <a:off x="8388350" y="4394200"/>
            <a:ext cx="2286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Text Box 33"/>
          <p:cNvSpPr txBox="1">
            <a:spLocks noChangeArrowheads="1"/>
          </p:cNvSpPr>
          <p:nvPr/>
        </p:nvSpPr>
        <p:spPr bwMode="auto">
          <a:xfrm>
            <a:off x="7366000" y="4851401"/>
            <a:ext cx="67945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S0</a:t>
            </a:r>
          </a:p>
        </p:txBody>
      </p:sp>
      <p:sp>
        <p:nvSpPr>
          <p:cNvPr id="7203" name="Text Box 34"/>
          <p:cNvSpPr txBox="1">
            <a:spLocks noChangeArrowheads="1"/>
          </p:cNvSpPr>
          <p:nvPr/>
        </p:nvSpPr>
        <p:spPr bwMode="auto">
          <a:xfrm>
            <a:off x="8883650" y="4857751"/>
            <a:ext cx="61595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S1</a:t>
            </a:r>
          </a:p>
        </p:txBody>
      </p:sp>
      <p:sp>
        <p:nvSpPr>
          <p:cNvPr id="7204" name="Text Box 35"/>
          <p:cNvSpPr txBox="1">
            <a:spLocks noChangeArrowheads="1"/>
          </p:cNvSpPr>
          <p:nvPr/>
        </p:nvSpPr>
        <p:spPr bwMode="auto">
          <a:xfrm>
            <a:off x="7543800" y="5397501"/>
            <a:ext cx="18288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P4</a:t>
            </a:r>
          </a:p>
        </p:txBody>
      </p:sp>
      <p:sp>
        <p:nvSpPr>
          <p:cNvPr id="7205" name="Oval 36"/>
          <p:cNvSpPr>
            <a:spLocks noChangeArrowheads="1"/>
          </p:cNvSpPr>
          <p:nvPr/>
        </p:nvSpPr>
        <p:spPr bwMode="auto">
          <a:xfrm>
            <a:off x="8229600" y="5943600"/>
            <a:ext cx="381000" cy="381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ar-JO"/>
          </a:p>
        </p:txBody>
      </p:sp>
      <p:sp>
        <p:nvSpPr>
          <p:cNvPr id="16422" name="Line 37"/>
          <p:cNvSpPr>
            <a:spLocks noChangeShapeType="1"/>
          </p:cNvSpPr>
          <p:nvPr/>
        </p:nvSpPr>
        <p:spPr bwMode="auto">
          <a:xfrm>
            <a:off x="8420100" y="6026150"/>
            <a:ext cx="1588" cy="228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Line 38"/>
          <p:cNvSpPr>
            <a:spLocks noChangeShapeType="1"/>
          </p:cNvSpPr>
          <p:nvPr/>
        </p:nvSpPr>
        <p:spPr bwMode="auto">
          <a:xfrm>
            <a:off x="8312150" y="6146800"/>
            <a:ext cx="2286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Line 39"/>
          <p:cNvSpPr>
            <a:spLocks noChangeShapeType="1"/>
          </p:cNvSpPr>
          <p:nvPr/>
        </p:nvSpPr>
        <p:spPr bwMode="auto">
          <a:xfrm>
            <a:off x="8489950" y="3949700"/>
            <a:ext cx="6350" cy="2476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0"/>
          <p:cNvSpPr>
            <a:spLocks noChangeShapeType="1"/>
          </p:cNvSpPr>
          <p:nvPr/>
        </p:nvSpPr>
        <p:spPr bwMode="auto">
          <a:xfrm flipH="1">
            <a:off x="8683625" y="4381500"/>
            <a:ext cx="16383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1"/>
          <p:cNvSpPr>
            <a:spLocks noChangeShapeType="1"/>
          </p:cNvSpPr>
          <p:nvPr/>
        </p:nvSpPr>
        <p:spPr bwMode="auto">
          <a:xfrm>
            <a:off x="7696200" y="4724400"/>
            <a:ext cx="6985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2"/>
          <p:cNvSpPr>
            <a:spLocks noChangeShapeType="1"/>
          </p:cNvSpPr>
          <p:nvPr/>
        </p:nvSpPr>
        <p:spPr bwMode="auto">
          <a:xfrm>
            <a:off x="8572500" y="4705350"/>
            <a:ext cx="5842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Line 43"/>
          <p:cNvSpPr>
            <a:spLocks noChangeShapeType="1"/>
          </p:cNvSpPr>
          <p:nvPr/>
        </p:nvSpPr>
        <p:spPr bwMode="auto">
          <a:xfrm>
            <a:off x="7696200" y="4724400"/>
            <a:ext cx="1588" cy="1397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Line 44"/>
          <p:cNvSpPr>
            <a:spLocks noChangeShapeType="1"/>
          </p:cNvSpPr>
          <p:nvPr/>
        </p:nvSpPr>
        <p:spPr bwMode="auto">
          <a:xfrm>
            <a:off x="9156700" y="4705350"/>
            <a:ext cx="1588" cy="1587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Line 45"/>
          <p:cNvSpPr>
            <a:spLocks noChangeShapeType="1"/>
          </p:cNvSpPr>
          <p:nvPr/>
        </p:nvSpPr>
        <p:spPr bwMode="auto">
          <a:xfrm flipV="1">
            <a:off x="8394700" y="4549775"/>
            <a:ext cx="1588" cy="1778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Line 46"/>
          <p:cNvSpPr>
            <a:spLocks noChangeShapeType="1"/>
          </p:cNvSpPr>
          <p:nvPr/>
        </p:nvSpPr>
        <p:spPr bwMode="auto">
          <a:xfrm flipV="1">
            <a:off x="8566150" y="4556125"/>
            <a:ext cx="1588" cy="1587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Line 47"/>
          <p:cNvSpPr>
            <a:spLocks noChangeShapeType="1"/>
          </p:cNvSpPr>
          <p:nvPr/>
        </p:nvSpPr>
        <p:spPr bwMode="auto">
          <a:xfrm>
            <a:off x="7696200" y="5219700"/>
            <a:ext cx="1588" cy="1778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Line 48"/>
          <p:cNvSpPr>
            <a:spLocks noChangeShapeType="1"/>
          </p:cNvSpPr>
          <p:nvPr/>
        </p:nvSpPr>
        <p:spPr bwMode="auto">
          <a:xfrm>
            <a:off x="9175750" y="5207000"/>
            <a:ext cx="1588" cy="1905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4" name="Line 49"/>
          <p:cNvSpPr>
            <a:spLocks noChangeShapeType="1"/>
          </p:cNvSpPr>
          <p:nvPr/>
        </p:nvSpPr>
        <p:spPr bwMode="auto">
          <a:xfrm>
            <a:off x="8432800" y="5740400"/>
            <a:ext cx="1588" cy="1968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Line 50"/>
          <p:cNvSpPr>
            <a:spLocks noChangeShapeType="1"/>
          </p:cNvSpPr>
          <p:nvPr/>
        </p:nvSpPr>
        <p:spPr bwMode="auto">
          <a:xfrm>
            <a:off x="7848600" y="3276600"/>
            <a:ext cx="1588" cy="15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Line 51"/>
          <p:cNvSpPr>
            <a:spLocks noChangeShapeType="1"/>
          </p:cNvSpPr>
          <p:nvPr/>
        </p:nvSpPr>
        <p:spPr bwMode="auto">
          <a:xfrm flipH="1">
            <a:off x="6778625" y="3429000"/>
            <a:ext cx="10668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Line 52"/>
          <p:cNvSpPr>
            <a:spLocks noChangeShapeType="1"/>
          </p:cNvSpPr>
          <p:nvPr/>
        </p:nvSpPr>
        <p:spPr bwMode="auto">
          <a:xfrm>
            <a:off x="6781800" y="3429000"/>
            <a:ext cx="1588" cy="269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Line 53"/>
          <p:cNvSpPr>
            <a:spLocks noChangeShapeType="1"/>
          </p:cNvSpPr>
          <p:nvPr/>
        </p:nvSpPr>
        <p:spPr bwMode="auto">
          <a:xfrm>
            <a:off x="6788150" y="6115050"/>
            <a:ext cx="14478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Line 54"/>
          <p:cNvSpPr>
            <a:spLocks noChangeShapeType="1"/>
          </p:cNvSpPr>
          <p:nvPr/>
        </p:nvSpPr>
        <p:spPr bwMode="auto">
          <a:xfrm>
            <a:off x="5715000" y="508000"/>
            <a:ext cx="1588" cy="17018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Line 55"/>
          <p:cNvSpPr>
            <a:spLocks noChangeShapeType="1"/>
          </p:cNvSpPr>
          <p:nvPr/>
        </p:nvSpPr>
        <p:spPr bwMode="auto">
          <a:xfrm>
            <a:off x="5248096" y="3390900"/>
            <a:ext cx="14859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Line 56"/>
          <p:cNvSpPr>
            <a:spLocks noChangeShapeType="1"/>
          </p:cNvSpPr>
          <p:nvPr/>
        </p:nvSpPr>
        <p:spPr bwMode="auto">
          <a:xfrm flipV="1">
            <a:off x="5765800" y="2524125"/>
            <a:ext cx="12700" cy="8699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Line 57"/>
          <p:cNvSpPr>
            <a:spLocks noChangeShapeType="1"/>
          </p:cNvSpPr>
          <p:nvPr/>
        </p:nvSpPr>
        <p:spPr bwMode="auto">
          <a:xfrm>
            <a:off x="7823200" y="2895600"/>
            <a:ext cx="1993900" cy="3429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Line 58"/>
          <p:cNvSpPr>
            <a:spLocks noChangeShapeType="1"/>
          </p:cNvSpPr>
          <p:nvPr/>
        </p:nvSpPr>
        <p:spPr bwMode="auto">
          <a:xfrm flipH="1">
            <a:off x="7832725" y="2895600"/>
            <a:ext cx="1974850" cy="3429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4" name="Text Box 59"/>
          <p:cNvSpPr txBox="1">
            <a:spLocks noChangeArrowheads="1"/>
          </p:cNvSpPr>
          <p:nvPr/>
        </p:nvSpPr>
        <p:spPr bwMode="auto">
          <a:xfrm>
            <a:off x="6689726" y="2805113"/>
            <a:ext cx="473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ar-JO" altLang="en-US" sz="1800">
              <a:latin typeface="Arial" panose="020B0604020202020204" pitchFamily="34" charset="0"/>
            </a:endParaRPr>
          </a:p>
        </p:txBody>
      </p:sp>
      <p:sp>
        <p:nvSpPr>
          <p:cNvPr id="16445" name="Text Box 60"/>
          <p:cNvSpPr txBox="1">
            <a:spLocks noChangeArrowheads="1"/>
          </p:cNvSpPr>
          <p:nvPr/>
        </p:nvSpPr>
        <p:spPr bwMode="auto">
          <a:xfrm>
            <a:off x="6934200" y="2667001"/>
            <a:ext cx="6096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SW</a:t>
            </a:r>
          </a:p>
        </p:txBody>
      </p:sp>
      <p:sp>
        <p:nvSpPr>
          <p:cNvPr id="16446" name="Line 61"/>
          <p:cNvSpPr>
            <a:spLocks noChangeShapeType="1"/>
          </p:cNvSpPr>
          <p:nvPr/>
        </p:nvSpPr>
        <p:spPr bwMode="auto">
          <a:xfrm>
            <a:off x="5702300" y="2197100"/>
            <a:ext cx="41275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7" name="Line 62"/>
          <p:cNvSpPr>
            <a:spLocks noChangeShapeType="1"/>
          </p:cNvSpPr>
          <p:nvPr/>
        </p:nvSpPr>
        <p:spPr bwMode="auto">
          <a:xfrm>
            <a:off x="9842500" y="2209800"/>
            <a:ext cx="1588" cy="6858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8" name="Line 63"/>
          <p:cNvSpPr>
            <a:spLocks noChangeShapeType="1"/>
          </p:cNvSpPr>
          <p:nvPr/>
        </p:nvSpPr>
        <p:spPr bwMode="auto">
          <a:xfrm>
            <a:off x="7848600" y="2489200"/>
            <a:ext cx="1588" cy="406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9" name="Line 64"/>
          <p:cNvSpPr>
            <a:spLocks noChangeShapeType="1"/>
          </p:cNvSpPr>
          <p:nvPr/>
        </p:nvSpPr>
        <p:spPr bwMode="auto">
          <a:xfrm>
            <a:off x="5778500" y="2501900"/>
            <a:ext cx="20701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Text Box 65"/>
          <p:cNvSpPr txBox="1">
            <a:spLocks noChangeArrowheads="1"/>
          </p:cNvSpPr>
          <p:nvPr/>
        </p:nvSpPr>
        <p:spPr bwMode="auto">
          <a:xfrm>
            <a:off x="7239000" y="6511926"/>
            <a:ext cx="28194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rgbClr val="FFFF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dirty="0">
                <a:solidFill>
                  <a:srgbClr val="EAEAEA"/>
                </a:solidFill>
              </a:rPr>
              <a:t>I P </a:t>
            </a:r>
            <a:r>
              <a:rPr lang="en-GB" sz="1600" baseline="30000" dirty="0">
                <a:solidFill>
                  <a:srgbClr val="EAEAEA"/>
                </a:solidFill>
              </a:rPr>
              <a:t>-1</a:t>
            </a:r>
          </a:p>
        </p:txBody>
      </p:sp>
      <p:sp>
        <p:nvSpPr>
          <p:cNvPr id="16451" name="Line 66"/>
          <p:cNvSpPr>
            <a:spLocks noChangeShapeType="1"/>
          </p:cNvSpPr>
          <p:nvPr/>
        </p:nvSpPr>
        <p:spPr bwMode="auto">
          <a:xfrm>
            <a:off x="9804400" y="3225800"/>
            <a:ext cx="1588" cy="3276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2" name="Line 67"/>
          <p:cNvSpPr>
            <a:spLocks noChangeShapeType="1"/>
          </p:cNvSpPr>
          <p:nvPr/>
        </p:nvSpPr>
        <p:spPr bwMode="auto">
          <a:xfrm>
            <a:off x="8407400" y="6324600"/>
            <a:ext cx="1588" cy="2032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Text Box 68"/>
          <p:cNvSpPr txBox="1">
            <a:spLocks noChangeArrowheads="1"/>
          </p:cNvSpPr>
          <p:nvPr/>
        </p:nvSpPr>
        <p:spPr bwMode="auto">
          <a:xfrm>
            <a:off x="6172200" y="1219201"/>
            <a:ext cx="533400" cy="3407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>
                <a:solidFill>
                  <a:srgbClr val="EAEAEA"/>
                </a:solidFill>
              </a:rPr>
              <a:t>K </a:t>
            </a:r>
            <a:r>
              <a:rPr lang="en-GB" sz="1600" baseline="-25000">
                <a:solidFill>
                  <a:srgbClr val="EAEAEA"/>
                </a:solidFill>
              </a:rPr>
              <a:t>1</a:t>
            </a:r>
          </a:p>
        </p:txBody>
      </p:sp>
      <p:sp>
        <p:nvSpPr>
          <p:cNvPr id="16454" name="Text Box 69"/>
          <p:cNvSpPr txBox="1">
            <a:spLocks noChangeArrowheads="1"/>
          </p:cNvSpPr>
          <p:nvPr/>
        </p:nvSpPr>
        <p:spPr bwMode="auto">
          <a:xfrm>
            <a:off x="10134600" y="3962401"/>
            <a:ext cx="53340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solidFill>
                  <a:srgbClr val="EAEAEA"/>
                </a:solidFill>
                <a:latin typeface="Arial" panose="020B0604020202020204" pitchFamily="34" charset="0"/>
              </a:rPr>
              <a:t>K </a:t>
            </a:r>
            <a:r>
              <a:rPr lang="en-GB" altLang="en-US" sz="1600" baseline="-25000">
                <a:solidFill>
                  <a:srgbClr val="EAEAEA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55" name="Line 70"/>
          <p:cNvSpPr>
            <a:spLocks noChangeShapeType="1"/>
          </p:cNvSpPr>
          <p:nvPr/>
        </p:nvSpPr>
        <p:spPr bwMode="auto">
          <a:xfrm flipH="1">
            <a:off x="8778875" y="3409950"/>
            <a:ext cx="10287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6" name="Line 71"/>
          <p:cNvSpPr>
            <a:spLocks noChangeShapeType="1"/>
          </p:cNvSpPr>
          <p:nvPr/>
        </p:nvSpPr>
        <p:spPr bwMode="auto">
          <a:xfrm>
            <a:off x="8788400" y="3416300"/>
            <a:ext cx="1588" cy="1651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7" name="Line 72"/>
          <p:cNvSpPr>
            <a:spLocks noChangeShapeType="1"/>
          </p:cNvSpPr>
          <p:nvPr/>
        </p:nvSpPr>
        <p:spPr bwMode="auto">
          <a:xfrm flipH="1">
            <a:off x="4403725" y="660400"/>
            <a:ext cx="131445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8" name="Line 73"/>
          <p:cNvSpPr>
            <a:spLocks noChangeShapeType="1"/>
          </p:cNvSpPr>
          <p:nvPr/>
        </p:nvSpPr>
        <p:spPr bwMode="auto">
          <a:xfrm>
            <a:off x="4406900" y="660400"/>
            <a:ext cx="1588" cy="1778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9" name="Line 74"/>
          <p:cNvSpPr>
            <a:spLocks noChangeShapeType="1"/>
          </p:cNvSpPr>
          <p:nvPr/>
        </p:nvSpPr>
        <p:spPr bwMode="auto">
          <a:xfrm flipH="1">
            <a:off x="5635625" y="762000"/>
            <a:ext cx="158750" cy="15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0" name="Line 75"/>
          <p:cNvSpPr>
            <a:spLocks noChangeShapeType="1"/>
          </p:cNvSpPr>
          <p:nvPr/>
        </p:nvSpPr>
        <p:spPr bwMode="auto">
          <a:xfrm flipH="1">
            <a:off x="2359025" y="1600200"/>
            <a:ext cx="158750" cy="15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1" name="Text Box 76"/>
          <p:cNvSpPr txBox="1">
            <a:spLocks noChangeArrowheads="1"/>
          </p:cNvSpPr>
          <p:nvPr/>
        </p:nvSpPr>
        <p:spPr bwMode="auto">
          <a:xfrm>
            <a:off x="2514600" y="15240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62" name="Text Box 77"/>
          <p:cNvSpPr txBox="1">
            <a:spLocks noChangeArrowheads="1"/>
          </p:cNvSpPr>
          <p:nvPr/>
        </p:nvSpPr>
        <p:spPr bwMode="auto">
          <a:xfrm>
            <a:off x="5715000" y="6858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63" name="Line 78"/>
          <p:cNvSpPr>
            <a:spLocks noChangeShapeType="1"/>
          </p:cNvSpPr>
          <p:nvPr/>
        </p:nvSpPr>
        <p:spPr bwMode="auto">
          <a:xfrm flipH="1">
            <a:off x="4111625" y="1219200"/>
            <a:ext cx="82550" cy="762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4" name="Text Box 79"/>
          <p:cNvSpPr txBox="1">
            <a:spLocks noChangeArrowheads="1"/>
          </p:cNvSpPr>
          <p:nvPr/>
        </p:nvSpPr>
        <p:spPr bwMode="auto">
          <a:xfrm>
            <a:off x="4267200" y="11430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6465" name="Line 80"/>
          <p:cNvSpPr>
            <a:spLocks noChangeShapeType="1"/>
          </p:cNvSpPr>
          <p:nvPr/>
        </p:nvSpPr>
        <p:spPr bwMode="auto">
          <a:xfrm flipH="1">
            <a:off x="3654425" y="1905000"/>
            <a:ext cx="158750" cy="15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6" name="Line 81"/>
          <p:cNvSpPr>
            <a:spLocks noChangeShapeType="1"/>
          </p:cNvSpPr>
          <p:nvPr/>
        </p:nvSpPr>
        <p:spPr bwMode="auto">
          <a:xfrm flipH="1">
            <a:off x="4378325" y="1879600"/>
            <a:ext cx="139700" cy="15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7" name="Text Box 82"/>
          <p:cNvSpPr txBox="1">
            <a:spLocks noChangeArrowheads="1"/>
          </p:cNvSpPr>
          <p:nvPr/>
        </p:nvSpPr>
        <p:spPr bwMode="auto">
          <a:xfrm>
            <a:off x="3505200" y="16764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68" name="Text Box 83"/>
          <p:cNvSpPr txBox="1">
            <a:spLocks noChangeArrowheads="1"/>
          </p:cNvSpPr>
          <p:nvPr/>
        </p:nvSpPr>
        <p:spPr bwMode="auto">
          <a:xfrm>
            <a:off x="4527550" y="169545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69" name="Text Box 84"/>
          <p:cNvSpPr txBox="1">
            <a:spLocks noChangeArrowheads="1"/>
          </p:cNvSpPr>
          <p:nvPr/>
        </p:nvSpPr>
        <p:spPr bwMode="auto">
          <a:xfrm>
            <a:off x="2971800" y="2438401"/>
            <a:ext cx="2286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70" name="Text Box 85"/>
          <p:cNvSpPr txBox="1">
            <a:spLocks noChangeArrowheads="1"/>
          </p:cNvSpPr>
          <p:nvPr/>
        </p:nvSpPr>
        <p:spPr bwMode="auto">
          <a:xfrm>
            <a:off x="4953000" y="24384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en-GB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71" name="Line 86"/>
          <p:cNvSpPr>
            <a:spLocks noChangeShapeType="1"/>
          </p:cNvSpPr>
          <p:nvPr/>
        </p:nvSpPr>
        <p:spPr bwMode="auto">
          <a:xfrm flipH="1">
            <a:off x="5680075" y="2819400"/>
            <a:ext cx="190500" cy="101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2" name="Text Box 87"/>
          <p:cNvSpPr txBox="1">
            <a:spLocks noChangeArrowheads="1"/>
          </p:cNvSpPr>
          <p:nvPr/>
        </p:nvSpPr>
        <p:spPr bwMode="auto">
          <a:xfrm>
            <a:off x="5715000" y="2743201"/>
            <a:ext cx="304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73" name="Rectangle 89"/>
          <p:cNvSpPr>
            <a:spLocks noChangeArrowheads="1"/>
          </p:cNvSpPr>
          <p:nvPr/>
        </p:nvSpPr>
        <p:spPr bwMode="auto">
          <a:xfrm>
            <a:off x="2949396" y="4724400"/>
            <a:ext cx="4419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(A)   Apply expansion/permutation E/P to input 4 bits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  </a:t>
            </a: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(B)   Add the 8-bit key (use XOR)</a:t>
            </a:r>
            <a:r>
              <a:rPr lang="en-US" altLang="en-US" sz="11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(C)   Pass the left 4 bits through S-box S0 and the right 4 bits through S-box S1</a:t>
            </a:r>
            <a:r>
              <a:rPr lang="en-US" altLang="en-US" sz="11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(D)   Apply permutation P4: </a:t>
            </a: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6474" name="Picture 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96" y="5029200"/>
            <a:ext cx="3143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75" name="Picture 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96" y="6400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76" name="Rectangle 92"/>
          <p:cNvSpPr>
            <a:spLocks noChangeArrowheads="1"/>
          </p:cNvSpPr>
          <p:nvPr/>
        </p:nvSpPr>
        <p:spPr bwMode="auto">
          <a:xfrm>
            <a:off x="2873196" y="4038601"/>
            <a:ext cx="1912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</a:rPr>
              <a:t>The permutation IP</a:t>
            </a:r>
            <a:r>
              <a:rPr lang="en-US" altLang="en-US" sz="1400" b="1" baseline="30000">
                <a:latin typeface="Arial" panose="020B0604020202020204" pitchFamily="34" charset="0"/>
              </a:rPr>
              <a:t>-1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477" name="Rectangle 38"/>
          <p:cNvSpPr>
            <a:spLocks noChangeArrowheads="1"/>
          </p:cNvSpPr>
          <p:nvPr/>
        </p:nvSpPr>
        <p:spPr bwMode="auto">
          <a:xfrm>
            <a:off x="2644596" y="338866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u="sng" dirty="0">
                <a:latin typeface="Arial" panose="020B0604020202020204" pitchFamily="34" charset="0"/>
              </a:rPr>
              <a:t>The permutation IP</a:t>
            </a:r>
            <a:r>
              <a:rPr lang="en-US" altLang="en-US" sz="1800" dirty="0">
                <a:latin typeface="Arial" panose="020B0604020202020204" pitchFamily="34" charset="0"/>
              </a:rPr>
              <a:t>  </a:t>
            </a:r>
          </a:p>
        </p:txBody>
      </p:sp>
      <p:pic>
        <p:nvPicPr>
          <p:cNvPr id="16478" name="Picture 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96" y="3733801"/>
            <a:ext cx="2819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79" name="Picture 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96" y="4419601"/>
            <a:ext cx="281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02071"/>
              </p:ext>
            </p:extLst>
          </p:nvPr>
        </p:nvGraphicFramePr>
        <p:xfrm>
          <a:off x="83665" y="3682046"/>
          <a:ext cx="2312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26524" y="3686993"/>
            <a:ext cx="4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39957"/>
              </p:ext>
            </p:extLst>
          </p:nvPr>
        </p:nvGraphicFramePr>
        <p:xfrm>
          <a:off x="66279" y="4121466"/>
          <a:ext cx="2312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2345615" y="41424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29545"/>
              </p:ext>
            </p:extLst>
          </p:nvPr>
        </p:nvGraphicFramePr>
        <p:xfrm>
          <a:off x="62364" y="4572000"/>
          <a:ext cx="1090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6949"/>
              </p:ext>
            </p:extLst>
          </p:nvPr>
        </p:nvGraphicFramePr>
        <p:xfrm>
          <a:off x="1245892" y="4553531"/>
          <a:ext cx="1090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87394"/>
              </p:ext>
            </p:extLst>
          </p:nvPr>
        </p:nvGraphicFramePr>
        <p:xfrm>
          <a:off x="54766" y="4942840"/>
          <a:ext cx="2312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91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17350" y="492100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E/P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03499"/>
              </p:ext>
            </p:extLst>
          </p:nvPr>
        </p:nvGraphicFramePr>
        <p:xfrm>
          <a:off x="44828" y="5358947"/>
          <a:ext cx="23141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11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73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lowchart: Or 7"/>
          <p:cNvSpPr/>
          <p:nvPr/>
        </p:nvSpPr>
        <p:spPr>
          <a:xfrm>
            <a:off x="2398138" y="5266461"/>
            <a:ext cx="271386" cy="25549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68948"/>
              </p:ext>
            </p:extLst>
          </p:nvPr>
        </p:nvGraphicFramePr>
        <p:xfrm>
          <a:off x="53788" y="5771324"/>
          <a:ext cx="23141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11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73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9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96473" y="542443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K1</a:t>
            </a: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96012"/>
              </p:ext>
            </p:extLst>
          </p:nvPr>
        </p:nvGraphicFramePr>
        <p:xfrm>
          <a:off x="53908" y="6162637"/>
          <a:ext cx="1090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36881"/>
              </p:ext>
            </p:extLst>
          </p:nvPr>
        </p:nvGraphicFramePr>
        <p:xfrm>
          <a:off x="1237436" y="6144168"/>
          <a:ext cx="10906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26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49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7014"/>
            <a:ext cx="7772400" cy="763587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S-DES Scheme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124200" y="24384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 dirty="0"/>
              <a:t>IP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124200" y="32004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f</a:t>
            </a:r>
            <a:r>
              <a:rPr lang="en-GB" sz="1600" baseline="-25000"/>
              <a:t>k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124200" y="40386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SW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3124200" y="49530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f</a:t>
            </a:r>
            <a:r>
              <a:rPr lang="en-GB" sz="1600" baseline="-25000"/>
              <a:t>k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124200" y="56388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IP </a:t>
            </a:r>
            <a:r>
              <a:rPr lang="en-GB" sz="1600" baseline="30000"/>
              <a:t>- 1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5486400" y="15240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P10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5486400" y="28956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P8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7467600" y="57150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IP</a:t>
            </a:r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7467600" y="32004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f</a:t>
            </a:r>
            <a:r>
              <a:rPr lang="en-GB" sz="1600" baseline="-25000"/>
              <a:t>k</a:t>
            </a:r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7467600" y="40386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SW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7467600" y="49530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f</a:t>
            </a:r>
            <a:r>
              <a:rPr lang="en-GB" sz="1600" baseline="-25000"/>
              <a:t>k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7467600" y="25146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IP </a:t>
            </a:r>
            <a:r>
              <a:rPr lang="en-GB" sz="1600" baseline="30000"/>
              <a:t>- 1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5486400" y="2209801"/>
            <a:ext cx="9906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SHIFT</a:t>
            </a:r>
          </a:p>
        </p:txBody>
      </p: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5410200" y="3886201"/>
            <a:ext cx="9906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SHIFT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5410200" y="4572001"/>
            <a:ext cx="7620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36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P8</a:t>
            </a:r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3886200" y="3429000"/>
            <a:ext cx="35814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5867400" y="3248026"/>
            <a:ext cx="1588" cy="180975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5867400" y="2552700"/>
            <a:ext cx="1588" cy="3429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5867400" y="1828800"/>
            <a:ext cx="1588" cy="3810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5867400" y="3657600"/>
            <a:ext cx="1588" cy="228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5867400" y="2667000"/>
            <a:ext cx="9144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6781800" y="2667000"/>
            <a:ext cx="1588" cy="990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 flipH="1">
            <a:off x="5864225" y="3657600"/>
            <a:ext cx="92075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5867400" y="4267200"/>
            <a:ext cx="1588" cy="3048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3886200" y="5105400"/>
            <a:ext cx="3581400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791200" y="4953000"/>
            <a:ext cx="1588" cy="1524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3505200" y="2819400"/>
            <a:ext cx="1588" cy="3810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3505200" y="3581400"/>
            <a:ext cx="1588" cy="1588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3505200" y="3581400"/>
            <a:ext cx="1588" cy="4572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3505200" y="4343400"/>
            <a:ext cx="1588" cy="609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>
            <a:off x="3505200" y="5257800"/>
            <a:ext cx="1588" cy="3810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>
            <a:off x="7843838" y="2862264"/>
            <a:ext cx="4762" cy="338137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4"/>
          <p:cNvSpPr>
            <a:spLocks noChangeShapeType="1"/>
          </p:cNvSpPr>
          <p:nvPr/>
        </p:nvSpPr>
        <p:spPr bwMode="auto">
          <a:xfrm>
            <a:off x="7848600" y="3548064"/>
            <a:ext cx="1588" cy="490537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Line 35"/>
          <p:cNvSpPr>
            <a:spLocks noChangeShapeType="1"/>
          </p:cNvSpPr>
          <p:nvPr/>
        </p:nvSpPr>
        <p:spPr bwMode="auto">
          <a:xfrm>
            <a:off x="7848600" y="4391026"/>
            <a:ext cx="1588" cy="561975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Line 36"/>
          <p:cNvSpPr>
            <a:spLocks noChangeShapeType="1"/>
          </p:cNvSpPr>
          <p:nvPr/>
        </p:nvSpPr>
        <p:spPr bwMode="auto">
          <a:xfrm>
            <a:off x="7843838" y="5305426"/>
            <a:ext cx="4762" cy="409575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Text Box 37"/>
          <p:cNvSpPr txBox="1">
            <a:spLocks noChangeArrowheads="1"/>
          </p:cNvSpPr>
          <p:nvPr/>
        </p:nvSpPr>
        <p:spPr bwMode="auto">
          <a:xfrm>
            <a:off x="2819400" y="1066800"/>
            <a:ext cx="1447800" cy="3683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/>
              <a:t>Encryption</a:t>
            </a:r>
          </a:p>
        </p:txBody>
      </p:sp>
      <p:sp>
        <p:nvSpPr>
          <p:cNvPr id="5159" name="Text Box 38"/>
          <p:cNvSpPr txBox="1">
            <a:spLocks noChangeArrowheads="1"/>
          </p:cNvSpPr>
          <p:nvPr/>
        </p:nvSpPr>
        <p:spPr bwMode="auto">
          <a:xfrm>
            <a:off x="7086600" y="1066800"/>
            <a:ext cx="1676400" cy="3683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b="1" dirty="0"/>
              <a:t>Decryption</a:t>
            </a:r>
          </a:p>
        </p:txBody>
      </p:sp>
      <p:sp>
        <p:nvSpPr>
          <p:cNvPr id="5160" name="Text Box 39"/>
          <p:cNvSpPr txBox="1">
            <a:spLocks noChangeArrowheads="1"/>
          </p:cNvSpPr>
          <p:nvPr/>
        </p:nvSpPr>
        <p:spPr bwMode="auto">
          <a:xfrm>
            <a:off x="2819400" y="1676401"/>
            <a:ext cx="14478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8-bit plaintext</a:t>
            </a:r>
          </a:p>
        </p:txBody>
      </p:sp>
      <p:sp>
        <p:nvSpPr>
          <p:cNvPr id="5161" name="Text Box 40"/>
          <p:cNvSpPr txBox="1">
            <a:spLocks noChangeArrowheads="1"/>
          </p:cNvSpPr>
          <p:nvPr/>
        </p:nvSpPr>
        <p:spPr bwMode="auto">
          <a:xfrm>
            <a:off x="7162800" y="1752601"/>
            <a:ext cx="14478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8-bit plaintext</a:t>
            </a:r>
          </a:p>
        </p:txBody>
      </p:sp>
      <p:sp>
        <p:nvSpPr>
          <p:cNvPr id="5162" name="Text Box 41"/>
          <p:cNvSpPr txBox="1">
            <a:spLocks noChangeArrowheads="1"/>
          </p:cNvSpPr>
          <p:nvPr/>
        </p:nvSpPr>
        <p:spPr bwMode="auto">
          <a:xfrm>
            <a:off x="2819400" y="6216651"/>
            <a:ext cx="16764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8-bit ciphertext</a:t>
            </a:r>
          </a:p>
        </p:txBody>
      </p:sp>
      <p:sp>
        <p:nvSpPr>
          <p:cNvPr id="5163" name="Text Box 42"/>
          <p:cNvSpPr txBox="1">
            <a:spLocks noChangeArrowheads="1"/>
          </p:cNvSpPr>
          <p:nvPr/>
        </p:nvSpPr>
        <p:spPr bwMode="auto">
          <a:xfrm>
            <a:off x="7086600" y="6216651"/>
            <a:ext cx="16764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8-bit ciphertext</a:t>
            </a:r>
          </a:p>
        </p:txBody>
      </p:sp>
      <p:sp>
        <p:nvSpPr>
          <p:cNvPr id="10284" name="Line 43"/>
          <p:cNvSpPr>
            <a:spLocks noChangeShapeType="1"/>
          </p:cNvSpPr>
          <p:nvPr/>
        </p:nvSpPr>
        <p:spPr bwMode="auto">
          <a:xfrm>
            <a:off x="3505200" y="2057400"/>
            <a:ext cx="1588" cy="3810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44"/>
          <p:cNvSpPr>
            <a:spLocks noChangeShapeType="1"/>
          </p:cNvSpPr>
          <p:nvPr/>
        </p:nvSpPr>
        <p:spPr bwMode="auto">
          <a:xfrm flipV="1">
            <a:off x="7848600" y="2130425"/>
            <a:ext cx="1588" cy="3873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Line 45"/>
          <p:cNvSpPr>
            <a:spLocks noChangeShapeType="1"/>
          </p:cNvSpPr>
          <p:nvPr/>
        </p:nvSpPr>
        <p:spPr bwMode="auto">
          <a:xfrm>
            <a:off x="3505200" y="6019800"/>
            <a:ext cx="1588" cy="22860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7" name="Line 46"/>
          <p:cNvSpPr>
            <a:spLocks noChangeShapeType="1"/>
          </p:cNvSpPr>
          <p:nvPr/>
        </p:nvSpPr>
        <p:spPr bwMode="auto">
          <a:xfrm flipV="1">
            <a:off x="7848600" y="6092825"/>
            <a:ext cx="1588" cy="158750"/>
          </a:xfrm>
          <a:prstGeom prst="line">
            <a:avLst/>
          </a:prstGeom>
          <a:noFill/>
          <a:ln w="936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Text Box 47"/>
          <p:cNvSpPr txBox="1">
            <a:spLocks noChangeArrowheads="1"/>
          </p:cNvSpPr>
          <p:nvPr/>
        </p:nvSpPr>
        <p:spPr bwMode="auto">
          <a:xfrm>
            <a:off x="4191000" y="3048001"/>
            <a:ext cx="5334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K</a:t>
            </a:r>
            <a:r>
              <a:rPr lang="en-GB" sz="1600" baseline="-25000"/>
              <a:t>1</a:t>
            </a:r>
          </a:p>
        </p:txBody>
      </p:sp>
      <p:sp>
        <p:nvSpPr>
          <p:cNvPr id="5169" name="Text Box 48"/>
          <p:cNvSpPr txBox="1">
            <a:spLocks noChangeArrowheads="1"/>
          </p:cNvSpPr>
          <p:nvPr/>
        </p:nvSpPr>
        <p:spPr bwMode="auto">
          <a:xfrm>
            <a:off x="6848475" y="3048001"/>
            <a:ext cx="5334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K</a:t>
            </a:r>
            <a:r>
              <a:rPr lang="en-GB" sz="1600" baseline="-25000"/>
              <a:t>1</a:t>
            </a:r>
          </a:p>
        </p:txBody>
      </p:sp>
      <p:sp>
        <p:nvSpPr>
          <p:cNvPr id="5170" name="Text Box 49"/>
          <p:cNvSpPr txBox="1">
            <a:spLocks noChangeArrowheads="1"/>
          </p:cNvSpPr>
          <p:nvPr/>
        </p:nvSpPr>
        <p:spPr bwMode="auto">
          <a:xfrm>
            <a:off x="4114800" y="4572001"/>
            <a:ext cx="6096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K</a:t>
            </a:r>
            <a:r>
              <a:rPr lang="en-GB" sz="1600" baseline="-25000"/>
              <a:t>2</a:t>
            </a:r>
          </a:p>
        </p:txBody>
      </p:sp>
      <p:sp>
        <p:nvSpPr>
          <p:cNvPr id="5171" name="Text Box 50"/>
          <p:cNvSpPr txBox="1">
            <a:spLocks noChangeArrowheads="1"/>
          </p:cNvSpPr>
          <p:nvPr/>
        </p:nvSpPr>
        <p:spPr bwMode="auto">
          <a:xfrm>
            <a:off x="6781800" y="4572001"/>
            <a:ext cx="609600" cy="3413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600"/>
              <a:t>K</a:t>
            </a:r>
            <a:r>
              <a:rPr lang="en-GB" sz="16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8223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Simplified DES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Developed 1996 as a teaching tool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Santa Clara University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Prof. Edward Schaefer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Takes an 8-bit block plaintext, a 10 –bit key and produces an 8-bit block of ciphertext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Decryption takes the 8-bit block of ciphertext, the same 10-bit key and produces the original 8-bit block of plaintext </a:t>
            </a:r>
          </a:p>
        </p:txBody>
      </p:sp>
    </p:spTree>
    <p:extLst>
      <p:ext uri="{BB962C8B-B14F-4D97-AF65-F5344CB8AC3E}">
        <p14:creationId xmlns:p14="http://schemas.microsoft.com/office/powerpoint/2010/main" val="3883182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49" y="1690168"/>
            <a:ext cx="54387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Generate k1, k2</a:t>
            </a:r>
          </a:p>
          <a:p>
            <a:pPr marL="342900" indent="-342900">
              <a:buAutoNum type="arabi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 Apply P10 on the key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 Shift one to the left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 Apply P8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k1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 Again, apply p10 on the key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 Shift 3 to the left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 Apply p8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4249" y="371475"/>
            <a:ext cx="696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DES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218" y="1909417"/>
            <a:ext cx="5038917" cy="977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72" y="3321350"/>
            <a:ext cx="4022208" cy="9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93" y="138223"/>
            <a:ext cx="9249013" cy="6539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32" y="2359763"/>
            <a:ext cx="971550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56" y="3752629"/>
            <a:ext cx="971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36" y="1935177"/>
            <a:ext cx="8605183" cy="4158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81" y="713159"/>
            <a:ext cx="5038917" cy="977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724" y="771523"/>
            <a:ext cx="4022208" cy="91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836" y="916724"/>
            <a:ext cx="971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199" y="4191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Encrypt the plain text</a:t>
            </a: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199" y="1743075"/>
            <a:ext cx="9667875" cy="453548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 Apply an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(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IP) </a:t>
            </a:r>
          </a:p>
          <a:p>
            <a:pPr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 Find f</a:t>
            </a:r>
            <a:r>
              <a:rPr lang="en-GB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complex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2-input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0" indent="0"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 Apply the switch function which is 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permutation that swaps the two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 Again, find f</a:t>
            </a:r>
            <a:r>
              <a:rPr lang="en-GB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   ,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 this time on k2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 Apply inverse permutation  (IP</a:t>
            </a:r>
            <a:r>
              <a:rPr lang="en-GB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61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275" y="1028700"/>
            <a:ext cx="9353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steps for encryption are: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Apply the initial permutation, IP,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Assume the input from step 1 is in two halves, L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Expand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permutate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E/P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XOR input from step 3 with K1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left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 into S-Box S0 and right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S-Box S1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Rearrange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from step 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XOR output from step 6 with 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Now we have the output of step 7 as the left half and the original R as the right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(Switch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halves and move to round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E/P with right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XOR output of step 9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S-Box S0 and right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 S1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Rearrange output from step 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XOR output of step 12 with left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output from step 13 and right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step 8 into inverse IP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790575" y="-130175"/>
            <a:ext cx="10515600" cy="132556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Encrypt the plain text (in more details)</a:t>
            </a:r>
            <a:endParaRPr lang="en-GB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62800" y="2159793"/>
            <a:ext cx="581025" cy="1457326"/>
          </a:xfrm>
          <a:prstGeom prst="righ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886700" y="4657722"/>
            <a:ext cx="276225" cy="1362077"/>
          </a:xfrm>
          <a:prstGeom prst="righ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0" y="2447925"/>
            <a:ext cx="12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endParaRPr 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8687" y="5015596"/>
            <a:ext cx="12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endParaRPr lang="en-US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0" y="309341"/>
            <a:ext cx="11311270" cy="2943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42" y="5182042"/>
            <a:ext cx="5667375" cy="145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42" y="3312429"/>
            <a:ext cx="9877425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029" y="2242806"/>
            <a:ext cx="9715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597" y="5762183"/>
            <a:ext cx="971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0070C36EE9544C906C1F9C8001A7CE" ma:contentTypeVersion="12" ma:contentTypeDescription="Create a new document." ma:contentTypeScope="" ma:versionID="31ea16ee3e88a7fc97fc2dad2f5308eb">
  <xsd:schema xmlns:xsd="http://www.w3.org/2001/XMLSchema" xmlns:xs="http://www.w3.org/2001/XMLSchema" xmlns:p="http://schemas.microsoft.com/office/2006/metadata/properties" xmlns:ns2="7246b15a-90fb-4ec2-b584-ad8c093ff598" xmlns:ns3="026a3aba-da3c-4d3c-a313-8568bc95068b" targetNamespace="http://schemas.microsoft.com/office/2006/metadata/properties" ma:root="true" ma:fieldsID="a04e72bdcb356045c84983d90fafe9b8" ns2:_="" ns3:_="">
    <xsd:import namespace="7246b15a-90fb-4ec2-b584-ad8c093ff598"/>
    <xsd:import namespace="026a3aba-da3c-4d3c-a313-8568bc9506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6b15a-90fb-4ec2-b584-ad8c093ff5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3dbc2ce-2a43-473c-b629-987f3489c8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a3aba-da3c-4d3c-a313-8568bc95068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8990168-a4af-4a76-bdaa-ed8bf364ae6e}" ma:internalName="TaxCatchAll" ma:showField="CatchAllData" ma:web="026a3aba-da3c-4d3c-a313-8568bc9506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46b15a-90fb-4ec2-b584-ad8c093ff598">
      <Terms xmlns="http://schemas.microsoft.com/office/infopath/2007/PartnerControls"/>
    </lcf76f155ced4ddcb4097134ff3c332f>
    <TaxCatchAll xmlns="026a3aba-da3c-4d3c-a313-8568bc9506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1AA2E-66F9-49BB-AF59-C7487A4FF3DA}"/>
</file>

<file path=customXml/itemProps2.xml><?xml version="1.0" encoding="utf-8"?>
<ds:datastoreItem xmlns:ds="http://schemas.openxmlformats.org/officeDocument/2006/customXml" ds:itemID="{2D85A351-752A-4F62-A0F0-E206FE1672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3FC64C-D6B1-4A3E-BC56-CA62EEA841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902</Words>
  <Application>Microsoft Office PowerPoint</Application>
  <PresentationFormat>Widescreen</PresentationFormat>
  <Paragraphs>384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 PL ShanHeiSun Uni</vt:lpstr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Modern Block Ciphers</vt:lpstr>
      <vt:lpstr>Basic idea of modern block ciphers</vt:lpstr>
      <vt:lpstr>What is Simplified DES</vt:lpstr>
      <vt:lpstr>PowerPoint Presentation</vt:lpstr>
      <vt:lpstr>PowerPoint Presentation</vt:lpstr>
      <vt:lpstr>PowerPoint Presentation</vt:lpstr>
      <vt:lpstr>2) Encrypt the plain text</vt:lpstr>
      <vt:lpstr>2) Encrypt the plain text (in more details)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Generation</vt:lpstr>
      <vt:lpstr>PowerPoint Presentation</vt:lpstr>
      <vt:lpstr>Encryption Detail</vt:lpstr>
      <vt:lpstr>S-DES Scheme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Block Ciphers</dc:title>
  <dc:creator>Ibrahim</dc:creator>
  <cp:lastModifiedBy>Dr.Fairoz</cp:lastModifiedBy>
  <cp:revision>33</cp:revision>
  <dcterms:created xsi:type="dcterms:W3CDTF">2018-02-12T19:38:54Z</dcterms:created>
  <dcterms:modified xsi:type="dcterms:W3CDTF">2022-11-08T10:43:34Z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0x010100C70070C36EE9544C906C1F9C8001A7CE</vt:lpwstr>
  </property>
</Properties>
</file>