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D7888-0DEC-4061-BC41-6804D2727B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E5800D6-AF09-4F4D-8077-DBEE6D8F3114}">
      <dgm:prSet phldrT="[Texte]"/>
      <dgm:spPr/>
      <dgm:t>
        <a:bodyPr/>
        <a:lstStyle/>
        <a:p>
          <a:r>
            <a:rPr lang="fr-FR" dirty="0" smtClean="0"/>
            <a:t>Analyse</a:t>
          </a:r>
        </a:p>
        <a:p>
          <a:r>
            <a:rPr lang="fr-FR" dirty="0" smtClean="0"/>
            <a:t>Lexical</a:t>
          </a:r>
          <a:endParaRPr lang="fr-FR" dirty="0"/>
        </a:p>
      </dgm:t>
    </dgm:pt>
    <dgm:pt modelId="{A8614954-0EA3-4899-A41D-692DB34AEF41}" type="parTrans" cxnId="{E372C439-2D29-4F68-9096-AB01D98205AB}">
      <dgm:prSet/>
      <dgm:spPr/>
      <dgm:t>
        <a:bodyPr/>
        <a:lstStyle/>
        <a:p>
          <a:endParaRPr lang="fr-FR"/>
        </a:p>
      </dgm:t>
    </dgm:pt>
    <dgm:pt modelId="{13F1562F-FBD3-47B7-BC68-5455F7677BC1}" type="sibTrans" cxnId="{E372C439-2D29-4F68-9096-AB01D98205AB}">
      <dgm:prSet/>
      <dgm:spPr/>
      <dgm:t>
        <a:bodyPr/>
        <a:lstStyle/>
        <a:p>
          <a:endParaRPr lang="fr-FR"/>
        </a:p>
      </dgm:t>
    </dgm:pt>
    <dgm:pt modelId="{C2987DA2-137A-4503-92B9-EE3CB66F777B}">
      <dgm:prSet phldrT="[Texte]"/>
      <dgm:spPr/>
      <dgm:t>
        <a:bodyPr/>
        <a:lstStyle/>
        <a:p>
          <a:r>
            <a:rPr lang="fr-FR" dirty="0" smtClean="0"/>
            <a:t>Analyse Syntaxique</a:t>
          </a:r>
        </a:p>
        <a:p>
          <a:r>
            <a:rPr lang="fr-FR" dirty="0" err="1" smtClean="0"/>
            <a:t>CodeElements</a:t>
          </a:r>
          <a:endParaRPr lang="fr-FR" dirty="0"/>
        </a:p>
      </dgm:t>
    </dgm:pt>
    <dgm:pt modelId="{F1261B74-077E-463A-A514-3D12DEB253A1}" type="parTrans" cxnId="{780D737C-8E34-427A-9269-818158FDD73A}">
      <dgm:prSet/>
      <dgm:spPr/>
      <dgm:t>
        <a:bodyPr/>
        <a:lstStyle/>
        <a:p>
          <a:endParaRPr lang="fr-FR"/>
        </a:p>
      </dgm:t>
    </dgm:pt>
    <dgm:pt modelId="{D24180BE-F901-4C22-8E82-39D0F6669FF4}" type="sibTrans" cxnId="{780D737C-8E34-427A-9269-818158FDD73A}">
      <dgm:prSet/>
      <dgm:spPr/>
      <dgm:t>
        <a:bodyPr/>
        <a:lstStyle/>
        <a:p>
          <a:endParaRPr lang="fr-FR"/>
        </a:p>
      </dgm:t>
    </dgm:pt>
    <dgm:pt modelId="{B2BEBF02-06F7-4634-82DB-CBCF82633F5D}" type="pres">
      <dgm:prSet presAssocID="{EDFD7888-0DEC-4061-BC41-6804D2727BFA}" presName="Name0" presStyleCnt="0">
        <dgm:presLayoutVars>
          <dgm:dir/>
          <dgm:animLvl val="lvl"/>
          <dgm:resizeHandles val="exact"/>
        </dgm:presLayoutVars>
      </dgm:prSet>
      <dgm:spPr/>
    </dgm:pt>
    <dgm:pt modelId="{60EFE538-2480-4DE7-B33B-0375F545298D}" type="pres">
      <dgm:prSet presAssocID="{FE5800D6-AF09-4F4D-8077-DBEE6D8F311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314EC-955A-47DC-B7AE-6E9B83C64634}" type="pres">
      <dgm:prSet presAssocID="{13F1562F-FBD3-47B7-BC68-5455F7677BC1}" presName="parTxOnlySpace" presStyleCnt="0"/>
      <dgm:spPr/>
    </dgm:pt>
    <dgm:pt modelId="{4F8E9FBA-2192-418E-89B2-DCDDA1948AFE}" type="pres">
      <dgm:prSet presAssocID="{C2987DA2-137A-4503-92B9-EE3CB66F777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72C439-2D29-4F68-9096-AB01D98205AB}" srcId="{EDFD7888-0DEC-4061-BC41-6804D2727BFA}" destId="{FE5800D6-AF09-4F4D-8077-DBEE6D8F3114}" srcOrd="0" destOrd="0" parTransId="{A8614954-0EA3-4899-A41D-692DB34AEF41}" sibTransId="{13F1562F-FBD3-47B7-BC68-5455F7677BC1}"/>
    <dgm:cxn modelId="{F5675621-DE02-4018-9703-EE80DEA03B20}" type="presOf" srcId="{EDFD7888-0DEC-4061-BC41-6804D2727BFA}" destId="{B2BEBF02-06F7-4634-82DB-CBCF82633F5D}" srcOrd="0" destOrd="0" presId="urn:microsoft.com/office/officeart/2005/8/layout/chevron1"/>
    <dgm:cxn modelId="{4D5D8E89-EC94-4D73-9E5B-0CF6455507AD}" type="presOf" srcId="{FE5800D6-AF09-4F4D-8077-DBEE6D8F3114}" destId="{60EFE538-2480-4DE7-B33B-0375F545298D}" srcOrd="0" destOrd="0" presId="urn:microsoft.com/office/officeart/2005/8/layout/chevron1"/>
    <dgm:cxn modelId="{AF872AF3-6BC3-407E-BFC3-5F9D674D12A1}" type="presOf" srcId="{C2987DA2-137A-4503-92B9-EE3CB66F777B}" destId="{4F8E9FBA-2192-418E-89B2-DCDDA1948AFE}" srcOrd="0" destOrd="0" presId="urn:microsoft.com/office/officeart/2005/8/layout/chevron1"/>
    <dgm:cxn modelId="{780D737C-8E34-427A-9269-818158FDD73A}" srcId="{EDFD7888-0DEC-4061-BC41-6804D2727BFA}" destId="{C2987DA2-137A-4503-92B9-EE3CB66F777B}" srcOrd="1" destOrd="0" parTransId="{F1261B74-077E-463A-A514-3D12DEB253A1}" sibTransId="{D24180BE-F901-4C22-8E82-39D0F6669FF4}"/>
    <dgm:cxn modelId="{450CFFC8-5D7C-4033-8B6A-0219623F9967}" type="presParOf" srcId="{B2BEBF02-06F7-4634-82DB-CBCF82633F5D}" destId="{60EFE538-2480-4DE7-B33B-0375F545298D}" srcOrd="0" destOrd="0" presId="urn:microsoft.com/office/officeart/2005/8/layout/chevron1"/>
    <dgm:cxn modelId="{C976027D-151A-4975-8F79-8AC04EBD2844}" type="presParOf" srcId="{B2BEBF02-06F7-4634-82DB-CBCF82633F5D}" destId="{389314EC-955A-47DC-B7AE-6E9B83C64634}" srcOrd="1" destOrd="0" presId="urn:microsoft.com/office/officeart/2005/8/layout/chevron1"/>
    <dgm:cxn modelId="{6888F8BF-D5C9-4EA0-8665-A376CFD748D7}" type="presParOf" srcId="{B2BEBF02-06F7-4634-82DB-CBCF82633F5D}" destId="{4F8E9FBA-2192-418E-89B2-DCDDA1948AF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35AC5-B4A3-4A7A-A54A-D5B2B17AB2A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7104EBE-9BFC-48E5-9E96-D05E492EEC04}">
      <dgm:prSet phldrT="[Texte]"/>
      <dgm:spPr/>
      <dgm:t>
        <a:bodyPr/>
        <a:lstStyle/>
        <a:p>
          <a:r>
            <a:rPr lang="fr-FR" dirty="0" smtClean="0"/>
            <a:t>Phase</a:t>
          </a:r>
        </a:p>
        <a:p>
          <a:r>
            <a:rPr lang="fr-FR" dirty="0" smtClean="0"/>
            <a:t>Enter</a:t>
          </a:r>
          <a:endParaRPr lang="fr-FR" dirty="0"/>
        </a:p>
      </dgm:t>
    </dgm:pt>
    <dgm:pt modelId="{B9789665-12BE-4165-BCCA-F0A78A65CB11}" type="parTrans" cxnId="{84A6A6DF-3686-4123-90A2-0BE9BD7B542F}">
      <dgm:prSet/>
      <dgm:spPr/>
      <dgm:t>
        <a:bodyPr/>
        <a:lstStyle/>
        <a:p>
          <a:endParaRPr lang="fr-FR"/>
        </a:p>
      </dgm:t>
    </dgm:pt>
    <dgm:pt modelId="{A06C700B-AB7F-4262-BD85-DC3F27551F7A}" type="sibTrans" cxnId="{84A6A6DF-3686-4123-90A2-0BE9BD7B542F}">
      <dgm:prSet/>
      <dgm:spPr/>
      <dgm:t>
        <a:bodyPr/>
        <a:lstStyle/>
        <a:p>
          <a:endParaRPr lang="fr-FR"/>
        </a:p>
      </dgm:t>
    </dgm:pt>
    <dgm:pt modelId="{6E0A07F5-3D21-4163-8593-7F9BB7268780}">
      <dgm:prSet phldrT="[Texte]"/>
      <dgm:spPr/>
      <dgm:t>
        <a:bodyPr/>
        <a:lstStyle/>
        <a:p>
          <a:r>
            <a:rPr lang="fr-FR" dirty="0" smtClean="0"/>
            <a:t>Phase</a:t>
          </a:r>
        </a:p>
        <a:p>
          <a:r>
            <a:rPr lang="fr-FR" dirty="0" smtClean="0"/>
            <a:t>Storage Enter</a:t>
          </a:r>
          <a:endParaRPr lang="fr-FR" dirty="0"/>
        </a:p>
      </dgm:t>
    </dgm:pt>
    <dgm:pt modelId="{CE75B585-F4D8-405E-9900-C83814829330}" type="parTrans" cxnId="{0376AB19-4682-4564-B69B-DDF2D2ECB26B}">
      <dgm:prSet/>
      <dgm:spPr/>
      <dgm:t>
        <a:bodyPr/>
        <a:lstStyle/>
        <a:p>
          <a:endParaRPr lang="fr-FR"/>
        </a:p>
      </dgm:t>
    </dgm:pt>
    <dgm:pt modelId="{E2AF1AE8-A856-471A-97C2-63F10E833255}" type="sibTrans" cxnId="{0376AB19-4682-4564-B69B-DDF2D2ECB26B}">
      <dgm:prSet/>
      <dgm:spPr/>
      <dgm:t>
        <a:bodyPr/>
        <a:lstStyle/>
        <a:p>
          <a:endParaRPr lang="fr-FR"/>
        </a:p>
      </dgm:t>
    </dgm:pt>
    <dgm:pt modelId="{A8AFE98D-00D3-40A1-8C3E-6A728C4ACA3F}">
      <dgm:prSet phldrT="[Texte]"/>
      <dgm:spPr/>
      <dgm:t>
        <a:bodyPr/>
        <a:lstStyle/>
        <a:p>
          <a:r>
            <a:rPr lang="fr-FR" dirty="0" smtClean="0"/>
            <a:t>Analyse sémantique</a:t>
          </a:r>
          <a:endParaRPr lang="fr-FR" dirty="0"/>
        </a:p>
      </dgm:t>
    </dgm:pt>
    <dgm:pt modelId="{70031DA7-1C7A-43D4-AA3F-7926EEBDC408}" type="parTrans" cxnId="{9CECFFC6-97CD-4258-A68F-0465AA6C1DF4}">
      <dgm:prSet/>
      <dgm:spPr/>
      <dgm:t>
        <a:bodyPr/>
        <a:lstStyle/>
        <a:p>
          <a:endParaRPr lang="fr-FR"/>
        </a:p>
      </dgm:t>
    </dgm:pt>
    <dgm:pt modelId="{2C687D08-8DF8-4599-AD32-47E15AB8DCD0}" type="sibTrans" cxnId="{9CECFFC6-97CD-4258-A68F-0465AA6C1DF4}">
      <dgm:prSet/>
      <dgm:spPr/>
      <dgm:t>
        <a:bodyPr/>
        <a:lstStyle/>
        <a:p>
          <a:endParaRPr lang="fr-FR"/>
        </a:p>
      </dgm:t>
    </dgm:pt>
    <dgm:pt modelId="{B4B7BAFC-39CA-4A8B-AC36-58201E6F7FA8}" type="pres">
      <dgm:prSet presAssocID="{B1B35AC5-B4A3-4A7A-A54A-D5B2B17AB2A9}" presName="Name0" presStyleCnt="0">
        <dgm:presLayoutVars>
          <dgm:dir/>
          <dgm:animLvl val="lvl"/>
          <dgm:resizeHandles val="exact"/>
        </dgm:presLayoutVars>
      </dgm:prSet>
      <dgm:spPr/>
    </dgm:pt>
    <dgm:pt modelId="{55C7A26C-F78C-4293-A739-88DCB4966826}" type="pres">
      <dgm:prSet presAssocID="{E7104EBE-9BFC-48E5-9E96-D05E492EEC0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06C5C48-33FF-48DF-BE0E-6651D20C43EB}" type="pres">
      <dgm:prSet presAssocID="{A06C700B-AB7F-4262-BD85-DC3F27551F7A}" presName="parTxOnlySpace" presStyleCnt="0"/>
      <dgm:spPr/>
    </dgm:pt>
    <dgm:pt modelId="{674BF074-B869-497A-B709-7D1564669467}" type="pres">
      <dgm:prSet presAssocID="{6E0A07F5-3D21-4163-8593-7F9BB72687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05C62F-CE65-4546-87F0-F97BB6F2A746}" type="pres">
      <dgm:prSet presAssocID="{E2AF1AE8-A856-471A-97C2-63F10E833255}" presName="parTxOnlySpace" presStyleCnt="0"/>
      <dgm:spPr/>
    </dgm:pt>
    <dgm:pt modelId="{1F1B3608-52CB-4CD5-B96D-E8C435BB79C0}" type="pres">
      <dgm:prSet presAssocID="{A8AFE98D-00D3-40A1-8C3E-6A728C4ACA3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A6A6DF-3686-4123-90A2-0BE9BD7B542F}" srcId="{B1B35AC5-B4A3-4A7A-A54A-D5B2B17AB2A9}" destId="{E7104EBE-9BFC-48E5-9E96-D05E492EEC04}" srcOrd="0" destOrd="0" parTransId="{B9789665-12BE-4165-BCCA-F0A78A65CB11}" sibTransId="{A06C700B-AB7F-4262-BD85-DC3F27551F7A}"/>
    <dgm:cxn modelId="{5E1FE3DA-2A8D-4E8D-B0A3-542AB44DC100}" type="presOf" srcId="{A8AFE98D-00D3-40A1-8C3E-6A728C4ACA3F}" destId="{1F1B3608-52CB-4CD5-B96D-E8C435BB79C0}" srcOrd="0" destOrd="0" presId="urn:microsoft.com/office/officeart/2005/8/layout/chevron1"/>
    <dgm:cxn modelId="{E27E07D2-5090-4CAB-835A-914B2253F1FA}" type="presOf" srcId="{6E0A07F5-3D21-4163-8593-7F9BB7268780}" destId="{674BF074-B869-497A-B709-7D1564669467}" srcOrd="0" destOrd="0" presId="urn:microsoft.com/office/officeart/2005/8/layout/chevron1"/>
    <dgm:cxn modelId="{0376AB19-4682-4564-B69B-DDF2D2ECB26B}" srcId="{B1B35AC5-B4A3-4A7A-A54A-D5B2B17AB2A9}" destId="{6E0A07F5-3D21-4163-8593-7F9BB7268780}" srcOrd="1" destOrd="0" parTransId="{CE75B585-F4D8-405E-9900-C83814829330}" sibTransId="{E2AF1AE8-A856-471A-97C2-63F10E833255}"/>
    <dgm:cxn modelId="{13A2B8F8-1200-4C3C-B34A-3D39CE4F3058}" type="presOf" srcId="{B1B35AC5-B4A3-4A7A-A54A-D5B2B17AB2A9}" destId="{B4B7BAFC-39CA-4A8B-AC36-58201E6F7FA8}" srcOrd="0" destOrd="0" presId="urn:microsoft.com/office/officeart/2005/8/layout/chevron1"/>
    <dgm:cxn modelId="{9CECFFC6-97CD-4258-A68F-0465AA6C1DF4}" srcId="{B1B35AC5-B4A3-4A7A-A54A-D5B2B17AB2A9}" destId="{A8AFE98D-00D3-40A1-8C3E-6A728C4ACA3F}" srcOrd="2" destOrd="0" parTransId="{70031DA7-1C7A-43D4-AA3F-7926EEBDC408}" sibTransId="{2C687D08-8DF8-4599-AD32-47E15AB8DCD0}"/>
    <dgm:cxn modelId="{C6837E5B-DE8D-4EEE-AB0A-E91F7F5F81B6}" type="presOf" srcId="{E7104EBE-9BFC-48E5-9E96-D05E492EEC04}" destId="{55C7A26C-F78C-4293-A739-88DCB4966826}" srcOrd="0" destOrd="0" presId="urn:microsoft.com/office/officeart/2005/8/layout/chevron1"/>
    <dgm:cxn modelId="{94FFC14A-9CDC-477A-ADBC-36AE64152473}" type="presParOf" srcId="{B4B7BAFC-39CA-4A8B-AC36-58201E6F7FA8}" destId="{55C7A26C-F78C-4293-A739-88DCB4966826}" srcOrd="0" destOrd="0" presId="urn:microsoft.com/office/officeart/2005/8/layout/chevron1"/>
    <dgm:cxn modelId="{31086A92-DB95-4D2B-B32B-76E7CB12988C}" type="presParOf" srcId="{B4B7BAFC-39CA-4A8B-AC36-58201E6F7FA8}" destId="{106C5C48-33FF-48DF-BE0E-6651D20C43EB}" srcOrd="1" destOrd="0" presId="urn:microsoft.com/office/officeart/2005/8/layout/chevron1"/>
    <dgm:cxn modelId="{9B338F08-4362-4BFD-94C1-8DD4783AFB4C}" type="presParOf" srcId="{B4B7BAFC-39CA-4A8B-AC36-58201E6F7FA8}" destId="{674BF074-B869-497A-B709-7D1564669467}" srcOrd="2" destOrd="0" presId="urn:microsoft.com/office/officeart/2005/8/layout/chevron1"/>
    <dgm:cxn modelId="{39FDFF7B-791E-4D9D-95F4-45B47D650B31}" type="presParOf" srcId="{B4B7BAFC-39CA-4A8B-AC36-58201E6F7FA8}" destId="{6905C62F-CE65-4546-87F0-F97BB6F2A746}" srcOrd="3" destOrd="0" presId="urn:microsoft.com/office/officeart/2005/8/layout/chevron1"/>
    <dgm:cxn modelId="{800ED946-F53C-427E-8CEF-2A3F2BDAFF5B}" type="presParOf" srcId="{B4B7BAFC-39CA-4A8B-AC36-58201E6F7FA8}" destId="{1F1B3608-52CB-4CD5-B96D-E8C435BB79C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A7842-970E-4D94-B21F-75896AFB5D0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16A3108F-5DC6-4EAC-9E78-5B9C1B145ECC}">
      <dgm:prSet phldrT="[Texte]"/>
      <dgm:spPr/>
      <dgm:t>
        <a:bodyPr/>
        <a:lstStyle/>
        <a:p>
          <a:r>
            <a:rPr lang="fr-FR" dirty="0" smtClean="0"/>
            <a:t>Génération de code</a:t>
          </a:r>
          <a:endParaRPr lang="fr-FR" dirty="0"/>
        </a:p>
      </dgm:t>
    </dgm:pt>
    <dgm:pt modelId="{37F952FB-7EFF-4654-9E7D-81FCB576F735}" type="parTrans" cxnId="{4DE3B184-B127-44F9-A152-31B2899E26B5}">
      <dgm:prSet/>
      <dgm:spPr/>
      <dgm:t>
        <a:bodyPr/>
        <a:lstStyle/>
        <a:p>
          <a:endParaRPr lang="fr-FR"/>
        </a:p>
      </dgm:t>
    </dgm:pt>
    <dgm:pt modelId="{A1198375-38EE-4C62-AEE8-3B605CF84630}" type="sibTrans" cxnId="{4DE3B184-B127-44F9-A152-31B2899E26B5}">
      <dgm:prSet/>
      <dgm:spPr/>
      <dgm:t>
        <a:bodyPr/>
        <a:lstStyle/>
        <a:p>
          <a:endParaRPr lang="fr-FR"/>
        </a:p>
      </dgm:t>
    </dgm:pt>
    <dgm:pt modelId="{067B0BA2-194F-4D1D-B6A8-18846252355B}" type="pres">
      <dgm:prSet presAssocID="{A61A7842-970E-4D94-B21F-75896AFB5D0C}" presName="Name0" presStyleCnt="0">
        <dgm:presLayoutVars>
          <dgm:dir/>
          <dgm:animLvl val="lvl"/>
          <dgm:resizeHandles val="exact"/>
        </dgm:presLayoutVars>
      </dgm:prSet>
      <dgm:spPr/>
    </dgm:pt>
    <dgm:pt modelId="{A2459C30-7D6F-4FE3-8C74-4D970BB3E140}" type="pres">
      <dgm:prSet presAssocID="{16A3108F-5DC6-4EAC-9E78-5B9C1B145ECC}" presName="parTxOnly" presStyleLbl="node1" presStyleIdx="0" presStyleCnt="1" custLinFactNeighborX="-49" custLinFactNeighborY="-913">
        <dgm:presLayoutVars>
          <dgm:chMax val="0"/>
          <dgm:chPref val="0"/>
          <dgm:bulletEnabled val="1"/>
        </dgm:presLayoutVars>
      </dgm:prSet>
      <dgm:spPr/>
    </dgm:pt>
  </dgm:ptLst>
  <dgm:cxnLst>
    <dgm:cxn modelId="{4DE3B184-B127-44F9-A152-31B2899E26B5}" srcId="{A61A7842-970E-4D94-B21F-75896AFB5D0C}" destId="{16A3108F-5DC6-4EAC-9E78-5B9C1B145ECC}" srcOrd="0" destOrd="0" parTransId="{37F952FB-7EFF-4654-9E7D-81FCB576F735}" sibTransId="{A1198375-38EE-4C62-AEE8-3B605CF84630}"/>
    <dgm:cxn modelId="{F832D265-3DAB-4643-B533-57E1B21432DD}" type="presOf" srcId="{A61A7842-970E-4D94-B21F-75896AFB5D0C}" destId="{067B0BA2-194F-4D1D-B6A8-18846252355B}" srcOrd="0" destOrd="0" presId="urn:microsoft.com/office/officeart/2005/8/layout/chevron1"/>
    <dgm:cxn modelId="{DB17113B-3AA0-44C5-B02E-883945FE05CF}" type="presOf" srcId="{16A3108F-5DC6-4EAC-9E78-5B9C1B145ECC}" destId="{A2459C30-7D6F-4FE3-8C74-4D970BB3E140}" srcOrd="0" destOrd="0" presId="urn:microsoft.com/office/officeart/2005/8/layout/chevron1"/>
    <dgm:cxn modelId="{E3243DFA-86AB-4602-B1F0-93E6836BA04F}" type="presParOf" srcId="{067B0BA2-194F-4D1D-B6A8-18846252355B}" destId="{A2459C30-7D6F-4FE3-8C74-4D970BB3E14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1CF88-6A6D-43C9-BC9C-E395A2132C5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B49B43F6-C04F-4AB6-9E7D-D80E8F73D277}">
      <dgm:prSet phldrT="[Texte]"/>
      <dgm:spPr/>
      <dgm:t>
        <a:bodyPr/>
        <a:lstStyle/>
        <a:p>
          <a:r>
            <a:rPr lang="fr-FR" dirty="0" smtClean="0"/>
            <a:t>Analyse</a:t>
          </a:r>
        </a:p>
        <a:p>
          <a:r>
            <a:rPr lang="fr-FR" dirty="0" smtClean="0"/>
            <a:t>Syntaxique</a:t>
          </a:r>
        </a:p>
        <a:p>
          <a:r>
            <a:rPr lang="fr-FR" dirty="0" err="1" smtClean="0"/>
            <a:t>ProgramClass</a:t>
          </a:r>
          <a:r>
            <a:rPr lang="fr-FR" dirty="0" smtClean="0"/>
            <a:t>/DOM</a:t>
          </a:r>
          <a:endParaRPr lang="fr-FR" dirty="0"/>
        </a:p>
      </dgm:t>
    </dgm:pt>
    <dgm:pt modelId="{FB000F10-767C-4CB4-81B1-588F09913986}" type="parTrans" cxnId="{3D09737B-046D-48D2-8D32-4FE69B7EA946}">
      <dgm:prSet/>
      <dgm:spPr/>
      <dgm:t>
        <a:bodyPr/>
        <a:lstStyle/>
        <a:p>
          <a:endParaRPr lang="fr-FR"/>
        </a:p>
      </dgm:t>
    </dgm:pt>
    <dgm:pt modelId="{C41EE9BC-F9C3-4CE1-9AF8-05DC94D4DADE}" type="sibTrans" cxnId="{3D09737B-046D-48D2-8D32-4FE69B7EA946}">
      <dgm:prSet/>
      <dgm:spPr/>
      <dgm:t>
        <a:bodyPr/>
        <a:lstStyle/>
        <a:p>
          <a:endParaRPr lang="fr-FR"/>
        </a:p>
      </dgm:t>
    </dgm:pt>
    <dgm:pt modelId="{A1764E19-0760-4716-83D3-E2DB9E09252E}" type="pres">
      <dgm:prSet presAssocID="{D7D1CF88-6A6D-43C9-BC9C-E395A2132C59}" presName="Name0" presStyleCnt="0">
        <dgm:presLayoutVars>
          <dgm:dir/>
          <dgm:animLvl val="lvl"/>
          <dgm:resizeHandles val="exact"/>
        </dgm:presLayoutVars>
      </dgm:prSet>
      <dgm:spPr/>
    </dgm:pt>
    <dgm:pt modelId="{D5CE7F64-9F6A-46EB-A149-169B51EAA4DC}" type="pres">
      <dgm:prSet presAssocID="{B49B43F6-C04F-4AB6-9E7D-D80E8F73D277}" presName="parTxOnly" presStyleLbl="node1" presStyleIdx="0" presStyleCnt="1" custLinFactNeighborY="7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7488FC-59E9-44F6-9F7B-6C09C1A56D4D}" type="presOf" srcId="{B49B43F6-C04F-4AB6-9E7D-D80E8F73D277}" destId="{D5CE7F64-9F6A-46EB-A149-169B51EAA4DC}" srcOrd="0" destOrd="0" presId="urn:microsoft.com/office/officeart/2005/8/layout/chevron1"/>
    <dgm:cxn modelId="{8D138C26-3CD0-4B9B-ACBC-3FCE2626DB5F}" type="presOf" srcId="{D7D1CF88-6A6D-43C9-BC9C-E395A2132C59}" destId="{A1764E19-0760-4716-83D3-E2DB9E09252E}" srcOrd="0" destOrd="0" presId="urn:microsoft.com/office/officeart/2005/8/layout/chevron1"/>
    <dgm:cxn modelId="{3D09737B-046D-48D2-8D32-4FE69B7EA946}" srcId="{D7D1CF88-6A6D-43C9-BC9C-E395A2132C59}" destId="{B49B43F6-C04F-4AB6-9E7D-D80E8F73D277}" srcOrd="0" destOrd="0" parTransId="{FB000F10-767C-4CB4-81B1-588F09913986}" sibTransId="{C41EE9BC-F9C3-4CE1-9AF8-05DC94D4DADE}"/>
    <dgm:cxn modelId="{9137A2FC-9AD4-471F-998C-604AFEBCA2A8}" type="presParOf" srcId="{A1764E19-0760-4716-83D3-E2DB9E09252E}" destId="{D5CE7F64-9F6A-46EB-A149-169B51EAA4D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FE538-2480-4DE7-B33B-0375F545298D}">
      <dsp:nvSpPr>
        <dsp:cNvPr id="0" name=""/>
        <dsp:cNvSpPr/>
      </dsp:nvSpPr>
      <dsp:spPr>
        <a:xfrm>
          <a:off x="3565" y="207990"/>
          <a:ext cx="2131613" cy="85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Analyse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Lexical</a:t>
          </a:r>
          <a:endParaRPr lang="fr-FR" sz="1300" kern="1200" dirty="0"/>
        </a:p>
      </dsp:txBody>
      <dsp:txXfrm>
        <a:off x="429888" y="207990"/>
        <a:ext cx="1278968" cy="852645"/>
      </dsp:txXfrm>
    </dsp:sp>
    <dsp:sp modelId="{4F8E9FBA-2192-418E-89B2-DCDDA1948AFE}">
      <dsp:nvSpPr>
        <dsp:cNvPr id="0" name=""/>
        <dsp:cNvSpPr/>
      </dsp:nvSpPr>
      <dsp:spPr>
        <a:xfrm>
          <a:off x="1922018" y="207990"/>
          <a:ext cx="2131613" cy="85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Analyse Syntaxique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CodeElements</a:t>
          </a:r>
          <a:endParaRPr lang="fr-FR" sz="1300" kern="1200" dirty="0"/>
        </a:p>
      </dsp:txBody>
      <dsp:txXfrm>
        <a:off x="2348341" y="207990"/>
        <a:ext cx="1278968" cy="85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7A26C-F78C-4293-A739-88DCB4966826}">
      <dsp:nvSpPr>
        <dsp:cNvPr id="0" name=""/>
        <dsp:cNvSpPr/>
      </dsp:nvSpPr>
      <dsp:spPr>
        <a:xfrm>
          <a:off x="1837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Phase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Enter</a:t>
          </a:r>
          <a:endParaRPr lang="fr-FR" sz="1500" kern="1200" dirty="0"/>
        </a:p>
      </dsp:txBody>
      <dsp:txXfrm>
        <a:off x="449567" y="114786"/>
        <a:ext cx="1343189" cy="895459"/>
      </dsp:txXfrm>
    </dsp:sp>
    <dsp:sp modelId="{674BF074-B869-497A-B709-7D1564669467}">
      <dsp:nvSpPr>
        <dsp:cNvPr id="0" name=""/>
        <dsp:cNvSpPr/>
      </dsp:nvSpPr>
      <dsp:spPr>
        <a:xfrm>
          <a:off x="2016621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Phase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Storage Enter</a:t>
          </a:r>
          <a:endParaRPr lang="fr-FR" sz="1500" kern="1200" dirty="0"/>
        </a:p>
      </dsp:txBody>
      <dsp:txXfrm>
        <a:off x="2464351" y="114786"/>
        <a:ext cx="1343189" cy="895459"/>
      </dsp:txXfrm>
    </dsp:sp>
    <dsp:sp modelId="{1F1B3608-52CB-4CD5-B96D-E8C435BB79C0}">
      <dsp:nvSpPr>
        <dsp:cNvPr id="0" name=""/>
        <dsp:cNvSpPr/>
      </dsp:nvSpPr>
      <dsp:spPr>
        <a:xfrm>
          <a:off x="4031405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Analyse sémantique</a:t>
          </a:r>
          <a:endParaRPr lang="fr-FR" sz="1500" kern="1200" dirty="0"/>
        </a:p>
      </dsp:txBody>
      <dsp:txXfrm>
        <a:off x="4479135" y="114786"/>
        <a:ext cx="1343189" cy="895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9C30-7D6F-4FE3-8C74-4D970BB3E140}">
      <dsp:nvSpPr>
        <dsp:cNvPr id="0" name=""/>
        <dsp:cNvSpPr/>
      </dsp:nvSpPr>
      <dsp:spPr>
        <a:xfrm>
          <a:off x="0" y="0"/>
          <a:ext cx="2259744" cy="83537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Génération de code</a:t>
          </a:r>
          <a:endParaRPr lang="fr-FR" sz="1800" kern="1200" dirty="0"/>
        </a:p>
      </dsp:txBody>
      <dsp:txXfrm>
        <a:off x="417686" y="0"/>
        <a:ext cx="1424372" cy="835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E7F64-9F6A-46EB-A149-169B51EAA4DC}">
      <dsp:nvSpPr>
        <dsp:cNvPr id="0" name=""/>
        <dsp:cNvSpPr/>
      </dsp:nvSpPr>
      <dsp:spPr>
        <a:xfrm>
          <a:off x="0" y="219826"/>
          <a:ext cx="2125136" cy="850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Analyse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Syntaxique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ProgramClass</a:t>
          </a:r>
          <a:r>
            <a:rPr lang="fr-FR" sz="1000" kern="1200" dirty="0" smtClean="0"/>
            <a:t>/DOM</a:t>
          </a:r>
          <a:endParaRPr lang="fr-FR" sz="1000" kern="1200" dirty="0"/>
        </a:p>
      </dsp:txBody>
      <dsp:txXfrm>
        <a:off x="425027" y="219826"/>
        <a:ext cx="1275082" cy="8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lab.tuwien.ac.at/projects/cuplex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seclab.tuwien.ac.at/projects/cuplex/cup.htm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cs.princeton.edu/~appel/modern/java/CU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POC </a:t>
            </a:r>
            <a:r>
              <a:rPr lang="fr-FR" dirty="0" err="1" smtClean="0"/>
              <a:t>TypeCOBOL</a:t>
            </a:r>
            <a:r>
              <a:rPr lang="fr-FR" dirty="0" smtClean="0"/>
              <a:t> DOM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 Arbre Syntaxique Abstrait(</a:t>
            </a:r>
            <a:r>
              <a:rPr lang="fr-FR" dirty="0" err="1" smtClean="0"/>
              <a:t>ast</a:t>
            </a:r>
            <a:r>
              <a:rPr lang="fr-FR" dirty="0" smtClean="0"/>
              <a:t>) vers un modèle de document objet (dom)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3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0086" y="156519"/>
            <a:ext cx="4569377" cy="125215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Entités sémantiques: symboles et Scopes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1232" y="1334530"/>
            <a:ext cx="4668231" cy="5354593"/>
          </a:xfrm>
        </p:spPr>
        <p:txBody>
          <a:bodyPr/>
          <a:lstStyle/>
          <a:p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Symboles répertoriés sont: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Variables : </a:t>
            </a:r>
            <a:r>
              <a:rPr lang="fr-FR" dirty="0" err="1" smtClean="0"/>
              <a:t>VariableSymbol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Types définis: </a:t>
            </a:r>
            <a:r>
              <a:rPr lang="fr-FR" dirty="0" err="1" smtClean="0"/>
              <a:t>TypeDefsymbol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paragraphes : </a:t>
            </a:r>
            <a:r>
              <a:rPr lang="fr-FR" dirty="0" err="1" smtClean="0"/>
              <a:t>paragraphsymbol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sections : </a:t>
            </a:r>
            <a:r>
              <a:rPr lang="fr-FR" dirty="0" err="1" smtClean="0"/>
              <a:t>sectionsymbol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programmes : </a:t>
            </a:r>
            <a:r>
              <a:rPr lang="fr-FR" dirty="0" err="1" smtClean="0"/>
              <a:t>programSymbol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fonctions : </a:t>
            </a:r>
            <a:r>
              <a:rPr lang="fr-FR" dirty="0" err="1" smtClean="0"/>
              <a:t>functionsymbol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espaces de noms : </a:t>
            </a:r>
            <a:r>
              <a:rPr lang="fr-FR" dirty="0" err="1" smtClean="0"/>
              <a:t>namespacesymbol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table des symboles globale : </a:t>
            </a:r>
            <a:r>
              <a:rPr lang="fr-FR" dirty="0" err="1" smtClean="0"/>
              <a:t>globalsymboltable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La notion de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La notion de scope réfère à l’ensemble des symboles accessibles dans un contexte donnée.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5078062" y="609599"/>
            <a:ext cx="6891516" cy="571705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2" y="609600"/>
            <a:ext cx="6891516" cy="57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519" y="148281"/>
            <a:ext cx="4692943" cy="988541"/>
          </a:xfrm>
        </p:spPr>
        <p:txBody>
          <a:bodyPr>
            <a:normAutofit fontScale="90000"/>
          </a:bodyPr>
          <a:lstStyle/>
          <a:p>
            <a:r>
              <a:rPr lang="fr-FR" dirty="0"/>
              <a:t>Entités sémantiques: </a:t>
            </a:r>
            <a:r>
              <a:rPr lang="fr-FR" dirty="0" smtClean="0"/>
              <a:t>les TYPES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370" y="642551"/>
            <a:ext cx="7144830" cy="514864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520" y="1224181"/>
            <a:ext cx="4382530" cy="45670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types répertoriés sont les suivants: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Picture : </a:t>
            </a:r>
            <a:r>
              <a:rPr lang="fr-FR" dirty="0" err="1" smtClean="0"/>
              <a:t>PictureType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enregistrement : </a:t>
            </a:r>
            <a:r>
              <a:rPr lang="fr-FR" dirty="0" err="1" smtClean="0"/>
              <a:t>recordType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tableau : </a:t>
            </a:r>
            <a:r>
              <a:rPr lang="fr-FR" dirty="0" err="1" smtClean="0"/>
              <a:t>arraytype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pointeur : </a:t>
            </a:r>
            <a:r>
              <a:rPr lang="fr-FR" dirty="0" err="1" smtClean="0"/>
              <a:t>pointertype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programme : </a:t>
            </a:r>
            <a:r>
              <a:rPr lang="fr-FR" dirty="0" err="1" smtClean="0"/>
              <a:t>programtype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fonction : </a:t>
            </a:r>
            <a:r>
              <a:rPr lang="fr-FR" dirty="0" err="1" smtClean="0"/>
              <a:t>functiontype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défini : </a:t>
            </a:r>
            <a:r>
              <a:rPr lang="fr-FR" dirty="0" err="1" smtClean="0"/>
              <a:t>typedeftype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 type </a:t>
            </a:r>
            <a:r>
              <a:rPr lang="fr-FR" dirty="0" err="1" smtClean="0"/>
              <a:t>picture</a:t>
            </a:r>
            <a:r>
              <a:rPr lang="fr-FR" dirty="0" smtClean="0"/>
              <a:t> reste a finaliser il faudra bien scanner la clause </a:t>
            </a:r>
            <a:r>
              <a:rPr lang="fr-FR" dirty="0" err="1" smtClean="0"/>
              <a:t>picture</a:t>
            </a:r>
            <a:r>
              <a:rPr lang="fr-FR" dirty="0" smtClean="0"/>
              <a:t> pour en extraire les attributs: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48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3" y="1"/>
            <a:ext cx="10364451" cy="545283"/>
          </a:xfrm>
        </p:spPr>
        <p:txBody>
          <a:bodyPr>
            <a:normAutofit/>
          </a:bodyPr>
          <a:lstStyle/>
          <a:p>
            <a:r>
              <a:rPr lang="fr-FR" dirty="0" smtClean="0"/>
              <a:t>Entité sémantique = symbole + type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4564" y="961327"/>
            <a:ext cx="3159421" cy="457525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 symbole a un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exemple un </a:t>
            </a:r>
            <a:r>
              <a:rPr lang="fr-FR" dirty="0" err="1" smtClean="0"/>
              <a:t>typedefdsymbol</a:t>
            </a:r>
            <a:r>
              <a:rPr lang="fr-FR" dirty="0" smtClean="0"/>
              <a:t> a pour type son </a:t>
            </a:r>
            <a:r>
              <a:rPr lang="fr-FR" dirty="0" err="1" smtClean="0"/>
              <a:t>typedeftype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 type peut faire référencé a un symbole associé.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exemple un </a:t>
            </a:r>
            <a:r>
              <a:rPr lang="fr-FR" dirty="0" err="1" smtClean="0"/>
              <a:t>typedefType</a:t>
            </a:r>
            <a:r>
              <a:rPr lang="fr-FR" dirty="0" smtClean="0"/>
              <a:t> a pour symbole le définissant le type.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8" y="545284"/>
            <a:ext cx="8615494" cy="61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système de types pour </a:t>
            </a:r>
            <a:r>
              <a:rPr lang="fr-FR" dirty="0" err="1" smtClean="0"/>
              <a:t>typecobol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Système de types = types + opérations sur les types </a:t>
            </a:r>
            <a:r>
              <a:rPr lang="fr-FR" dirty="0" smtClean="0">
                <a:sym typeface="Wingdings" panose="05000000000000000000" pitchFamily="2" charset="2"/>
              </a:rPr>
              <a:t> programme vérification.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39550"/>
              </p:ext>
            </p:extLst>
          </p:nvPr>
        </p:nvGraphicFramePr>
        <p:xfrm>
          <a:off x="1298832" y="3152045"/>
          <a:ext cx="8128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25"/>
                <a:gridCol w="62140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|t|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</a:t>
                      </a:r>
                      <a:r>
                        <a:rPr lang="fr-FR" baseline="0" dirty="0" smtClean="0"/>
                        <a:t> d’un 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</a:t>
                      </a:r>
                      <a:r>
                        <a:rPr lang="fr-FR" dirty="0" smtClean="0"/>
                        <a:t>&lt;: </a:t>
                      </a:r>
                      <a:r>
                        <a:rPr lang="fr-FR" dirty="0" smtClean="0"/>
                        <a:t>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Relation de sous </a:t>
                      </a:r>
                      <a:r>
                        <a:rPr lang="fr-FR" dirty="0" smtClean="0"/>
                        <a:t>typage: Un type est une indication pour un ensemble de valeurs. Si l’ensemble des valeurs permises pour le type t1 est un sous des valeurs du type</a:t>
                      </a:r>
                      <a:r>
                        <a:rPr lang="fr-FR" baseline="0" dirty="0" smtClean="0"/>
                        <a:t> t2, le type t1 est un </a:t>
                      </a:r>
                      <a:r>
                        <a:rPr lang="fr-FR" i="1" baseline="0" dirty="0" err="1" smtClean="0"/>
                        <a:t>soustype</a:t>
                      </a:r>
                      <a:r>
                        <a:rPr lang="fr-FR" i="0" baseline="0" dirty="0" smtClean="0"/>
                        <a:t> de t2, on écrit t1 &lt;: t2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==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</a:t>
                      </a:r>
                      <a:r>
                        <a:rPr lang="fr-FR" baseline="0" dirty="0" smtClean="0"/>
                        <a:t> types t1 et t2 sont les mêmes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=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type t1 est assignable par le type t2 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7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 Un système de types pour </a:t>
            </a:r>
            <a:r>
              <a:rPr lang="fr-FR" dirty="0" err="1"/>
              <a:t>typecobol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Exemple de situation d’utilisation d’un système de types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106"/>
              </p:ext>
            </p:extLst>
          </p:nvPr>
        </p:nvGraphicFramePr>
        <p:xfrm>
          <a:off x="913774" y="2997353"/>
          <a:ext cx="1036382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00"/>
                <a:gridCol w="72099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Situation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MOVE e TO</a:t>
                      </a:r>
                      <a:r>
                        <a:rPr lang="fr-FR" baseline="0" dirty="0" smtClean="0"/>
                        <a:t> 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 </a:t>
                      </a:r>
                      <a:r>
                        <a:rPr lang="fr-FR" i="1" dirty="0" smtClean="0"/>
                        <a:t>v</a:t>
                      </a:r>
                      <a:r>
                        <a:rPr lang="fr-FR" dirty="0" smtClean="0"/>
                        <a:t> est assigné avec</a:t>
                      </a:r>
                      <a:r>
                        <a:rPr lang="fr-FR" baseline="0" dirty="0" smtClean="0"/>
                        <a:t> l’expression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baseline="0" dirty="0" smtClean="0"/>
                        <a:t>, le type de </a:t>
                      </a:r>
                      <a:r>
                        <a:rPr lang="fr-FR" i="1" baseline="0" dirty="0" smtClean="0"/>
                        <a:t>v</a:t>
                      </a:r>
                      <a:r>
                        <a:rPr lang="fr-FR" i="0" baseline="0" dirty="0" smtClean="0"/>
                        <a:t> devrait au moins les valeurs de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i="0" baseline="0" dirty="0" smtClean="0"/>
                        <a:t>. Le type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i="0" baseline="0" dirty="0" smtClean="0"/>
                        <a:t> est un sous type du type de </a:t>
                      </a:r>
                      <a:r>
                        <a:rPr lang="fr-FR" i="1" baseline="0" dirty="0" smtClean="0"/>
                        <a:t>v</a:t>
                      </a:r>
                      <a:r>
                        <a:rPr lang="fr-FR" i="0" baseline="0" dirty="0" smtClean="0"/>
                        <a:t>.</a:t>
                      </a:r>
                    </a:p>
                    <a:p>
                      <a:r>
                        <a:rPr lang="fr-FR" i="1" baseline="0" dirty="0" smtClean="0"/>
                        <a:t>e &lt;: v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296562"/>
            <a:ext cx="3935688" cy="62607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PhaseS</a:t>
            </a:r>
            <a:r>
              <a:rPr lang="fr-FR" dirty="0" smtClean="0"/>
              <a:t> de </a:t>
            </a:r>
            <a:r>
              <a:rPr lang="fr-FR" dirty="0" err="1" smtClean="0"/>
              <a:t>transpilation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082" y="1103870"/>
            <a:ext cx="3935689" cy="5082746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Les phase suivantes sont a revoir ou a faire: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Analyse Syntaxique d’un programme </a:t>
            </a:r>
            <a:r>
              <a:rPr lang="fr-FR" dirty="0" smtClean="0">
                <a:sym typeface="Wingdings" panose="05000000000000000000" pitchFamily="2" charset="2"/>
              </a:rPr>
              <a:t> production du DOM (c’est en partie fait)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enter: phase d’entrée des programmes et fonctions dans les table des symboles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</a:t>
            </a:r>
            <a:r>
              <a:rPr lang="fr-FR" dirty="0" err="1" smtClean="0">
                <a:sym typeface="Wingdings" panose="05000000000000000000" pitchFamily="2" charset="2"/>
              </a:rPr>
              <a:t>storage</a:t>
            </a:r>
            <a:r>
              <a:rPr lang="fr-FR" dirty="0" smtClean="0">
                <a:sym typeface="Wingdings" panose="05000000000000000000" pitchFamily="2" charset="2"/>
              </a:rPr>
              <a:t> enter: phase d’entrée des données des data division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analyse sémantique (</a:t>
            </a:r>
            <a:r>
              <a:rPr lang="fr-FR" dirty="0" err="1" smtClean="0">
                <a:sym typeface="Wingdings" panose="05000000000000000000" pitchFamily="2" charset="2"/>
              </a:rPr>
              <a:t>checking</a:t>
            </a:r>
            <a:r>
              <a:rPr lang="fr-FR" dirty="0" smtClean="0">
                <a:sym typeface="Wingdings" panose="05000000000000000000" pitchFamily="2" charset="2"/>
              </a:rPr>
              <a:t>): affectation des données sémantiques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Génération de code (a revoir)</a:t>
            </a:r>
            <a:endParaRPr lang="fr-FR" dirty="0"/>
          </a:p>
        </p:txBody>
      </p:sp>
      <p:graphicFrame>
        <p:nvGraphicFramePr>
          <p:cNvPr id="15" name="Espace réservé du contenu 1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4169571"/>
              </p:ext>
            </p:extLst>
          </p:nvPr>
        </p:nvGraphicFramePr>
        <p:xfrm>
          <a:off x="5078414" y="609600"/>
          <a:ext cx="4057198" cy="126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4142266978"/>
              </p:ext>
            </p:extLst>
          </p:nvPr>
        </p:nvGraphicFramePr>
        <p:xfrm>
          <a:off x="4955375" y="2893296"/>
          <a:ext cx="6271892" cy="112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787098980"/>
              </p:ext>
            </p:extLst>
          </p:nvPr>
        </p:nvGraphicFramePr>
        <p:xfrm>
          <a:off x="4955375" y="4130911"/>
          <a:ext cx="2261953" cy="83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51233174"/>
              </p:ext>
            </p:extLst>
          </p:nvPr>
        </p:nvGraphicFramePr>
        <p:xfrm>
          <a:off x="5092192" y="1734735"/>
          <a:ext cx="2125136" cy="115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14784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445" y="181232"/>
            <a:ext cx="3935688" cy="420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6639" y="609599"/>
            <a:ext cx="3935689" cy="592300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Génération d’un DOM simple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0" y="988540"/>
            <a:ext cx="4185031" cy="5811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79" y="0"/>
            <a:ext cx="5562600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132485"/>
            <a:ext cx="10364451" cy="5594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4" y="634314"/>
            <a:ext cx="10363826" cy="5156885"/>
          </a:xfrm>
        </p:spPr>
        <p:txBody>
          <a:bodyPr/>
          <a:lstStyle/>
          <a:p>
            <a:r>
              <a:rPr lang="fr-FR" dirty="0" smtClean="0"/>
              <a:t>Si pas de question ?</a:t>
            </a:r>
          </a:p>
          <a:p>
            <a:r>
              <a:rPr lang="fr-FR" dirty="0" smtClean="0"/>
              <a:t>Vue le </a:t>
            </a:r>
            <a:r>
              <a:rPr lang="fr-FR" dirty="0" err="1" smtClean="0"/>
              <a:t>poc</a:t>
            </a:r>
            <a:r>
              <a:rPr lang="fr-FR" dirty="0" smtClean="0"/>
              <a:t> </a:t>
            </a:r>
            <a:r>
              <a:rPr lang="fr-FR" dirty="0" err="1" smtClean="0"/>
              <a:t>completion</a:t>
            </a:r>
            <a:endParaRPr lang="fr-FR" dirty="0" smtClean="0"/>
          </a:p>
          <a:p>
            <a:pPr lvl="1"/>
            <a:r>
              <a:rPr lang="fr-FR" dirty="0" smtClean="0"/>
              <a:t>Il faudra repenser la production des </a:t>
            </a:r>
            <a:r>
              <a:rPr lang="fr-FR" dirty="0" err="1" smtClean="0"/>
              <a:t>codeelement</a:t>
            </a:r>
            <a:r>
              <a:rPr lang="fr-FR" dirty="0" smtClean="0"/>
              <a:t> avec le DOM dans une grammaire unique: (</a:t>
            </a:r>
            <a:r>
              <a:rPr lang="fr-FR" dirty="0" err="1" smtClean="0"/>
              <a:t>lex&amp;yacc</a:t>
            </a:r>
            <a:r>
              <a:rPr lang="fr-FR" dirty="0" smtClean="0"/>
              <a:t>, </a:t>
            </a:r>
            <a:r>
              <a:rPr lang="fr-FR" dirty="0" err="1" smtClean="0"/>
              <a:t>cup</a:t>
            </a:r>
            <a:r>
              <a:rPr lang="fr-FR" dirty="0" smtClean="0"/>
              <a:t> s’y prête bien)</a:t>
            </a:r>
          </a:p>
          <a:p>
            <a:pPr algn="just"/>
            <a:r>
              <a:rPr lang="fr-FR" dirty="0" smtClean="0"/>
              <a:t>Faire un </a:t>
            </a:r>
            <a:r>
              <a:rPr lang="fr-FR" dirty="0" err="1" smtClean="0"/>
              <a:t>checking</a:t>
            </a:r>
            <a:r>
              <a:rPr lang="fr-FR" dirty="0" smtClean="0"/>
              <a:t> plus sémantique</a:t>
            </a:r>
          </a:p>
          <a:p>
            <a:pPr lvl="2"/>
            <a:r>
              <a:rPr lang="fr-FR" dirty="0" smtClean="0"/>
              <a:t>Avec un système de types </a:t>
            </a:r>
            <a:r>
              <a:rPr lang="fr-FR" dirty="0" err="1" smtClean="0"/>
              <a:t>typecobol</a:t>
            </a:r>
            <a:endParaRPr lang="fr-FR" dirty="0" smtClean="0"/>
          </a:p>
          <a:p>
            <a:r>
              <a:rPr lang="fr-FR" dirty="0" smtClean="0"/>
              <a:t>Adapter la génération de code a partir du </a:t>
            </a:r>
            <a:r>
              <a:rPr lang="fr-FR" dirty="0" err="1" smtClean="0"/>
              <a:t>codelement</a:t>
            </a:r>
            <a:r>
              <a:rPr lang="fr-FR" dirty="0" smtClean="0"/>
              <a:t>/dom</a:t>
            </a:r>
          </a:p>
          <a:p>
            <a:pPr lvl="2"/>
            <a:r>
              <a:rPr lang="fr-FR" dirty="0" smtClean="0"/>
              <a:t>Cette génération pourra abandonner </a:t>
            </a:r>
            <a:r>
              <a:rPr lang="fr-FR" dirty="0" err="1" smtClean="0"/>
              <a:t>razor</a:t>
            </a:r>
            <a:endParaRPr lang="fr-FR" dirty="0" smtClean="0"/>
          </a:p>
          <a:p>
            <a:pPr lvl="2"/>
            <a:r>
              <a:rPr lang="fr-FR" dirty="0" smtClean="0"/>
              <a:t>Voir si les Skelton sont </a:t>
            </a:r>
            <a:r>
              <a:rPr lang="fr-FR" smtClean="0"/>
              <a:t>encore utiles</a:t>
            </a:r>
            <a:endParaRPr lang="fr-FR" dirty="0" smtClean="0"/>
          </a:p>
          <a:p>
            <a:pPr lvl="3"/>
            <a:r>
              <a:rPr lang="fr-FR" dirty="0" smtClean="0"/>
              <a:t>Si oui le </a:t>
            </a:r>
            <a:r>
              <a:rPr lang="fr-FR" dirty="0" err="1" smtClean="0"/>
              <a:t>parsing</a:t>
            </a:r>
            <a:r>
              <a:rPr lang="fr-FR" dirty="0" smtClean="0"/>
              <a:t> des </a:t>
            </a:r>
            <a:r>
              <a:rPr lang="fr-FR" dirty="0" err="1" smtClean="0"/>
              <a:t>skeltons</a:t>
            </a:r>
            <a:r>
              <a:rPr lang="fr-FR" dirty="0" smtClean="0"/>
              <a:t> devra produire des </a:t>
            </a:r>
            <a:r>
              <a:rPr lang="fr-FR" dirty="0" err="1" smtClean="0"/>
              <a:t>codeelements</a:t>
            </a:r>
            <a:endParaRPr lang="fr-FR" dirty="0" smtClean="0"/>
          </a:p>
          <a:p>
            <a:pPr lvl="3"/>
            <a:r>
              <a:rPr lang="fr-FR" dirty="0" smtClean="0"/>
              <a:t>Les actions des </a:t>
            </a:r>
            <a:r>
              <a:rPr lang="fr-FR" dirty="0" err="1" smtClean="0"/>
              <a:t>Skeltons</a:t>
            </a:r>
            <a:r>
              <a:rPr lang="fr-FR" dirty="0" smtClean="0"/>
              <a:t> devront directement s’appliquer aux </a:t>
            </a:r>
            <a:r>
              <a:rPr lang="fr-FR" dirty="0" err="1" smtClean="0"/>
              <a:t>codeelements</a:t>
            </a:r>
            <a:endParaRPr lang="fr-FR" dirty="0" smtClean="0"/>
          </a:p>
          <a:p>
            <a:r>
              <a:rPr lang="fr-FR" dirty="0" smtClean="0"/>
              <a:t>Adapter le </a:t>
            </a:r>
            <a:r>
              <a:rPr lang="fr-FR" dirty="0" err="1" smtClean="0"/>
              <a:t>typecobol.languageserver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30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57665"/>
            <a:ext cx="10364452" cy="58488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Typecobol</a:t>
            </a:r>
            <a:r>
              <a:rPr lang="fr-FR" dirty="0" smtClean="0"/>
              <a:t> AST (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642551"/>
            <a:ext cx="3298976" cy="576262"/>
          </a:xfrm>
        </p:spPr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23568" y="1227437"/>
            <a:ext cx="4089182" cy="5404022"/>
          </a:xfrm>
        </p:spPr>
        <p:txBody>
          <a:bodyPr/>
          <a:lstStyle/>
          <a:p>
            <a:r>
              <a:rPr lang="fr-FR" dirty="0" smtClean="0"/>
              <a:t>Vision Globale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1348" y="645385"/>
            <a:ext cx="3291521" cy="576262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1348" y="1227439"/>
            <a:ext cx="3303351" cy="28255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Simplicité et Efficace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On peut y mettre ce que on veut pourvu que ce soit un du type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facilité d’adaptation au prototypage (ad Hoc) pour les besoins du moment.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Recherche par URI ou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73298" y="642551"/>
            <a:ext cx="3304928" cy="576262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3298" y="1227437"/>
            <a:ext cx="3304928" cy="50168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très abstraite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implicite du contenu (</a:t>
            </a:r>
            <a:r>
              <a:rPr lang="fr-FR" dirty="0" err="1" smtClean="0"/>
              <a:t>Children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On ne connait pas explicitement les enfants du nœuds, leur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Difficile a cerner, pour comprendre le </a:t>
            </a:r>
            <a:r>
              <a:rPr lang="fr-FR" dirty="0" err="1" smtClean="0"/>
              <a:t>modèlE</a:t>
            </a:r>
            <a:r>
              <a:rPr lang="fr-FR" dirty="0" smtClean="0"/>
              <a:t> sous-jacent.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Manipulation de deux types d’objets </a:t>
            </a:r>
            <a:r>
              <a:rPr lang="fr-FR" dirty="0" err="1" smtClean="0"/>
              <a:t>Node</a:t>
            </a:r>
            <a:r>
              <a:rPr lang="fr-FR" dirty="0" smtClean="0"/>
              <a:t> et Code Elément </a:t>
            </a:r>
            <a:r>
              <a:rPr lang="fr-FR" dirty="0" smtClean="0">
                <a:sym typeface="Wingdings" panose="05000000000000000000" pitchFamily="2" charset="2"/>
              </a:rPr>
              <a:t> pas une représentation uniforme.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err="1" smtClean="0">
                <a:sym typeface="Wingdings" panose="05000000000000000000" pitchFamily="2" charset="2"/>
              </a:rPr>
              <a:t>PaS</a:t>
            </a:r>
            <a:r>
              <a:rPr lang="fr-FR" dirty="0" smtClean="0">
                <a:sym typeface="Wingdings" panose="05000000000000000000" pitchFamily="2" charset="2"/>
              </a:rPr>
              <a:t> représentable par UML du modelé globale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1782204"/>
            <a:ext cx="4089181" cy="484925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" y="2949146"/>
            <a:ext cx="494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?c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?h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?i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?l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?d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?r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?e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?n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797" y="247583"/>
            <a:ext cx="10364452" cy="53501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TypeCOBOL</a:t>
            </a:r>
            <a:r>
              <a:rPr lang="fr-FR" dirty="0" smtClean="0"/>
              <a:t> DOM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818380"/>
            <a:ext cx="3298976" cy="576262"/>
          </a:xfrm>
        </p:spPr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7" y="2056948"/>
            <a:ext cx="4791208" cy="4599224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205945" y="1507523"/>
            <a:ext cx="4912965" cy="5239265"/>
          </a:xfrm>
        </p:spPr>
        <p:txBody>
          <a:bodyPr/>
          <a:lstStyle/>
          <a:p>
            <a:r>
              <a:rPr lang="fr-FR" dirty="0" smtClean="0"/>
              <a:t>schéma de base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91377" y="856929"/>
            <a:ext cx="3291521" cy="576262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5199229" y="1507525"/>
            <a:ext cx="3303351" cy="42836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concrète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Bonne représentation du modèle sous-jacent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Contenu plus explicite </a:t>
            </a:r>
            <a:r>
              <a:rPr lang="fr-FR" dirty="0" smtClean="0">
                <a:sym typeface="Wingdings" panose="05000000000000000000" pitchFamily="2" charset="2"/>
              </a:rPr>
              <a:t> facilite d’accès aux propriétés des objets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Un seul type de base: code élément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Représentable sous forme de diagramme de classes UML du modèle global.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Recherche par visiteur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582898" y="818380"/>
            <a:ext cx="3304928" cy="576262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582898" y="1507525"/>
            <a:ext cx="3304928" cy="42836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Plus difficile à élaborer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Généricité (Ad Hoc) uniquement pour les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124248"/>
            <a:ext cx="10364451" cy="4441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DOM permet d’avoir une vision </a:t>
            </a:r>
            <a:r>
              <a:rPr lang="fr-FR" dirty="0" err="1" smtClean="0"/>
              <a:t>uml</a:t>
            </a:r>
            <a:r>
              <a:rPr lang="fr-FR" dirty="0" smtClean="0"/>
              <a:t> globale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412"/>
            <a:ext cx="12192000" cy="62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797" y="90617"/>
            <a:ext cx="10364452" cy="856734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Typecobol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 DOM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0293" y="1080960"/>
            <a:ext cx="3298976" cy="576262"/>
          </a:xfrm>
        </p:spPr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74" y="1790831"/>
            <a:ext cx="2817967" cy="40003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Donnée SEMANTIQUE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VISITEUR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Construction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53178" y="1092031"/>
            <a:ext cx="3291521" cy="576262"/>
          </a:xfrm>
        </p:spPr>
        <p:txBody>
          <a:bodyPr/>
          <a:lstStyle/>
          <a:p>
            <a:r>
              <a:rPr lang="fr-FR" dirty="0" smtClean="0"/>
              <a:t>AST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3822357" y="1790831"/>
            <a:ext cx="4011827" cy="40003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Symbol TABLE on NODE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NODE + CODE ELEMENT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Actuellement </a:t>
            </a:r>
            <a:r>
              <a:rPr lang="fr-FR" dirty="0" err="1" smtClean="0"/>
              <a:t>listener</a:t>
            </a:r>
            <a:r>
              <a:rPr lang="fr-FR" dirty="0" smtClean="0"/>
              <a:t> on </a:t>
            </a:r>
            <a:r>
              <a:rPr lang="fr-FR" dirty="0" err="1" smtClean="0"/>
              <a:t>parsing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07395" y="1092031"/>
            <a:ext cx="3304928" cy="576262"/>
          </a:xfrm>
        </p:spPr>
        <p:txBody>
          <a:bodyPr/>
          <a:lstStyle/>
          <a:p>
            <a:r>
              <a:rPr lang="fr-FR" dirty="0" smtClean="0"/>
              <a:t>DOM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3297" y="1790831"/>
            <a:ext cx="3790335" cy="400036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/>
              <a:t>SymbolE,TYPE</a:t>
            </a:r>
            <a:r>
              <a:rPr lang="fr-FR" dirty="0" smtClean="0"/>
              <a:t>) on A CODEELEMENT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CODE ELEMENT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Dirigée par la syntaxe: spécification CUP.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3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82378"/>
            <a:ext cx="10364452" cy="667265"/>
          </a:xfrm>
        </p:spPr>
        <p:txBody>
          <a:bodyPr/>
          <a:lstStyle/>
          <a:p>
            <a:r>
              <a:rPr lang="fr-FR" dirty="0" err="1" smtClean="0"/>
              <a:t>Typecobol</a:t>
            </a:r>
            <a:r>
              <a:rPr lang="fr-FR" dirty="0" smtClean="0"/>
              <a:t> DOM pattern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439" y="876044"/>
            <a:ext cx="3298976" cy="576262"/>
          </a:xfrm>
        </p:spPr>
        <p:txBody>
          <a:bodyPr/>
          <a:lstStyle/>
          <a:p>
            <a:r>
              <a:rPr lang="fr-FR" dirty="0" err="1" smtClean="0"/>
              <a:t>COdeelement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73" y="1578707"/>
            <a:ext cx="3356641" cy="5143369"/>
          </a:xfrm>
        </p:spPr>
        <p:txBody>
          <a:bodyPr/>
          <a:lstStyle/>
          <a:p>
            <a:pPr algn="l"/>
            <a:r>
              <a:rPr lang="fr-FR" dirty="0" smtClean="0"/>
              <a:t>C’est L’unité d’un objet de modèle, qui contient les attributs déterminées par le scanning et le </a:t>
            </a:r>
            <a:r>
              <a:rPr lang="fr-FR" dirty="0" err="1" smtClean="0"/>
              <a:t>parsing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1348" y="876044"/>
            <a:ext cx="3466976" cy="576262"/>
          </a:xfrm>
        </p:spPr>
        <p:txBody>
          <a:bodyPr/>
          <a:lstStyle/>
          <a:p>
            <a:r>
              <a:rPr lang="fr-FR" dirty="0" err="1" smtClean="0"/>
              <a:t>CODEelementproxy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55426" y="1578707"/>
            <a:ext cx="3531949" cy="5143369"/>
          </a:xfrm>
        </p:spPr>
        <p:txBody>
          <a:bodyPr/>
          <a:lstStyle/>
          <a:p>
            <a:pPr algn="l"/>
            <a:r>
              <a:rPr lang="fr-FR" dirty="0" smtClean="0"/>
              <a:t>C’est un objet de modèle servant de redirection vers un autre objet du modèle existant. C’est une possibilité d’extension d’un objet du modèle déjà existant.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73297" y="876044"/>
            <a:ext cx="3436107" cy="576262"/>
          </a:xfrm>
        </p:spPr>
        <p:txBody>
          <a:bodyPr/>
          <a:lstStyle/>
          <a:p>
            <a:r>
              <a:rPr lang="fr-FR" dirty="0" err="1" smtClean="0"/>
              <a:t>codeelementgroup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104475" y="1578707"/>
            <a:ext cx="4005147" cy="5143369"/>
          </a:xfrm>
        </p:spPr>
        <p:txBody>
          <a:bodyPr/>
          <a:lstStyle/>
          <a:p>
            <a:pPr algn="l"/>
            <a:r>
              <a:rPr lang="fr-FR" dirty="0" smtClean="0"/>
              <a:t>C’est objet conçu pour représenter un regroupement d’objets du modèle. Il autorise L’énumérations </a:t>
            </a:r>
            <a:r>
              <a:rPr lang="fr-FR" dirty="0"/>
              <a:t>d</a:t>
            </a:r>
            <a:r>
              <a:rPr lang="fr-FR" dirty="0" smtClean="0"/>
              <a:t>es éléments du groupe.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8" y="2731616"/>
            <a:ext cx="2239281" cy="39904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26" y="2949146"/>
            <a:ext cx="3312856" cy="377293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231" y="2644346"/>
            <a:ext cx="3965391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989" y="609600"/>
            <a:ext cx="4503474" cy="65078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DOM construction </a:t>
            </a:r>
            <a:r>
              <a:rPr lang="fr-FR" dirty="0" err="1" smtClean="0"/>
              <a:t>with</a:t>
            </a:r>
            <a:r>
              <a:rPr lang="fr-FR" dirty="0" smtClean="0"/>
              <a:t> CUP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990370" cy="6021859"/>
          </a:xfrm>
        </p:spPr>
        <p:txBody>
          <a:bodyPr/>
          <a:lstStyle/>
          <a:p>
            <a:r>
              <a:rPr lang="fr-FR" dirty="0" smtClean="0"/>
              <a:t>Grammaire LALR(1) : Look-</a:t>
            </a:r>
            <a:r>
              <a:rPr lang="fr-FR" dirty="0" err="1" smtClean="0"/>
              <a:t>ahead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Recursive</a:t>
            </a:r>
            <a:endParaRPr lang="fr-FR" dirty="0" smtClean="0"/>
          </a:p>
          <a:p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codeelemnt</a:t>
            </a:r>
            <a:r>
              <a:rPr lang="fr-FR" dirty="0" smtClean="0"/>
              <a:t> as </a:t>
            </a:r>
            <a:r>
              <a:rPr lang="fr-FR" dirty="0" err="1" smtClean="0"/>
              <a:t>symbols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5989" y="1380701"/>
            <a:ext cx="4503474" cy="441049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Utilise le parseur générateur CUP pour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www.seclab.tuwien.ac.at/projects/cuplex/cup.htm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http://www.seclab.tuwien.ac.at/projects/cuplex</a:t>
            </a:r>
            <a:r>
              <a:rPr lang="fr-FR" dirty="0" smtClean="0">
                <a:hlinkClick r:id="rId3"/>
              </a:rPr>
              <a:t>//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Qui la version C# de Java CUP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https://www.cs.princeton.edu/~appel/modern/java/CUP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Carré corné 4"/>
          <p:cNvSpPr/>
          <p:nvPr/>
        </p:nvSpPr>
        <p:spPr>
          <a:xfrm>
            <a:off x="5187116" y="2184401"/>
            <a:ext cx="2161035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</a:t>
            </a:r>
          </a:p>
          <a:p>
            <a:pPr algn="ctr"/>
            <a:r>
              <a:rPr lang="fr-FR" dirty="0" smtClean="0"/>
              <a:t>C# CUP</a:t>
            </a:r>
          </a:p>
          <a:p>
            <a:pPr algn="ctr"/>
            <a:r>
              <a:rPr lang="fr-FR" dirty="0" err="1"/>
              <a:t>ProgramDOM.cup</a:t>
            </a:r>
            <a:endParaRPr lang="fr-FR" dirty="0"/>
          </a:p>
        </p:txBody>
      </p:sp>
      <p:sp>
        <p:nvSpPr>
          <p:cNvPr id="6" name="Organigramme : Processus 5"/>
          <p:cNvSpPr/>
          <p:nvPr/>
        </p:nvSpPr>
        <p:spPr>
          <a:xfrm>
            <a:off x="5418666" y="4313429"/>
            <a:ext cx="1665875" cy="817373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C# CUP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2"/>
            <a:endCxn id="6" idx="0"/>
          </p:cNvCxnSpPr>
          <p:nvPr/>
        </p:nvCxnSpPr>
        <p:spPr>
          <a:xfrm flipH="1">
            <a:off x="6251604" y="3556001"/>
            <a:ext cx="16030" cy="75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rré corné 9"/>
          <p:cNvSpPr/>
          <p:nvPr/>
        </p:nvSpPr>
        <p:spPr>
          <a:xfrm>
            <a:off x="7561490" y="3679989"/>
            <a:ext cx="212019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ProgramParser.cs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6" idx="3"/>
            <a:endCxn id="10" idx="1"/>
          </p:cNvCxnSpPr>
          <p:nvPr/>
        </p:nvCxnSpPr>
        <p:spPr>
          <a:xfrm flipV="1">
            <a:off x="7084541" y="4137189"/>
            <a:ext cx="476949" cy="58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rré corné 12"/>
          <p:cNvSpPr/>
          <p:nvPr/>
        </p:nvSpPr>
        <p:spPr>
          <a:xfrm>
            <a:off x="7561490" y="4720246"/>
            <a:ext cx="2377852" cy="82111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ProgramSymbols.cs</a:t>
            </a:r>
          </a:p>
        </p:txBody>
      </p:sp>
      <p:cxnSp>
        <p:nvCxnSpPr>
          <p:cNvPr id="15" name="Connecteur droit avec flèche 14"/>
          <p:cNvCxnSpPr>
            <a:stCxn id="6" idx="3"/>
            <a:endCxn id="13" idx="1"/>
          </p:cNvCxnSpPr>
          <p:nvPr/>
        </p:nvCxnSpPr>
        <p:spPr>
          <a:xfrm>
            <a:off x="7084541" y="4722116"/>
            <a:ext cx="476949" cy="40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750" y="1677043"/>
            <a:ext cx="2924175" cy="1362075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10" idx="0"/>
            <a:endCxn id="27" idx="2"/>
          </p:cNvCxnSpPr>
          <p:nvPr/>
        </p:nvCxnSpPr>
        <p:spPr>
          <a:xfrm flipV="1">
            <a:off x="8621585" y="3039118"/>
            <a:ext cx="417253" cy="64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342" y="2391302"/>
            <a:ext cx="2009775" cy="203835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128" y="5900681"/>
            <a:ext cx="1552575" cy="695325"/>
          </a:xfrm>
          <a:prstGeom prst="rect">
            <a:avLst/>
          </a:prstGeom>
        </p:spPr>
      </p:pic>
      <p:cxnSp>
        <p:nvCxnSpPr>
          <p:cNvPr id="37" name="Connecteur droit avec flèche 36"/>
          <p:cNvCxnSpPr>
            <a:stCxn id="13" idx="2"/>
            <a:endCxn id="35" idx="0"/>
          </p:cNvCxnSpPr>
          <p:nvPr/>
        </p:nvCxnSpPr>
        <p:spPr>
          <a:xfrm>
            <a:off x="8750416" y="5541357"/>
            <a:ext cx="0" cy="35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91295"/>
            <a:ext cx="10364451" cy="683061"/>
          </a:xfrm>
        </p:spPr>
        <p:txBody>
          <a:bodyPr/>
          <a:lstStyle/>
          <a:p>
            <a:r>
              <a:rPr lang="fr-FR" dirty="0"/>
              <a:t>DOM construction </a:t>
            </a:r>
            <a:r>
              <a:rPr lang="fr-FR" dirty="0" err="1"/>
              <a:t>with</a:t>
            </a:r>
            <a:r>
              <a:rPr lang="fr-FR" dirty="0"/>
              <a:t> CUP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54595" y="974768"/>
            <a:ext cx="6837405" cy="39844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655"/>
            <a:ext cx="5183531" cy="30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136822"/>
          </a:xfrm>
        </p:spPr>
        <p:txBody>
          <a:bodyPr/>
          <a:lstStyle/>
          <a:p>
            <a:r>
              <a:rPr lang="fr-FR" dirty="0" smtClean="0"/>
              <a:t>DOM et données sémantiques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74" y="1746422"/>
            <a:ext cx="3935689" cy="404477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Une données sémantique est soit un type ou un symbole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objets cibles de données sémantiques sont: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CodeelemenT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Functioncall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Symbolinformation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Expression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Storagearea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Variablebase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objets </a:t>
            </a:r>
            <a:r>
              <a:rPr lang="fr-FR" dirty="0" err="1" smtClean="0"/>
              <a:t>datadefinitionentry</a:t>
            </a:r>
            <a:r>
              <a:rPr lang="fr-FR" dirty="0" smtClean="0"/>
              <a:t> sont déjà des objets </a:t>
            </a:r>
            <a:r>
              <a:rPr lang="fr-FR" dirty="0" err="1" smtClean="0"/>
              <a:t>codeelement</a:t>
            </a:r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2" y="609600"/>
            <a:ext cx="6480525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917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1839</TotalTime>
  <Words>939</Words>
  <Application>Microsoft Office PowerPoint</Application>
  <PresentationFormat>Grand écran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Tw Cen MT</vt:lpstr>
      <vt:lpstr>Wingdings</vt:lpstr>
      <vt:lpstr>Ronds dans l’eau</vt:lpstr>
      <vt:lpstr>POC TypeCOBOL DOM</vt:lpstr>
      <vt:lpstr>Typecobol AST (Node)</vt:lpstr>
      <vt:lpstr>TypeCOBOL DOM</vt:lpstr>
      <vt:lpstr>DOM permet d’avoir une vision uml globale</vt:lpstr>
      <vt:lpstr>Typecobol Ast  DOM</vt:lpstr>
      <vt:lpstr>Typecobol DOM pattern</vt:lpstr>
      <vt:lpstr>DOM construction with CUP</vt:lpstr>
      <vt:lpstr>DOM construction with CUP</vt:lpstr>
      <vt:lpstr>DOM et données sémantiques</vt:lpstr>
      <vt:lpstr>Entités sémantiques: symboles et Scopes</vt:lpstr>
      <vt:lpstr>Entités sémantiques: les TYPES</vt:lpstr>
      <vt:lpstr>Entité sémantique = symbole + type</vt:lpstr>
      <vt:lpstr>Vers Un système de types pour typecobol</vt:lpstr>
      <vt:lpstr>Vers Un système de types pour typecobol</vt:lpstr>
      <vt:lpstr>PhaseS de transpilation</vt:lpstr>
      <vt:lpstr>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TypeCOBOL DOM</dc:title>
  <dc:creator>MAYAN Jean (PRESTA EXT)</dc:creator>
  <cp:lastModifiedBy>MAYAN Jean (PRESTA EXT)</cp:lastModifiedBy>
  <cp:revision>122</cp:revision>
  <dcterms:created xsi:type="dcterms:W3CDTF">2017-06-28T07:29:11Z</dcterms:created>
  <dcterms:modified xsi:type="dcterms:W3CDTF">2017-06-29T14:08:55Z</dcterms:modified>
</cp:coreProperties>
</file>