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8" r:id="rId2"/>
    <p:sldMasterId id="2147483660" r:id="rId3"/>
  </p:sldMasterIdLst>
  <p:notesMasterIdLst>
    <p:notesMasterId r:id="rId21"/>
  </p:notesMasterIdLst>
  <p:sldIdLst>
    <p:sldId id="256" r:id="rId4"/>
    <p:sldId id="336" r:id="rId5"/>
    <p:sldId id="337" r:id="rId6"/>
    <p:sldId id="338" r:id="rId7"/>
    <p:sldId id="339" r:id="rId8"/>
    <p:sldId id="341" r:id="rId9"/>
    <p:sldId id="342" r:id="rId10"/>
    <p:sldId id="340" r:id="rId11"/>
    <p:sldId id="343" r:id="rId12"/>
    <p:sldId id="344" r:id="rId13"/>
    <p:sldId id="345" r:id="rId14"/>
    <p:sldId id="346" r:id="rId15"/>
    <p:sldId id="348" r:id="rId16"/>
    <p:sldId id="349" r:id="rId17"/>
    <p:sldId id="350" r:id="rId18"/>
    <p:sldId id="351" r:id="rId19"/>
    <p:sldId id="352" r:id="rId20"/>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7">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47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4"/>
    <p:restoredTop sz="93328"/>
  </p:normalViewPr>
  <p:slideViewPr>
    <p:cSldViewPr snapToGrid="0">
      <p:cViewPr varScale="1">
        <p:scale>
          <a:sx n="133" d="100"/>
          <a:sy n="133" d="100"/>
        </p:scale>
        <p:origin x="744" y="184"/>
      </p:cViewPr>
      <p:guideLst>
        <p:guide orient="horz" pos="1847"/>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12B457-BB28-CB48-9603-1A7D07158FC3}" type="datetimeFigureOut">
              <a:rPr lang="en-US" smtClean="0"/>
              <a:t>5/6/23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1FD1E0-0844-7441-82CD-89B89619709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this is XXXX  and today we are going to present our work on hardware symbolic simulation</a:t>
            </a:r>
          </a:p>
        </p:txBody>
      </p:sp>
      <p:sp>
        <p:nvSpPr>
          <p:cNvPr id="4" name="Slide Number Placeholder 3"/>
          <p:cNvSpPr>
            <a:spLocks noGrp="1"/>
          </p:cNvSpPr>
          <p:nvPr>
            <p:ph type="sldNum" sz="quarter" idx="5"/>
          </p:nvPr>
        </p:nvSpPr>
        <p:spPr/>
        <p:txBody>
          <a:bodyPr/>
          <a:lstStyle/>
          <a:p>
            <a:fld id="{841FD1E0-0844-7441-82CD-89B896197090}" type="slidenum">
              <a:rPr lang="en-US" smtClean="0"/>
              <a:t>1</a:t>
            </a:fld>
            <a:endParaRPr lang="en-US"/>
          </a:p>
        </p:txBody>
      </p:sp>
    </p:spTree>
    <p:extLst>
      <p:ext uri="{BB962C8B-B14F-4D97-AF65-F5344CB8AC3E}">
        <p14:creationId xmlns:p14="http://schemas.microsoft.com/office/powerpoint/2010/main" val="343429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dirty="0">
                <a:solidFill>
                  <a:srgbClr val="3F3F3F"/>
                </a:solidFill>
                <a:effectLst/>
                <a:latin typeface="Helvetica" pitchFamily="2" charset="0"/>
              </a:rPr>
              <a:t>Of course, the fixed-point here is usually a fixed-point in some abstract domain, because you will very likely apply some abstraction to the states, otherwise there will be too many states anyway.</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dirty="0">
                <a:solidFill>
                  <a:srgbClr val="3F3F3F"/>
                </a:solidFill>
                <a:effectLst/>
                <a:latin typeface="Helvetica" pitchFamily="2" charset="0"/>
              </a:rPr>
              <a:t>Unlike BDD based techniques, we check if we get a fixed-point through SMT queries.</a:t>
            </a:r>
          </a:p>
          <a:p>
            <a:endParaRPr lang="zh-CN" altLang="en-US" dirty="0"/>
          </a:p>
        </p:txBody>
      </p:sp>
      <p:sp>
        <p:nvSpPr>
          <p:cNvPr id="4" name="Slide Number Placeholder 3"/>
          <p:cNvSpPr>
            <a:spLocks noGrp="1"/>
          </p:cNvSpPr>
          <p:nvPr>
            <p:ph type="sldNum" sz="quarter" idx="5"/>
          </p:nvPr>
        </p:nvSpPr>
        <p:spPr/>
        <p:txBody>
          <a:bodyPr/>
          <a:lstStyle/>
          <a:p>
            <a:fld id="{841FD1E0-0844-7441-82CD-89B896197090}" type="slidenum">
              <a:rPr lang="en-US" smtClean="0"/>
              <a:t>10</a:t>
            </a:fld>
            <a:endParaRPr lang="en-US"/>
          </a:p>
        </p:txBody>
      </p:sp>
    </p:spTree>
    <p:extLst>
      <p:ext uri="{BB962C8B-B14F-4D97-AF65-F5344CB8AC3E}">
        <p14:creationId xmlns:p14="http://schemas.microsoft.com/office/powerpoint/2010/main" val="730312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a:t>In order to make Symbolic simulation tractable. We need . </a:t>
            </a:r>
            <a:r>
              <a:rPr lang="en-US" altLang="zh-CN" err="1"/>
              <a:t>Simplication</a:t>
            </a:r>
            <a:r>
              <a:rPr lang="en-US" altLang="zh-CN"/>
              <a:t> is to … abstraction is to reduce the size of state space</a:t>
            </a:r>
            <a:endParaRPr lang="zh-CN" altLang="en-US"/>
          </a:p>
        </p:txBody>
      </p:sp>
      <p:sp>
        <p:nvSpPr>
          <p:cNvPr id="4" name="Slide Number Placeholder 3"/>
          <p:cNvSpPr>
            <a:spLocks noGrp="1"/>
          </p:cNvSpPr>
          <p:nvPr>
            <p:ph type="sldNum" sz="quarter" idx="5"/>
          </p:nvPr>
        </p:nvSpPr>
        <p:spPr/>
        <p:txBody>
          <a:bodyPr/>
          <a:lstStyle/>
          <a:p>
            <a:fld id="{841FD1E0-0844-7441-82CD-89B896197090}" type="slidenum">
              <a:rPr lang="en-US" smtClean="0"/>
              <a:t>11</a:t>
            </a:fld>
            <a:endParaRPr lang="en-US"/>
          </a:p>
        </p:txBody>
      </p:sp>
    </p:spTree>
    <p:extLst>
      <p:ext uri="{BB962C8B-B14F-4D97-AF65-F5344CB8AC3E}">
        <p14:creationId xmlns:p14="http://schemas.microsoft.com/office/powerpoint/2010/main" val="25898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841FD1E0-0844-7441-82CD-89B896197090}" type="slidenum">
              <a:rPr lang="en-US" smtClean="0"/>
              <a:t>12</a:t>
            </a:fld>
            <a:endParaRPr lang="en-US"/>
          </a:p>
        </p:txBody>
      </p:sp>
    </p:spTree>
    <p:extLst>
      <p:ext uri="{BB962C8B-B14F-4D97-AF65-F5344CB8AC3E}">
        <p14:creationId xmlns:p14="http://schemas.microsoft.com/office/powerpoint/2010/main" val="2090281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00100" lvl="1" indent="-342900">
              <a:lnSpc>
                <a:spcPct val="120000"/>
              </a:lnSpc>
              <a:buFont typeface="Arial" panose="020B0604020202020204" pitchFamily="34" charset="0"/>
              <a:buChar char="•"/>
            </a:pPr>
            <a:r>
              <a:rPr lang="en-US" altLang="zh-CN" sz="1800" err="1">
                <a:latin typeface="Calibri" panose="020F0502020204030204" pitchFamily="34" charset="0"/>
                <a:cs typeface="Calibri" panose="020F0502020204030204" pitchFamily="34" charset="0"/>
              </a:rPr>
              <a:t>Becauise</a:t>
            </a:r>
            <a:r>
              <a:rPr lang="en-US" altLang="zh-CN" sz="1800">
                <a:latin typeface="Calibri" panose="020F0502020204030204" pitchFamily="34" charset="0"/>
                <a:cs typeface="Calibri" panose="020F0502020204030204" pitchFamily="34" charset="0"/>
              </a:rPr>
              <a:t> the suitable abstraction is dependent on application </a:t>
            </a:r>
          </a:p>
          <a:p>
            <a:pPr marL="800100" lvl="1" indent="-342900">
              <a:lnSpc>
                <a:spcPct val="120000"/>
              </a:lnSpc>
              <a:buFont typeface="Arial" panose="020B0604020202020204" pitchFamily="34" charset="0"/>
              <a:buChar char="•"/>
            </a:pPr>
            <a:r>
              <a:rPr lang="en-US" altLang="zh-CN" sz="1800">
                <a:latin typeface="Calibri" panose="020F0502020204030204" pitchFamily="34" charset="0"/>
                <a:cs typeface="Calibri" panose="020F0502020204030204" pitchFamily="34" charset="0"/>
              </a:rPr>
              <a:t>Bring your own abstraction/ refinement</a:t>
            </a:r>
            <a:endParaRPr lang="en-US" altLang="zh-CN" sz="1600">
              <a:latin typeface="Calibri" panose="020F0502020204030204" pitchFamily="34" charset="0"/>
              <a:cs typeface="Calibri" panose="020F0502020204030204" pitchFamily="34" charset="0"/>
            </a:endParaRPr>
          </a:p>
          <a:p>
            <a:endParaRPr lang="zh-CN" altLang="en-US"/>
          </a:p>
        </p:txBody>
      </p:sp>
      <p:sp>
        <p:nvSpPr>
          <p:cNvPr id="4" name="Slide Number Placeholder 3"/>
          <p:cNvSpPr>
            <a:spLocks noGrp="1"/>
          </p:cNvSpPr>
          <p:nvPr>
            <p:ph type="sldNum" sz="quarter" idx="5"/>
          </p:nvPr>
        </p:nvSpPr>
        <p:spPr/>
        <p:txBody>
          <a:bodyPr/>
          <a:lstStyle/>
          <a:p>
            <a:fld id="{841FD1E0-0844-7441-82CD-89B896197090}" type="slidenum">
              <a:rPr lang="en-US" smtClean="0"/>
              <a:t>13</a:t>
            </a:fld>
            <a:endParaRPr lang="en-US"/>
          </a:p>
        </p:txBody>
      </p:sp>
    </p:spTree>
    <p:extLst>
      <p:ext uri="{BB962C8B-B14F-4D97-AF65-F5344CB8AC3E}">
        <p14:creationId xmlns:p14="http://schemas.microsoft.com/office/powerpoint/2010/main" val="1286900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One such example is when we verify processors, we would-like to apply stage-based abstraction. </a:t>
            </a:r>
          </a:p>
          <a:p>
            <a:endParaRPr lang="en-US"/>
          </a:p>
        </p:txBody>
      </p:sp>
      <p:sp>
        <p:nvSpPr>
          <p:cNvPr id="4" name="Slide Number Placeholder 3"/>
          <p:cNvSpPr>
            <a:spLocks noGrp="1"/>
          </p:cNvSpPr>
          <p:nvPr>
            <p:ph type="sldNum" sz="quarter" idx="5"/>
          </p:nvPr>
        </p:nvSpPr>
        <p:spPr/>
        <p:txBody>
          <a:bodyPr/>
          <a:lstStyle/>
          <a:p>
            <a:fld id="{841FD1E0-0844-7441-82CD-89B896197090}" type="slidenum">
              <a:rPr lang="en-US" smtClean="0"/>
              <a:t>14</a:t>
            </a:fld>
            <a:endParaRPr lang="en-US"/>
          </a:p>
        </p:txBody>
      </p:sp>
    </p:spTree>
    <p:extLst>
      <p:ext uri="{BB962C8B-B14F-4D97-AF65-F5344CB8AC3E}">
        <p14:creationId xmlns:p14="http://schemas.microsoft.com/office/powerpoint/2010/main" val="5062978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1FD1E0-0844-7441-82CD-89B896197090}" type="slidenum">
              <a:rPr lang="en-US" smtClean="0"/>
              <a:t>15</a:t>
            </a:fld>
            <a:endParaRPr lang="en-US"/>
          </a:p>
        </p:txBody>
      </p:sp>
    </p:spTree>
    <p:extLst>
      <p:ext uri="{BB962C8B-B14F-4D97-AF65-F5344CB8AC3E}">
        <p14:creationId xmlns:p14="http://schemas.microsoft.com/office/powerpoint/2010/main" val="7786788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If you are interested in our work, feel free to check and use our tool through the </a:t>
            </a:r>
            <a:r>
              <a:rPr kumimoji="1" lang="en-US" altLang="zh-CN" dirty="0" err="1"/>
              <a:t>github</a:t>
            </a:r>
            <a:r>
              <a:rPr kumimoji="1" lang="en-US" altLang="zh-CN" dirty="0"/>
              <a:t> link here </a:t>
            </a:r>
            <a:endParaRPr kumimoji="1" lang="zh-CN" altLang="en-US" dirty="0"/>
          </a:p>
        </p:txBody>
      </p:sp>
      <p:sp>
        <p:nvSpPr>
          <p:cNvPr id="4" name="灯片编号占位符 3"/>
          <p:cNvSpPr>
            <a:spLocks noGrp="1"/>
          </p:cNvSpPr>
          <p:nvPr>
            <p:ph type="sldNum" sz="quarter" idx="5"/>
          </p:nvPr>
        </p:nvSpPr>
        <p:spPr/>
        <p:txBody>
          <a:bodyPr/>
          <a:lstStyle/>
          <a:p>
            <a:fld id="{841FD1E0-0844-7441-82CD-89B896197090}" type="slidenum">
              <a:rPr lang="en-US" smtClean="0"/>
              <a:t>17</a:t>
            </a:fld>
            <a:endParaRPr lang="en-US"/>
          </a:p>
        </p:txBody>
      </p:sp>
    </p:spTree>
    <p:extLst>
      <p:ext uri="{BB962C8B-B14F-4D97-AF65-F5344CB8AC3E}">
        <p14:creationId xmlns:p14="http://schemas.microsoft.com/office/powerpoint/2010/main" val="2345372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hardware design, usually we start from some hardware description language (this is referred to as RTL). </a:t>
            </a:r>
          </a:p>
          <a:p>
            <a:endParaRPr lang="en-US" dirty="0"/>
          </a:p>
          <a:p>
            <a:r>
              <a:rPr lang="en-US" dirty="0"/>
              <a:t>There could be bugs in the hardware designs, and to verify the correctness </a:t>
            </a:r>
            <a:r>
              <a:rPr lang="en-US" dirty="0" err="1"/>
              <a:t>criterias</a:t>
            </a:r>
            <a:r>
              <a:rPr lang="en-US" dirty="0"/>
              <a:t>, we can write some properties. with some property language, for example, SVA).</a:t>
            </a:r>
          </a:p>
          <a:p>
            <a:endParaRPr lang="en-US" dirty="0"/>
          </a:p>
          <a:p>
            <a:r>
              <a:rPr lang="en-US" dirty="0"/>
              <a:t>There are such tools to check properties, commercial/open-source. We call this approach MC.</a:t>
            </a:r>
          </a:p>
        </p:txBody>
      </p:sp>
      <p:sp>
        <p:nvSpPr>
          <p:cNvPr id="4" name="Slide Number Placeholder 3"/>
          <p:cNvSpPr>
            <a:spLocks noGrp="1"/>
          </p:cNvSpPr>
          <p:nvPr>
            <p:ph type="sldNum" sz="quarter" idx="5"/>
          </p:nvPr>
        </p:nvSpPr>
        <p:spPr/>
        <p:txBody>
          <a:bodyPr/>
          <a:lstStyle/>
          <a:p>
            <a:fld id="{841FD1E0-0844-7441-82CD-89B896197090}" type="slidenum">
              <a:rPr lang="en-US" smtClean="0"/>
              <a:t>2</a:t>
            </a:fld>
            <a:endParaRPr lang="en-US"/>
          </a:p>
        </p:txBody>
      </p:sp>
    </p:spTree>
    <p:extLst>
      <p:ext uri="{BB962C8B-B14F-4D97-AF65-F5344CB8AC3E}">
        <p14:creationId xmlns:p14="http://schemas.microsoft.com/office/powerpoint/2010/main" val="2900702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processor implements ISA</a:t>
            </a:r>
          </a:p>
          <a:p>
            <a:r>
              <a:rPr lang="en-US" dirty="0"/>
              <a:t>for the </a:t>
            </a:r>
            <a:r>
              <a:rPr lang="en-US" dirty="0" err="1"/>
              <a:t>funtion</a:t>
            </a:r>
            <a:r>
              <a:rPr lang="en-US" dirty="0"/>
              <a:t> of instruction, specifies how this instruction updates the state, from a pre-state pc, r0, … to pc’, r0’, …. On the hardware description, you can </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dirty="0">
              <a:solidFill>
                <a:srgbClr val="3F3F3F"/>
              </a:solidFill>
              <a:effectLst/>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dirty="0">
                <a:solidFill>
                  <a:srgbClr val="3F3F3F"/>
                </a:solidFill>
                <a:effectLst/>
                <a:latin typeface="Helvetica" pitchFamily="2" charset="0"/>
              </a:rPr>
              <a:t>we need to check if the states are updated according to the instruction specification.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dirty="0">
              <a:solidFill>
                <a:srgbClr val="3F3F3F"/>
              </a:solidFill>
              <a:effectLst/>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dirty="0">
                <a:solidFill>
                  <a:srgbClr val="3F3F3F"/>
                </a:solidFill>
                <a:effectLst/>
                <a:latin typeface="Helvetica" pitchFamily="2" charset="0"/>
              </a:rPr>
              <a:t>If we are going to use the off-the-shelf model checkers to verify this, we need to formulate this as a model checking problem. </a:t>
            </a:r>
          </a:p>
        </p:txBody>
      </p:sp>
      <p:sp>
        <p:nvSpPr>
          <p:cNvPr id="4" name="Slide Number Placeholder 3"/>
          <p:cNvSpPr>
            <a:spLocks noGrp="1"/>
          </p:cNvSpPr>
          <p:nvPr>
            <p:ph type="sldNum" sz="quarter" idx="5"/>
          </p:nvPr>
        </p:nvSpPr>
        <p:spPr/>
        <p:txBody>
          <a:bodyPr/>
          <a:lstStyle/>
          <a:p>
            <a:fld id="{841FD1E0-0844-7441-82CD-89B896197090}" type="slidenum">
              <a:rPr lang="en-US" smtClean="0"/>
              <a:t>3</a:t>
            </a:fld>
            <a:endParaRPr lang="en-US"/>
          </a:p>
        </p:txBody>
      </p:sp>
    </p:spTree>
    <p:extLst>
      <p:ext uri="{BB962C8B-B14F-4D97-AF65-F5344CB8AC3E}">
        <p14:creationId xmlns:p14="http://schemas.microsoft.com/office/powerpoint/2010/main" val="1893949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Conceptually this can be done by symbolic simulation, you compute the function, do the comparison, but this is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dirty="0">
                <a:solidFill>
                  <a:srgbClr val="3F3F3F"/>
                </a:solidFill>
                <a:effectLst/>
                <a:latin typeface="Helvetica" pitchFamily="2" charset="0"/>
              </a:rPr>
              <a:t>symbolic simulation </a:t>
            </a:r>
            <a:r>
              <a:rPr lang="zh-CN" altLang="en" dirty="0">
                <a:solidFill>
                  <a:srgbClr val="3F3F3F"/>
                </a:solidFill>
                <a:effectLst/>
                <a:latin typeface="PingFang SC" panose="020B0400000000000000" pitchFamily="34" charset="-122"/>
                <a:ea typeface="PingFang SC" panose="020B0400000000000000" pitchFamily="34" charset="-122"/>
              </a:rPr>
              <a:t>：</a:t>
            </a:r>
            <a:r>
              <a:rPr lang="en" altLang="zh-CN" dirty="0">
                <a:solidFill>
                  <a:srgbClr val="3F3F3F"/>
                </a:solidFill>
                <a:effectLst/>
                <a:latin typeface="Helvetica" pitchFamily="2" charset="0"/>
              </a:rPr>
              <a:t>But on the other hand, this conceptually can be done by symbolic simulation, where you simulate the RTL model from a symbolic starting state till the instruction finishes, so you get the symbolic post state which should be a function of the symbolic starting state. Then you can compare this function with the one in instruction specification.</a:t>
            </a:r>
          </a:p>
          <a:p>
            <a:endParaRPr lang="en-US" dirty="0"/>
          </a:p>
        </p:txBody>
      </p:sp>
      <p:sp>
        <p:nvSpPr>
          <p:cNvPr id="4" name="Slide Number Placeholder 3"/>
          <p:cNvSpPr>
            <a:spLocks noGrp="1"/>
          </p:cNvSpPr>
          <p:nvPr>
            <p:ph type="sldNum" sz="quarter" idx="5"/>
          </p:nvPr>
        </p:nvSpPr>
        <p:spPr/>
        <p:txBody>
          <a:bodyPr/>
          <a:lstStyle/>
          <a:p>
            <a:fld id="{841FD1E0-0844-7441-82CD-89B896197090}" type="slidenum">
              <a:rPr lang="en-US" smtClean="0"/>
              <a:t>4</a:t>
            </a:fld>
            <a:endParaRPr lang="en-US"/>
          </a:p>
        </p:txBody>
      </p:sp>
    </p:spTree>
    <p:extLst>
      <p:ext uri="{BB962C8B-B14F-4D97-AF65-F5344CB8AC3E}">
        <p14:creationId xmlns:p14="http://schemas.microsoft.com/office/powerpoint/2010/main" val="530238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a:t>
            </a:r>
          </a:p>
          <a:p>
            <a:endParaRPr lang="en-US" dirty="0"/>
          </a:p>
          <a:p>
            <a:br>
              <a:rPr lang="en" altLang="zh-CN" dirty="0">
                <a:solidFill>
                  <a:srgbClr val="3F3F3F"/>
                </a:solidFill>
                <a:effectLst/>
                <a:latin typeface="Helvetica" pitchFamily="2" charset="0"/>
              </a:rPr>
            </a:br>
            <a:endParaRPr lang="en" altLang="zh-CN" dirty="0">
              <a:solidFill>
                <a:srgbClr val="3F3F3F"/>
              </a:solidFill>
              <a:effectLst/>
              <a:latin typeface="Helvetica" pitchFamily="2" charset="0"/>
            </a:endParaRPr>
          </a:p>
          <a:p>
            <a:r>
              <a:rPr lang="en" altLang="zh-CN" dirty="0">
                <a:solidFill>
                  <a:srgbClr val="3F3F3F"/>
                </a:solidFill>
                <a:effectLst/>
                <a:latin typeface="Helvetica" pitchFamily="2" charset="0"/>
              </a:rPr>
              <a:t>Pp5. Although some problems, like instruction set compliance checking , can be verified via symbolic simulation, there isn’t a handy tool to support this. Many off-the-shelf tools are just autonomous model checkers ---After you formulate the properties, you can just leave these for the tool to verify. You cannot intervene throughout its verification process. But verification </a:t>
            </a:r>
            <a:r>
              <a:rPr lang="en" altLang="zh-CN" dirty="0" err="1">
                <a:solidFill>
                  <a:srgbClr val="3F3F3F"/>
                </a:solidFill>
                <a:effectLst/>
                <a:latin typeface="Helvetica" pitchFamily="2" charset="0"/>
              </a:rPr>
              <a:t>expers</a:t>
            </a:r>
            <a:r>
              <a:rPr lang="en" altLang="zh-CN" dirty="0">
                <a:solidFill>
                  <a:srgbClr val="3F3F3F"/>
                </a:solidFill>
                <a:effectLst/>
                <a:latin typeface="Helvetica" pitchFamily="2" charset="0"/>
              </a:rPr>
              <a:t> usually have some insights here --- for example, how many cycles it may take for an instruction to finish, but we don’t have an interface to tell the tool about this. so that we also need to apply suitable abstraction in symbolic simulation</a:t>
            </a:r>
          </a:p>
          <a:p>
            <a:endParaRPr lang="en-US" dirty="0"/>
          </a:p>
        </p:txBody>
      </p:sp>
      <p:sp>
        <p:nvSpPr>
          <p:cNvPr id="4" name="Slide Number Placeholder 3"/>
          <p:cNvSpPr>
            <a:spLocks noGrp="1"/>
          </p:cNvSpPr>
          <p:nvPr>
            <p:ph type="sldNum" sz="quarter" idx="5"/>
          </p:nvPr>
        </p:nvSpPr>
        <p:spPr/>
        <p:txBody>
          <a:bodyPr/>
          <a:lstStyle/>
          <a:p>
            <a:fld id="{841FD1E0-0844-7441-82CD-89B896197090}" type="slidenum">
              <a:rPr lang="en-US" smtClean="0"/>
              <a:t>5</a:t>
            </a:fld>
            <a:endParaRPr lang="en-US"/>
          </a:p>
        </p:txBody>
      </p:sp>
    </p:spTree>
    <p:extLst>
      <p:ext uri="{BB962C8B-B14F-4D97-AF65-F5344CB8AC3E}">
        <p14:creationId xmlns:p14="http://schemas.microsoft.com/office/powerpoint/2010/main" val="107522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dirty="0">
                <a:solidFill>
                  <a:srgbClr val="3F3F3F"/>
                </a:solidFill>
                <a:effectLst/>
                <a:latin typeface="Helvetica" pitchFamily="2" charset="0"/>
              </a:rPr>
              <a:t>Due to the lack of tool support, we would like to build our own tool for symbolic simulation , </a:t>
            </a:r>
          </a:p>
          <a:p>
            <a:endParaRPr kumimoji="1" lang="en-US" altLang="zh-CN" dirty="0"/>
          </a:p>
          <a:p>
            <a:r>
              <a:rPr kumimoji="1" lang="en-US" altLang="zh-CN" dirty="0"/>
              <a:t>whole work flow of our tool </a:t>
            </a:r>
            <a:r>
              <a:rPr kumimoji="1" lang="en-US" altLang="zh-CN" dirty="0" err="1"/>
              <a:t>wasim</a:t>
            </a:r>
            <a:r>
              <a:rPr kumimoji="1" lang="en-US" altLang="zh-CN" dirty="0"/>
              <a:t>, three parts</a:t>
            </a:r>
          </a:p>
          <a:p>
            <a:r>
              <a:rPr kumimoji="1" lang="en-US" altLang="zh-CN" dirty="0"/>
              <a:t>1. user interface: </a:t>
            </a:r>
          </a:p>
          <a:p>
            <a:r>
              <a:rPr kumimoji="1" lang="en-US" altLang="zh-CN" dirty="0"/>
              <a:t>  1.1 load the DUV</a:t>
            </a:r>
          </a:p>
          <a:p>
            <a:r>
              <a:rPr kumimoji="1" lang="en-US" altLang="zh-CN" dirty="0"/>
              <a:t>  1.2 python API User customize python Script: control the simulation, change abstraction function, extract states in simulators</a:t>
            </a:r>
          </a:p>
          <a:p>
            <a:endParaRPr kumimoji="1" lang="en-US" altLang="zh-CN" dirty="0"/>
          </a:p>
          <a:p>
            <a:r>
              <a:rPr kumimoji="1" lang="en-US" altLang="zh-CN" dirty="0"/>
              <a:t>2. Having the designs and script, we can implement the symbolic simulation and extract traces of abstract states</a:t>
            </a:r>
          </a:p>
          <a:p>
            <a:endParaRPr kumimoji="1" lang="en-US" altLang="zh-CN" dirty="0"/>
          </a:p>
          <a:p>
            <a:r>
              <a:rPr kumimoji="1" lang="en-US" altLang="zh-CN" dirty="0"/>
              <a:t>3. The states can be further used for FPV and construction of II</a:t>
            </a:r>
            <a:endParaRPr kumimoji="1" lang="zh-CN" altLang="en-US" dirty="0"/>
          </a:p>
        </p:txBody>
      </p:sp>
      <p:sp>
        <p:nvSpPr>
          <p:cNvPr id="4" name="灯片编号占位符 3"/>
          <p:cNvSpPr>
            <a:spLocks noGrp="1"/>
          </p:cNvSpPr>
          <p:nvPr>
            <p:ph type="sldNum" sz="quarter" idx="5"/>
          </p:nvPr>
        </p:nvSpPr>
        <p:spPr/>
        <p:txBody>
          <a:bodyPr/>
          <a:lstStyle/>
          <a:p>
            <a:fld id="{841FD1E0-0844-7441-82CD-89B896197090}" type="slidenum">
              <a:rPr lang="en-US" smtClean="0"/>
              <a:t>6</a:t>
            </a:fld>
            <a:endParaRPr lang="en-US"/>
          </a:p>
        </p:txBody>
      </p:sp>
    </p:spTree>
    <p:extLst>
      <p:ext uri="{BB962C8B-B14F-4D97-AF65-F5344CB8AC3E}">
        <p14:creationId xmlns:p14="http://schemas.microsoft.com/office/powerpoint/2010/main" val="1906353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Describe the flow in the figure, then emphasize full support for </a:t>
            </a:r>
            <a:r>
              <a:rPr lang="en-US" altLang="zh-CN">
                <a:solidFill>
                  <a:srgbClr val="C00000"/>
                </a:solidFill>
                <a:latin typeface="Calibri" panose="020F0502020204030204" pitchFamily="34" charset="0"/>
                <a:cs typeface="Calibri" panose="020F0502020204030204" pitchFamily="34" charset="0"/>
              </a:rPr>
              <a:t>synthesizable Verilog</a:t>
            </a:r>
            <a:endParaRPr lang="en-US"/>
          </a:p>
        </p:txBody>
      </p:sp>
      <p:sp>
        <p:nvSpPr>
          <p:cNvPr id="4" name="Slide Number Placeholder 3"/>
          <p:cNvSpPr>
            <a:spLocks noGrp="1"/>
          </p:cNvSpPr>
          <p:nvPr>
            <p:ph type="sldNum" sz="quarter" idx="5"/>
          </p:nvPr>
        </p:nvSpPr>
        <p:spPr/>
        <p:txBody>
          <a:bodyPr/>
          <a:lstStyle/>
          <a:p>
            <a:fld id="{841FD1E0-0844-7441-82CD-89B896197090}" type="slidenum">
              <a:rPr lang="en-US" smtClean="0"/>
              <a:t>7</a:t>
            </a:fld>
            <a:endParaRPr lang="en-US"/>
          </a:p>
        </p:txBody>
      </p:sp>
    </p:spTree>
    <p:extLst>
      <p:ext uri="{BB962C8B-B14F-4D97-AF65-F5344CB8AC3E}">
        <p14:creationId xmlns:p14="http://schemas.microsoft.com/office/powerpoint/2010/main" val="1641592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Explain these operations. Symbolic values, concrete values</a:t>
            </a:r>
          </a:p>
        </p:txBody>
      </p:sp>
      <p:sp>
        <p:nvSpPr>
          <p:cNvPr id="4" name="Slide Number Placeholder 3"/>
          <p:cNvSpPr>
            <a:spLocks noGrp="1"/>
          </p:cNvSpPr>
          <p:nvPr>
            <p:ph type="sldNum" sz="quarter" idx="5"/>
          </p:nvPr>
        </p:nvSpPr>
        <p:spPr/>
        <p:txBody>
          <a:bodyPr/>
          <a:lstStyle/>
          <a:p>
            <a:fld id="{841FD1E0-0844-7441-82CD-89B896197090}" type="slidenum">
              <a:rPr lang="en-US" smtClean="0"/>
              <a:t>8</a:t>
            </a:fld>
            <a:endParaRPr lang="en-US"/>
          </a:p>
        </p:txBody>
      </p:sp>
    </p:spTree>
    <p:extLst>
      <p:ext uri="{BB962C8B-B14F-4D97-AF65-F5344CB8AC3E}">
        <p14:creationId xmlns:p14="http://schemas.microsoft.com/office/powerpoint/2010/main" val="3759861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00100" lvl="1" indent="-342900">
              <a:lnSpc>
                <a:spcPct val="120000"/>
              </a:lnSpc>
              <a:buFont typeface="Arial" panose="020B0604020202020204" pitchFamily="34" charset="0"/>
              <a:buChar char="•"/>
            </a:pPr>
            <a:r>
              <a:rPr lang="en" altLang="zh-CN" sz="1800">
                <a:latin typeface="Calibri" panose="020F0502020204030204" pitchFamily="34" charset="0"/>
                <a:cs typeface="Calibri" panose="020F0502020204030204" pitchFamily="34" charset="0"/>
              </a:rPr>
              <a:t>State is represented using </a:t>
            </a:r>
            <a:r>
              <a:rPr lang="en" altLang="zh-CN" sz="1800">
                <a:solidFill>
                  <a:srgbClr val="C00000"/>
                </a:solidFill>
                <a:latin typeface="Calibri" panose="020F0502020204030204" pitchFamily="34" charset="0"/>
                <a:cs typeface="Calibri" panose="020F0502020204030204" pitchFamily="34" charset="0"/>
              </a:rPr>
              <a:t>SMT formulas</a:t>
            </a:r>
          </a:p>
          <a:p>
            <a:pPr marL="1257300" lvl="2" indent="-342900">
              <a:lnSpc>
                <a:spcPct val="120000"/>
              </a:lnSpc>
              <a:buFont typeface="Arial" panose="020B0604020202020204" pitchFamily="34" charset="0"/>
              <a:buChar char="•"/>
            </a:pPr>
            <a:r>
              <a:rPr lang="en" altLang="zh-CN" sz="1600">
                <a:latin typeface="Calibri" panose="020F0502020204030204" pitchFamily="34" charset="0"/>
                <a:cs typeface="Calibri" panose="020F0502020204030204" pitchFamily="34" charset="0"/>
              </a:rPr>
              <a:t>One for each state variable assignment</a:t>
            </a:r>
          </a:p>
          <a:p>
            <a:pPr marL="1257300" lvl="2" indent="-342900">
              <a:lnSpc>
                <a:spcPct val="120000"/>
              </a:lnSpc>
              <a:buFont typeface="Arial" panose="020B0604020202020204" pitchFamily="34" charset="0"/>
              <a:buChar char="•"/>
            </a:pPr>
            <a:r>
              <a:rPr lang="en-US" altLang="zh-CN" sz="1600">
                <a:latin typeface="Calibri" panose="020F0502020204030204" pitchFamily="34" charset="0"/>
                <a:cs typeface="Calibri" panose="020F0502020204030204" pitchFamily="34" charset="0"/>
              </a:rPr>
              <a:t>Assumptions -- capture the additional constraints (e.g., certain input combinations will never happen)</a:t>
            </a:r>
          </a:p>
          <a:p>
            <a:pPr marL="1257300" lvl="2" indent="-342900">
              <a:lnSpc>
                <a:spcPct val="120000"/>
              </a:lnSpc>
              <a:buFont typeface="Arial" panose="020B0604020202020204" pitchFamily="34" charset="0"/>
              <a:buChar char="•"/>
            </a:pPr>
            <a:r>
              <a:rPr lang="en" altLang="zh-CN" sz="1600">
                <a:latin typeface="Calibri" panose="020F0502020204030204" pitchFamily="34" charset="0"/>
                <a:cs typeface="Calibri" panose="020F0502020204030204" pitchFamily="34" charset="0"/>
              </a:rPr>
              <a:t>Undetermined values (‘X’ values)</a:t>
            </a:r>
            <a:endParaRPr lang="en-US" altLang="zh-CN" sz="1600">
              <a:latin typeface="Calibri" panose="020F0502020204030204" pitchFamily="34" charset="0"/>
              <a:cs typeface="Calibri" panose="020F0502020204030204" pitchFamily="34" charset="0"/>
            </a:endParaRPr>
          </a:p>
          <a:p>
            <a:endParaRPr lang="zh-CN" altLang="en-US"/>
          </a:p>
        </p:txBody>
      </p:sp>
      <p:sp>
        <p:nvSpPr>
          <p:cNvPr id="4" name="Slide Number Placeholder 3"/>
          <p:cNvSpPr>
            <a:spLocks noGrp="1"/>
          </p:cNvSpPr>
          <p:nvPr>
            <p:ph type="sldNum" sz="quarter" idx="5"/>
          </p:nvPr>
        </p:nvSpPr>
        <p:spPr/>
        <p:txBody>
          <a:bodyPr/>
          <a:lstStyle/>
          <a:p>
            <a:fld id="{841FD1E0-0844-7441-82CD-89B896197090}" type="slidenum">
              <a:rPr lang="en-US" smtClean="0"/>
              <a:t>9</a:t>
            </a:fld>
            <a:endParaRPr lang="en-US"/>
          </a:p>
        </p:txBody>
      </p:sp>
    </p:spTree>
    <p:extLst>
      <p:ext uri="{BB962C8B-B14F-4D97-AF65-F5344CB8AC3E}">
        <p14:creationId xmlns:p14="http://schemas.microsoft.com/office/powerpoint/2010/main" val="36148447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itle 1"/>
          <p:cNvSpPr>
            <a:spLocks noGrp="1"/>
          </p:cNvSpPr>
          <p:nvPr>
            <p:ph type="ctrTitle"/>
          </p:nvPr>
        </p:nvSpPr>
        <p:spPr>
          <a:xfrm>
            <a:off x="685800" y="1598613"/>
            <a:ext cx="7772400" cy="1101725"/>
          </a:xfrm>
        </p:spPr>
        <p:txBody>
          <a:bodyPr>
            <a:normAutofit/>
          </a:bodyPr>
          <a:lstStyle>
            <a:lvl1pPr algn="ctr">
              <a:defRPr sz="2800"/>
            </a:lvl1pPr>
          </a:lstStyle>
          <a:p>
            <a:r>
              <a:rPr lang="en-US"/>
              <a:t>Click to edit Master title style</a:t>
            </a:r>
          </a:p>
        </p:txBody>
      </p:sp>
      <p:sp>
        <p:nvSpPr>
          <p:cNvPr id="8" name="Subtitle 2"/>
          <p:cNvSpPr>
            <a:spLocks noGrp="1"/>
          </p:cNvSpPr>
          <p:nvPr>
            <p:ph type="subTitle" idx="1" hasCustomPrompt="1"/>
          </p:nvPr>
        </p:nvSpPr>
        <p:spPr>
          <a:xfrm>
            <a:off x="3608832" y="2896362"/>
            <a:ext cx="1728216" cy="310134"/>
          </a:xfrm>
        </p:spPr>
        <p:txBody>
          <a:bodyPr>
            <a:noAutofit/>
          </a:bodyPr>
          <a:lstStyle>
            <a:lvl1pPr marL="0" indent="0" algn="ctr">
              <a:buNone/>
              <a:defRPr sz="1800">
                <a:solidFill>
                  <a:srgbClr val="004479"/>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Corey Kewei XU,</a:t>
            </a:r>
          </a:p>
        </p:txBody>
      </p:sp>
      <p:sp>
        <p:nvSpPr>
          <p:cNvPr id="9" name="Footer Placeholder 4"/>
          <p:cNvSpPr>
            <a:spLocks noGrp="1"/>
          </p:cNvSpPr>
          <p:nvPr>
            <p:ph type="ftr" sz="quarter" idx="11"/>
          </p:nvPr>
        </p:nvSpPr>
        <p:spPr>
          <a:xfrm>
            <a:off x="3124200" y="4698880"/>
            <a:ext cx="2895600" cy="274637"/>
          </a:xfrm>
          <a:prstGeom prst="rect">
            <a:avLst/>
          </a:prstGeom>
        </p:spPr>
        <p:txBody>
          <a:bodyPr/>
          <a:lstStyle/>
          <a:p>
            <a:endParaRPr lang="en-US"/>
          </a:p>
        </p:txBody>
      </p:sp>
      <p:sp>
        <p:nvSpPr>
          <p:cNvPr id="10" name="Slide Number Placeholder 5"/>
          <p:cNvSpPr>
            <a:spLocks noGrp="1"/>
          </p:cNvSpPr>
          <p:nvPr>
            <p:ph type="sldNum" sz="quarter" idx="12"/>
          </p:nvPr>
        </p:nvSpPr>
        <p:spPr>
          <a:xfrm>
            <a:off x="6705600" y="4698880"/>
            <a:ext cx="2133600" cy="274637"/>
          </a:xfrm>
          <a:prstGeom prst="rect">
            <a:avLst/>
          </a:prstGeom>
        </p:spPr>
        <p:txBody>
          <a:bodyPr/>
          <a:lstStyle/>
          <a:p>
            <a:fld id="{11C0C6D2-0806-7544-84E2-13A8C37B7D3D}" type="slidenum">
              <a:rPr lang="en-US" smtClean="0"/>
              <a:t>‹#›</a:t>
            </a:fld>
            <a:endParaRPr lang="en-US"/>
          </a:p>
        </p:txBody>
      </p:sp>
      <p:pic>
        <p:nvPicPr>
          <p:cNvPr id="6" name="Graphic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6633" y="169983"/>
            <a:ext cx="4104456" cy="631454"/>
          </a:xfrm>
          <a:prstGeom prst="rect">
            <a:avLst/>
          </a:prstGeom>
        </p:spPr>
      </p:pic>
      <p:sp>
        <p:nvSpPr>
          <p:cNvPr id="12" name="Subtitle 2"/>
          <p:cNvSpPr txBox="1"/>
          <p:nvPr/>
        </p:nvSpPr>
        <p:spPr>
          <a:xfrm>
            <a:off x="4706112" y="2903419"/>
            <a:ext cx="1728216" cy="31013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rgbClr val="004479"/>
                </a:solidFill>
                <a:latin typeface="Muli Light" panose="02000503040000020004" pitchFamily="2"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1">
                    <a:tint val="75000"/>
                  </a:schemeClr>
                </a:solidFill>
                <a:latin typeface="Muli Light" panose="02000503040000020004" pitchFamily="2"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uli Light" panose="02000503040000020004" pitchFamily="2"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uli Light" panose="02000503040000020004" pitchFamily="2"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uli Light" panose="02000503040000020004" pitchFamily="2"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endParaRPr lang="en-US" sz="16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4913922" y="1856154"/>
            <a:ext cx="3770923" cy="439615"/>
          </a:xfrm>
          <a:prstGeom prst="rect">
            <a:avLst/>
          </a:prstGeom>
        </p:spPr>
        <p:txBody>
          <a:bodyPr/>
          <a:lstStyle>
            <a:lvl1pPr algn="ctr">
              <a:defRPr sz="2000">
                <a:solidFill>
                  <a:schemeClr val="bg1"/>
                </a:solidFill>
                <a:latin typeface="Muli"/>
                <a:cs typeface="Muli"/>
              </a:defRPr>
            </a:lvl1pPr>
          </a:lstStyle>
          <a:p>
            <a:r>
              <a:rPr lang="en-US"/>
              <a:t>Thank You!</a:t>
            </a:r>
          </a:p>
        </p:txBody>
      </p:sp>
      <p:sp>
        <p:nvSpPr>
          <p:cNvPr id="8" name="Subtitle 2"/>
          <p:cNvSpPr>
            <a:spLocks noGrp="1"/>
          </p:cNvSpPr>
          <p:nvPr>
            <p:ph type="subTitle" idx="1" hasCustomPrompt="1"/>
          </p:nvPr>
        </p:nvSpPr>
        <p:spPr>
          <a:xfrm>
            <a:off x="4913922" y="2348035"/>
            <a:ext cx="3770923" cy="494811"/>
          </a:xfrm>
          <a:prstGeom prst="rect">
            <a:avLst/>
          </a:prstGeom>
        </p:spPr>
        <p:txBody>
          <a:bodyPr/>
          <a:lstStyle>
            <a:lvl1pPr marL="0" indent="0" algn="ctr">
              <a:buNone/>
              <a:defRPr sz="1400">
                <a:solidFill>
                  <a:srgbClr val="FFFFFF"/>
                </a:solidFill>
                <a:latin typeface="Muli Light"/>
                <a:cs typeface="Muli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CoreyXu@ust.hk</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7" name="Title 1"/>
          <p:cNvSpPr>
            <a:spLocks noGrp="1"/>
          </p:cNvSpPr>
          <p:nvPr>
            <p:ph type="ctrTitle"/>
          </p:nvPr>
        </p:nvSpPr>
        <p:spPr>
          <a:xfrm>
            <a:off x="1983155" y="1416539"/>
            <a:ext cx="5177691" cy="439615"/>
          </a:xfrm>
          <a:prstGeom prst="rect">
            <a:avLst/>
          </a:prstGeom>
        </p:spPr>
        <p:txBody>
          <a:bodyPr/>
          <a:lstStyle>
            <a:lvl1pPr algn="ctr">
              <a:defRPr sz="2000">
                <a:solidFill>
                  <a:schemeClr val="tx2">
                    <a:lumMod val="75000"/>
                  </a:schemeClr>
                </a:solidFill>
                <a:latin typeface="Muli"/>
                <a:cs typeface="Muli"/>
              </a:defRPr>
            </a:lvl1pPr>
          </a:lstStyle>
          <a:p>
            <a:r>
              <a:rPr lang="en-US"/>
              <a:t>Click to edit Master title style</a:t>
            </a:r>
          </a:p>
        </p:txBody>
      </p:sp>
      <p:sp>
        <p:nvSpPr>
          <p:cNvPr id="8" name="Subtitle 2"/>
          <p:cNvSpPr>
            <a:spLocks noGrp="1"/>
          </p:cNvSpPr>
          <p:nvPr>
            <p:ph type="subTitle" idx="1"/>
          </p:nvPr>
        </p:nvSpPr>
        <p:spPr>
          <a:xfrm>
            <a:off x="1983155" y="1908420"/>
            <a:ext cx="5177691" cy="494811"/>
          </a:xfrm>
          <a:prstGeom prst="rect">
            <a:avLst/>
          </a:prstGeom>
        </p:spPr>
        <p:txBody>
          <a:bodyPr/>
          <a:lstStyle>
            <a:lvl1pPr marL="0" indent="0" algn="ctr">
              <a:buNone/>
              <a:defRPr sz="1400">
                <a:solidFill>
                  <a:schemeClr val="tx2">
                    <a:lumMod val="75000"/>
                  </a:schemeClr>
                </a:solidFill>
                <a:latin typeface="Muli Light"/>
                <a:cs typeface="Muli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bg>
      <p:bgRef idx="1001">
        <a:schemeClr val="bg1"/>
      </p:bgRef>
    </p:bg>
    <p:spTree>
      <p:nvGrpSpPr>
        <p:cNvPr id="1" name=""/>
        <p:cNvGrpSpPr/>
        <p:nvPr/>
      </p:nvGrpSpPr>
      <p:grpSpPr>
        <a:xfrm>
          <a:off x="0" y="0"/>
          <a:ext cx="0" cy="0"/>
          <a:chOff x="0" y="0"/>
          <a:chExt cx="0" cy="0"/>
        </a:xfrm>
      </p:grpSpPr>
      <p:sp>
        <p:nvSpPr>
          <p:cNvPr id="7" name="Title 1"/>
          <p:cNvSpPr>
            <a:spLocks noGrp="1"/>
          </p:cNvSpPr>
          <p:nvPr>
            <p:ph type="title"/>
          </p:nvPr>
        </p:nvSpPr>
        <p:spPr>
          <a:xfrm>
            <a:off x="827584" y="483517"/>
            <a:ext cx="7859216" cy="580107"/>
          </a:xfrm>
        </p:spPr>
        <p:txBody>
          <a:bodyPr/>
          <a:lstStyle/>
          <a:p>
            <a:r>
              <a:rPr lang="en-US"/>
              <a:t>Click to edit Master title style</a:t>
            </a:r>
          </a:p>
        </p:txBody>
      </p:sp>
      <p:sp>
        <p:nvSpPr>
          <p:cNvPr id="8" name="Content Placeholder 2"/>
          <p:cNvSpPr>
            <a:spLocks noGrp="1"/>
          </p:cNvSpPr>
          <p:nvPr>
            <p:ph idx="1"/>
          </p:nvPr>
        </p:nvSpPr>
        <p:spPr>
          <a:xfrm>
            <a:off x="827584" y="1200150"/>
            <a:ext cx="7859216" cy="3078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4"/>
          <p:cNvSpPr>
            <a:spLocks noGrp="1"/>
          </p:cNvSpPr>
          <p:nvPr>
            <p:ph type="ftr" sz="quarter" idx="11"/>
          </p:nvPr>
        </p:nvSpPr>
        <p:spPr>
          <a:xfrm>
            <a:off x="3124200" y="4698880"/>
            <a:ext cx="2895600" cy="274637"/>
          </a:xfrm>
          <a:prstGeom prst="rect">
            <a:avLst/>
          </a:prstGeom>
        </p:spPr>
        <p:txBody>
          <a:bodyPr/>
          <a:lstStyle/>
          <a:p>
            <a:endParaRPr lang="en-US"/>
          </a:p>
        </p:txBody>
      </p:sp>
      <p:sp>
        <p:nvSpPr>
          <p:cNvPr id="10" name="Slide Number Placeholder 5"/>
          <p:cNvSpPr>
            <a:spLocks noGrp="1"/>
          </p:cNvSpPr>
          <p:nvPr>
            <p:ph type="sldNum" sz="quarter" idx="12"/>
          </p:nvPr>
        </p:nvSpPr>
        <p:spPr>
          <a:xfrm>
            <a:off x="6705600" y="4698880"/>
            <a:ext cx="2133600" cy="274637"/>
          </a:xfrm>
          <a:prstGeom prst="rect">
            <a:avLst/>
          </a:prstGeom>
        </p:spPr>
        <p:txBody>
          <a:bodyPr/>
          <a:lstStyle/>
          <a:p>
            <a:fld id="{11C0C6D2-0806-7544-84E2-13A8C37B7D3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7" name="Title 1"/>
          <p:cNvSpPr>
            <a:spLocks noGrp="1"/>
          </p:cNvSpPr>
          <p:nvPr>
            <p:ph type="title"/>
          </p:nvPr>
        </p:nvSpPr>
        <p:spPr>
          <a:xfrm>
            <a:off x="722313" y="3305175"/>
            <a:ext cx="7772400" cy="1022350"/>
          </a:xfrm>
        </p:spPr>
        <p:txBody>
          <a:bodyPr anchor="t">
            <a:normAutofit/>
          </a:bodyPr>
          <a:lstStyle>
            <a:lvl1pPr algn="l">
              <a:defRPr sz="3000" b="1" cap="all"/>
            </a:lvl1pPr>
          </a:lstStyle>
          <a:p>
            <a:r>
              <a:rPr lang="en-US"/>
              <a:t>Click to edit Master title style</a:t>
            </a:r>
          </a:p>
        </p:txBody>
      </p:sp>
      <p:sp>
        <p:nvSpPr>
          <p:cNvPr id="8" name="Text Placeholder 2"/>
          <p:cNvSpPr>
            <a:spLocks noGrp="1"/>
          </p:cNvSpPr>
          <p:nvPr>
            <p:ph type="body" idx="1"/>
          </p:nvPr>
        </p:nvSpPr>
        <p:spPr>
          <a:xfrm>
            <a:off x="722313" y="2179638"/>
            <a:ext cx="7772400" cy="1125537"/>
          </a:xfrm>
        </p:spPr>
        <p:txBody>
          <a:bodyPr anchor="b">
            <a:normAutofit/>
          </a:bodyPr>
          <a:lstStyle>
            <a:lvl1pPr marL="0" indent="0">
              <a:buNone/>
              <a:defRPr sz="16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Footer Placeholder 4"/>
          <p:cNvSpPr>
            <a:spLocks noGrp="1"/>
          </p:cNvSpPr>
          <p:nvPr>
            <p:ph type="ftr" sz="quarter" idx="11"/>
          </p:nvPr>
        </p:nvSpPr>
        <p:spPr>
          <a:xfrm>
            <a:off x="3124200" y="4698880"/>
            <a:ext cx="2895600" cy="274637"/>
          </a:xfrm>
          <a:prstGeom prst="rect">
            <a:avLst/>
          </a:prstGeom>
        </p:spPr>
        <p:txBody>
          <a:bodyPr/>
          <a:lstStyle/>
          <a:p>
            <a:endParaRPr lang="en-US"/>
          </a:p>
        </p:txBody>
      </p:sp>
      <p:sp>
        <p:nvSpPr>
          <p:cNvPr id="10" name="Slide Number Placeholder 5"/>
          <p:cNvSpPr>
            <a:spLocks noGrp="1"/>
          </p:cNvSpPr>
          <p:nvPr>
            <p:ph type="sldNum" sz="quarter" idx="12"/>
          </p:nvPr>
        </p:nvSpPr>
        <p:spPr>
          <a:xfrm>
            <a:off x="6705600" y="4698880"/>
            <a:ext cx="2133600" cy="274637"/>
          </a:xfrm>
          <a:prstGeom prst="rect">
            <a:avLst/>
          </a:prstGeom>
        </p:spPr>
        <p:txBody>
          <a:bodyPr/>
          <a:lstStyle/>
          <a:p>
            <a:fld id="{11C0C6D2-0806-7544-84E2-13A8C37B7D3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1"/>
          <p:cNvSpPr>
            <a:spLocks noGrp="1"/>
          </p:cNvSpPr>
          <p:nvPr>
            <p:ph type="title"/>
          </p:nvPr>
        </p:nvSpPr>
        <p:spPr>
          <a:xfrm>
            <a:off x="827584" y="367566"/>
            <a:ext cx="7859216" cy="857250"/>
          </a:xfrm>
        </p:spPr>
        <p:txBody>
          <a:bodyPr/>
          <a:lstStyle/>
          <a:p>
            <a:r>
              <a:rPr lang="en-US"/>
              <a:t>Click to edit Master title style</a:t>
            </a:r>
          </a:p>
        </p:txBody>
      </p:sp>
      <p:sp>
        <p:nvSpPr>
          <p:cNvPr id="9" name="Content Placeholder 2"/>
          <p:cNvSpPr>
            <a:spLocks noGrp="1"/>
          </p:cNvSpPr>
          <p:nvPr>
            <p:ph sz="half" idx="1"/>
          </p:nvPr>
        </p:nvSpPr>
        <p:spPr>
          <a:xfrm>
            <a:off x="827584" y="1200151"/>
            <a:ext cx="3668216" cy="314715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3"/>
          <p:cNvSpPr>
            <a:spLocks noGrp="1"/>
          </p:cNvSpPr>
          <p:nvPr>
            <p:ph sz="half" idx="2"/>
          </p:nvPr>
        </p:nvSpPr>
        <p:spPr>
          <a:xfrm>
            <a:off x="5018584" y="1200151"/>
            <a:ext cx="3668216" cy="314715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11"/>
          </p:nvPr>
        </p:nvSpPr>
        <p:spPr>
          <a:xfrm>
            <a:off x="3124200" y="4698880"/>
            <a:ext cx="2895600" cy="274637"/>
          </a:xfrm>
          <a:prstGeom prst="rect">
            <a:avLst/>
          </a:prstGeom>
        </p:spPr>
        <p:txBody>
          <a:bodyPr/>
          <a:lstStyle/>
          <a:p>
            <a:endParaRPr lang="en-US"/>
          </a:p>
        </p:txBody>
      </p:sp>
      <p:sp>
        <p:nvSpPr>
          <p:cNvPr id="12" name="Slide Number Placeholder 5"/>
          <p:cNvSpPr>
            <a:spLocks noGrp="1"/>
          </p:cNvSpPr>
          <p:nvPr>
            <p:ph type="sldNum" sz="quarter" idx="12"/>
          </p:nvPr>
        </p:nvSpPr>
        <p:spPr>
          <a:xfrm>
            <a:off x="6705600" y="4698880"/>
            <a:ext cx="2133600" cy="274637"/>
          </a:xfrm>
          <a:prstGeom prst="rect">
            <a:avLst/>
          </a:prstGeom>
        </p:spPr>
        <p:txBody>
          <a:bodyPr/>
          <a:lstStyle/>
          <a:p>
            <a:fld id="{11C0C6D2-0806-7544-84E2-13A8C37B7D3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Title 1"/>
          <p:cNvSpPr>
            <a:spLocks noGrp="1"/>
          </p:cNvSpPr>
          <p:nvPr>
            <p:ph type="title"/>
          </p:nvPr>
        </p:nvSpPr>
        <p:spPr>
          <a:xfrm>
            <a:off x="832418" y="478849"/>
            <a:ext cx="7854381" cy="584776"/>
          </a:xfrm>
        </p:spPr>
        <p:txBody>
          <a:bodyPr>
            <a:normAutofit/>
          </a:bodyPr>
          <a:lstStyle>
            <a:lvl1pPr algn="l">
              <a:defRPr sz="3200"/>
            </a:lvl1pPr>
          </a:lstStyle>
          <a:p>
            <a:r>
              <a:rPr lang="en-US"/>
              <a:t>Click to edit Master title style</a:t>
            </a:r>
          </a:p>
        </p:txBody>
      </p:sp>
      <p:sp>
        <p:nvSpPr>
          <p:cNvPr id="11" name="Footer Placeholder 4"/>
          <p:cNvSpPr>
            <a:spLocks noGrp="1"/>
          </p:cNvSpPr>
          <p:nvPr>
            <p:ph type="ftr" sz="quarter" idx="11"/>
          </p:nvPr>
        </p:nvSpPr>
        <p:spPr>
          <a:xfrm>
            <a:off x="3124200" y="4698880"/>
            <a:ext cx="2895600" cy="274637"/>
          </a:xfrm>
          <a:prstGeom prst="rect">
            <a:avLst/>
          </a:prstGeom>
        </p:spPr>
        <p:txBody>
          <a:bodyPr/>
          <a:lstStyle/>
          <a:p>
            <a:endParaRPr lang="en-US"/>
          </a:p>
        </p:txBody>
      </p:sp>
      <p:sp>
        <p:nvSpPr>
          <p:cNvPr id="12" name="Slide Number Placeholder 5"/>
          <p:cNvSpPr>
            <a:spLocks noGrp="1"/>
          </p:cNvSpPr>
          <p:nvPr>
            <p:ph type="sldNum" sz="quarter" idx="12"/>
          </p:nvPr>
        </p:nvSpPr>
        <p:spPr>
          <a:xfrm>
            <a:off x="6705600" y="4698880"/>
            <a:ext cx="2133600" cy="274637"/>
          </a:xfrm>
          <a:prstGeom prst="rect">
            <a:avLst/>
          </a:prstGeom>
        </p:spPr>
        <p:txBody>
          <a:bodyPr/>
          <a:lstStyle/>
          <a:p>
            <a:fld id="{11C0C6D2-0806-7544-84E2-13A8C37B7D3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a:xfrm>
            <a:off x="3124200" y="4698880"/>
            <a:ext cx="2895600" cy="274637"/>
          </a:xfrm>
          <a:prstGeom prst="rect">
            <a:avLst/>
          </a:prstGeom>
        </p:spPr>
        <p:txBody>
          <a:bodyPr/>
          <a:lstStyle/>
          <a:p>
            <a:endParaRPr lang="en-US"/>
          </a:p>
        </p:txBody>
      </p:sp>
      <p:sp>
        <p:nvSpPr>
          <p:cNvPr id="7" name="Slide Number Placeholder 5"/>
          <p:cNvSpPr>
            <a:spLocks noGrp="1"/>
          </p:cNvSpPr>
          <p:nvPr>
            <p:ph type="sldNum" sz="quarter" idx="12"/>
          </p:nvPr>
        </p:nvSpPr>
        <p:spPr>
          <a:xfrm>
            <a:off x="6705600" y="4698880"/>
            <a:ext cx="2133600" cy="274637"/>
          </a:xfrm>
          <a:prstGeom prst="rect">
            <a:avLst/>
          </a:prstGeom>
        </p:spPr>
        <p:txBody>
          <a:bodyPr/>
          <a:lstStyle/>
          <a:p>
            <a:fld id="{11C0C6D2-0806-7544-84E2-13A8C37B7D3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204788"/>
            <a:ext cx="3008313" cy="871537"/>
          </a:xfrm>
        </p:spPr>
        <p:txBody>
          <a:bodyPr anchor="t"/>
          <a:lstStyle>
            <a:lvl1pPr algn="l">
              <a:defRPr sz="2000" b="1"/>
            </a:lvl1pPr>
          </a:lstStyle>
          <a:p>
            <a:r>
              <a:rPr lang="en-US"/>
              <a:t>Click to edit Master title style</a:t>
            </a:r>
          </a:p>
        </p:txBody>
      </p:sp>
      <p:sp>
        <p:nvSpPr>
          <p:cNvPr id="6" name="Text Placeholder 3"/>
          <p:cNvSpPr>
            <a:spLocks noGrp="1"/>
          </p:cNvSpPr>
          <p:nvPr>
            <p:ph type="body" sz="half" idx="2"/>
          </p:nvPr>
        </p:nvSpPr>
        <p:spPr>
          <a:xfrm>
            <a:off x="457200" y="1076325"/>
            <a:ext cx="3008313" cy="3241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Picture Placeholder 2"/>
          <p:cNvSpPr>
            <a:spLocks noGrp="1"/>
          </p:cNvSpPr>
          <p:nvPr>
            <p:ph type="pic" idx="1"/>
          </p:nvPr>
        </p:nvSpPr>
        <p:spPr>
          <a:xfrm>
            <a:off x="3741613" y="204788"/>
            <a:ext cx="5187463" cy="41132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8" name="Footer Placeholder 4"/>
          <p:cNvSpPr>
            <a:spLocks noGrp="1"/>
          </p:cNvSpPr>
          <p:nvPr>
            <p:ph type="ftr" sz="quarter" idx="11"/>
          </p:nvPr>
        </p:nvSpPr>
        <p:spPr>
          <a:xfrm>
            <a:off x="3124200" y="4698880"/>
            <a:ext cx="2895600" cy="274637"/>
          </a:xfrm>
          <a:prstGeom prst="rect">
            <a:avLst/>
          </a:prstGeom>
        </p:spPr>
        <p:txBody>
          <a:bodyPr/>
          <a:lstStyle/>
          <a:p>
            <a:endParaRPr lang="en-US"/>
          </a:p>
        </p:txBody>
      </p:sp>
      <p:sp>
        <p:nvSpPr>
          <p:cNvPr id="9" name="Slide Number Placeholder 5"/>
          <p:cNvSpPr>
            <a:spLocks noGrp="1"/>
          </p:cNvSpPr>
          <p:nvPr>
            <p:ph type="sldNum" sz="quarter" idx="12"/>
          </p:nvPr>
        </p:nvSpPr>
        <p:spPr>
          <a:xfrm>
            <a:off x="6705600" y="4698880"/>
            <a:ext cx="2133600" cy="274637"/>
          </a:xfrm>
          <a:prstGeom prst="rect">
            <a:avLst/>
          </a:prstGeom>
        </p:spPr>
        <p:txBody>
          <a:bodyPr/>
          <a:lstStyle/>
          <a:p>
            <a:fld id="{11C0C6D2-0806-7544-84E2-13A8C37B7D3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1"/>
          <p:cNvSpPr>
            <a:spLocks noGrp="1"/>
          </p:cNvSpPr>
          <p:nvPr>
            <p:ph type="title"/>
          </p:nvPr>
        </p:nvSpPr>
        <p:spPr>
          <a:xfrm>
            <a:off x="1792288" y="3356219"/>
            <a:ext cx="5486400" cy="425450"/>
          </a:xfrm>
        </p:spPr>
        <p:txBody>
          <a:bodyPr anchor="b"/>
          <a:lstStyle>
            <a:lvl1pPr algn="l">
              <a:defRPr sz="2000" b="1"/>
            </a:lvl1pPr>
          </a:lstStyle>
          <a:p>
            <a:r>
              <a:rPr lang="en-US"/>
              <a:t>Click to edit Master title style</a:t>
            </a:r>
          </a:p>
        </p:txBody>
      </p:sp>
      <p:sp>
        <p:nvSpPr>
          <p:cNvPr id="9" name="Picture Placeholder 2"/>
          <p:cNvSpPr>
            <a:spLocks noGrp="1"/>
          </p:cNvSpPr>
          <p:nvPr>
            <p:ph type="pic" idx="1"/>
          </p:nvPr>
        </p:nvSpPr>
        <p:spPr>
          <a:xfrm>
            <a:off x="1792288" y="216144"/>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0" name="Text Placeholder 3"/>
          <p:cNvSpPr>
            <a:spLocks noGrp="1"/>
          </p:cNvSpPr>
          <p:nvPr>
            <p:ph type="body" sz="half" idx="2"/>
          </p:nvPr>
        </p:nvSpPr>
        <p:spPr>
          <a:xfrm>
            <a:off x="1792288" y="3781669"/>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Footer Placeholder 4"/>
          <p:cNvSpPr>
            <a:spLocks noGrp="1"/>
          </p:cNvSpPr>
          <p:nvPr>
            <p:ph type="ftr" sz="quarter" idx="11"/>
          </p:nvPr>
        </p:nvSpPr>
        <p:spPr>
          <a:xfrm>
            <a:off x="3124200" y="4698880"/>
            <a:ext cx="2895600" cy="274637"/>
          </a:xfrm>
          <a:prstGeom prst="rect">
            <a:avLst/>
          </a:prstGeom>
        </p:spPr>
        <p:txBody>
          <a:bodyPr/>
          <a:lstStyle/>
          <a:p>
            <a:endParaRPr lang="en-US"/>
          </a:p>
        </p:txBody>
      </p:sp>
      <p:sp>
        <p:nvSpPr>
          <p:cNvPr id="12" name="Slide Number Placeholder 5"/>
          <p:cNvSpPr>
            <a:spLocks noGrp="1"/>
          </p:cNvSpPr>
          <p:nvPr>
            <p:ph type="sldNum" sz="quarter" idx="12"/>
          </p:nvPr>
        </p:nvSpPr>
        <p:spPr>
          <a:xfrm>
            <a:off x="6705600" y="4698880"/>
            <a:ext cx="2133600" cy="274637"/>
          </a:xfrm>
          <a:prstGeom prst="rect">
            <a:avLst/>
          </a:prstGeom>
        </p:spPr>
        <p:txBody>
          <a:bodyPr/>
          <a:lstStyle/>
          <a:p>
            <a:fld id="{11C0C6D2-0806-7544-84E2-13A8C37B7D3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0" y="195486"/>
            <a:ext cx="1440160" cy="348039"/>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0.xml"/><Relationship Id="rId5" Type="http://schemas.openxmlformats.org/officeDocument/2006/relationships/image" Target="../media/image7.svg"/><Relationship Id="rId4"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3.xml"/><Relationship Id="rId1" Type="http://schemas.openxmlformats.org/officeDocument/2006/relationships/slideLayout" Target="../slideLayouts/slideLayout11.xml"/><Relationship Id="rId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832418" y="478849"/>
            <a:ext cx="7854382" cy="584776"/>
          </a:xfrm>
          <a:prstGeom prst="rect">
            <a:avLst/>
          </a:prstGeom>
        </p:spPr>
        <p:txBody>
          <a:bodyPr vert="horz" lIns="91440" tIns="45720" rIns="91440" bIns="45720" rtlCol="0" anchor="ctr">
            <a:normAutofit/>
          </a:bodyPr>
          <a:lstStyle/>
          <a:p>
            <a:r>
              <a:rPr lang="en-US"/>
              <a:t>Click to edit Master title style</a:t>
            </a:r>
          </a:p>
        </p:txBody>
      </p:sp>
      <p:sp>
        <p:nvSpPr>
          <p:cNvPr id="10" name="Text Placeholder 2"/>
          <p:cNvSpPr>
            <a:spLocks noGrp="1"/>
          </p:cNvSpPr>
          <p:nvPr>
            <p:ph type="body" idx="1"/>
          </p:nvPr>
        </p:nvSpPr>
        <p:spPr>
          <a:xfrm>
            <a:off x="832418" y="1200150"/>
            <a:ext cx="7854382" cy="3078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3"/>
          </p:nvPr>
        </p:nvSpPr>
        <p:spPr>
          <a:xfrm>
            <a:off x="3124200" y="4686209"/>
            <a:ext cx="2895600" cy="274637"/>
          </a:xfrm>
          <a:prstGeom prst="rect">
            <a:avLst/>
          </a:prstGeom>
        </p:spPr>
        <p:txBody>
          <a:bodyPr/>
          <a:lstStyle>
            <a:lvl1pPr algn="ctr">
              <a:defRPr sz="1000">
                <a:solidFill>
                  <a:schemeClr val="tx1"/>
                </a:solidFill>
                <a:latin typeface="Muli Light"/>
                <a:cs typeface="Muli Light"/>
              </a:defRPr>
            </a:lvl1pPr>
          </a:lstStyle>
          <a:p>
            <a:endParaRPr lang="en-US"/>
          </a:p>
        </p:txBody>
      </p:sp>
      <p:sp>
        <p:nvSpPr>
          <p:cNvPr id="12" name="Slide Number Placeholder 5"/>
          <p:cNvSpPr>
            <a:spLocks noGrp="1"/>
          </p:cNvSpPr>
          <p:nvPr>
            <p:ph type="sldNum" sz="quarter" idx="4"/>
          </p:nvPr>
        </p:nvSpPr>
        <p:spPr>
          <a:xfrm>
            <a:off x="6836944" y="4686209"/>
            <a:ext cx="2133600" cy="274637"/>
          </a:xfrm>
          <a:prstGeom prst="rect">
            <a:avLst/>
          </a:prstGeom>
        </p:spPr>
        <p:txBody>
          <a:bodyPr/>
          <a:lstStyle>
            <a:lvl1pPr algn="r">
              <a:defRPr sz="1000">
                <a:solidFill>
                  <a:schemeClr val="tx1"/>
                </a:solidFill>
                <a:latin typeface="Muli"/>
              </a:defRPr>
            </a:lvl1pPr>
          </a:lstStyle>
          <a:p>
            <a:fld id="{543F94D5-381C-B041-837D-11FDDB7301AD}" type="slidenum">
              <a:rPr lang="en-US" smtClean="0"/>
              <a:t>‹#›</a:t>
            </a:fld>
            <a:endParaRPr lang="en-US"/>
          </a:p>
        </p:txBody>
      </p:sp>
      <p:grpSp>
        <p:nvGrpSpPr>
          <p:cNvPr id="14" name="Group 13"/>
          <p:cNvGrpSpPr/>
          <p:nvPr/>
        </p:nvGrpSpPr>
        <p:grpSpPr>
          <a:xfrm>
            <a:off x="-5190" y="4167985"/>
            <a:ext cx="974571" cy="974571"/>
            <a:chOff x="5491" y="4185101"/>
            <a:chExt cx="974571" cy="974571"/>
          </a:xfrm>
        </p:grpSpPr>
        <p:sp>
          <p:nvSpPr>
            <p:cNvPr id="15" name="Right Triangle 14"/>
            <p:cNvSpPr/>
            <p:nvPr/>
          </p:nvSpPr>
          <p:spPr>
            <a:xfrm>
              <a:off x="5491" y="4185101"/>
              <a:ext cx="974571" cy="974571"/>
            </a:xfrm>
            <a:prstGeom prst="rtTriangle">
              <a:avLst/>
            </a:prstGeom>
            <a:solidFill>
              <a:srgbClr val="053A6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UST_L4_white.eps"/>
            <p:cNvPicPr>
              <a:picLocks noChangeAspect="1"/>
            </p:cNvPicPr>
            <p:nvPr/>
          </p:nvPicPr>
          <p:blipFill rotWithShape="1">
            <a:blip r:embed="rId12" cstate="screen"/>
            <a:srcRect r="76298"/>
            <a:stretch>
              <a:fillRect/>
            </a:stretch>
          </p:blipFill>
          <p:spPr>
            <a:xfrm>
              <a:off x="199585" y="4693906"/>
              <a:ext cx="224324" cy="302687"/>
            </a:xfrm>
            <a:prstGeom prst="rect">
              <a:avLst/>
            </a:prstGeom>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lvl1pPr algn="l" defTabSz="914400" rtl="0" eaLnBrk="1" latinLnBrk="0" hangingPunct="1">
        <a:lnSpc>
          <a:spcPct val="90000"/>
        </a:lnSpc>
        <a:spcBef>
          <a:spcPct val="0"/>
        </a:spcBef>
        <a:buNone/>
        <a:defRPr sz="3200" b="1" i="0" kern="1200">
          <a:solidFill>
            <a:srgbClr val="004479"/>
          </a:solidFill>
          <a:latin typeface="Muli" panose="0200050304000002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uli Light" panose="0200050304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uli Light" panose="02000503040000020004"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uli Light" panose="02000503040000020004"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uli Light" panose="02000503040000020004"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uli Light" panose="0200050304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flipV="1">
            <a:off x="0" y="0"/>
            <a:ext cx="9143999" cy="5143500"/>
          </a:xfrm>
          <a:prstGeom prst="rect">
            <a:avLst/>
          </a:prstGeom>
          <a:solidFill>
            <a:srgbClr val="003366"/>
          </a:solidFill>
          <a:ln>
            <a:noFill/>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kern="1200">
              <a:latin typeface="Muli"/>
            </a:endParaRPr>
          </a:p>
        </p:txBody>
      </p:sp>
      <p:pic>
        <p:nvPicPr>
          <p:cNvPr id="11" name="Graphic 10"/>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92229" y="2032736"/>
            <a:ext cx="1765736" cy="539014"/>
          </a:xfrm>
          <a:prstGeom prst="rect">
            <a:avLst/>
          </a:prstGeom>
        </p:spPr>
      </p:pic>
    </p:spTree>
  </p:cSld>
  <p:clrMap bg1="lt1" tx1="dk1" bg2="lt2" tx2="dk2" accent1="accent1" accent2="accent2" accent3="accent3" accent4="accent4" accent5="accent5" accent6="accent6" hlink="hlink" folHlink="folHlink"/>
  <p:sldLayoutIdLst>
    <p:sldLayoutId id="2147483659"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Graphic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02029" y="3506664"/>
            <a:ext cx="1539942" cy="1276349"/>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fangwenji/tacas23-wasim"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hyperlink" Target="https://pixabay.com/ko/vectors/%EB%8F%8B%EB%B3%B4%EA%B8%B0-%EC%95%84%EC%9D%B4%EC%BD%98-%EB%B2%A1%ED%84%B0-%EC%9D%B4%EB%AF%B8%EC%A7%80-966886/"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hyperlink" Target="https://openclipart.org/detail/212642/simple-cartoon-ladybug" TargetMode="Externa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20887"/>
            <a:ext cx="7772400" cy="1101725"/>
          </a:xfrm>
        </p:spPr>
        <p:txBody>
          <a:bodyPr>
            <a:noAutofit/>
          </a:bodyPr>
          <a:lstStyle/>
          <a:p>
            <a:r>
              <a:rPr lang="en-US" altLang="zh-CN" sz="3600" kern="100">
                <a:solidFill>
                  <a:schemeClr val="tx1"/>
                </a:solidFill>
                <a:latin typeface="Calibri" panose="020F0502020204030204" pitchFamily="34" charset="0"/>
                <a:ea typeface="PMingLiU" panose="02020500000000000000" pitchFamily="18" charset="-120"/>
                <a:cs typeface="Calibri" panose="020F0502020204030204" pitchFamily="34" charset="0"/>
              </a:rPr>
              <a:t>WASIM: A </a:t>
            </a:r>
            <a:r>
              <a:rPr lang="en-US" altLang="zh-CN" sz="3600" u="sng" kern="100">
                <a:solidFill>
                  <a:schemeClr val="tx1"/>
                </a:solidFill>
                <a:latin typeface="Calibri" panose="020F0502020204030204" pitchFamily="34" charset="0"/>
                <a:ea typeface="PMingLiU" panose="02020500000000000000" pitchFamily="18" charset="-120"/>
                <a:cs typeface="Calibri" panose="020F0502020204030204" pitchFamily="34" charset="0"/>
              </a:rPr>
              <a:t>W</a:t>
            </a:r>
            <a:r>
              <a:rPr lang="en-US" altLang="zh-CN" sz="3600" kern="100">
                <a:solidFill>
                  <a:schemeClr val="tx1"/>
                </a:solidFill>
                <a:latin typeface="Calibri" panose="020F0502020204030204" pitchFamily="34" charset="0"/>
                <a:ea typeface="PMingLiU" panose="02020500000000000000" pitchFamily="18" charset="-120"/>
                <a:cs typeface="Calibri" panose="020F0502020204030204" pitchFamily="34" charset="0"/>
              </a:rPr>
              <a:t>ord-level </a:t>
            </a:r>
            <a:r>
              <a:rPr lang="en-US" altLang="zh-CN" sz="3600" u="sng" kern="100">
                <a:solidFill>
                  <a:schemeClr val="tx1"/>
                </a:solidFill>
                <a:latin typeface="Calibri" panose="020F0502020204030204" pitchFamily="34" charset="0"/>
                <a:ea typeface="PMingLiU" panose="02020500000000000000" pitchFamily="18" charset="-120"/>
                <a:cs typeface="Calibri" panose="020F0502020204030204" pitchFamily="34" charset="0"/>
              </a:rPr>
              <a:t>A</a:t>
            </a:r>
            <a:r>
              <a:rPr lang="en-US" altLang="zh-CN" sz="3600" kern="100">
                <a:solidFill>
                  <a:schemeClr val="tx1"/>
                </a:solidFill>
                <a:latin typeface="Calibri" panose="020F0502020204030204" pitchFamily="34" charset="0"/>
                <a:ea typeface="PMingLiU" panose="02020500000000000000" pitchFamily="18" charset="-120"/>
                <a:cs typeface="Calibri" panose="020F0502020204030204" pitchFamily="34" charset="0"/>
              </a:rPr>
              <a:t>bstract </a:t>
            </a:r>
            <a:r>
              <a:rPr lang="en-US" altLang="zh-CN" sz="3600" u="sng" kern="100">
                <a:solidFill>
                  <a:schemeClr val="tx1"/>
                </a:solidFill>
                <a:latin typeface="Calibri" panose="020F0502020204030204" pitchFamily="34" charset="0"/>
                <a:ea typeface="PMingLiU" panose="02020500000000000000" pitchFamily="18" charset="-120"/>
                <a:cs typeface="Calibri" panose="020F0502020204030204" pitchFamily="34" charset="0"/>
              </a:rPr>
              <a:t>S</a:t>
            </a:r>
            <a:r>
              <a:rPr lang="en-US" altLang="zh-CN" sz="3600" kern="100">
                <a:solidFill>
                  <a:schemeClr val="tx1"/>
                </a:solidFill>
                <a:latin typeface="Calibri" panose="020F0502020204030204" pitchFamily="34" charset="0"/>
                <a:ea typeface="PMingLiU" panose="02020500000000000000" pitchFamily="18" charset="-120"/>
                <a:cs typeface="Calibri" panose="020F0502020204030204" pitchFamily="34" charset="0"/>
              </a:rPr>
              <a:t>ymbolic </a:t>
            </a:r>
            <a:r>
              <a:rPr lang="en-US" altLang="zh-CN" sz="3600" u="sng" kern="100">
                <a:solidFill>
                  <a:schemeClr val="tx1"/>
                </a:solidFill>
                <a:latin typeface="Calibri" panose="020F0502020204030204" pitchFamily="34" charset="0"/>
                <a:ea typeface="PMingLiU" panose="02020500000000000000" pitchFamily="18" charset="-120"/>
                <a:cs typeface="Calibri" panose="020F0502020204030204" pitchFamily="34" charset="0"/>
              </a:rPr>
              <a:t>Sim</a:t>
            </a:r>
            <a:r>
              <a:rPr lang="en-US" altLang="zh-CN" sz="3600" kern="100">
                <a:solidFill>
                  <a:schemeClr val="tx1"/>
                </a:solidFill>
                <a:latin typeface="Calibri" panose="020F0502020204030204" pitchFamily="34" charset="0"/>
                <a:ea typeface="PMingLiU" panose="02020500000000000000" pitchFamily="18" charset="-120"/>
                <a:cs typeface="Calibri" panose="020F0502020204030204" pitchFamily="34" charset="0"/>
              </a:rPr>
              <a:t>ulation Framework</a:t>
            </a:r>
            <a:br>
              <a:rPr lang="en-US" altLang="zh-CN" kern="100">
                <a:solidFill>
                  <a:schemeClr val="tx1"/>
                </a:solidFill>
                <a:latin typeface="Calibri" panose="020F0502020204030204" pitchFamily="34" charset="0"/>
                <a:ea typeface="PMingLiU" panose="02020500000000000000" pitchFamily="18" charset="-120"/>
                <a:cs typeface="Calibri" panose="020F0502020204030204" pitchFamily="34" charset="0"/>
              </a:rPr>
            </a:br>
            <a:br>
              <a:rPr lang="en-US" altLang="zh-CN" kern="100">
                <a:solidFill>
                  <a:schemeClr val="tx1"/>
                </a:solidFill>
                <a:latin typeface="Calibri" panose="020F0502020204030204" pitchFamily="34" charset="0"/>
                <a:ea typeface="PMingLiU" panose="02020500000000000000" pitchFamily="18" charset="-120"/>
                <a:cs typeface="Calibri" panose="020F0502020204030204" pitchFamily="34" charset="0"/>
              </a:rPr>
            </a:br>
            <a:br>
              <a:rPr lang="en-US" altLang="zh-CN" sz="2400" kern="100">
                <a:solidFill>
                  <a:schemeClr val="tx1"/>
                </a:solidFill>
                <a:latin typeface="Calibri" panose="020F0502020204030204" pitchFamily="34" charset="0"/>
                <a:ea typeface="PMingLiU" panose="02020500000000000000" pitchFamily="18" charset="-120"/>
                <a:cs typeface="Calibri" panose="020F0502020204030204" pitchFamily="34" charset="0"/>
              </a:rPr>
            </a:br>
            <a:br>
              <a:rPr lang="en-US" altLang="zh-CN" kern="100">
                <a:solidFill>
                  <a:schemeClr val="tx1"/>
                </a:solidFill>
                <a:effectLst/>
                <a:latin typeface="Calibri" panose="020F0502020204030204" pitchFamily="34" charset="0"/>
                <a:ea typeface="PMingLiU" panose="02020500000000000000" pitchFamily="18" charset="-120"/>
                <a:cs typeface="Calibri" panose="020F0502020204030204" pitchFamily="34" charset="0"/>
              </a:rPr>
            </a:br>
            <a:endParaRPr lang="en-US">
              <a:solidFill>
                <a:schemeClr val="tx1"/>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11C0C6D2-0806-7544-84E2-13A8C37B7D3D}" type="slidenum">
              <a:rPr lang="en-US" smtClean="0"/>
              <a:t>1</a:t>
            </a:fld>
            <a:endParaRPr lang="en-US"/>
          </a:p>
        </p:txBody>
      </p:sp>
      <p:sp>
        <p:nvSpPr>
          <p:cNvPr id="6" name="文本框 5">
            <a:extLst>
              <a:ext uri="{FF2B5EF4-FFF2-40B4-BE49-F238E27FC236}">
                <a16:creationId xmlns:a16="http://schemas.microsoft.com/office/drawing/2014/main" id="{0EB9BCA7-3E84-87E2-8D98-4F48A0F83F9A}"/>
              </a:ext>
            </a:extLst>
          </p:cNvPr>
          <p:cNvSpPr txBox="1"/>
          <p:nvPr/>
        </p:nvSpPr>
        <p:spPr>
          <a:xfrm>
            <a:off x="351149" y="2752311"/>
            <a:ext cx="4576712" cy="646331"/>
          </a:xfrm>
          <a:prstGeom prst="rect">
            <a:avLst/>
          </a:prstGeom>
          <a:noFill/>
        </p:spPr>
        <p:txBody>
          <a:bodyPr wrap="square">
            <a:spAutoFit/>
          </a:bodyPr>
          <a:lstStyle/>
          <a:p>
            <a:pPr algn="ctr"/>
            <a:r>
              <a:rPr kumimoji="0" lang="en-US" altLang="zh-CN" sz="1800" b="1" i="0" u="none" strike="noStrike" kern="100" cap="none" spc="0" normalizeH="0" baseline="0" noProof="0">
                <a:ln>
                  <a:noFill/>
                </a:ln>
                <a:solidFill>
                  <a:prstClr val="black"/>
                </a:solidFill>
                <a:effectLst/>
                <a:uLnTx/>
                <a:uFillTx/>
                <a:latin typeface="Calibri" panose="020F0502020204030204" pitchFamily="34" charset="0"/>
                <a:ea typeface="PMingLiU" panose="02020500000000000000" pitchFamily="18" charset="-120"/>
                <a:cs typeface="Calibri" panose="020F0502020204030204" pitchFamily="34" charset="0"/>
              </a:rPr>
              <a:t>Wenji Fang</a:t>
            </a:r>
            <a:r>
              <a:rPr kumimoji="0" lang="en-US" altLang="zh-CN" sz="1800" b="1" i="0" u="none" strike="noStrike" kern="100" cap="none" spc="0" normalizeH="0" baseline="30000" noProof="0">
                <a:ln>
                  <a:noFill/>
                </a:ln>
                <a:solidFill>
                  <a:prstClr val="black"/>
                </a:solidFill>
                <a:effectLst/>
                <a:uLnTx/>
                <a:uFillTx/>
                <a:latin typeface="Calibri" panose="020F0502020204030204" pitchFamily="34" charset="0"/>
                <a:ea typeface="PMingLiU" panose="02020500000000000000" pitchFamily="18" charset="-120"/>
                <a:cs typeface="Calibri" panose="020F0502020204030204" pitchFamily="34" charset="0"/>
              </a:rPr>
              <a:t>1</a:t>
            </a:r>
          </a:p>
          <a:p>
            <a:pPr algn="ctr"/>
            <a:r>
              <a:rPr lang="en-US" altLang="zh-CN" kern="100">
                <a:solidFill>
                  <a:prstClr val="black"/>
                </a:solidFill>
                <a:latin typeface="Calibri" panose="020F0502020204030204" pitchFamily="34" charset="0"/>
                <a:ea typeface="PMingLiU" panose="02020500000000000000" pitchFamily="18" charset="-120"/>
                <a:cs typeface="Calibri" panose="020F0502020204030204" pitchFamily="34" charset="0"/>
              </a:rPr>
              <a:t>wfang838@connect.hkust-gz.edu.cn</a:t>
            </a:r>
            <a:endParaRPr lang="zh-CN" altLang="en-US">
              <a:latin typeface="Calibri" panose="020F0502020204030204" pitchFamily="34" charset="0"/>
              <a:cs typeface="Calibri" panose="020F0502020204030204" pitchFamily="34" charset="0"/>
            </a:endParaRPr>
          </a:p>
        </p:txBody>
      </p:sp>
      <p:sp>
        <p:nvSpPr>
          <p:cNvPr id="8" name="文本框 7">
            <a:extLst>
              <a:ext uri="{FF2B5EF4-FFF2-40B4-BE49-F238E27FC236}">
                <a16:creationId xmlns:a16="http://schemas.microsoft.com/office/drawing/2014/main" id="{2A27F5A3-C34A-AA5A-5C1B-0FACD211AB2A}"/>
              </a:ext>
            </a:extLst>
          </p:cNvPr>
          <p:cNvSpPr txBox="1"/>
          <p:nvPr/>
        </p:nvSpPr>
        <p:spPr>
          <a:xfrm>
            <a:off x="4417244" y="2706590"/>
            <a:ext cx="4576712" cy="646331"/>
          </a:xfrm>
          <a:prstGeom prst="rect">
            <a:avLst/>
          </a:prstGeom>
          <a:noFill/>
        </p:spPr>
        <p:txBody>
          <a:bodyPr wrap="square">
            <a:spAutoFit/>
          </a:bodyPr>
          <a:lstStyle/>
          <a:p>
            <a:pPr algn="ctr"/>
            <a:r>
              <a:rPr lang="en-US" altLang="zh-CN" b="1" kern="100">
                <a:solidFill>
                  <a:prstClr val="black"/>
                </a:solidFill>
                <a:latin typeface="Calibri" panose="020F0502020204030204" pitchFamily="34" charset="0"/>
                <a:ea typeface="PMingLiU" panose="02020500000000000000" pitchFamily="18" charset="-120"/>
                <a:cs typeface="Calibri" panose="020F0502020204030204" pitchFamily="34" charset="0"/>
              </a:rPr>
              <a:t>Hongce Zhang</a:t>
            </a:r>
            <a:r>
              <a:rPr lang="en-US" altLang="zh-CN" b="1" kern="100" baseline="30000">
                <a:solidFill>
                  <a:prstClr val="black"/>
                </a:solidFill>
                <a:latin typeface="Calibri" panose="020F0502020204030204" pitchFamily="34" charset="0"/>
                <a:ea typeface="PMingLiU" panose="02020500000000000000" pitchFamily="18" charset="-120"/>
                <a:cs typeface="Calibri" panose="020F0502020204030204" pitchFamily="34" charset="0"/>
              </a:rPr>
              <a:t>1,2</a:t>
            </a:r>
          </a:p>
          <a:p>
            <a:pPr algn="ctr"/>
            <a:r>
              <a:rPr lang="en-US" altLang="zh-CN" kern="100" err="1">
                <a:solidFill>
                  <a:prstClr val="black"/>
                </a:solidFill>
                <a:latin typeface="Calibri" panose="020F0502020204030204" pitchFamily="34" charset="0"/>
                <a:ea typeface="PMingLiU" panose="02020500000000000000" pitchFamily="18" charset="-120"/>
                <a:cs typeface="Calibri" panose="020F0502020204030204" pitchFamily="34" charset="0"/>
              </a:rPr>
              <a:t>hongcezh@ust.hk</a:t>
            </a:r>
            <a:endParaRPr lang="zh-CN" altLang="en-US" kern="100">
              <a:solidFill>
                <a:prstClr val="black"/>
              </a:solidFill>
              <a:latin typeface="Calibri" panose="020F0502020204030204" pitchFamily="34" charset="0"/>
              <a:ea typeface="PMingLiU" panose="02020500000000000000" pitchFamily="18" charset="-120"/>
              <a:cs typeface="Calibri" panose="020F0502020204030204" pitchFamily="34" charset="0"/>
            </a:endParaRPr>
          </a:p>
        </p:txBody>
      </p:sp>
      <p:sp>
        <p:nvSpPr>
          <p:cNvPr id="10" name="文本框 9">
            <a:extLst>
              <a:ext uri="{FF2B5EF4-FFF2-40B4-BE49-F238E27FC236}">
                <a16:creationId xmlns:a16="http://schemas.microsoft.com/office/drawing/2014/main" id="{37D27CAD-DB01-5BF4-D6EB-A9713E7C0869}"/>
              </a:ext>
            </a:extLst>
          </p:cNvPr>
          <p:cNvSpPr txBox="1"/>
          <p:nvPr/>
        </p:nvSpPr>
        <p:spPr>
          <a:xfrm>
            <a:off x="1068705" y="3696244"/>
            <a:ext cx="7006590" cy="1277273"/>
          </a:xfrm>
          <a:prstGeom prst="rect">
            <a:avLst/>
          </a:prstGeom>
          <a:noFill/>
        </p:spPr>
        <p:txBody>
          <a:bodyPr wrap="square" lIns="91440" tIns="45720" rIns="91440" bIns="45720" anchor="t">
            <a:spAutoFit/>
          </a:bodyPr>
          <a:lstStyle/>
          <a:p>
            <a:pPr algn="ctr"/>
            <a:r>
              <a:rPr lang="en-US" altLang="zh-CN" b="1" kern="100" baseline="30000">
                <a:latin typeface="Calibri"/>
                <a:ea typeface="PMingLiU"/>
                <a:cs typeface="Calibri"/>
              </a:rPr>
              <a:t>1 </a:t>
            </a:r>
            <a:r>
              <a:rPr lang="en-US" altLang="zh-CN" kern="100">
                <a:latin typeface="Calibri"/>
                <a:ea typeface="PMingLiU"/>
                <a:cs typeface="Calibri"/>
              </a:rPr>
              <a:t>Microelectronics Thrust, Function Hub</a:t>
            </a:r>
          </a:p>
          <a:p>
            <a:pPr algn="ctr"/>
            <a:r>
              <a:rPr lang="en-US" altLang="zh-CN" kern="100">
                <a:latin typeface="Calibri"/>
                <a:ea typeface="PMingLiU"/>
                <a:cs typeface="Calibri"/>
              </a:rPr>
              <a:t>Hong Kong University of Science and Technology (Guangzhou)</a:t>
            </a:r>
          </a:p>
          <a:p>
            <a:pPr algn="ctr">
              <a:spcBef>
                <a:spcPts val="600"/>
              </a:spcBef>
            </a:pPr>
            <a:r>
              <a:rPr lang="en-US" altLang="zh-CN" b="1" kern="100" baseline="30000">
                <a:solidFill>
                  <a:prstClr val="black"/>
                </a:solidFill>
                <a:latin typeface="Calibri"/>
                <a:ea typeface="PMingLiU"/>
                <a:cs typeface="Calibri"/>
              </a:rPr>
              <a:t>2 </a:t>
            </a:r>
            <a:r>
              <a:rPr lang="en-US" altLang="zh-CN" kern="100">
                <a:solidFill>
                  <a:prstClr val="black"/>
                </a:solidFill>
                <a:latin typeface="Calibri"/>
                <a:ea typeface="PMingLiU"/>
                <a:cs typeface="Calibri"/>
              </a:rPr>
              <a:t>Division of Emerging Interdisciplinary Areas</a:t>
            </a:r>
          </a:p>
          <a:p>
            <a:pPr algn="ctr"/>
            <a:r>
              <a:rPr lang="en-US" altLang="zh-CN" kern="100">
                <a:solidFill>
                  <a:prstClr val="black"/>
                </a:solidFill>
                <a:latin typeface="Calibri"/>
                <a:ea typeface="PMingLiU"/>
                <a:cs typeface="Calibri"/>
              </a:rPr>
              <a:t>Hong Kong University of Science and Technology</a:t>
            </a:r>
            <a:endParaRPr lang="zh-CN" altLang="en-US" kern="100">
              <a:solidFill>
                <a:prstClr val="black"/>
              </a:solidFill>
              <a:latin typeface="Calibri" panose="020F0502020204030204" pitchFamily="34" charset="0"/>
              <a:ea typeface="PMingLiU" panose="02020500000000000000" pitchFamily="18" charset="-12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4CDA-3630-BE04-70C4-326D53284BFD}"/>
              </a:ext>
            </a:extLst>
          </p:cNvPr>
          <p:cNvSpPr>
            <a:spLocks noGrp="1"/>
          </p:cNvSpPr>
          <p:nvPr>
            <p:ph type="title"/>
          </p:nvPr>
        </p:nvSpPr>
        <p:spPr/>
        <p:txBody>
          <a:bodyPr/>
          <a:lstStyle/>
          <a:p>
            <a:r>
              <a:rPr lang="en-US" altLang="zh-CN"/>
              <a:t>Core Simulation Function</a:t>
            </a:r>
            <a:endParaRPr lang="zh-CN" altLang="en-US"/>
          </a:p>
        </p:txBody>
      </p:sp>
      <p:sp>
        <p:nvSpPr>
          <p:cNvPr id="3" name="Content Placeholder 2">
            <a:extLst>
              <a:ext uri="{FF2B5EF4-FFF2-40B4-BE49-F238E27FC236}">
                <a16:creationId xmlns:a16="http://schemas.microsoft.com/office/drawing/2014/main" id="{99596641-5DEA-42D2-25E5-6114DE232D82}"/>
              </a:ext>
            </a:extLst>
          </p:cNvPr>
          <p:cNvSpPr>
            <a:spLocks noGrp="1"/>
          </p:cNvSpPr>
          <p:nvPr>
            <p:ph idx="1"/>
          </p:nvPr>
        </p:nvSpPr>
        <p:spPr/>
        <p:txBody>
          <a:bodyPr>
            <a:normAutofit/>
          </a:bodyPr>
          <a:lstStyle/>
          <a:p>
            <a:pPr marL="342900" indent="-342900">
              <a:lnSpc>
                <a:spcPct val="120000"/>
              </a:lnSpc>
              <a:buFont typeface="Arial" panose="020B0604020202020204" pitchFamily="34" charset="0"/>
              <a:buChar char="•"/>
            </a:pPr>
            <a:r>
              <a:rPr lang="en-US" altLang="zh-CN" sz="2000" i="1">
                <a:latin typeface="Calibri" panose="020F0502020204030204" pitchFamily="34" charset="0"/>
                <a:cs typeface="Calibri" panose="020F0502020204030204" pitchFamily="34" charset="0"/>
              </a:rPr>
              <a:t>Simulation: </a:t>
            </a:r>
            <a:r>
              <a:rPr lang="en" altLang="zh-CN" sz="2000">
                <a:latin typeface="Calibri" panose="020F0502020204030204" pitchFamily="34" charset="0"/>
                <a:cs typeface="Calibri" panose="020F0502020204030204" pitchFamily="34" charset="0"/>
              </a:rPr>
              <a:t>essentially through</a:t>
            </a:r>
            <a:r>
              <a:rPr lang="en" altLang="zh-CN" sz="2000">
                <a:solidFill>
                  <a:srgbClr val="C00000"/>
                </a:solidFill>
                <a:latin typeface="Calibri" panose="020F0502020204030204" pitchFamily="34" charset="0"/>
                <a:cs typeface="Calibri" panose="020F0502020204030204" pitchFamily="34" charset="0"/>
              </a:rPr>
              <a:t> substitution</a:t>
            </a:r>
            <a:endParaRPr lang="en-US" altLang="zh-CN" sz="1600"/>
          </a:p>
          <a:p>
            <a:pPr lvl="1">
              <a:lnSpc>
                <a:spcPct val="120000"/>
              </a:lnSpc>
            </a:pPr>
            <a:r>
              <a:rPr lang="en-US" altLang="zh-CN" sz="1600"/>
              <a:t>Two modes: single-step vs. run till fixed-point (fixed-point in abstract domain)</a:t>
            </a:r>
          </a:p>
          <a:p>
            <a:pPr lvl="1">
              <a:lnSpc>
                <a:spcPct val="120000"/>
              </a:lnSpc>
            </a:pPr>
            <a:r>
              <a:rPr lang="en-US" altLang="zh-CN" sz="1600"/>
              <a:t>Fixed-point is checked via SMT queries</a:t>
            </a:r>
            <a:endParaRPr lang="zh-CN" altLang="en-US" sz="1600"/>
          </a:p>
        </p:txBody>
      </p:sp>
      <p:sp>
        <p:nvSpPr>
          <p:cNvPr id="4" name="Slide Number Placeholder 3">
            <a:extLst>
              <a:ext uri="{FF2B5EF4-FFF2-40B4-BE49-F238E27FC236}">
                <a16:creationId xmlns:a16="http://schemas.microsoft.com/office/drawing/2014/main" id="{2FF4B3EB-7240-085D-B916-56307A0D1A09}"/>
              </a:ext>
            </a:extLst>
          </p:cNvPr>
          <p:cNvSpPr>
            <a:spLocks noGrp="1"/>
          </p:cNvSpPr>
          <p:nvPr>
            <p:ph type="sldNum" sz="quarter" idx="12"/>
          </p:nvPr>
        </p:nvSpPr>
        <p:spPr/>
        <p:txBody>
          <a:bodyPr/>
          <a:lstStyle/>
          <a:p>
            <a:fld id="{11C0C6D2-0806-7544-84E2-13A8C37B7D3D}" type="slidenum">
              <a:rPr lang="en-US" smtClean="0"/>
              <a:t>10</a:t>
            </a:fld>
            <a:endParaRPr lang="en-US"/>
          </a:p>
        </p:txBody>
      </p:sp>
      <p:sp>
        <p:nvSpPr>
          <p:cNvPr id="5" name="矩形: 圆角 131">
            <a:extLst>
              <a:ext uri="{FF2B5EF4-FFF2-40B4-BE49-F238E27FC236}">
                <a16:creationId xmlns:a16="http://schemas.microsoft.com/office/drawing/2014/main" id="{E6CC69FD-715D-70ED-4016-875D208D6B8D}"/>
              </a:ext>
            </a:extLst>
          </p:cNvPr>
          <p:cNvSpPr/>
          <p:nvPr/>
        </p:nvSpPr>
        <p:spPr>
          <a:xfrm>
            <a:off x="2575961" y="2746991"/>
            <a:ext cx="4491876" cy="1784063"/>
          </a:xfrm>
          <a:prstGeom prst="roundRect">
            <a:avLst/>
          </a:prstGeom>
          <a:solidFill>
            <a:schemeClr val="accent1">
              <a:lumMod val="40000"/>
              <a:lumOff val="60000"/>
            </a:schemeClr>
          </a:soli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Arial" panose="020B0604020202020204" pitchFamily="34" charset="0"/>
              <a:cs typeface="Arial" panose="020B0604020202020204" pitchFamily="34" charset="0"/>
            </a:endParaRPr>
          </a:p>
        </p:txBody>
      </p:sp>
      <p:sp>
        <p:nvSpPr>
          <p:cNvPr id="6" name="箭头: 上弧形 90">
            <a:extLst>
              <a:ext uri="{FF2B5EF4-FFF2-40B4-BE49-F238E27FC236}">
                <a16:creationId xmlns:a16="http://schemas.microsoft.com/office/drawing/2014/main" id="{543C1AA2-6B70-B888-8E25-F3266942E90E}"/>
              </a:ext>
            </a:extLst>
          </p:cNvPr>
          <p:cNvSpPr/>
          <p:nvPr/>
        </p:nvSpPr>
        <p:spPr>
          <a:xfrm rot="2870674">
            <a:off x="5725188" y="2984726"/>
            <a:ext cx="314346" cy="196015"/>
          </a:xfrm>
          <a:prstGeom prst="curvedDownArrow">
            <a:avLst>
              <a:gd name="adj1" fmla="val 25000"/>
              <a:gd name="adj2" fmla="val 64641"/>
              <a:gd name="adj3" fmla="val 38359"/>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7" name="文本框 139">
            <a:extLst>
              <a:ext uri="{FF2B5EF4-FFF2-40B4-BE49-F238E27FC236}">
                <a16:creationId xmlns:a16="http://schemas.microsoft.com/office/drawing/2014/main" id="{500BAAAA-5452-5FBA-25FF-7117C60DF0BF}"/>
              </a:ext>
            </a:extLst>
          </p:cNvPr>
          <p:cNvSpPr txBox="1"/>
          <p:nvPr/>
        </p:nvSpPr>
        <p:spPr>
          <a:xfrm>
            <a:off x="2538662" y="2835875"/>
            <a:ext cx="1105420" cy="307777"/>
          </a:xfrm>
          <a:prstGeom prst="rect">
            <a:avLst/>
          </a:prstGeom>
          <a:noFill/>
        </p:spPr>
        <p:txBody>
          <a:bodyPr wrap="square" rtlCol="0">
            <a:spAutoFit/>
          </a:bodyPr>
          <a:lstStyle/>
          <a:p>
            <a:pPr algn="ctr"/>
            <a:r>
              <a:rPr lang="en-US" altLang="zh-CN" sz="1400" b="1">
                <a:latin typeface="Arial" panose="020B0604020202020204" pitchFamily="34" charset="0"/>
                <a:cs typeface="Arial" panose="020B0604020202020204" pitchFamily="34" charset="0"/>
              </a:rPr>
              <a:t>Simulator</a:t>
            </a:r>
            <a:endParaRPr lang="zh-CN" altLang="en-US" sz="1400" b="1">
              <a:latin typeface="Arial" panose="020B0604020202020204" pitchFamily="34" charset="0"/>
              <a:cs typeface="Arial" panose="020B0604020202020204" pitchFamily="34" charset="0"/>
            </a:endParaRPr>
          </a:p>
        </p:txBody>
      </p:sp>
      <p:sp>
        <p:nvSpPr>
          <p:cNvPr id="8" name="矩形: 圆角 9">
            <a:extLst>
              <a:ext uri="{FF2B5EF4-FFF2-40B4-BE49-F238E27FC236}">
                <a16:creationId xmlns:a16="http://schemas.microsoft.com/office/drawing/2014/main" id="{35875DE6-6AE5-81C4-B4E0-2668D2A90271}"/>
              </a:ext>
            </a:extLst>
          </p:cNvPr>
          <p:cNvSpPr/>
          <p:nvPr/>
        </p:nvSpPr>
        <p:spPr>
          <a:xfrm>
            <a:off x="3992650" y="2804641"/>
            <a:ext cx="1537859" cy="447188"/>
          </a:xfrm>
          <a:prstGeom prst="roundRect">
            <a:avLst/>
          </a:prstGeom>
          <a:solidFill>
            <a:schemeClr val="accent5">
              <a:lumMod val="20000"/>
              <a:lumOff val="80000"/>
            </a:schemeClr>
          </a:soli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a:solidFill>
                  <a:schemeClr val="tx1"/>
                </a:solidFill>
                <a:latin typeface="Arial" panose="020B0604020202020204" pitchFamily="34" charset="0"/>
                <a:cs typeface="Arial" panose="020B0604020202020204" pitchFamily="34" charset="0"/>
              </a:rPr>
              <a:t>State Representation</a:t>
            </a:r>
          </a:p>
          <a:p>
            <a:pPr marL="171450" indent="-171450">
              <a:buFont typeface="Arial" panose="020B0604020202020204" pitchFamily="34" charset="0"/>
              <a:buChar char="•"/>
            </a:pPr>
            <a:r>
              <a:rPr lang="en-US" altLang="zh-CN" sz="1000" i="1">
                <a:solidFill>
                  <a:schemeClr val="tx1"/>
                </a:solidFill>
                <a:latin typeface="Arial" panose="020B0604020202020204" pitchFamily="34" charset="0"/>
                <a:cs typeface="Arial" panose="020B0604020202020204" pitchFamily="34" charset="0"/>
              </a:rPr>
              <a:t>SMT formulas</a:t>
            </a:r>
          </a:p>
        </p:txBody>
      </p:sp>
      <p:sp>
        <p:nvSpPr>
          <p:cNvPr id="9" name="矩形: 圆角 10">
            <a:extLst>
              <a:ext uri="{FF2B5EF4-FFF2-40B4-BE49-F238E27FC236}">
                <a16:creationId xmlns:a16="http://schemas.microsoft.com/office/drawing/2014/main" id="{620B23BA-10D3-8F9F-5CF8-24335A164AF5}"/>
              </a:ext>
            </a:extLst>
          </p:cNvPr>
          <p:cNvSpPr/>
          <p:nvPr/>
        </p:nvSpPr>
        <p:spPr>
          <a:xfrm>
            <a:off x="4983689" y="3319973"/>
            <a:ext cx="2020236" cy="489833"/>
          </a:xfrm>
          <a:prstGeom prst="roundRect">
            <a:avLst/>
          </a:prstGeom>
          <a:solidFill>
            <a:schemeClr val="accent5">
              <a:lumMod val="20000"/>
              <a:lumOff val="80000"/>
            </a:schemeClr>
          </a:soli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b="1">
                <a:solidFill>
                  <a:schemeClr val="tx1"/>
                </a:solidFill>
                <a:latin typeface="Arial" panose="020B0604020202020204" pitchFamily="34" charset="0"/>
                <a:cs typeface="Arial" panose="020B0604020202020204" pitchFamily="34" charset="0"/>
              </a:rPr>
              <a:t>Abstraction Refinement</a:t>
            </a:r>
          </a:p>
          <a:p>
            <a:pPr marL="171450" indent="-171450">
              <a:buFont typeface="Arial" panose="020B0604020202020204" pitchFamily="34" charset="0"/>
              <a:buChar char="•"/>
            </a:pPr>
            <a:r>
              <a:rPr lang="en-US" altLang="zh-CN" sz="1050" i="1">
                <a:solidFill>
                  <a:schemeClr val="tx1"/>
                </a:solidFill>
                <a:latin typeface="Arial" panose="020B0604020202020204" pitchFamily="34" charset="0"/>
                <a:cs typeface="Arial" panose="020B0604020202020204" pitchFamily="34" charset="0"/>
              </a:rPr>
              <a:t>concrete-abstract mapping</a:t>
            </a:r>
            <a:endParaRPr lang="zh-CN" altLang="en-US" sz="1050" i="1">
              <a:solidFill>
                <a:schemeClr val="tx1"/>
              </a:solidFill>
              <a:latin typeface="Arial" panose="020B0604020202020204" pitchFamily="34" charset="0"/>
              <a:cs typeface="Arial" panose="020B0604020202020204" pitchFamily="34" charset="0"/>
            </a:endParaRPr>
          </a:p>
        </p:txBody>
      </p:sp>
      <p:sp>
        <p:nvSpPr>
          <p:cNvPr id="10" name="矩形: 圆角 11">
            <a:extLst>
              <a:ext uri="{FF2B5EF4-FFF2-40B4-BE49-F238E27FC236}">
                <a16:creationId xmlns:a16="http://schemas.microsoft.com/office/drawing/2014/main" id="{A1F64B21-58F2-4808-D3BD-2F0360668054}"/>
              </a:ext>
            </a:extLst>
          </p:cNvPr>
          <p:cNvSpPr/>
          <p:nvPr/>
        </p:nvSpPr>
        <p:spPr>
          <a:xfrm>
            <a:off x="3992650" y="3899537"/>
            <a:ext cx="1537859" cy="534410"/>
          </a:xfrm>
          <a:prstGeom prst="roundRect">
            <a:avLst/>
          </a:prstGeom>
          <a:solidFill>
            <a:schemeClr val="accent5">
              <a:lumMod val="20000"/>
              <a:lumOff val="80000"/>
            </a:schemeClr>
          </a:soli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a:solidFill>
                  <a:schemeClr val="tx1"/>
                </a:solidFill>
                <a:latin typeface="Arial" panose="020B0604020202020204" pitchFamily="34" charset="0"/>
                <a:cs typeface="Arial" panose="020B0604020202020204" pitchFamily="34" charset="0"/>
              </a:rPr>
              <a:t>State Simplification</a:t>
            </a:r>
          </a:p>
          <a:p>
            <a:pPr marL="171450" indent="-171450">
              <a:buFont typeface="Arial" panose="020B0604020202020204" pitchFamily="34" charset="0"/>
              <a:buChar char="•"/>
            </a:pPr>
            <a:r>
              <a:rPr lang="en-US" altLang="zh-CN" sz="1100" i="1">
                <a:solidFill>
                  <a:schemeClr val="tx1"/>
                </a:solidFill>
                <a:latin typeface="Arial" panose="020B0604020202020204" pitchFamily="34" charset="0"/>
                <a:cs typeface="Arial" panose="020B0604020202020204" pitchFamily="34" charset="0"/>
              </a:rPr>
              <a:t>‘X’- agnostic</a:t>
            </a:r>
          </a:p>
          <a:p>
            <a:pPr marL="171450" indent="-171450">
              <a:buFont typeface="Arial" panose="020B0604020202020204" pitchFamily="34" charset="0"/>
              <a:buChar char="•"/>
            </a:pPr>
            <a:r>
              <a:rPr lang="en-US" altLang="zh-CN" sz="1100" i="1">
                <a:solidFill>
                  <a:schemeClr val="tx1"/>
                </a:solidFill>
                <a:latin typeface="Arial" panose="020B0604020202020204" pitchFamily="34" charset="0"/>
                <a:cs typeface="Arial" panose="020B0604020202020204" pitchFamily="34" charset="0"/>
              </a:rPr>
              <a:t>‘X’- aware</a:t>
            </a:r>
          </a:p>
        </p:txBody>
      </p:sp>
      <p:sp>
        <p:nvSpPr>
          <p:cNvPr id="11" name="矩形: 圆角 12">
            <a:extLst>
              <a:ext uri="{FF2B5EF4-FFF2-40B4-BE49-F238E27FC236}">
                <a16:creationId xmlns:a16="http://schemas.microsoft.com/office/drawing/2014/main" id="{B583EC6F-7E42-B170-4890-FB7F55A3FD02}"/>
              </a:ext>
            </a:extLst>
          </p:cNvPr>
          <p:cNvSpPr/>
          <p:nvPr/>
        </p:nvSpPr>
        <p:spPr>
          <a:xfrm>
            <a:off x="2658520" y="3343251"/>
            <a:ext cx="1875944" cy="475360"/>
          </a:xfrm>
          <a:prstGeom prst="roundRect">
            <a:avLst/>
          </a:prstGeom>
          <a:solidFill>
            <a:schemeClr val="accent5">
              <a:lumMod val="20000"/>
              <a:lumOff val="80000"/>
            </a:schemeClr>
          </a:soli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a:solidFill>
                  <a:schemeClr val="tx1"/>
                </a:solidFill>
                <a:latin typeface="Arial" panose="020B0604020202020204" pitchFamily="34" charset="0"/>
                <a:cs typeface="Arial" panose="020B0604020202020204" pitchFamily="34" charset="0"/>
              </a:rPr>
              <a:t>Symbolic Simulation</a:t>
            </a:r>
          </a:p>
          <a:p>
            <a:pPr marL="171450" indent="-171450">
              <a:buFont typeface="Arial" panose="020B0604020202020204" pitchFamily="34" charset="0"/>
              <a:buChar char="•"/>
            </a:pPr>
            <a:r>
              <a:rPr lang="en-US" altLang="zh-CN" sz="1100" i="1">
                <a:solidFill>
                  <a:schemeClr val="tx1"/>
                </a:solidFill>
                <a:latin typeface="Arial" panose="020B0604020202020204" pitchFamily="34" charset="0"/>
                <a:cs typeface="Arial" panose="020B0604020202020204" pitchFamily="34" charset="0"/>
              </a:rPr>
              <a:t>substitution</a:t>
            </a:r>
          </a:p>
        </p:txBody>
      </p:sp>
      <p:sp>
        <p:nvSpPr>
          <p:cNvPr id="12" name="箭头: 上弧形 28">
            <a:extLst>
              <a:ext uri="{FF2B5EF4-FFF2-40B4-BE49-F238E27FC236}">
                <a16:creationId xmlns:a16="http://schemas.microsoft.com/office/drawing/2014/main" id="{FC65ACE1-86DB-0B69-5E31-79A5B677CD14}"/>
              </a:ext>
            </a:extLst>
          </p:cNvPr>
          <p:cNvSpPr/>
          <p:nvPr/>
        </p:nvSpPr>
        <p:spPr>
          <a:xfrm rot="8420682">
            <a:off x="5730598" y="3991394"/>
            <a:ext cx="314346" cy="196015"/>
          </a:xfrm>
          <a:prstGeom prst="curvedDownArrow">
            <a:avLst>
              <a:gd name="adj1" fmla="val 25000"/>
              <a:gd name="adj2" fmla="val 64641"/>
              <a:gd name="adj3" fmla="val 38359"/>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3" name="箭头: 上弧形 29">
            <a:extLst>
              <a:ext uri="{FF2B5EF4-FFF2-40B4-BE49-F238E27FC236}">
                <a16:creationId xmlns:a16="http://schemas.microsoft.com/office/drawing/2014/main" id="{94BCCC44-221B-CA15-CB76-7B7FDC8457CA}"/>
              </a:ext>
            </a:extLst>
          </p:cNvPr>
          <p:cNvSpPr/>
          <p:nvPr/>
        </p:nvSpPr>
        <p:spPr>
          <a:xfrm rot="14053838">
            <a:off x="3517905" y="3946696"/>
            <a:ext cx="314346" cy="196015"/>
          </a:xfrm>
          <a:prstGeom prst="curvedDownArrow">
            <a:avLst>
              <a:gd name="adj1" fmla="val 25000"/>
              <a:gd name="adj2" fmla="val 64641"/>
              <a:gd name="adj3" fmla="val 38359"/>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4" name="箭头: 上弧形 30">
            <a:extLst>
              <a:ext uri="{FF2B5EF4-FFF2-40B4-BE49-F238E27FC236}">
                <a16:creationId xmlns:a16="http://schemas.microsoft.com/office/drawing/2014/main" id="{67CA1B72-3ACE-0DDF-5EB1-44B2FE329046}"/>
              </a:ext>
            </a:extLst>
          </p:cNvPr>
          <p:cNvSpPr/>
          <p:nvPr/>
        </p:nvSpPr>
        <p:spPr>
          <a:xfrm rot="19913566">
            <a:off x="3513734" y="2969371"/>
            <a:ext cx="314346" cy="196015"/>
          </a:xfrm>
          <a:prstGeom prst="curvedDownArrow">
            <a:avLst>
              <a:gd name="adj1" fmla="val 25000"/>
              <a:gd name="adj2" fmla="val 64641"/>
              <a:gd name="adj3" fmla="val 38359"/>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7" name="圆角矩形 5">
            <a:extLst>
              <a:ext uri="{FF2B5EF4-FFF2-40B4-BE49-F238E27FC236}">
                <a16:creationId xmlns:a16="http://schemas.microsoft.com/office/drawing/2014/main" id="{FA8CB522-EB59-39CD-0EF2-5017E13E6FC6}"/>
              </a:ext>
            </a:extLst>
          </p:cNvPr>
          <p:cNvSpPr/>
          <p:nvPr/>
        </p:nvSpPr>
        <p:spPr>
          <a:xfrm>
            <a:off x="2658520" y="3332755"/>
            <a:ext cx="1875944" cy="474912"/>
          </a:xfrm>
          <a:prstGeom prst="roundRect">
            <a:avLst>
              <a:gd name="adj" fmla="val 17433"/>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27862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4CDA-3630-BE04-70C4-326D53284BFD}"/>
              </a:ext>
            </a:extLst>
          </p:cNvPr>
          <p:cNvSpPr>
            <a:spLocks noGrp="1"/>
          </p:cNvSpPr>
          <p:nvPr>
            <p:ph type="title"/>
          </p:nvPr>
        </p:nvSpPr>
        <p:spPr/>
        <p:txBody>
          <a:bodyPr/>
          <a:lstStyle/>
          <a:p>
            <a:r>
              <a:rPr lang="en-US" altLang="zh-CN"/>
              <a:t>Enabling Efficient Symbolic Simulation</a:t>
            </a:r>
            <a:endParaRPr lang="zh-CN" altLang="en-US"/>
          </a:p>
        </p:txBody>
      </p:sp>
      <p:sp>
        <p:nvSpPr>
          <p:cNvPr id="3" name="Content Placeholder 2">
            <a:extLst>
              <a:ext uri="{FF2B5EF4-FFF2-40B4-BE49-F238E27FC236}">
                <a16:creationId xmlns:a16="http://schemas.microsoft.com/office/drawing/2014/main" id="{99596641-5DEA-42D2-25E5-6114DE232D82}"/>
              </a:ext>
            </a:extLst>
          </p:cNvPr>
          <p:cNvSpPr>
            <a:spLocks noGrp="1"/>
          </p:cNvSpPr>
          <p:nvPr>
            <p:ph idx="1"/>
          </p:nvPr>
        </p:nvSpPr>
        <p:spPr/>
        <p:txBody>
          <a:bodyPr>
            <a:normAutofit/>
          </a:bodyPr>
          <a:lstStyle/>
          <a:p>
            <a:pPr marL="342900" indent="-342900">
              <a:lnSpc>
                <a:spcPct val="120000"/>
              </a:lnSpc>
              <a:buFont typeface="Arial" panose="020B0604020202020204" pitchFamily="34" charset="0"/>
              <a:buChar char="•"/>
            </a:pPr>
            <a:r>
              <a:rPr lang="en" altLang="zh-CN" sz="2000">
                <a:solidFill>
                  <a:srgbClr val="C00000"/>
                </a:solidFill>
                <a:latin typeface="Calibri" panose="020F0502020204030204" pitchFamily="34" charset="0"/>
                <a:cs typeface="Calibri" panose="020F0502020204030204" pitchFamily="34" charset="0"/>
              </a:rPr>
              <a:t>Simplification and abstraction</a:t>
            </a:r>
            <a:endParaRPr lang="en-US" altLang="zh-CN" sz="1600"/>
          </a:p>
          <a:p>
            <a:pPr lvl="1">
              <a:lnSpc>
                <a:spcPct val="120000"/>
              </a:lnSpc>
            </a:pPr>
            <a:r>
              <a:rPr lang="en-US" altLang="zh-CN" sz="1600"/>
              <a:t>Simplification: reduce the size of the SMT expressions</a:t>
            </a:r>
          </a:p>
          <a:p>
            <a:pPr lvl="1">
              <a:lnSpc>
                <a:spcPct val="120000"/>
              </a:lnSpc>
            </a:pPr>
            <a:r>
              <a:rPr lang="en-US" altLang="zh-CN" sz="1600"/>
              <a:t>Abstraction: reduce the size of state space</a:t>
            </a:r>
            <a:endParaRPr lang="zh-CN" altLang="en-US" sz="1600"/>
          </a:p>
        </p:txBody>
      </p:sp>
      <p:sp>
        <p:nvSpPr>
          <p:cNvPr id="4" name="Slide Number Placeholder 3">
            <a:extLst>
              <a:ext uri="{FF2B5EF4-FFF2-40B4-BE49-F238E27FC236}">
                <a16:creationId xmlns:a16="http://schemas.microsoft.com/office/drawing/2014/main" id="{2FF4B3EB-7240-085D-B916-56307A0D1A09}"/>
              </a:ext>
            </a:extLst>
          </p:cNvPr>
          <p:cNvSpPr>
            <a:spLocks noGrp="1"/>
          </p:cNvSpPr>
          <p:nvPr>
            <p:ph type="sldNum" sz="quarter" idx="12"/>
          </p:nvPr>
        </p:nvSpPr>
        <p:spPr/>
        <p:txBody>
          <a:bodyPr/>
          <a:lstStyle/>
          <a:p>
            <a:fld id="{11C0C6D2-0806-7544-84E2-13A8C37B7D3D}" type="slidenum">
              <a:rPr lang="en-US" smtClean="0"/>
              <a:t>11</a:t>
            </a:fld>
            <a:endParaRPr lang="en-US"/>
          </a:p>
        </p:txBody>
      </p:sp>
      <p:sp>
        <p:nvSpPr>
          <p:cNvPr id="5" name="矩形: 圆角 131">
            <a:extLst>
              <a:ext uri="{FF2B5EF4-FFF2-40B4-BE49-F238E27FC236}">
                <a16:creationId xmlns:a16="http://schemas.microsoft.com/office/drawing/2014/main" id="{E6CC69FD-715D-70ED-4016-875D208D6B8D}"/>
              </a:ext>
            </a:extLst>
          </p:cNvPr>
          <p:cNvSpPr/>
          <p:nvPr/>
        </p:nvSpPr>
        <p:spPr>
          <a:xfrm>
            <a:off x="2575961" y="2746991"/>
            <a:ext cx="4491876" cy="1784063"/>
          </a:xfrm>
          <a:prstGeom prst="roundRect">
            <a:avLst/>
          </a:prstGeom>
          <a:solidFill>
            <a:schemeClr val="accent1">
              <a:lumMod val="40000"/>
              <a:lumOff val="60000"/>
            </a:schemeClr>
          </a:soli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Arial" panose="020B0604020202020204" pitchFamily="34" charset="0"/>
              <a:cs typeface="Arial" panose="020B0604020202020204" pitchFamily="34" charset="0"/>
            </a:endParaRPr>
          </a:p>
        </p:txBody>
      </p:sp>
      <p:sp>
        <p:nvSpPr>
          <p:cNvPr id="6" name="箭头: 上弧形 90">
            <a:extLst>
              <a:ext uri="{FF2B5EF4-FFF2-40B4-BE49-F238E27FC236}">
                <a16:creationId xmlns:a16="http://schemas.microsoft.com/office/drawing/2014/main" id="{543C1AA2-6B70-B888-8E25-F3266942E90E}"/>
              </a:ext>
            </a:extLst>
          </p:cNvPr>
          <p:cNvSpPr/>
          <p:nvPr/>
        </p:nvSpPr>
        <p:spPr>
          <a:xfrm rot="2870674">
            <a:off x="5725188" y="2984726"/>
            <a:ext cx="314346" cy="196015"/>
          </a:xfrm>
          <a:prstGeom prst="curvedDownArrow">
            <a:avLst>
              <a:gd name="adj1" fmla="val 25000"/>
              <a:gd name="adj2" fmla="val 64641"/>
              <a:gd name="adj3" fmla="val 38359"/>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7" name="文本框 139">
            <a:extLst>
              <a:ext uri="{FF2B5EF4-FFF2-40B4-BE49-F238E27FC236}">
                <a16:creationId xmlns:a16="http://schemas.microsoft.com/office/drawing/2014/main" id="{500BAAAA-5452-5FBA-25FF-7117C60DF0BF}"/>
              </a:ext>
            </a:extLst>
          </p:cNvPr>
          <p:cNvSpPr txBox="1"/>
          <p:nvPr/>
        </p:nvSpPr>
        <p:spPr>
          <a:xfrm>
            <a:off x="2538662" y="2835875"/>
            <a:ext cx="1105420" cy="307777"/>
          </a:xfrm>
          <a:prstGeom prst="rect">
            <a:avLst/>
          </a:prstGeom>
          <a:noFill/>
        </p:spPr>
        <p:txBody>
          <a:bodyPr wrap="square" rtlCol="0">
            <a:spAutoFit/>
          </a:bodyPr>
          <a:lstStyle/>
          <a:p>
            <a:pPr algn="ctr"/>
            <a:r>
              <a:rPr lang="en-US" altLang="zh-CN" sz="1400" b="1">
                <a:latin typeface="Arial" panose="020B0604020202020204" pitchFamily="34" charset="0"/>
                <a:cs typeface="Arial" panose="020B0604020202020204" pitchFamily="34" charset="0"/>
              </a:rPr>
              <a:t>Simulator</a:t>
            </a:r>
            <a:endParaRPr lang="zh-CN" altLang="en-US" sz="1400" b="1">
              <a:latin typeface="Arial" panose="020B0604020202020204" pitchFamily="34" charset="0"/>
              <a:cs typeface="Arial" panose="020B0604020202020204" pitchFamily="34" charset="0"/>
            </a:endParaRPr>
          </a:p>
        </p:txBody>
      </p:sp>
      <p:sp>
        <p:nvSpPr>
          <p:cNvPr id="8" name="矩形: 圆角 9">
            <a:extLst>
              <a:ext uri="{FF2B5EF4-FFF2-40B4-BE49-F238E27FC236}">
                <a16:creationId xmlns:a16="http://schemas.microsoft.com/office/drawing/2014/main" id="{35875DE6-6AE5-81C4-B4E0-2668D2A90271}"/>
              </a:ext>
            </a:extLst>
          </p:cNvPr>
          <p:cNvSpPr/>
          <p:nvPr/>
        </p:nvSpPr>
        <p:spPr>
          <a:xfrm>
            <a:off x="3992650" y="2804641"/>
            <a:ext cx="1537859" cy="447188"/>
          </a:xfrm>
          <a:prstGeom prst="roundRect">
            <a:avLst/>
          </a:prstGeom>
          <a:solidFill>
            <a:schemeClr val="accent5">
              <a:lumMod val="20000"/>
              <a:lumOff val="80000"/>
            </a:schemeClr>
          </a:soli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a:solidFill>
                  <a:schemeClr val="tx1"/>
                </a:solidFill>
                <a:latin typeface="Arial" panose="020B0604020202020204" pitchFamily="34" charset="0"/>
                <a:cs typeface="Arial" panose="020B0604020202020204" pitchFamily="34" charset="0"/>
              </a:rPr>
              <a:t>State Representation</a:t>
            </a:r>
          </a:p>
          <a:p>
            <a:pPr marL="171450" indent="-171450">
              <a:buFont typeface="Arial" panose="020B0604020202020204" pitchFamily="34" charset="0"/>
              <a:buChar char="•"/>
            </a:pPr>
            <a:r>
              <a:rPr lang="en-US" altLang="zh-CN" sz="1000" i="1">
                <a:solidFill>
                  <a:schemeClr val="tx1"/>
                </a:solidFill>
                <a:latin typeface="Arial" panose="020B0604020202020204" pitchFamily="34" charset="0"/>
                <a:cs typeface="Arial" panose="020B0604020202020204" pitchFamily="34" charset="0"/>
              </a:rPr>
              <a:t>SMT formulas</a:t>
            </a:r>
          </a:p>
        </p:txBody>
      </p:sp>
      <p:sp>
        <p:nvSpPr>
          <p:cNvPr id="9" name="矩形: 圆角 10">
            <a:extLst>
              <a:ext uri="{FF2B5EF4-FFF2-40B4-BE49-F238E27FC236}">
                <a16:creationId xmlns:a16="http://schemas.microsoft.com/office/drawing/2014/main" id="{620B23BA-10D3-8F9F-5CF8-24335A164AF5}"/>
              </a:ext>
            </a:extLst>
          </p:cNvPr>
          <p:cNvSpPr/>
          <p:nvPr/>
        </p:nvSpPr>
        <p:spPr>
          <a:xfrm>
            <a:off x="4983689" y="3319973"/>
            <a:ext cx="2020236" cy="489833"/>
          </a:xfrm>
          <a:prstGeom prst="roundRect">
            <a:avLst/>
          </a:prstGeom>
          <a:solidFill>
            <a:schemeClr val="accent5">
              <a:lumMod val="20000"/>
              <a:lumOff val="80000"/>
            </a:schemeClr>
          </a:soli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b="1">
                <a:solidFill>
                  <a:schemeClr val="tx1"/>
                </a:solidFill>
                <a:latin typeface="Arial" panose="020B0604020202020204" pitchFamily="34" charset="0"/>
                <a:cs typeface="Arial" panose="020B0604020202020204" pitchFamily="34" charset="0"/>
              </a:rPr>
              <a:t>Abstraction Refinement</a:t>
            </a:r>
          </a:p>
          <a:p>
            <a:pPr marL="171450" indent="-171450">
              <a:buFont typeface="Arial" panose="020B0604020202020204" pitchFamily="34" charset="0"/>
              <a:buChar char="•"/>
            </a:pPr>
            <a:r>
              <a:rPr lang="en-US" altLang="zh-CN" sz="1050" i="1">
                <a:solidFill>
                  <a:schemeClr val="tx1"/>
                </a:solidFill>
                <a:latin typeface="Arial" panose="020B0604020202020204" pitchFamily="34" charset="0"/>
                <a:cs typeface="Arial" panose="020B0604020202020204" pitchFamily="34" charset="0"/>
              </a:rPr>
              <a:t>concrete-abstract mapping</a:t>
            </a:r>
            <a:endParaRPr lang="zh-CN" altLang="en-US" sz="1050" i="1">
              <a:solidFill>
                <a:schemeClr val="tx1"/>
              </a:solidFill>
              <a:latin typeface="Arial" panose="020B0604020202020204" pitchFamily="34" charset="0"/>
              <a:cs typeface="Arial" panose="020B0604020202020204" pitchFamily="34" charset="0"/>
            </a:endParaRPr>
          </a:p>
        </p:txBody>
      </p:sp>
      <p:sp>
        <p:nvSpPr>
          <p:cNvPr id="10" name="矩形: 圆角 11">
            <a:extLst>
              <a:ext uri="{FF2B5EF4-FFF2-40B4-BE49-F238E27FC236}">
                <a16:creationId xmlns:a16="http://schemas.microsoft.com/office/drawing/2014/main" id="{A1F64B21-58F2-4808-D3BD-2F0360668054}"/>
              </a:ext>
            </a:extLst>
          </p:cNvPr>
          <p:cNvSpPr/>
          <p:nvPr/>
        </p:nvSpPr>
        <p:spPr>
          <a:xfrm>
            <a:off x="3992650" y="3899537"/>
            <a:ext cx="1537859" cy="534410"/>
          </a:xfrm>
          <a:prstGeom prst="roundRect">
            <a:avLst/>
          </a:prstGeom>
          <a:solidFill>
            <a:schemeClr val="accent5">
              <a:lumMod val="20000"/>
              <a:lumOff val="80000"/>
            </a:schemeClr>
          </a:soli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a:solidFill>
                  <a:schemeClr val="tx1"/>
                </a:solidFill>
                <a:latin typeface="Arial" panose="020B0604020202020204" pitchFamily="34" charset="0"/>
                <a:cs typeface="Arial" panose="020B0604020202020204" pitchFamily="34" charset="0"/>
              </a:rPr>
              <a:t>State Simplification</a:t>
            </a:r>
          </a:p>
          <a:p>
            <a:pPr marL="171450" indent="-171450">
              <a:buFont typeface="Arial" panose="020B0604020202020204" pitchFamily="34" charset="0"/>
              <a:buChar char="•"/>
            </a:pPr>
            <a:r>
              <a:rPr lang="en-US" altLang="zh-CN" sz="1100" i="1">
                <a:solidFill>
                  <a:schemeClr val="tx1"/>
                </a:solidFill>
                <a:latin typeface="Arial" panose="020B0604020202020204" pitchFamily="34" charset="0"/>
                <a:cs typeface="Arial" panose="020B0604020202020204" pitchFamily="34" charset="0"/>
              </a:rPr>
              <a:t>‘X’- agnostic</a:t>
            </a:r>
          </a:p>
          <a:p>
            <a:pPr marL="171450" indent="-171450">
              <a:buFont typeface="Arial" panose="020B0604020202020204" pitchFamily="34" charset="0"/>
              <a:buChar char="•"/>
            </a:pPr>
            <a:r>
              <a:rPr lang="en-US" altLang="zh-CN" sz="1100" i="1">
                <a:solidFill>
                  <a:schemeClr val="tx1"/>
                </a:solidFill>
                <a:latin typeface="Arial" panose="020B0604020202020204" pitchFamily="34" charset="0"/>
                <a:cs typeface="Arial" panose="020B0604020202020204" pitchFamily="34" charset="0"/>
              </a:rPr>
              <a:t>‘X’- aware</a:t>
            </a:r>
          </a:p>
        </p:txBody>
      </p:sp>
      <p:sp>
        <p:nvSpPr>
          <p:cNvPr id="11" name="矩形: 圆角 12">
            <a:extLst>
              <a:ext uri="{FF2B5EF4-FFF2-40B4-BE49-F238E27FC236}">
                <a16:creationId xmlns:a16="http://schemas.microsoft.com/office/drawing/2014/main" id="{B583EC6F-7E42-B170-4890-FB7F55A3FD02}"/>
              </a:ext>
            </a:extLst>
          </p:cNvPr>
          <p:cNvSpPr/>
          <p:nvPr/>
        </p:nvSpPr>
        <p:spPr>
          <a:xfrm>
            <a:off x="2658520" y="3343251"/>
            <a:ext cx="1875944" cy="475360"/>
          </a:xfrm>
          <a:prstGeom prst="roundRect">
            <a:avLst/>
          </a:prstGeom>
          <a:solidFill>
            <a:schemeClr val="accent5">
              <a:lumMod val="20000"/>
              <a:lumOff val="80000"/>
            </a:schemeClr>
          </a:soli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a:solidFill>
                  <a:schemeClr val="tx1"/>
                </a:solidFill>
                <a:latin typeface="Arial" panose="020B0604020202020204" pitchFamily="34" charset="0"/>
                <a:cs typeface="Arial" panose="020B0604020202020204" pitchFamily="34" charset="0"/>
              </a:rPr>
              <a:t>Symbolic Simulation</a:t>
            </a:r>
          </a:p>
          <a:p>
            <a:pPr marL="171450" indent="-171450">
              <a:buFont typeface="Arial" panose="020B0604020202020204" pitchFamily="34" charset="0"/>
              <a:buChar char="•"/>
            </a:pPr>
            <a:r>
              <a:rPr lang="en-US" altLang="zh-CN" sz="1100" i="1">
                <a:solidFill>
                  <a:schemeClr val="tx1"/>
                </a:solidFill>
                <a:latin typeface="Arial" panose="020B0604020202020204" pitchFamily="34" charset="0"/>
                <a:cs typeface="Arial" panose="020B0604020202020204" pitchFamily="34" charset="0"/>
              </a:rPr>
              <a:t>substitution</a:t>
            </a:r>
          </a:p>
        </p:txBody>
      </p:sp>
      <p:sp>
        <p:nvSpPr>
          <p:cNvPr id="12" name="箭头: 上弧形 28">
            <a:extLst>
              <a:ext uri="{FF2B5EF4-FFF2-40B4-BE49-F238E27FC236}">
                <a16:creationId xmlns:a16="http://schemas.microsoft.com/office/drawing/2014/main" id="{FC65ACE1-86DB-0B69-5E31-79A5B677CD14}"/>
              </a:ext>
            </a:extLst>
          </p:cNvPr>
          <p:cNvSpPr/>
          <p:nvPr/>
        </p:nvSpPr>
        <p:spPr>
          <a:xfrm rot="8420682">
            <a:off x="5730598" y="3991394"/>
            <a:ext cx="314346" cy="196015"/>
          </a:xfrm>
          <a:prstGeom prst="curvedDownArrow">
            <a:avLst>
              <a:gd name="adj1" fmla="val 25000"/>
              <a:gd name="adj2" fmla="val 64641"/>
              <a:gd name="adj3" fmla="val 38359"/>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3" name="箭头: 上弧形 29">
            <a:extLst>
              <a:ext uri="{FF2B5EF4-FFF2-40B4-BE49-F238E27FC236}">
                <a16:creationId xmlns:a16="http://schemas.microsoft.com/office/drawing/2014/main" id="{94BCCC44-221B-CA15-CB76-7B7FDC8457CA}"/>
              </a:ext>
            </a:extLst>
          </p:cNvPr>
          <p:cNvSpPr/>
          <p:nvPr/>
        </p:nvSpPr>
        <p:spPr>
          <a:xfrm rot="14053838">
            <a:off x="3517905" y="3946696"/>
            <a:ext cx="314346" cy="196015"/>
          </a:xfrm>
          <a:prstGeom prst="curvedDownArrow">
            <a:avLst>
              <a:gd name="adj1" fmla="val 25000"/>
              <a:gd name="adj2" fmla="val 64641"/>
              <a:gd name="adj3" fmla="val 38359"/>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4" name="箭头: 上弧形 30">
            <a:extLst>
              <a:ext uri="{FF2B5EF4-FFF2-40B4-BE49-F238E27FC236}">
                <a16:creationId xmlns:a16="http://schemas.microsoft.com/office/drawing/2014/main" id="{67CA1B72-3ACE-0DDF-5EB1-44B2FE329046}"/>
              </a:ext>
            </a:extLst>
          </p:cNvPr>
          <p:cNvSpPr/>
          <p:nvPr/>
        </p:nvSpPr>
        <p:spPr>
          <a:xfrm rot="19913566">
            <a:off x="3513734" y="2969371"/>
            <a:ext cx="314346" cy="196015"/>
          </a:xfrm>
          <a:prstGeom prst="curvedDownArrow">
            <a:avLst>
              <a:gd name="adj1" fmla="val 25000"/>
              <a:gd name="adj2" fmla="val 64641"/>
              <a:gd name="adj3" fmla="val 38359"/>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9" name="圆角矩形 5">
            <a:extLst>
              <a:ext uri="{FF2B5EF4-FFF2-40B4-BE49-F238E27FC236}">
                <a16:creationId xmlns:a16="http://schemas.microsoft.com/office/drawing/2014/main" id="{8802AD3D-9CF2-9BE8-C088-4401739D94C1}"/>
              </a:ext>
            </a:extLst>
          </p:cNvPr>
          <p:cNvSpPr/>
          <p:nvPr/>
        </p:nvSpPr>
        <p:spPr>
          <a:xfrm>
            <a:off x="3992650" y="3897397"/>
            <a:ext cx="1537859" cy="518051"/>
          </a:xfrm>
          <a:prstGeom prst="roundRect">
            <a:avLst>
              <a:gd name="adj" fmla="val 17433"/>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圆角矩形 5">
            <a:extLst>
              <a:ext uri="{FF2B5EF4-FFF2-40B4-BE49-F238E27FC236}">
                <a16:creationId xmlns:a16="http://schemas.microsoft.com/office/drawing/2014/main" id="{5E1508F9-AF7B-FA5C-D40A-8C12ED0E3CCC}"/>
              </a:ext>
            </a:extLst>
          </p:cNvPr>
          <p:cNvSpPr/>
          <p:nvPr/>
        </p:nvSpPr>
        <p:spPr>
          <a:xfrm>
            <a:off x="4983689" y="3291442"/>
            <a:ext cx="2020236" cy="514086"/>
          </a:xfrm>
          <a:prstGeom prst="roundRect">
            <a:avLst>
              <a:gd name="adj" fmla="val 17433"/>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909260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4CDA-3630-BE04-70C4-326D53284BFD}"/>
              </a:ext>
            </a:extLst>
          </p:cNvPr>
          <p:cNvSpPr>
            <a:spLocks noGrp="1"/>
          </p:cNvSpPr>
          <p:nvPr>
            <p:ph type="title"/>
          </p:nvPr>
        </p:nvSpPr>
        <p:spPr/>
        <p:txBody>
          <a:bodyPr/>
          <a:lstStyle/>
          <a:p>
            <a:r>
              <a:rPr lang="en-US" altLang="zh-CN"/>
              <a:t>Simplification</a:t>
            </a:r>
            <a:endParaRPr lang="zh-CN" altLang="en-US"/>
          </a:p>
        </p:txBody>
      </p:sp>
      <p:sp>
        <p:nvSpPr>
          <p:cNvPr id="3" name="Content Placeholder 2">
            <a:extLst>
              <a:ext uri="{FF2B5EF4-FFF2-40B4-BE49-F238E27FC236}">
                <a16:creationId xmlns:a16="http://schemas.microsoft.com/office/drawing/2014/main" id="{99596641-5DEA-42D2-25E5-6114DE232D82}"/>
              </a:ext>
            </a:extLst>
          </p:cNvPr>
          <p:cNvSpPr>
            <a:spLocks noGrp="1"/>
          </p:cNvSpPr>
          <p:nvPr>
            <p:ph idx="1"/>
          </p:nvPr>
        </p:nvSpPr>
        <p:spPr>
          <a:xfrm>
            <a:off x="827585" y="1200151"/>
            <a:ext cx="4037582" cy="1489116"/>
          </a:xfrm>
        </p:spPr>
        <p:txBody>
          <a:bodyPr>
            <a:normAutofit lnSpcReduction="10000"/>
          </a:bodyPr>
          <a:lstStyle/>
          <a:p>
            <a:pPr marL="342900" indent="-342900">
              <a:lnSpc>
                <a:spcPct val="100000"/>
              </a:lnSpc>
              <a:buFont typeface="Arial" panose="020B0604020202020204" pitchFamily="34" charset="0"/>
              <a:buChar char="•"/>
            </a:pPr>
            <a:r>
              <a:rPr lang="en" altLang="zh-CN" sz="2000">
                <a:latin typeface="Calibri" panose="020F0502020204030204" pitchFamily="34" charset="0"/>
                <a:cs typeface="Calibri" panose="020F0502020204030204" pitchFamily="34" charset="0"/>
              </a:rPr>
              <a:t>`X`-agnostic</a:t>
            </a:r>
            <a:endParaRPr lang="en-US" altLang="zh-CN" sz="1600"/>
          </a:p>
          <a:p>
            <a:pPr lvl="1">
              <a:lnSpc>
                <a:spcPct val="100000"/>
              </a:lnSpc>
            </a:pPr>
            <a:r>
              <a:rPr lang="en-US" altLang="zh-CN" sz="1600"/>
              <a:t>SMT solvers’ built-in rewriting</a:t>
            </a:r>
          </a:p>
          <a:p>
            <a:pPr lvl="1">
              <a:lnSpc>
                <a:spcPct val="100000"/>
              </a:lnSpc>
            </a:pPr>
            <a:r>
              <a:rPr lang="en-US" altLang="zh-CN" sz="1600"/>
              <a:t>Heuristics (e.g. in </a:t>
            </a:r>
            <a:r>
              <a:rPr lang="en-US" altLang="zh-CN" sz="1600" b="1" err="1">
                <a:latin typeface="Courier New" panose="02070309020205020404" pitchFamily="49" charset="0"/>
                <a:cs typeface="Courier New" panose="02070309020205020404" pitchFamily="49" charset="0"/>
              </a:rPr>
              <a:t>ite</a:t>
            </a:r>
            <a:r>
              <a:rPr lang="en-US" altLang="zh-CN" sz="1600" b="1">
                <a:latin typeface="Courier New" panose="02070309020205020404" pitchFamily="49" charset="0"/>
                <a:cs typeface="Courier New" panose="02070309020205020404" pitchFamily="49" charset="0"/>
              </a:rPr>
              <a:t>(</a:t>
            </a:r>
            <a:r>
              <a:rPr lang="en-US" altLang="zh-CN" sz="1600" b="1" err="1">
                <a:latin typeface="Courier New" panose="02070309020205020404" pitchFamily="49" charset="0"/>
                <a:cs typeface="Courier New" panose="02070309020205020404" pitchFamily="49" charset="0"/>
              </a:rPr>
              <a:t>c,t,f</a:t>
            </a:r>
            <a:r>
              <a:rPr lang="en-US" altLang="zh-CN" sz="1600" b="1">
                <a:latin typeface="Courier New" panose="02070309020205020404" pitchFamily="49" charset="0"/>
                <a:cs typeface="Courier New" panose="02070309020205020404" pitchFamily="49" charset="0"/>
              </a:rPr>
              <a:t>)</a:t>
            </a:r>
            <a:r>
              <a:rPr lang="en-US" altLang="zh-CN" sz="1600"/>
              <a:t>, check if </a:t>
            </a:r>
            <a:r>
              <a:rPr lang="en-US" altLang="zh-CN" sz="1600" b="1">
                <a:latin typeface="Courier New" panose="02070309020205020404" pitchFamily="49" charset="0"/>
                <a:cs typeface="Courier New" panose="02070309020205020404" pitchFamily="49" charset="0"/>
              </a:rPr>
              <a:t>c</a:t>
            </a:r>
            <a:r>
              <a:rPr lang="en-US" altLang="zh-CN" sz="1600"/>
              <a:t> is fixed under assumptions and reduce the expression)</a:t>
            </a:r>
          </a:p>
        </p:txBody>
      </p:sp>
      <p:sp>
        <p:nvSpPr>
          <p:cNvPr id="4" name="Slide Number Placeholder 3">
            <a:extLst>
              <a:ext uri="{FF2B5EF4-FFF2-40B4-BE49-F238E27FC236}">
                <a16:creationId xmlns:a16="http://schemas.microsoft.com/office/drawing/2014/main" id="{2FF4B3EB-7240-085D-B916-56307A0D1A09}"/>
              </a:ext>
            </a:extLst>
          </p:cNvPr>
          <p:cNvSpPr>
            <a:spLocks noGrp="1"/>
          </p:cNvSpPr>
          <p:nvPr>
            <p:ph type="sldNum" sz="quarter" idx="12"/>
          </p:nvPr>
        </p:nvSpPr>
        <p:spPr/>
        <p:txBody>
          <a:bodyPr/>
          <a:lstStyle/>
          <a:p>
            <a:fld id="{11C0C6D2-0806-7544-84E2-13A8C37B7D3D}" type="slidenum">
              <a:rPr lang="en-US" smtClean="0"/>
              <a:t>12</a:t>
            </a:fld>
            <a:endParaRPr lang="en-US"/>
          </a:p>
        </p:txBody>
      </p:sp>
      <p:sp>
        <p:nvSpPr>
          <p:cNvPr id="5" name="矩形: 圆角 131">
            <a:extLst>
              <a:ext uri="{FF2B5EF4-FFF2-40B4-BE49-F238E27FC236}">
                <a16:creationId xmlns:a16="http://schemas.microsoft.com/office/drawing/2014/main" id="{E6CC69FD-715D-70ED-4016-875D208D6B8D}"/>
              </a:ext>
            </a:extLst>
          </p:cNvPr>
          <p:cNvSpPr/>
          <p:nvPr/>
        </p:nvSpPr>
        <p:spPr>
          <a:xfrm>
            <a:off x="2575961" y="2746991"/>
            <a:ext cx="4491876" cy="1784063"/>
          </a:xfrm>
          <a:prstGeom prst="roundRect">
            <a:avLst/>
          </a:prstGeom>
          <a:solidFill>
            <a:schemeClr val="accent1">
              <a:lumMod val="40000"/>
              <a:lumOff val="60000"/>
            </a:schemeClr>
          </a:soli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Arial" panose="020B0604020202020204" pitchFamily="34" charset="0"/>
              <a:cs typeface="Arial" panose="020B0604020202020204" pitchFamily="34" charset="0"/>
            </a:endParaRPr>
          </a:p>
        </p:txBody>
      </p:sp>
      <p:sp>
        <p:nvSpPr>
          <p:cNvPr id="6" name="箭头: 上弧形 90">
            <a:extLst>
              <a:ext uri="{FF2B5EF4-FFF2-40B4-BE49-F238E27FC236}">
                <a16:creationId xmlns:a16="http://schemas.microsoft.com/office/drawing/2014/main" id="{543C1AA2-6B70-B888-8E25-F3266942E90E}"/>
              </a:ext>
            </a:extLst>
          </p:cNvPr>
          <p:cNvSpPr/>
          <p:nvPr/>
        </p:nvSpPr>
        <p:spPr>
          <a:xfrm rot="2870674">
            <a:off x="5725188" y="2984726"/>
            <a:ext cx="314346" cy="196015"/>
          </a:xfrm>
          <a:prstGeom prst="curvedDownArrow">
            <a:avLst>
              <a:gd name="adj1" fmla="val 25000"/>
              <a:gd name="adj2" fmla="val 64641"/>
              <a:gd name="adj3" fmla="val 38359"/>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7" name="文本框 139">
            <a:extLst>
              <a:ext uri="{FF2B5EF4-FFF2-40B4-BE49-F238E27FC236}">
                <a16:creationId xmlns:a16="http://schemas.microsoft.com/office/drawing/2014/main" id="{500BAAAA-5452-5FBA-25FF-7117C60DF0BF}"/>
              </a:ext>
            </a:extLst>
          </p:cNvPr>
          <p:cNvSpPr txBox="1"/>
          <p:nvPr/>
        </p:nvSpPr>
        <p:spPr>
          <a:xfrm>
            <a:off x="2538662" y="2835875"/>
            <a:ext cx="1105420" cy="307777"/>
          </a:xfrm>
          <a:prstGeom prst="rect">
            <a:avLst/>
          </a:prstGeom>
          <a:noFill/>
        </p:spPr>
        <p:txBody>
          <a:bodyPr wrap="square" rtlCol="0">
            <a:spAutoFit/>
          </a:bodyPr>
          <a:lstStyle/>
          <a:p>
            <a:pPr algn="ctr"/>
            <a:r>
              <a:rPr lang="en-US" altLang="zh-CN" sz="1400" b="1">
                <a:latin typeface="Arial" panose="020B0604020202020204" pitchFamily="34" charset="0"/>
                <a:cs typeface="Arial" panose="020B0604020202020204" pitchFamily="34" charset="0"/>
              </a:rPr>
              <a:t>Simulator</a:t>
            </a:r>
            <a:endParaRPr lang="zh-CN" altLang="en-US" sz="1400" b="1">
              <a:latin typeface="Arial" panose="020B0604020202020204" pitchFamily="34" charset="0"/>
              <a:cs typeface="Arial" panose="020B0604020202020204" pitchFamily="34" charset="0"/>
            </a:endParaRPr>
          </a:p>
        </p:txBody>
      </p:sp>
      <p:sp>
        <p:nvSpPr>
          <p:cNvPr id="8" name="矩形: 圆角 9">
            <a:extLst>
              <a:ext uri="{FF2B5EF4-FFF2-40B4-BE49-F238E27FC236}">
                <a16:creationId xmlns:a16="http://schemas.microsoft.com/office/drawing/2014/main" id="{35875DE6-6AE5-81C4-B4E0-2668D2A90271}"/>
              </a:ext>
            </a:extLst>
          </p:cNvPr>
          <p:cNvSpPr/>
          <p:nvPr/>
        </p:nvSpPr>
        <p:spPr>
          <a:xfrm>
            <a:off x="3992650" y="2804641"/>
            <a:ext cx="1537859" cy="447188"/>
          </a:xfrm>
          <a:prstGeom prst="roundRect">
            <a:avLst/>
          </a:prstGeom>
          <a:solidFill>
            <a:schemeClr val="accent5">
              <a:lumMod val="20000"/>
              <a:lumOff val="80000"/>
            </a:schemeClr>
          </a:soli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a:solidFill>
                  <a:schemeClr val="tx1"/>
                </a:solidFill>
                <a:latin typeface="Arial" panose="020B0604020202020204" pitchFamily="34" charset="0"/>
                <a:cs typeface="Arial" panose="020B0604020202020204" pitchFamily="34" charset="0"/>
              </a:rPr>
              <a:t>State Representation</a:t>
            </a:r>
          </a:p>
          <a:p>
            <a:pPr marL="171450" indent="-171450">
              <a:buFont typeface="Arial" panose="020B0604020202020204" pitchFamily="34" charset="0"/>
              <a:buChar char="•"/>
            </a:pPr>
            <a:r>
              <a:rPr lang="en-US" altLang="zh-CN" sz="1000" i="1">
                <a:solidFill>
                  <a:schemeClr val="tx1"/>
                </a:solidFill>
                <a:latin typeface="Arial" panose="020B0604020202020204" pitchFamily="34" charset="0"/>
                <a:cs typeface="Arial" panose="020B0604020202020204" pitchFamily="34" charset="0"/>
              </a:rPr>
              <a:t>SMT formulas</a:t>
            </a:r>
          </a:p>
        </p:txBody>
      </p:sp>
      <p:sp>
        <p:nvSpPr>
          <p:cNvPr id="9" name="矩形: 圆角 10">
            <a:extLst>
              <a:ext uri="{FF2B5EF4-FFF2-40B4-BE49-F238E27FC236}">
                <a16:creationId xmlns:a16="http://schemas.microsoft.com/office/drawing/2014/main" id="{620B23BA-10D3-8F9F-5CF8-24335A164AF5}"/>
              </a:ext>
            </a:extLst>
          </p:cNvPr>
          <p:cNvSpPr/>
          <p:nvPr/>
        </p:nvSpPr>
        <p:spPr>
          <a:xfrm>
            <a:off x="4983689" y="3319973"/>
            <a:ext cx="2020236" cy="489833"/>
          </a:xfrm>
          <a:prstGeom prst="roundRect">
            <a:avLst/>
          </a:prstGeom>
          <a:solidFill>
            <a:schemeClr val="accent5">
              <a:lumMod val="20000"/>
              <a:lumOff val="80000"/>
            </a:schemeClr>
          </a:soli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b="1">
                <a:solidFill>
                  <a:schemeClr val="tx1"/>
                </a:solidFill>
                <a:latin typeface="Arial" panose="020B0604020202020204" pitchFamily="34" charset="0"/>
                <a:cs typeface="Arial" panose="020B0604020202020204" pitchFamily="34" charset="0"/>
              </a:rPr>
              <a:t>Abstraction Refinement</a:t>
            </a:r>
          </a:p>
          <a:p>
            <a:pPr marL="171450" indent="-171450">
              <a:buFont typeface="Arial" panose="020B0604020202020204" pitchFamily="34" charset="0"/>
              <a:buChar char="•"/>
            </a:pPr>
            <a:r>
              <a:rPr lang="en-US" altLang="zh-CN" sz="1050" i="1">
                <a:solidFill>
                  <a:schemeClr val="tx1"/>
                </a:solidFill>
                <a:latin typeface="Arial" panose="020B0604020202020204" pitchFamily="34" charset="0"/>
                <a:cs typeface="Arial" panose="020B0604020202020204" pitchFamily="34" charset="0"/>
              </a:rPr>
              <a:t>concrete-abstract mapping</a:t>
            </a:r>
            <a:endParaRPr lang="zh-CN" altLang="en-US" sz="1050" i="1">
              <a:solidFill>
                <a:schemeClr val="tx1"/>
              </a:solidFill>
              <a:latin typeface="Arial" panose="020B0604020202020204" pitchFamily="34" charset="0"/>
              <a:cs typeface="Arial" panose="020B0604020202020204" pitchFamily="34" charset="0"/>
            </a:endParaRPr>
          </a:p>
        </p:txBody>
      </p:sp>
      <p:sp>
        <p:nvSpPr>
          <p:cNvPr id="10" name="矩形: 圆角 11">
            <a:extLst>
              <a:ext uri="{FF2B5EF4-FFF2-40B4-BE49-F238E27FC236}">
                <a16:creationId xmlns:a16="http://schemas.microsoft.com/office/drawing/2014/main" id="{A1F64B21-58F2-4808-D3BD-2F0360668054}"/>
              </a:ext>
            </a:extLst>
          </p:cNvPr>
          <p:cNvSpPr/>
          <p:nvPr/>
        </p:nvSpPr>
        <p:spPr>
          <a:xfrm>
            <a:off x="3992650" y="3899537"/>
            <a:ext cx="1537859" cy="534410"/>
          </a:xfrm>
          <a:prstGeom prst="roundRect">
            <a:avLst/>
          </a:prstGeom>
          <a:solidFill>
            <a:schemeClr val="accent5">
              <a:lumMod val="20000"/>
              <a:lumOff val="80000"/>
            </a:schemeClr>
          </a:soli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a:solidFill>
                  <a:schemeClr val="tx1"/>
                </a:solidFill>
                <a:latin typeface="Arial" panose="020B0604020202020204" pitchFamily="34" charset="0"/>
                <a:cs typeface="Arial" panose="020B0604020202020204" pitchFamily="34" charset="0"/>
              </a:rPr>
              <a:t>State Simplification</a:t>
            </a:r>
          </a:p>
          <a:p>
            <a:pPr marL="171450" indent="-171450">
              <a:buFont typeface="Arial" panose="020B0604020202020204" pitchFamily="34" charset="0"/>
              <a:buChar char="•"/>
            </a:pPr>
            <a:r>
              <a:rPr lang="en-US" altLang="zh-CN" sz="1100" i="1">
                <a:solidFill>
                  <a:schemeClr val="tx1"/>
                </a:solidFill>
                <a:latin typeface="Arial" panose="020B0604020202020204" pitchFamily="34" charset="0"/>
                <a:cs typeface="Arial" panose="020B0604020202020204" pitchFamily="34" charset="0"/>
              </a:rPr>
              <a:t>‘X’- agnostic</a:t>
            </a:r>
          </a:p>
          <a:p>
            <a:pPr marL="171450" indent="-171450">
              <a:buFont typeface="Arial" panose="020B0604020202020204" pitchFamily="34" charset="0"/>
              <a:buChar char="•"/>
            </a:pPr>
            <a:r>
              <a:rPr lang="en-US" altLang="zh-CN" sz="1100" i="1">
                <a:solidFill>
                  <a:schemeClr val="tx1"/>
                </a:solidFill>
                <a:latin typeface="Arial" panose="020B0604020202020204" pitchFamily="34" charset="0"/>
                <a:cs typeface="Arial" panose="020B0604020202020204" pitchFamily="34" charset="0"/>
              </a:rPr>
              <a:t>‘X’- aware</a:t>
            </a:r>
          </a:p>
        </p:txBody>
      </p:sp>
      <p:sp>
        <p:nvSpPr>
          <p:cNvPr id="11" name="矩形: 圆角 12">
            <a:extLst>
              <a:ext uri="{FF2B5EF4-FFF2-40B4-BE49-F238E27FC236}">
                <a16:creationId xmlns:a16="http://schemas.microsoft.com/office/drawing/2014/main" id="{B583EC6F-7E42-B170-4890-FB7F55A3FD02}"/>
              </a:ext>
            </a:extLst>
          </p:cNvPr>
          <p:cNvSpPr/>
          <p:nvPr/>
        </p:nvSpPr>
        <p:spPr>
          <a:xfrm>
            <a:off x="2658520" y="3343251"/>
            <a:ext cx="1875944" cy="475360"/>
          </a:xfrm>
          <a:prstGeom prst="roundRect">
            <a:avLst/>
          </a:prstGeom>
          <a:solidFill>
            <a:schemeClr val="accent5">
              <a:lumMod val="20000"/>
              <a:lumOff val="80000"/>
            </a:schemeClr>
          </a:soli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a:solidFill>
                  <a:schemeClr val="tx1"/>
                </a:solidFill>
                <a:latin typeface="Arial" panose="020B0604020202020204" pitchFamily="34" charset="0"/>
                <a:cs typeface="Arial" panose="020B0604020202020204" pitchFamily="34" charset="0"/>
              </a:rPr>
              <a:t>Symbolic Simulation</a:t>
            </a:r>
          </a:p>
          <a:p>
            <a:pPr marL="171450" indent="-171450">
              <a:buFont typeface="Arial" panose="020B0604020202020204" pitchFamily="34" charset="0"/>
              <a:buChar char="•"/>
            </a:pPr>
            <a:r>
              <a:rPr lang="en-US" altLang="zh-CN" sz="1100" i="1">
                <a:solidFill>
                  <a:schemeClr val="tx1"/>
                </a:solidFill>
                <a:latin typeface="Arial" panose="020B0604020202020204" pitchFamily="34" charset="0"/>
                <a:cs typeface="Arial" panose="020B0604020202020204" pitchFamily="34" charset="0"/>
              </a:rPr>
              <a:t>substitution</a:t>
            </a:r>
          </a:p>
        </p:txBody>
      </p:sp>
      <p:sp>
        <p:nvSpPr>
          <p:cNvPr id="12" name="箭头: 上弧形 28">
            <a:extLst>
              <a:ext uri="{FF2B5EF4-FFF2-40B4-BE49-F238E27FC236}">
                <a16:creationId xmlns:a16="http://schemas.microsoft.com/office/drawing/2014/main" id="{FC65ACE1-86DB-0B69-5E31-79A5B677CD14}"/>
              </a:ext>
            </a:extLst>
          </p:cNvPr>
          <p:cNvSpPr/>
          <p:nvPr/>
        </p:nvSpPr>
        <p:spPr>
          <a:xfrm rot="8420682">
            <a:off x="5730598" y="3991394"/>
            <a:ext cx="314346" cy="196015"/>
          </a:xfrm>
          <a:prstGeom prst="curvedDownArrow">
            <a:avLst>
              <a:gd name="adj1" fmla="val 25000"/>
              <a:gd name="adj2" fmla="val 64641"/>
              <a:gd name="adj3" fmla="val 38359"/>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3" name="箭头: 上弧形 29">
            <a:extLst>
              <a:ext uri="{FF2B5EF4-FFF2-40B4-BE49-F238E27FC236}">
                <a16:creationId xmlns:a16="http://schemas.microsoft.com/office/drawing/2014/main" id="{94BCCC44-221B-CA15-CB76-7B7FDC8457CA}"/>
              </a:ext>
            </a:extLst>
          </p:cNvPr>
          <p:cNvSpPr/>
          <p:nvPr/>
        </p:nvSpPr>
        <p:spPr>
          <a:xfrm rot="14053838">
            <a:off x="3517905" y="3946696"/>
            <a:ext cx="314346" cy="196015"/>
          </a:xfrm>
          <a:prstGeom prst="curvedDownArrow">
            <a:avLst>
              <a:gd name="adj1" fmla="val 25000"/>
              <a:gd name="adj2" fmla="val 64641"/>
              <a:gd name="adj3" fmla="val 38359"/>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4" name="箭头: 上弧形 30">
            <a:extLst>
              <a:ext uri="{FF2B5EF4-FFF2-40B4-BE49-F238E27FC236}">
                <a16:creationId xmlns:a16="http://schemas.microsoft.com/office/drawing/2014/main" id="{67CA1B72-3ACE-0DDF-5EB1-44B2FE329046}"/>
              </a:ext>
            </a:extLst>
          </p:cNvPr>
          <p:cNvSpPr/>
          <p:nvPr/>
        </p:nvSpPr>
        <p:spPr>
          <a:xfrm rot="19913566">
            <a:off x="3513734" y="2969371"/>
            <a:ext cx="314346" cy="196015"/>
          </a:xfrm>
          <a:prstGeom prst="curvedDownArrow">
            <a:avLst>
              <a:gd name="adj1" fmla="val 25000"/>
              <a:gd name="adj2" fmla="val 64641"/>
              <a:gd name="adj3" fmla="val 38359"/>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9" name="圆角矩形 5">
            <a:extLst>
              <a:ext uri="{FF2B5EF4-FFF2-40B4-BE49-F238E27FC236}">
                <a16:creationId xmlns:a16="http://schemas.microsoft.com/office/drawing/2014/main" id="{8802AD3D-9CF2-9BE8-C088-4401739D94C1}"/>
              </a:ext>
            </a:extLst>
          </p:cNvPr>
          <p:cNvSpPr/>
          <p:nvPr/>
        </p:nvSpPr>
        <p:spPr>
          <a:xfrm>
            <a:off x="3992650" y="3897397"/>
            <a:ext cx="1537859" cy="518051"/>
          </a:xfrm>
          <a:prstGeom prst="roundRect">
            <a:avLst>
              <a:gd name="adj" fmla="val 17433"/>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Content Placeholder 2">
            <a:extLst>
              <a:ext uri="{FF2B5EF4-FFF2-40B4-BE49-F238E27FC236}">
                <a16:creationId xmlns:a16="http://schemas.microsoft.com/office/drawing/2014/main" id="{6E3C964D-6DEE-0CF0-E887-3386C1927D07}"/>
              </a:ext>
            </a:extLst>
          </p:cNvPr>
          <p:cNvSpPr txBox="1">
            <a:spLocks/>
          </p:cNvSpPr>
          <p:nvPr/>
        </p:nvSpPr>
        <p:spPr>
          <a:xfrm>
            <a:off x="4686809" y="1173962"/>
            <a:ext cx="4037582" cy="148911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uli Light" panose="0200050304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uli Light" panose="02000503040000020004"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uli Light" panose="02000503040000020004"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uli Light" panose="02000503040000020004"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uli Light" panose="0200050304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pPr>
            <a:r>
              <a:rPr lang="en" altLang="zh-CN" sz="2000">
                <a:latin typeface="Calibri" panose="020F0502020204030204" pitchFamily="34" charset="0"/>
                <a:cs typeface="Calibri" panose="020F0502020204030204" pitchFamily="34" charset="0"/>
              </a:rPr>
              <a:t>`X`-aware: try to remove `X` when possible</a:t>
            </a:r>
          </a:p>
          <a:p>
            <a:pPr lvl="1">
              <a:lnSpc>
                <a:spcPct val="100000"/>
              </a:lnSpc>
            </a:pPr>
            <a:r>
              <a:rPr lang="en-US" altLang="zh-CN" sz="1600"/>
              <a:t>Use SMT queries to check if expression is independent of an `X` variable</a:t>
            </a:r>
          </a:p>
          <a:p>
            <a:pPr lvl="1">
              <a:lnSpc>
                <a:spcPct val="100000"/>
              </a:lnSpc>
            </a:pPr>
            <a:r>
              <a:rPr lang="en-US" altLang="zh-CN" sz="1600"/>
              <a:t>Use heuristic approaches + </a:t>
            </a:r>
            <a:r>
              <a:rPr lang="en-US" altLang="zh-CN" sz="1600" err="1"/>
              <a:t>SyGuS</a:t>
            </a:r>
            <a:r>
              <a:rPr lang="en-US" altLang="zh-CN" sz="1600"/>
              <a:t> in CVC5 to rewrite</a:t>
            </a:r>
          </a:p>
          <a:p>
            <a:pPr marL="342900" indent="-342900">
              <a:lnSpc>
                <a:spcPct val="100000"/>
              </a:lnSpc>
            </a:pPr>
            <a:endParaRPr lang="en-US" altLang="zh-CN" sz="1600"/>
          </a:p>
        </p:txBody>
      </p:sp>
    </p:spTree>
    <p:extLst>
      <p:ext uri="{BB962C8B-B14F-4D97-AF65-F5344CB8AC3E}">
        <p14:creationId xmlns:p14="http://schemas.microsoft.com/office/powerpoint/2010/main" val="3235445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4CDA-3630-BE04-70C4-326D53284BFD}"/>
              </a:ext>
            </a:extLst>
          </p:cNvPr>
          <p:cNvSpPr>
            <a:spLocks noGrp="1"/>
          </p:cNvSpPr>
          <p:nvPr>
            <p:ph type="title"/>
          </p:nvPr>
        </p:nvSpPr>
        <p:spPr/>
        <p:txBody>
          <a:bodyPr/>
          <a:lstStyle/>
          <a:p>
            <a:r>
              <a:rPr lang="en-US" altLang="zh-CN"/>
              <a:t>Abstraction and Refinement</a:t>
            </a:r>
            <a:endParaRPr lang="zh-CN" altLang="en-US"/>
          </a:p>
        </p:txBody>
      </p:sp>
      <p:sp>
        <p:nvSpPr>
          <p:cNvPr id="3" name="Content Placeholder 2">
            <a:extLst>
              <a:ext uri="{FF2B5EF4-FFF2-40B4-BE49-F238E27FC236}">
                <a16:creationId xmlns:a16="http://schemas.microsoft.com/office/drawing/2014/main" id="{99596641-5DEA-42D2-25E5-6114DE232D82}"/>
              </a:ext>
            </a:extLst>
          </p:cNvPr>
          <p:cNvSpPr>
            <a:spLocks noGrp="1"/>
          </p:cNvSpPr>
          <p:nvPr>
            <p:ph idx="1"/>
          </p:nvPr>
        </p:nvSpPr>
        <p:spPr/>
        <p:txBody>
          <a:bodyPr>
            <a:normAutofit/>
          </a:bodyPr>
          <a:lstStyle/>
          <a:p>
            <a:pPr marL="342900" indent="-342900">
              <a:lnSpc>
                <a:spcPct val="120000"/>
              </a:lnSpc>
              <a:buFont typeface="Arial" panose="020B0604020202020204" pitchFamily="34" charset="0"/>
              <a:buChar char="•"/>
            </a:pPr>
            <a:r>
              <a:rPr lang="en" altLang="zh-CN" sz="2000">
                <a:latin typeface="Calibri" panose="020F0502020204030204" pitchFamily="34" charset="0"/>
                <a:cs typeface="Calibri" panose="020F0502020204030204" pitchFamily="34" charset="0"/>
              </a:rPr>
              <a:t>Application-specific and user-dependent</a:t>
            </a:r>
            <a:endParaRPr lang="en-US" altLang="zh-CN" sz="1600"/>
          </a:p>
          <a:p>
            <a:pPr lvl="1">
              <a:lnSpc>
                <a:spcPct val="120000"/>
              </a:lnSpc>
            </a:pPr>
            <a:r>
              <a:rPr lang="en-US" altLang="zh-CN" sz="1600"/>
              <a:t>Allow users to use their own abstraction function and refinement functions</a:t>
            </a:r>
          </a:p>
          <a:p>
            <a:pPr lvl="1">
              <a:lnSpc>
                <a:spcPct val="120000"/>
              </a:lnSpc>
            </a:pPr>
            <a:endParaRPr lang="zh-CN" altLang="en-US" sz="1600"/>
          </a:p>
        </p:txBody>
      </p:sp>
      <p:sp>
        <p:nvSpPr>
          <p:cNvPr id="4" name="Slide Number Placeholder 3">
            <a:extLst>
              <a:ext uri="{FF2B5EF4-FFF2-40B4-BE49-F238E27FC236}">
                <a16:creationId xmlns:a16="http://schemas.microsoft.com/office/drawing/2014/main" id="{2FF4B3EB-7240-085D-B916-56307A0D1A09}"/>
              </a:ext>
            </a:extLst>
          </p:cNvPr>
          <p:cNvSpPr>
            <a:spLocks noGrp="1"/>
          </p:cNvSpPr>
          <p:nvPr>
            <p:ph type="sldNum" sz="quarter" idx="12"/>
          </p:nvPr>
        </p:nvSpPr>
        <p:spPr/>
        <p:txBody>
          <a:bodyPr/>
          <a:lstStyle/>
          <a:p>
            <a:fld id="{11C0C6D2-0806-7544-84E2-13A8C37B7D3D}" type="slidenum">
              <a:rPr lang="en-US" smtClean="0"/>
              <a:t>13</a:t>
            </a:fld>
            <a:endParaRPr lang="en-US"/>
          </a:p>
        </p:txBody>
      </p:sp>
      <p:sp>
        <p:nvSpPr>
          <p:cNvPr id="5" name="矩形: 圆角 131">
            <a:extLst>
              <a:ext uri="{FF2B5EF4-FFF2-40B4-BE49-F238E27FC236}">
                <a16:creationId xmlns:a16="http://schemas.microsoft.com/office/drawing/2014/main" id="{E6CC69FD-715D-70ED-4016-875D208D6B8D}"/>
              </a:ext>
            </a:extLst>
          </p:cNvPr>
          <p:cNvSpPr/>
          <p:nvPr/>
        </p:nvSpPr>
        <p:spPr>
          <a:xfrm>
            <a:off x="2575961" y="2746991"/>
            <a:ext cx="4491876" cy="1784063"/>
          </a:xfrm>
          <a:prstGeom prst="roundRect">
            <a:avLst/>
          </a:prstGeom>
          <a:solidFill>
            <a:schemeClr val="accent1">
              <a:lumMod val="40000"/>
              <a:lumOff val="60000"/>
            </a:schemeClr>
          </a:soli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Arial" panose="020B0604020202020204" pitchFamily="34" charset="0"/>
              <a:cs typeface="Arial" panose="020B0604020202020204" pitchFamily="34" charset="0"/>
            </a:endParaRPr>
          </a:p>
        </p:txBody>
      </p:sp>
      <p:sp>
        <p:nvSpPr>
          <p:cNvPr id="6" name="箭头: 上弧形 90">
            <a:extLst>
              <a:ext uri="{FF2B5EF4-FFF2-40B4-BE49-F238E27FC236}">
                <a16:creationId xmlns:a16="http://schemas.microsoft.com/office/drawing/2014/main" id="{543C1AA2-6B70-B888-8E25-F3266942E90E}"/>
              </a:ext>
            </a:extLst>
          </p:cNvPr>
          <p:cNvSpPr/>
          <p:nvPr/>
        </p:nvSpPr>
        <p:spPr>
          <a:xfrm rot="2870674">
            <a:off x="5725188" y="2984726"/>
            <a:ext cx="314346" cy="196015"/>
          </a:xfrm>
          <a:prstGeom prst="curvedDownArrow">
            <a:avLst>
              <a:gd name="adj1" fmla="val 25000"/>
              <a:gd name="adj2" fmla="val 64641"/>
              <a:gd name="adj3" fmla="val 38359"/>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7" name="文本框 139">
            <a:extLst>
              <a:ext uri="{FF2B5EF4-FFF2-40B4-BE49-F238E27FC236}">
                <a16:creationId xmlns:a16="http://schemas.microsoft.com/office/drawing/2014/main" id="{500BAAAA-5452-5FBA-25FF-7117C60DF0BF}"/>
              </a:ext>
            </a:extLst>
          </p:cNvPr>
          <p:cNvSpPr txBox="1"/>
          <p:nvPr/>
        </p:nvSpPr>
        <p:spPr>
          <a:xfrm>
            <a:off x="2538662" y="2835875"/>
            <a:ext cx="1105420" cy="307777"/>
          </a:xfrm>
          <a:prstGeom prst="rect">
            <a:avLst/>
          </a:prstGeom>
          <a:noFill/>
        </p:spPr>
        <p:txBody>
          <a:bodyPr wrap="square" rtlCol="0">
            <a:spAutoFit/>
          </a:bodyPr>
          <a:lstStyle/>
          <a:p>
            <a:pPr algn="ctr"/>
            <a:r>
              <a:rPr lang="en-US" altLang="zh-CN" sz="1400" b="1">
                <a:latin typeface="Arial" panose="020B0604020202020204" pitchFamily="34" charset="0"/>
                <a:cs typeface="Arial" panose="020B0604020202020204" pitchFamily="34" charset="0"/>
              </a:rPr>
              <a:t>Simulator</a:t>
            </a:r>
            <a:endParaRPr lang="zh-CN" altLang="en-US" sz="1400" b="1">
              <a:latin typeface="Arial" panose="020B0604020202020204" pitchFamily="34" charset="0"/>
              <a:cs typeface="Arial" panose="020B0604020202020204" pitchFamily="34" charset="0"/>
            </a:endParaRPr>
          </a:p>
        </p:txBody>
      </p:sp>
      <p:sp>
        <p:nvSpPr>
          <p:cNvPr id="8" name="矩形: 圆角 9">
            <a:extLst>
              <a:ext uri="{FF2B5EF4-FFF2-40B4-BE49-F238E27FC236}">
                <a16:creationId xmlns:a16="http://schemas.microsoft.com/office/drawing/2014/main" id="{35875DE6-6AE5-81C4-B4E0-2668D2A90271}"/>
              </a:ext>
            </a:extLst>
          </p:cNvPr>
          <p:cNvSpPr/>
          <p:nvPr/>
        </p:nvSpPr>
        <p:spPr>
          <a:xfrm>
            <a:off x="3992650" y="2804641"/>
            <a:ext cx="1537859" cy="447188"/>
          </a:xfrm>
          <a:prstGeom prst="roundRect">
            <a:avLst/>
          </a:prstGeom>
          <a:solidFill>
            <a:schemeClr val="accent5">
              <a:lumMod val="20000"/>
              <a:lumOff val="80000"/>
            </a:schemeClr>
          </a:soli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a:solidFill>
                  <a:schemeClr val="tx1"/>
                </a:solidFill>
                <a:latin typeface="Arial" panose="020B0604020202020204" pitchFamily="34" charset="0"/>
                <a:cs typeface="Arial" panose="020B0604020202020204" pitchFamily="34" charset="0"/>
              </a:rPr>
              <a:t>State Representation</a:t>
            </a:r>
          </a:p>
          <a:p>
            <a:pPr marL="171450" indent="-171450">
              <a:buFont typeface="Arial" panose="020B0604020202020204" pitchFamily="34" charset="0"/>
              <a:buChar char="•"/>
            </a:pPr>
            <a:r>
              <a:rPr lang="en-US" altLang="zh-CN" sz="1000" i="1">
                <a:solidFill>
                  <a:schemeClr val="tx1"/>
                </a:solidFill>
                <a:latin typeface="Arial" panose="020B0604020202020204" pitchFamily="34" charset="0"/>
                <a:cs typeface="Arial" panose="020B0604020202020204" pitchFamily="34" charset="0"/>
              </a:rPr>
              <a:t>SMT formulas</a:t>
            </a:r>
          </a:p>
        </p:txBody>
      </p:sp>
      <p:sp>
        <p:nvSpPr>
          <p:cNvPr id="9" name="矩形: 圆角 10">
            <a:extLst>
              <a:ext uri="{FF2B5EF4-FFF2-40B4-BE49-F238E27FC236}">
                <a16:creationId xmlns:a16="http://schemas.microsoft.com/office/drawing/2014/main" id="{620B23BA-10D3-8F9F-5CF8-24335A164AF5}"/>
              </a:ext>
            </a:extLst>
          </p:cNvPr>
          <p:cNvSpPr/>
          <p:nvPr/>
        </p:nvSpPr>
        <p:spPr>
          <a:xfrm>
            <a:off x="4983689" y="3319973"/>
            <a:ext cx="2020236" cy="489833"/>
          </a:xfrm>
          <a:prstGeom prst="roundRect">
            <a:avLst/>
          </a:prstGeom>
          <a:solidFill>
            <a:schemeClr val="accent5">
              <a:lumMod val="20000"/>
              <a:lumOff val="80000"/>
            </a:schemeClr>
          </a:soli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b="1">
                <a:solidFill>
                  <a:schemeClr val="tx1"/>
                </a:solidFill>
                <a:latin typeface="Arial" panose="020B0604020202020204" pitchFamily="34" charset="0"/>
                <a:cs typeface="Arial" panose="020B0604020202020204" pitchFamily="34" charset="0"/>
              </a:rPr>
              <a:t>Abstraction Refinement</a:t>
            </a:r>
          </a:p>
          <a:p>
            <a:pPr marL="171450" indent="-171450">
              <a:buFont typeface="Arial" panose="020B0604020202020204" pitchFamily="34" charset="0"/>
              <a:buChar char="•"/>
            </a:pPr>
            <a:r>
              <a:rPr lang="en-US" altLang="zh-CN" sz="1050" i="1">
                <a:solidFill>
                  <a:schemeClr val="tx1"/>
                </a:solidFill>
                <a:latin typeface="Arial" panose="020B0604020202020204" pitchFamily="34" charset="0"/>
                <a:cs typeface="Arial" panose="020B0604020202020204" pitchFamily="34" charset="0"/>
              </a:rPr>
              <a:t>concrete-abstract mapping</a:t>
            </a:r>
            <a:endParaRPr lang="zh-CN" altLang="en-US" sz="1050" i="1">
              <a:solidFill>
                <a:schemeClr val="tx1"/>
              </a:solidFill>
              <a:latin typeface="Arial" panose="020B0604020202020204" pitchFamily="34" charset="0"/>
              <a:cs typeface="Arial" panose="020B0604020202020204" pitchFamily="34" charset="0"/>
            </a:endParaRPr>
          </a:p>
        </p:txBody>
      </p:sp>
      <p:sp>
        <p:nvSpPr>
          <p:cNvPr id="10" name="矩形: 圆角 11">
            <a:extLst>
              <a:ext uri="{FF2B5EF4-FFF2-40B4-BE49-F238E27FC236}">
                <a16:creationId xmlns:a16="http://schemas.microsoft.com/office/drawing/2014/main" id="{A1F64B21-58F2-4808-D3BD-2F0360668054}"/>
              </a:ext>
            </a:extLst>
          </p:cNvPr>
          <p:cNvSpPr/>
          <p:nvPr/>
        </p:nvSpPr>
        <p:spPr>
          <a:xfrm>
            <a:off x="3992650" y="3899537"/>
            <a:ext cx="1537859" cy="534410"/>
          </a:xfrm>
          <a:prstGeom prst="roundRect">
            <a:avLst/>
          </a:prstGeom>
          <a:solidFill>
            <a:schemeClr val="accent5">
              <a:lumMod val="20000"/>
              <a:lumOff val="80000"/>
            </a:schemeClr>
          </a:soli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a:solidFill>
                  <a:schemeClr val="tx1"/>
                </a:solidFill>
                <a:latin typeface="Arial" panose="020B0604020202020204" pitchFamily="34" charset="0"/>
                <a:cs typeface="Arial" panose="020B0604020202020204" pitchFamily="34" charset="0"/>
              </a:rPr>
              <a:t>State Simplification</a:t>
            </a:r>
          </a:p>
          <a:p>
            <a:pPr marL="171450" indent="-171450">
              <a:buFont typeface="Arial" panose="020B0604020202020204" pitchFamily="34" charset="0"/>
              <a:buChar char="•"/>
            </a:pPr>
            <a:r>
              <a:rPr lang="en-US" altLang="zh-CN" sz="1100" i="1">
                <a:solidFill>
                  <a:schemeClr val="tx1"/>
                </a:solidFill>
                <a:latin typeface="Arial" panose="020B0604020202020204" pitchFamily="34" charset="0"/>
                <a:cs typeface="Arial" panose="020B0604020202020204" pitchFamily="34" charset="0"/>
              </a:rPr>
              <a:t>‘X’- agnostic</a:t>
            </a:r>
          </a:p>
          <a:p>
            <a:pPr marL="171450" indent="-171450">
              <a:buFont typeface="Arial" panose="020B0604020202020204" pitchFamily="34" charset="0"/>
              <a:buChar char="•"/>
            </a:pPr>
            <a:r>
              <a:rPr lang="en-US" altLang="zh-CN" sz="1100" i="1">
                <a:solidFill>
                  <a:schemeClr val="tx1"/>
                </a:solidFill>
                <a:latin typeface="Arial" panose="020B0604020202020204" pitchFamily="34" charset="0"/>
                <a:cs typeface="Arial" panose="020B0604020202020204" pitchFamily="34" charset="0"/>
              </a:rPr>
              <a:t>‘X’- aware</a:t>
            </a:r>
          </a:p>
        </p:txBody>
      </p:sp>
      <p:sp>
        <p:nvSpPr>
          <p:cNvPr id="11" name="矩形: 圆角 12">
            <a:extLst>
              <a:ext uri="{FF2B5EF4-FFF2-40B4-BE49-F238E27FC236}">
                <a16:creationId xmlns:a16="http://schemas.microsoft.com/office/drawing/2014/main" id="{B583EC6F-7E42-B170-4890-FB7F55A3FD02}"/>
              </a:ext>
            </a:extLst>
          </p:cNvPr>
          <p:cNvSpPr/>
          <p:nvPr/>
        </p:nvSpPr>
        <p:spPr>
          <a:xfrm>
            <a:off x="2658520" y="3343251"/>
            <a:ext cx="1875944" cy="475360"/>
          </a:xfrm>
          <a:prstGeom prst="roundRect">
            <a:avLst/>
          </a:prstGeom>
          <a:solidFill>
            <a:schemeClr val="accent5">
              <a:lumMod val="20000"/>
              <a:lumOff val="80000"/>
            </a:schemeClr>
          </a:soli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a:solidFill>
                  <a:schemeClr val="tx1"/>
                </a:solidFill>
                <a:latin typeface="Arial" panose="020B0604020202020204" pitchFamily="34" charset="0"/>
                <a:cs typeface="Arial" panose="020B0604020202020204" pitchFamily="34" charset="0"/>
              </a:rPr>
              <a:t>Symbolic Simulation</a:t>
            </a:r>
          </a:p>
          <a:p>
            <a:pPr marL="171450" indent="-171450">
              <a:buFont typeface="Arial" panose="020B0604020202020204" pitchFamily="34" charset="0"/>
              <a:buChar char="•"/>
            </a:pPr>
            <a:r>
              <a:rPr lang="en-US" altLang="zh-CN" sz="1100" i="1">
                <a:solidFill>
                  <a:schemeClr val="tx1"/>
                </a:solidFill>
                <a:latin typeface="Arial" panose="020B0604020202020204" pitchFamily="34" charset="0"/>
                <a:cs typeface="Arial" panose="020B0604020202020204" pitchFamily="34" charset="0"/>
              </a:rPr>
              <a:t>substitution</a:t>
            </a:r>
          </a:p>
        </p:txBody>
      </p:sp>
      <p:sp>
        <p:nvSpPr>
          <p:cNvPr id="12" name="箭头: 上弧形 28">
            <a:extLst>
              <a:ext uri="{FF2B5EF4-FFF2-40B4-BE49-F238E27FC236}">
                <a16:creationId xmlns:a16="http://schemas.microsoft.com/office/drawing/2014/main" id="{FC65ACE1-86DB-0B69-5E31-79A5B677CD14}"/>
              </a:ext>
            </a:extLst>
          </p:cNvPr>
          <p:cNvSpPr/>
          <p:nvPr/>
        </p:nvSpPr>
        <p:spPr>
          <a:xfrm rot="8420682">
            <a:off x="5730598" y="3991394"/>
            <a:ext cx="314346" cy="196015"/>
          </a:xfrm>
          <a:prstGeom prst="curvedDownArrow">
            <a:avLst>
              <a:gd name="adj1" fmla="val 25000"/>
              <a:gd name="adj2" fmla="val 64641"/>
              <a:gd name="adj3" fmla="val 38359"/>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3" name="箭头: 上弧形 29">
            <a:extLst>
              <a:ext uri="{FF2B5EF4-FFF2-40B4-BE49-F238E27FC236}">
                <a16:creationId xmlns:a16="http://schemas.microsoft.com/office/drawing/2014/main" id="{94BCCC44-221B-CA15-CB76-7B7FDC8457CA}"/>
              </a:ext>
            </a:extLst>
          </p:cNvPr>
          <p:cNvSpPr/>
          <p:nvPr/>
        </p:nvSpPr>
        <p:spPr>
          <a:xfrm rot="14053838">
            <a:off x="3517905" y="3946696"/>
            <a:ext cx="314346" cy="196015"/>
          </a:xfrm>
          <a:prstGeom prst="curvedDownArrow">
            <a:avLst>
              <a:gd name="adj1" fmla="val 25000"/>
              <a:gd name="adj2" fmla="val 64641"/>
              <a:gd name="adj3" fmla="val 38359"/>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4" name="箭头: 上弧形 30">
            <a:extLst>
              <a:ext uri="{FF2B5EF4-FFF2-40B4-BE49-F238E27FC236}">
                <a16:creationId xmlns:a16="http://schemas.microsoft.com/office/drawing/2014/main" id="{67CA1B72-3ACE-0DDF-5EB1-44B2FE329046}"/>
              </a:ext>
            </a:extLst>
          </p:cNvPr>
          <p:cNvSpPr/>
          <p:nvPr/>
        </p:nvSpPr>
        <p:spPr>
          <a:xfrm rot="19913566">
            <a:off x="3513734" y="2969371"/>
            <a:ext cx="314346" cy="196015"/>
          </a:xfrm>
          <a:prstGeom prst="curvedDownArrow">
            <a:avLst>
              <a:gd name="adj1" fmla="val 25000"/>
              <a:gd name="adj2" fmla="val 64641"/>
              <a:gd name="adj3" fmla="val 38359"/>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20" name="圆角矩形 5">
            <a:extLst>
              <a:ext uri="{FF2B5EF4-FFF2-40B4-BE49-F238E27FC236}">
                <a16:creationId xmlns:a16="http://schemas.microsoft.com/office/drawing/2014/main" id="{5E1508F9-AF7B-FA5C-D40A-8C12ED0E3CCC}"/>
              </a:ext>
            </a:extLst>
          </p:cNvPr>
          <p:cNvSpPr/>
          <p:nvPr/>
        </p:nvSpPr>
        <p:spPr>
          <a:xfrm>
            <a:off x="4983689" y="3291442"/>
            <a:ext cx="2020236" cy="514086"/>
          </a:xfrm>
          <a:prstGeom prst="roundRect">
            <a:avLst>
              <a:gd name="adj" fmla="val 17433"/>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426357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465C1-476C-76E3-E611-C26F0376FC75}"/>
              </a:ext>
            </a:extLst>
          </p:cNvPr>
          <p:cNvSpPr>
            <a:spLocks noGrp="1"/>
          </p:cNvSpPr>
          <p:nvPr>
            <p:ph type="title"/>
          </p:nvPr>
        </p:nvSpPr>
        <p:spPr/>
        <p:txBody>
          <a:bodyPr/>
          <a:lstStyle/>
          <a:p>
            <a:r>
              <a:rPr lang="en-US"/>
              <a:t>Abstraction and Refinement (cont’d)</a:t>
            </a:r>
          </a:p>
        </p:txBody>
      </p:sp>
      <p:sp>
        <p:nvSpPr>
          <p:cNvPr id="3" name="Content Placeholder 2">
            <a:extLst>
              <a:ext uri="{FF2B5EF4-FFF2-40B4-BE49-F238E27FC236}">
                <a16:creationId xmlns:a16="http://schemas.microsoft.com/office/drawing/2014/main" id="{97BDC51F-47F7-BB36-48FC-23BA7FC7F788}"/>
              </a:ext>
            </a:extLst>
          </p:cNvPr>
          <p:cNvSpPr>
            <a:spLocks noGrp="1"/>
          </p:cNvSpPr>
          <p:nvPr>
            <p:ph idx="1"/>
          </p:nvPr>
        </p:nvSpPr>
        <p:spPr/>
        <p:txBody>
          <a:bodyPr>
            <a:normAutofit/>
          </a:bodyPr>
          <a:lstStyle/>
          <a:p>
            <a:r>
              <a:rPr lang="en-US" altLang="zh-CN" sz="2000">
                <a:latin typeface="Calibri" panose="020F0502020204030204" pitchFamily="34" charset="0"/>
                <a:cs typeface="Calibri" panose="020F0502020204030204" pitchFamily="34" charset="0"/>
              </a:rPr>
              <a:t>An example</a:t>
            </a:r>
            <a:r>
              <a:rPr lang="zh-CN" altLang="en-US" sz="2000">
                <a:latin typeface="Calibri" panose="020F0502020204030204" pitchFamily="34" charset="0"/>
                <a:cs typeface="Calibri" panose="020F0502020204030204" pitchFamily="34" charset="0"/>
              </a:rPr>
              <a:t> </a:t>
            </a:r>
            <a:r>
              <a:rPr lang="en-US" altLang="zh-CN" sz="2000">
                <a:latin typeface="Calibri" panose="020F0502020204030204" pitchFamily="34" charset="0"/>
                <a:cs typeface="Calibri" panose="020F0502020204030204" pitchFamily="34" charset="0"/>
              </a:rPr>
              <a:t>in</a:t>
            </a:r>
            <a:r>
              <a:rPr lang="zh-CN" altLang="en-US" sz="2000">
                <a:latin typeface="Calibri" panose="020F0502020204030204" pitchFamily="34" charset="0"/>
                <a:cs typeface="Calibri" panose="020F0502020204030204" pitchFamily="34" charset="0"/>
              </a:rPr>
              <a:t> </a:t>
            </a:r>
            <a:r>
              <a:rPr lang="en-US" altLang="zh-CN" sz="2000">
                <a:latin typeface="Calibri" panose="020F0502020204030204" pitchFamily="34" charset="0"/>
                <a:cs typeface="Calibri" panose="020F0502020204030204" pitchFamily="34" charset="0"/>
              </a:rPr>
              <a:t>processor verification: stage-based abstraction</a:t>
            </a:r>
            <a:endParaRPr lang="en-US" sz="2000"/>
          </a:p>
        </p:txBody>
      </p:sp>
      <p:sp>
        <p:nvSpPr>
          <p:cNvPr id="4" name="Slide Number Placeholder 3">
            <a:extLst>
              <a:ext uri="{FF2B5EF4-FFF2-40B4-BE49-F238E27FC236}">
                <a16:creationId xmlns:a16="http://schemas.microsoft.com/office/drawing/2014/main" id="{3EA9E097-882D-2843-4C65-6768F0D8160A}"/>
              </a:ext>
            </a:extLst>
          </p:cNvPr>
          <p:cNvSpPr>
            <a:spLocks noGrp="1"/>
          </p:cNvSpPr>
          <p:nvPr>
            <p:ph type="sldNum" sz="quarter" idx="12"/>
          </p:nvPr>
        </p:nvSpPr>
        <p:spPr/>
        <p:txBody>
          <a:bodyPr/>
          <a:lstStyle/>
          <a:p>
            <a:fld id="{11C0C6D2-0806-7544-84E2-13A8C37B7D3D}" type="slidenum">
              <a:rPr lang="en-US" smtClean="0"/>
              <a:t>14</a:t>
            </a:fld>
            <a:endParaRPr lang="en-US"/>
          </a:p>
        </p:txBody>
      </p:sp>
      <p:sp>
        <p:nvSpPr>
          <p:cNvPr id="5" name="TextBox 27">
            <a:extLst>
              <a:ext uri="{FF2B5EF4-FFF2-40B4-BE49-F238E27FC236}">
                <a16:creationId xmlns:a16="http://schemas.microsoft.com/office/drawing/2014/main" id="{9DD6DCB0-5477-81A8-69D5-A4A9655EAA60}"/>
              </a:ext>
            </a:extLst>
          </p:cNvPr>
          <p:cNvSpPr txBox="1"/>
          <p:nvPr/>
        </p:nvSpPr>
        <p:spPr>
          <a:xfrm>
            <a:off x="1630028" y="1864946"/>
            <a:ext cx="1322765" cy="646331"/>
          </a:xfrm>
          <a:prstGeom prst="rect">
            <a:avLst/>
          </a:prstGeom>
          <a:noFill/>
        </p:spPr>
        <p:txBody>
          <a:bodyPr wrap="square" rtlCol="0">
            <a:spAutoFit/>
          </a:bodyPr>
          <a:lstStyle/>
          <a:p>
            <a:r>
              <a:rPr lang="en-US"/>
              <a:t>Instruction @ stage1</a:t>
            </a:r>
          </a:p>
        </p:txBody>
      </p:sp>
      <p:sp>
        <p:nvSpPr>
          <p:cNvPr id="6" name="TextBox 60">
            <a:extLst>
              <a:ext uri="{FF2B5EF4-FFF2-40B4-BE49-F238E27FC236}">
                <a16:creationId xmlns:a16="http://schemas.microsoft.com/office/drawing/2014/main" id="{0E4AFFDA-3571-ACA1-21CD-B9E9C1BBE377}"/>
              </a:ext>
            </a:extLst>
          </p:cNvPr>
          <p:cNvSpPr txBox="1"/>
          <p:nvPr/>
        </p:nvSpPr>
        <p:spPr>
          <a:xfrm>
            <a:off x="3175330" y="1855353"/>
            <a:ext cx="1322765" cy="646331"/>
          </a:xfrm>
          <a:prstGeom prst="rect">
            <a:avLst/>
          </a:prstGeom>
          <a:noFill/>
        </p:spPr>
        <p:txBody>
          <a:bodyPr wrap="square" rtlCol="0">
            <a:spAutoFit/>
          </a:bodyPr>
          <a:lstStyle/>
          <a:p>
            <a:r>
              <a:rPr lang="en-US"/>
              <a:t>Instruction @ stage2</a:t>
            </a:r>
          </a:p>
        </p:txBody>
      </p:sp>
      <p:sp>
        <p:nvSpPr>
          <p:cNvPr id="7" name="TextBox 61">
            <a:extLst>
              <a:ext uri="{FF2B5EF4-FFF2-40B4-BE49-F238E27FC236}">
                <a16:creationId xmlns:a16="http://schemas.microsoft.com/office/drawing/2014/main" id="{4C5BA8DF-672E-694B-C820-83AA3BCE223F}"/>
              </a:ext>
            </a:extLst>
          </p:cNvPr>
          <p:cNvSpPr txBox="1"/>
          <p:nvPr/>
        </p:nvSpPr>
        <p:spPr>
          <a:xfrm>
            <a:off x="4875687" y="1862647"/>
            <a:ext cx="1322765" cy="646331"/>
          </a:xfrm>
          <a:prstGeom prst="rect">
            <a:avLst/>
          </a:prstGeom>
          <a:noFill/>
        </p:spPr>
        <p:txBody>
          <a:bodyPr wrap="square" rtlCol="0">
            <a:spAutoFit/>
          </a:bodyPr>
          <a:lstStyle/>
          <a:p>
            <a:r>
              <a:rPr lang="en-US"/>
              <a:t>Instruction @ stage3</a:t>
            </a:r>
          </a:p>
        </p:txBody>
      </p:sp>
      <p:grpSp>
        <p:nvGrpSpPr>
          <p:cNvPr id="8" name="组合 7">
            <a:extLst>
              <a:ext uri="{FF2B5EF4-FFF2-40B4-BE49-F238E27FC236}">
                <a16:creationId xmlns:a16="http://schemas.microsoft.com/office/drawing/2014/main" id="{F0DE0E8B-5137-2EF7-F11E-AADD1F54D161}"/>
              </a:ext>
            </a:extLst>
          </p:cNvPr>
          <p:cNvGrpSpPr/>
          <p:nvPr/>
        </p:nvGrpSpPr>
        <p:grpSpPr>
          <a:xfrm>
            <a:off x="1539793" y="2519270"/>
            <a:ext cx="3759960" cy="1846583"/>
            <a:chOff x="880620" y="2228929"/>
            <a:chExt cx="3759960" cy="1846583"/>
          </a:xfrm>
        </p:grpSpPr>
        <p:sp>
          <p:nvSpPr>
            <p:cNvPr id="9" name="Oval 1">
              <a:extLst>
                <a:ext uri="{FF2B5EF4-FFF2-40B4-BE49-F238E27FC236}">
                  <a16:creationId xmlns:a16="http://schemas.microsoft.com/office/drawing/2014/main" id="{B8F5967A-C2D9-C58A-2B56-E68FEA3373B6}"/>
                </a:ext>
              </a:extLst>
            </p:cNvPr>
            <p:cNvSpPr/>
            <p:nvPr/>
          </p:nvSpPr>
          <p:spPr>
            <a:xfrm>
              <a:off x="1363980" y="2377011"/>
              <a:ext cx="350520" cy="350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30">
              <a:extLst>
                <a:ext uri="{FF2B5EF4-FFF2-40B4-BE49-F238E27FC236}">
                  <a16:creationId xmlns:a16="http://schemas.microsoft.com/office/drawing/2014/main" id="{536212BB-88E1-0D7E-B4F4-9B9F1E9CAECF}"/>
                </a:ext>
              </a:extLst>
            </p:cNvPr>
            <p:cNvSpPr/>
            <p:nvPr/>
          </p:nvSpPr>
          <p:spPr>
            <a:xfrm>
              <a:off x="2827020" y="2377011"/>
              <a:ext cx="350520" cy="350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31">
              <a:extLst>
                <a:ext uri="{FF2B5EF4-FFF2-40B4-BE49-F238E27FC236}">
                  <a16:creationId xmlns:a16="http://schemas.microsoft.com/office/drawing/2014/main" id="{AD806EE2-FA95-84E5-0743-D8C0C78F4774}"/>
                </a:ext>
              </a:extLst>
            </p:cNvPr>
            <p:cNvSpPr/>
            <p:nvPr/>
          </p:nvSpPr>
          <p:spPr>
            <a:xfrm>
              <a:off x="4290060" y="2372823"/>
              <a:ext cx="350520" cy="350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32">
              <a:extLst>
                <a:ext uri="{FF2B5EF4-FFF2-40B4-BE49-F238E27FC236}">
                  <a16:creationId xmlns:a16="http://schemas.microsoft.com/office/drawing/2014/main" id="{7B5220D2-CA4C-CC29-D82B-03EA32BA289B}"/>
                </a:ext>
              </a:extLst>
            </p:cNvPr>
            <p:cNvSpPr/>
            <p:nvPr/>
          </p:nvSpPr>
          <p:spPr>
            <a:xfrm>
              <a:off x="1889760" y="2932895"/>
              <a:ext cx="350520" cy="35052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Oval 33">
              <a:extLst>
                <a:ext uri="{FF2B5EF4-FFF2-40B4-BE49-F238E27FC236}">
                  <a16:creationId xmlns:a16="http://schemas.microsoft.com/office/drawing/2014/main" id="{8E28604D-E056-F184-AE50-0C8B75A9FD52}"/>
                </a:ext>
              </a:extLst>
            </p:cNvPr>
            <p:cNvSpPr/>
            <p:nvPr/>
          </p:nvSpPr>
          <p:spPr>
            <a:xfrm>
              <a:off x="1432560" y="3283415"/>
              <a:ext cx="350520" cy="35052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Oval 34">
              <a:extLst>
                <a:ext uri="{FF2B5EF4-FFF2-40B4-BE49-F238E27FC236}">
                  <a16:creationId xmlns:a16="http://schemas.microsoft.com/office/drawing/2014/main" id="{9073CF16-C739-3590-5384-70D8D111E846}"/>
                </a:ext>
              </a:extLst>
            </p:cNvPr>
            <p:cNvSpPr/>
            <p:nvPr/>
          </p:nvSpPr>
          <p:spPr>
            <a:xfrm>
              <a:off x="1889760" y="3520162"/>
              <a:ext cx="350520" cy="35052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5" name="Straight Arrow Connector 4">
              <a:extLst>
                <a:ext uri="{FF2B5EF4-FFF2-40B4-BE49-F238E27FC236}">
                  <a16:creationId xmlns:a16="http://schemas.microsoft.com/office/drawing/2014/main" id="{75A0A7CA-14A7-4392-3838-DA5FD876D6BD}"/>
                </a:ext>
              </a:extLst>
            </p:cNvPr>
            <p:cNvCxnSpPr>
              <a:stCxn id="9" idx="6"/>
              <a:endCxn id="10" idx="2"/>
            </p:cNvCxnSpPr>
            <p:nvPr/>
          </p:nvCxnSpPr>
          <p:spPr>
            <a:xfrm>
              <a:off x="1714500" y="2552271"/>
              <a:ext cx="11125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2">
              <a:extLst>
                <a:ext uri="{FF2B5EF4-FFF2-40B4-BE49-F238E27FC236}">
                  <a16:creationId xmlns:a16="http://schemas.microsoft.com/office/drawing/2014/main" id="{6E7A5F46-E59E-C80C-6905-FAC9B0361772}"/>
                </a:ext>
              </a:extLst>
            </p:cNvPr>
            <p:cNvCxnSpPr>
              <a:stCxn id="10" idx="6"/>
              <a:endCxn id="11" idx="2"/>
            </p:cNvCxnSpPr>
            <p:nvPr/>
          </p:nvCxnSpPr>
          <p:spPr>
            <a:xfrm flipV="1">
              <a:off x="3177540" y="2548083"/>
              <a:ext cx="1112520" cy="4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4">
              <a:extLst>
                <a:ext uri="{FF2B5EF4-FFF2-40B4-BE49-F238E27FC236}">
                  <a16:creationId xmlns:a16="http://schemas.microsoft.com/office/drawing/2014/main" id="{0C08D52A-55F8-27A1-F8D7-AE9717BB33C2}"/>
                </a:ext>
              </a:extLst>
            </p:cNvPr>
            <p:cNvCxnSpPr>
              <a:stCxn id="9" idx="5"/>
              <a:endCxn id="12" idx="1"/>
            </p:cNvCxnSpPr>
            <p:nvPr/>
          </p:nvCxnSpPr>
          <p:spPr>
            <a:xfrm>
              <a:off x="1663168" y="2676199"/>
              <a:ext cx="277924" cy="308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6">
              <a:extLst>
                <a:ext uri="{FF2B5EF4-FFF2-40B4-BE49-F238E27FC236}">
                  <a16:creationId xmlns:a16="http://schemas.microsoft.com/office/drawing/2014/main" id="{E705AC67-8452-629E-16A8-9AF205952337}"/>
                </a:ext>
              </a:extLst>
            </p:cNvPr>
            <p:cNvCxnSpPr>
              <a:stCxn id="12" idx="4"/>
              <a:endCxn id="14" idx="0"/>
            </p:cNvCxnSpPr>
            <p:nvPr/>
          </p:nvCxnSpPr>
          <p:spPr>
            <a:xfrm>
              <a:off x="2065020" y="3283415"/>
              <a:ext cx="0" cy="2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F8FA4FA-C285-3CA4-D7F2-29747308187D}"/>
                </a:ext>
              </a:extLst>
            </p:cNvPr>
            <p:cNvCxnSpPr>
              <a:stCxn id="14" idx="2"/>
              <a:endCxn id="13" idx="5"/>
            </p:cNvCxnSpPr>
            <p:nvPr/>
          </p:nvCxnSpPr>
          <p:spPr>
            <a:xfrm flipH="1" flipV="1">
              <a:off x="1731748" y="3582603"/>
              <a:ext cx="158012" cy="112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3F7156A-B952-FA43-9967-4D0C6795C99A}"/>
                </a:ext>
              </a:extLst>
            </p:cNvPr>
            <p:cNvCxnSpPr>
              <a:stCxn id="13" idx="6"/>
              <a:endCxn id="14" idx="1"/>
            </p:cNvCxnSpPr>
            <p:nvPr/>
          </p:nvCxnSpPr>
          <p:spPr>
            <a:xfrm>
              <a:off x="1783080" y="3458675"/>
              <a:ext cx="158012" cy="112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2">
              <a:extLst>
                <a:ext uri="{FF2B5EF4-FFF2-40B4-BE49-F238E27FC236}">
                  <a16:creationId xmlns:a16="http://schemas.microsoft.com/office/drawing/2014/main" id="{712354C2-683A-FF3F-A9CA-C8FA1A4136E7}"/>
                </a:ext>
              </a:extLst>
            </p:cNvPr>
            <p:cNvCxnSpPr>
              <a:stCxn id="13" idx="0"/>
              <a:endCxn id="9" idx="4"/>
            </p:cNvCxnSpPr>
            <p:nvPr/>
          </p:nvCxnSpPr>
          <p:spPr>
            <a:xfrm flipH="1" flipV="1">
              <a:off x="1539240" y="2727531"/>
              <a:ext cx="68580" cy="555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9">
              <a:extLst>
                <a:ext uri="{FF2B5EF4-FFF2-40B4-BE49-F238E27FC236}">
                  <a16:creationId xmlns:a16="http://schemas.microsoft.com/office/drawing/2014/main" id="{34ECF63D-17FD-A7C6-3EF5-61D4DCDC21CE}"/>
                </a:ext>
              </a:extLst>
            </p:cNvPr>
            <p:cNvSpPr txBox="1"/>
            <p:nvPr/>
          </p:nvSpPr>
          <p:spPr>
            <a:xfrm>
              <a:off x="1991685" y="2228929"/>
              <a:ext cx="636713" cy="369332"/>
            </a:xfrm>
            <a:prstGeom prst="rect">
              <a:avLst/>
            </a:prstGeom>
            <a:noFill/>
          </p:spPr>
          <p:txBody>
            <a:bodyPr wrap="none" rtlCol="0">
              <a:spAutoFit/>
            </a:bodyPr>
            <a:lstStyle/>
            <a:p>
              <a:r>
                <a:rPr lang="en-US"/>
                <a:t>!stall</a:t>
              </a:r>
            </a:p>
          </p:txBody>
        </p:sp>
        <p:sp>
          <p:nvSpPr>
            <p:cNvPr id="23" name="TextBox 62">
              <a:extLst>
                <a:ext uri="{FF2B5EF4-FFF2-40B4-BE49-F238E27FC236}">
                  <a16:creationId xmlns:a16="http://schemas.microsoft.com/office/drawing/2014/main" id="{2BC29835-A6C7-EC9E-F8E4-15F8DC5F9663}"/>
                </a:ext>
              </a:extLst>
            </p:cNvPr>
            <p:cNvSpPr txBox="1"/>
            <p:nvPr/>
          </p:nvSpPr>
          <p:spPr>
            <a:xfrm>
              <a:off x="880620" y="2758627"/>
              <a:ext cx="570990" cy="369332"/>
            </a:xfrm>
            <a:prstGeom prst="rect">
              <a:avLst/>
            </a:prstGeom>
            <a:noFill/>
          </p:spPr>
          <p:txBody>
            <a:bodyPr wrap="none" rtlCol="0">
              <a:spAutoFit/>
            </a:bodyPr>
            <a:lstStyle/>
            <a:p>
              <a:r>
                <a:rPr lang="en-US"/>
                <a:t>stall</a:t>
              </a:r>
            </a:p>
          </p:txBody>
        </p:sp>
        <p:sp>
          <p:nvSpPr>
            <p:cNvPr id="24" name="Freeform: Shape 35">
              <a:extLst>
                <a:ext uri="{FF2B5EF4-FFF2-40B4-BE49-F238E27FC236}">
                  <a16:creationId xmlns:a16="http://schemas.microsoft.com/office/drawing/2014/main" id="{B614B705-69C8-5ECD-53F3-0916D8B030CB}"/>
                </a:ext>
              </a:extLst>
            </p:cNvPr>
            <p:cNvSpPr/>
            <p:nvPr/>
          </p:nvSpPr>
          <p:spPr>
            <a:xfrm>
              <a:off x="1151424" y="2284812"/>
              <a:ext cx="1318659" cy="1790700"/>
            </a:xfrm>
            <a:custGeom>
              <a:avLst/>
              <a:gdLst>
                <a:gd name="connsiteX0" fmla="*/ 632859 w 1318659"/>
                <a:gd name="connsiteY0" fmla="*/ 53340 h 1790700"/>
                <a:gd name="connsiteX1" fmla="*/ 655719 w 1318659"/>
                <a:gd name="connsiteY1" fmla="*/ 91440 h 1790700"/>
                <a:gd name="connsiteX2" fmla="*/ 693819 w 1318659"/>
                <a:gd name="connsiteY2" fmla="*/ 182880 h 1790700"/>
                <a:gd name="connsiteX3" fmla="*/ 739539 w 1318659"/>
                <a:gd name="connsiteY3" fmla="*/ 236220 h 1790700"/>
                <a:gd name="connsiteX4" fmla="*/ 853839 w 1318659"/>
                <a:gd name="connsiteY4" fmla="*/ 396240 h 1790700"/>
                <a:gd name="connsiteX5" fmla="*/ 975759 w 1318659"/>
                <a:gd name="connsiteY5" fmla="*/ 502920 h 1790700"/>
                <a:gd name="connsiteX6" fmla="*/ 1112919 w 1318659"/>
                <a:gd name="connsiteY6" fmla="*/ 609600 h 1790700"/>
                <a:gd name="connsiteX7" fmla="*/ 1173879 w 1318659"/>
                <a:gd name="connsiteY7" fmla="*/ 678180 h 1790700"/>
                <a:gd name="connsiteX8" fmla="*/ 1211979 w 1318659"/>
                <a:gd name="connsiteY8" fmla="*/ 739140 h 1790700"/>
                <a:gd name="connsiteX9" fmla="*/ 1257699 w 1318659"/>
                <a:gd name="connsiteY9" fmla="*/ 838200 h 1790700"/>
                <a:gd name="connsiteX10" fmla="*/ 1318659 w 1318659"/>
                <a:gd name="connsiteY10" fmla="*/ 1066800 h 1790700"/>
                <a:gd name="connsiteX11" fmla="*/ 1288179 w 1318659"/>
                <a:gd name="connsiteY11" fmla="*/ 1310640 h 1790700"/>
                <a:gd name="connsiteX12" fmla="*/ 1219599 w 1318659"/>
                <a:gd name="connsiteY12" fmla="*/ 1394460 h 1790700"/>
                <a:gd name="connsiteX13" fmla="*/ 1120539 w 1318659"/>
                <a:gd name="connsiteY13" fmla="*/ 1501140 h 1790700"/>
                <a:gd name="connsiteX14" fmla="*/ 983379 w 1318659"/>
                <a:gd name="connsiteY14" fmla="*/ 1630680 h 1790700"/>
                <a:gd name="connsiteX15" fmla="*/ 693819 w 1318659"/>
                <a:gd name="connsiteY15" fmla="*/ 1775460 h 1790700"/>
                <a:gd name="connsiteX16" fmla="*/ 602379 w 1318659"/>
                <a:gd name="connsiteY16" fmla="*/ 1790700 h 1790700"/>
                <a:gd name="connsiteX17" fmla="*/ 267099 w 1318659"/>
                <a:gd name="connsiteY17" fmla="*/ 1737360 h 1790700"/>
                <a:gd name="connsiteX18" fmla="*/ 198519 w 1318659"/>
                <a:gd name="connsiteY18" fmla="*/ 1691640 h 1790700"/>
                <a:gd name="connsiteX19" fmla="*/ 107079 w 1318659"/>
                <a:gd name="connsiteY19" fmla="*/ 1539240 h 1790700"/>
                <a:gd name="connsiteX20" fmla="*/ 53739 w 1318659"/>
                <a:gd name="connsiteY20" fmla="*/ 1249680 h 1790700"/>
                <a:gd name="connsiteX21" fmla="*/ 46119 w 1318659"/>
                <a:gd name="connsiteY21" fmla="*/ 1165860 h 1790700"/>
                <a:gd name="connsiteX22" fmla="*/ 30879 w 1318659"/>
                <a:gd name="connsiteY22" fmla="*/ 1043940 h 1790700"/>
                <a:gd name="connsiteX23" fmla="*/ 399 w 1318659"/>
                <a:gd name="connsiteY23" fmla="*/ 708660 h 1790700"/>
                <a:gd name="connsiteX24" fmla="*/ 15639 w 1318659"/>
                <a:gd name="connsiteY24" fmla="*/ 274320 h 1790700"/>
                <a:gd name="connsiteX25" fmla="*/ 99459 w 1318659"/>
                <a:gd name="connsiteY25" fmla="*/ 175260 h 1790700"/>
                <a:gd name="connsiteX26" fmla="*/ 198519 w 1318659"/>
                <a:gd name="connsiteY26" fmla="*/ 106680 h 1790700"/>
                <a:gd name="connsiteX27" fmla="*/ 282339 w 1318659"/>
                <a:gd name="connsiteY27" fmla="*/ 76200 h 1790700"/>
                <a:gd name="connsiteX28" fmla="*/ 350919 w 1318659"/>
                <a:gd name="connsiteY28" fmla="*/ 45720 h 1790700"/>
                <a:gd name="connsiteX29" fmla="*/ 427119 w 1318659"/>
                <a:gd name="connsiteY29" fmla="*/ 22860 h 1790700"/>
                <a:gd name="connsiteX30" fmla="*/ 526179 w 1318659"/>
                <a:gd name="connsiteY30" fmla="*/ 0 h 1790700"/>
                <a:gd name="connsiteX31" fmla="*/ 648099 w 1318659"/>
                <a:gd name="connsiteY31" fmla="*/ 7620 h 1790700"/>
                <a:gd name="connsiteX32" fmla="*/ 632859 w 1318659"/>
                <a:gd name="connsiteY32" fmla="*/ 53340 h 179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318659" h="1790700">
                  <a:moveTo>
                    <a:pt x="632859" y="53340"/>
                  </a:moveTo>
                  <a:cubicBezTo>
                    <a:pt x="634129" y="67310"/>
                    <a:pt x="649590" y="77957"/>
                    <a:pt x="655719" y="91440"/>
                  </a:cubicBezTo>
                  <a:cubicBezTo>
                    <a:pt x="677361" y="139052"/>
                    <a:pt x="662700" y="137930"/>
                    <a:pt x="693819" y="182880"/>
                  </a:cubicBezTo>
                  <a:cubicBezTo>
                    <a:pt x="707149" y="202134"/>
                    <a:pt x="726110" y="217036"/>
                    <a:pt x="739539" y="236220"/>
                  </a:cubicBezTo>
                  <a:cubicBezTo>
                    <a:pt x="844781" y="386565"/>
                    <a:pt x="753985" y="286400"/>
                    <a:pt x="853839" y="396240"/>
                  </a:cubicBezTo>
                  <a:cubicBezTo>
                    <a:pt x="885026" y="430546"/>
                    <a:pt x="957815" y="488964"/>
                    <a:pt x="975759" y="502920"/>
                  </a:cubicBezTo>
                  <a:cubicBezTo>
                    <a:pt x="1021479" y="538480"/>
                    <a:pt x="1074438" y="566309"/>
                    <a:pt x="1112919" y="609600"/>
                  </a:cubicBezTo>
                  <a:cubicBezTo>
                    <a:pt x="1133239" y="632460"/>
                    <a:pt x="1155300" y="653884"/>
                    <a:pt x="1173879" y="678180"/>
                  </a:cubicBezTo>
                  <a:cubicBezTo>
                    <a:pt x="1188435" y="697215"/>
                    <a:pt x="1200860" y="717913"/>
                    <a:pt x="1211979" y="739140"/>
                  </a:cubicBezTo>
                  <a:cubicBezTo>
                    <a:pt x="1228854" y="771355"/>
                    <a:pt x="1245271" y="804022"/>
                    <a:pt x="1257699" y="838200"/>
                  </a:cubicBezTo>
                  <a:cubicBezTo>
                    <a:pt x="1297079" y="946495"/>
                    <a:pt x="1299749" y="972251"/>
                    <a:pt x="1318659" y="1066800"/>
                  </a:cubicBezTo>
                  <a:cubicBezTo>
                    <a:pt x="1308499" y="1148080"/>
                    <a:pt x="1311884" y="1232232"/>
                    <a:pt x="1288179" y="1310640"/>
                  </a:cubicBezTo>
                  <a:cubicBezTo>
                    <a:pt x="1277732" y="1345196"/>
                    <a:pt x="1241477" y="1365745"/>
                    <a:pt x="1219599" y="1394460"/>
                  </a:cubicBezTo>
                  <a:cubicBezTo>
                    <a:pt x="1081169" y="1576149"/>
                    <a:pt x="1236119" y="1400008"/>
                    <a:pt x="1120539" y="1501140"/>
                  </a:cubicBezTo>
                  <a:cubicBezTo>
                    <a:pt x="1073211" y="1542552"/>
                    <a:pt x="1038126" y="1599736"/>
                    <a:pt x="983379" y="1630680"/>
                  </a:cubicBezTo>
                  <a:cubicBezTo>
                    <a:pt x="883769" y="1686981"/>
                    <a:pt x="802321" y="1743311"/>
                    <a:pt x="693819" y="1775460"/>
                  </a:cubicBezTo>
                  <a:cubicBezTo>
                    <a:pt x="664192" y="1784238"/>
                    <a:pt x="632859" y="1785620"/>
                    <a:pt x="602379" y="1790700"/>
                  </a:cubicBezTo>
                  <a:cubicBezTo>
                    <a:pt x="529169" y="1781915"/>
                    <a:pt x="346257" y="1765631"/>
                    <a:pt x="267099" y="1737360"/>
                  </a:cubicBezTo>
                  <a:cubicBezTo>
                    <a:pt x="241225" y="1728119"/>
                    <a:pt x="221379" y="1706880"/>
                    <a:pt x="198519" y="1691640"/>
                  </a:cubicBezTo>
                  <a:cubicBezTo>
                    <a:pt x="168032" y="1645910"/>
                    <a:pt x="127859" y="1590035"/>
                    <a:pt x="107079" y="1539240"/>
                  </a:cubicBezTo>
                  <a:cubicBezTo>
                    <a:pt x="79055" y="1470736"/>
                    <a:pt x="57158" y="1287285"/>
                    <a:pt x="53739" y="1249680"/>
                  </a:cubicBezTo>
                  <a:cubicBezTo>
                    <a:pt x="51199" y="1221740"/>
                    <a:pt x="49217" y="1193744"/>
                    <a:pt x="46119" y="1165860"/>
                  </a:cubicBezTo>
                  <a:cubicBezTo>
                    <a:pt x="41596" y="1125154"/>
                    <a:pt x="34505" y="1084735"/>
                    <a:pt x="30879" y="1043940"/>
                  </a:cubicBezTo>
                  <a:cubicBezTo>
                    <a:pt x="-2506" y="668364"/>
                    <a:pt x="33466" y="956665"/>
                    <a:pt x="399" y="708660"/>
                  </a:cubicBezTo>
                  <a:cubicBezTo>
                    <a:pt x="5479" y="563880"/>
                    <a:pt x="-10813" y="416754"/>
                    <a:pt x="15639" y="274320"/>
                  </a:cubicBezTo>
                  <a:cubicBezTo>
                    <a:pt x="23537" y="231793"/>
                    <a:pt x="63895" y="199881"/>
                    <a:pt x="99459" y="175260"/>
                  </a:cubicBezTo>
                  <a:cubicBezTo>
                    <a:pt x="132479" y="152400"/>
                    <a:pt x="160776" y="120405"/>
                    <a:pt x="198519" y="106680"/>
                  </a:cubicBezTo>
                  <a:cubicBezTo>
                    <a:pt x="226459" y="96520"/>
                    <a:pt x="254735" y="87241"/>
                    <a:pt x="282339" y="76200"/>
                  </a:cubicBezTo>
                  <a:cubicBezTo>
                    <a:pt x="305566" y="66909"/>
                    <a:pt x="327445" y="54368"/>
                    <a:pt x="350919" y="45720"/>
                  </a:cubicBezTo>
                  <a:cubicBezTo>
                    <a:pt x="375802" y="36552"/>
                    <a:pt x="401568" y="29957"/>
                    <a:pt x="427119" y="22860"/>
                  </a:cubicBezTo>
                  <a:cubicBezTo>
                    <a:pt x="474385" y="9731"/>
                    <a:pt x="483777" y="8480"/>
                    <a:pt x="526179" y="0"/>
                  </a:cubicBezTo>
                  <a:lnTo>
                    <a:pt x="648099" y="7620"/>
                  </a:lnTo>
                  <a:cubicBezTo>
                    <a:pt x="662222" y="12080"/>
                    <a:pt x="631589" y="39370"/>
                    <a:pt x="632859" y="53340"/>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TextBox 36">
            <a:extLst>
              <a:ext uri="{FF2B5EF4-FFF2-40B4-BE49-F238E27FC236}">
                <a16:creationId xmlns:a16="http://schemas.microsoft.com/office/drawing/2014/main" id="{8386A027-9A71-40FB-6EA5-8D9BA8036332}"/>
              </a:ext>
            </a:extLst>
          </p:cNvPr>
          <p:cNvSpPr txBox="1"/>
          <p:nvPr/>
        </p:nvSpPr>
        <p:spPr>
          <a:xfrm>
            <a:off x="3908756" y="3385704"/>
            <a:ext cx="4130292" cy="646331"/>
          </a:xfrm>
          <a:prstGeom prst="rect">
            <a:avLst/>
          </a:prstGeom>
          <a:noFill/>
        </p:spPr>
        <p:txBody>
          <a:bodyPr wrap="square" rtlCol="0">
            <a:spAutoFit/>
          </a:bodyPr>
          <a:lstStyle/>
          <a:p>
            <a:r>
              <a:rPr lang="en-US"/>
              <a:t>Instruction can stall in stage 1, but we can abstract it with only finite (abstract) states</a:t>
            </a:r>
          </a:p>
        </p:txBody>
      </p:sp>
      <p:sp>
        <p:nvSpPr>
          <p:cNvPr id="26" name="TextBox 63">
            <a:extLst>
              <a:ext uri="{FF2B5EF4-FFF2-40B4-BE49-F238E27FC236}">
                <a16:creationId xmlns:a16="http://schemas.microsoft.com/office/drawing/2014/main" id="{1AF2844D-579E-8224-3D00-36F3B5652264}"/>
              </a:ext>
            </a:extLst>
          </p:cNvPr>
          <p:cNvSpPr txBox="1"/>
          <p:nvPr/>
        </p:nvSpPr>
        <p:spPr>
          <a:xfrm>
            <a:off x="3908756" y="4248443"/>
            <a:ext cx="4407660" cy="369332"/>
          </a:xfrm>
          <a:prstGeom prst="rect">
            <a:avLst/>
          </a:prstGeom>
          <a:noFill/>
        </p:spPr>
        <p:txBody>
          <a:bodyPr wrap="square" rtlCol="0">
            <a:spAutoFit/>
          </a:bodyPr>
          <a:lstStyle/>
          <a:p>
            <a:r>
              <a:rPr lang="en-US"/>
              <a:t>Similar for other stages</a:t>
            </a:r>
          </a:p>
        </p:txBody>
      </p:sp>
    </p:spTree>
    <p:custDataLst>
      <p:tags r:id="rId1"/>
    </p:custDataLst>
    <p:extLst>
      <p:ext uri="{BB962C8B-B14F-4D97-AF65-F5344CB8AC3E}">
        <p14:creationId xmlns:p14="http://schemas.microsoft.com/office/powerpoint/2010/main" val="907686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4F057-32BE-2F05-8B5A-AE824913F85D}"/>
              </a:ext>
            </a:extLst>
          </p:cNvPr>
          <p:cNvSpPr>
            <a:spLocks noGrp="1"/>
          </p:cNvSpPr>
          <p:nvPr>
            <p:ph type="title"/>
          </p:nvPr>
        </p:nvSpPr>
        <p:spPr/>
        <p:txBody>
          <a:bodyPr/>
          <a:lstStyle/>
          <a:p>
            <a:r>
              <a:rPr lang="en-US"/>
              <a:t>Extracting Simulation Traces</a:t>
            </a:r>
          </a:p>
        </p:txBody>
      </p:sp>
      <p:sp>
        <p:nvSpPr>
          <p:cNvPr id="3" name="Content Placeholder 2">
            <a:extLst>
              <a:ext uri="{FF2B5EF4-FFF2-40B4-BE49-F238E27FC236}">
                <a16:creationId xmlns:a16="http://schemas.microsoft.com/office/drawing/2014/main" id="{67D6F165-17C4-3ABF-E44D-BF411303C9F3}"/>
              </a:ext>
            </a:extLst>
          </p:cNvPr>
          <p:cNvSpPr>
            <a:spLocks noGrp="1"/>
          </p:cNvSpPr>
          <p:nvPr>
            <p:ph idx="1"/>
          </p:nvPr>
        </p:nvSpPr>
        <p:spPr>
          <a:xfrm>
            <a:off x="827584" y="1200150"/>
            <a:ext cx="4616483" cy="3078773"/>
          </a:xfrm>
        </p:spPr>
        <p:txBody>
          <a:bodyPr>
            <a:normAutofit/>
          </a:bodyPr>
          <a:lstStyle/>
          <a:p>
            <a:r>
              <a:rPr lang="en-US" sz="2000"/>
              <a:t>Property verification</a:t>
            </a:r>
          </a:p>
          <a:p>
            <a:pPr marL="0" indent="0">
              <a:buNone/>
            </a:pPr>
            <a:r>
              <a:rPr lang="en-US" sz="2000"/>
              <a:t>E.g., check safety properties </a:t>
            </a:r>
            <a:r>
              <a:rPr lang="en-US" sz="2000">
                <a:sym typeface="Wingdings" panose="05000000000000000000" pitchFamily="2" charset="2"/>
              </a:rPr>
              <a:t></a:t>
            </a:r>
            <a:r>
              <a:rPr lang="en-US" sz="2000"/>
              <a:t> check all states in a fixed-point meets the property</a:t>
            </a:r>
          </a:p>
          <a:p>
            <a:pPr marL="0" indent="0">
              <a:buNone/>
            </a:pPr>
            <a:endParaRPr lang="en-US" sz="2000"/>
          </a:p>
          <a:p>
            <a:r>
              <a:rPr lang="en-US" sz="2000"/>
              <a:t>Proof generation</a:t>
            </a:r>
          </a:p>
          <a:p>
            <a:pPr marL="0" indent="0">
              <a:buNone/>
            </a:pPr>
            <a:r>
              <a:rPr lang="en-US" sz="2000"/>
              <a:t>Extract all states in the fixed-point (in some abstract domain) and see if that makes an inductive invariant</a:t>
            </a:r>
          </a:p>
          <a:p>
            <a:endParaRPr lang="en-US" sz="2000"/>
          </a:p>
        </p:txBody>
      </p:sp>
      <p:sp>
        <p:nvSpPr>
          <p:cNvPr id="4" name="Slide Number Placeholder 3">
            <a:extLst>
              <a:ext uri="{FF2B5EF4-FFF2-40B4-BE49-F238E27FC236}">
                <a16:creationId xmlns:a16="http://schemas.microsoft.com/office/drawing/2014/main" id="{2F9A024F-4359-FF7A-8110-560596FD718B}"/>
              </a:ext>
            </a:extLst>
          </p:cNvPr>
          <p:cNvSpPr>
            <a:spLocks noGrp="1"/>
          </p:cNvSpPr>
          <p:nvPr>
            <p:ph type="sldNum" sz="quarter" idx="12"/>
          </p:nvPr>
        </p:nvSpPr>
        <p:spPr/>
        <p:txBody>
          <a:bodyPr/>
          <a:lstStyle/>
          <a:p>
            <a:fld id="{11C0C6D2-0806-7544-84E2-13A8C37B7D3D}" type="slidenum">
              <a:rPr lang="en-US" smtClean="0"/>
              <a:t>15</a:t>
            </a:fld>
            <a:endParaRPr lang="en-US"/>
          </a:p>
        </p:txBody>
      </p:sp>
      <p:sp>
        <p:nvSpPr>
          <p:cNvPr id="5" name="平行四边形 76">
            <a:extLst>
              <a:ext uri="{FF2B5EF4-FFF2-40B4-BE49-F238E27FC236}">
                <a16:creationId xmlns:a16="http://schemas.microsoft.com/office/drawing/2014/main" id="{3239C04F-E837-5A84-224F-74EFE01812DC}"/>
              </a:ext>
            </a:extLst>
          </p:cNvPr>
          <p:cNvSpPr/>
          <p:nvPr/>
        </p:nvSpPr>
        <p:spPr>
          <a:xfrm>
            <a:off x="5696395" y="1402694"/>
            <a:ext cx="1446844" cy="477563"/>
          </a:xfrm>
          <a:prstGeom prst="parallelogram">
            <a:avLst/>
          </a:prstGeom>
          <a:solidFill>
            <a:schemeClr val="bg1"/>
          </a:solidFill>
          <a:ln>
            <a:solidFill>
              <a:schemeClr val="tx1">
                <a:lumMod val="95000"/>
                <a:lumOff val="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a:solidFill>
                  <a:schemeClr val="tx1"/>
                </a:solidFill>
                <a:latin typeface="Arial" panose="020B0604020202020204" pitchFamily="34" charset="0"/>
                <a:cs typeface="Arial" panose="020B0604020202020204" pitchFamily="34" charset="0"/>
              </a:rPr>
              <a:t>Traces of Abstract States</a:t>
            </a:r>
          </a:p>
        </p:txBody>
      </p:sp>
      <p:sp>
        <p:nvSpPr>
          <p:cNvPr id="6" name="矩形: 圆角 78">
            <a:extLst>
              <a:ext uri="{FF2B5EF4-FFF2-40B4-BE49-F238E27FC236}">
                <a16:creationId xmlns:a16="http://schemas.microsoft.com/office/drawing/2014/main" id="{7DCDE011-9D56-E971-FF42-F6486544E25E}"/>
              </a:ext>
            </a:extLst>
          </p:cNvPr>
          <p:cNvSpPr/>
          <p:nvPr/>
        </p:nvSpPr>
        <p:spPr>
          <a:xfrm>
            <a:off x="7323377" y="1215861"/>
            <a:ext cx="1566452" cy="487703"/>
          </a:xfrm>
          <a:prstGeom prst="roundRect">
            <a:avLst/>
          </a:prstGeom>
          <a:solidFill>
            <a:schemeClr val="accent6">
              <a:lumMod val="20000"/>
              <a:lumOff val="80000"/>
            </a:schemeClr>
          </a:soli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a:solidFill>
                  <a:schemeClr val="tx1"/>
                </a:solidFill>
                <a:latin typeface="Arial" panose="020B0604020202020204" pitchFamily="34" charset="0"/>
                <a:cs typeface="Arial" panose="020B0604020202020204" pitchFamily="34" charset="0"/>
              </a:rPr>
              <a:t>Formal Property </a:t>
            </a:r>
          </a:p>
          <a:p>
            <a:pPr algn="ctr"/>
            <a:r>
              <a:rPr lang="en-US" altLang="zh-CN" sz="1200" b="1">
                <a:solidFill>
                  <a:schemeClr val="tx1"/>
                </a:solidFill>
                <a:latin typeface="Arial" panose="020B0604020202020204" pitchFamily="34" charset="0"/>
                <a:cs typeface="Arial" panose="020B0604020202020204" pitchFamily="34" charset="0"/>
              </a:rPr>
              <a:t>Verification</a:t>
            </a:r>
            <a:endParaRPr lang="zh-CN" altLang="en-US" sz="1200" b="1">
              <a:solidFill>
                <a:schemeClr val="tx1"/>
              </a:solidFill>
              <a:latin typeface="Arial" panose="020B0604020202020204" pitchFamily="34" charset="0"/>
              <a:cs typeface="Arial" panose="020B0604020202020204" pitchFamily="34" charset="0"/>
            </a:endParaRPr>
          </a:p>
        </p:txBody>
      </p:sp>
      <p:sp>
        <p:nvSpPr>
          <p:cNvPr id="7" name="矩形: 圆角 79">
            <a:extLst>
              <a:ext uri="{FF2B5EF4-FFF2-40B4-BE49-F238E27FC236}">
                <a16:creationId xmlns:a16="http://schemas.microsoft.com/office/drawing/2014/main" id="{183F0833-1AC7-B479-9812-564E2887007E}"/>
              </a:ext>
            </a:extLst>
          </p:cNvPr>
          <p:cNvSpPr/>
          <p:nvPr/>
        </p:nvSpPr>
        <p:spPr>
          <a:xfrm>
            <a:off x="7319352" y="1822423"/>
            <a:ext cx="1570477" cy="483043"/>
          </a:xfrm>
          <a:prstGeom prst="roundRect">
            <a:avLst/>
          </a:prstGeom>
          <a:solidFill>
            <a:schemeClr val="accent6">
              <a:lumMod val="20000"/>
              <a:lumOff val="80000"/>
            </a:schemeClr>
          </a:soli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a:solidFill>
                  <a:schemeClr val="tx1"/>
                </a:solidFill>
                <a:latin typeface="Arial" panose="020B0604020202020204" pitchFamily="34" charset="0"/>
                <a:cs typeface="Arial" panose="020B0604020202020204" pitchFamily="34" charset="0"/>
              </a:rPr>
              <a:t>Inductive </a:t>
            </a:r>
          </a:p>
          <a:p>
            <a:pPr algn="ctr"/>
            <a:r>
              <a:rPr lang="en-US" altLang="zh-CN" sz="1200" b="1">
                <a:solidFill>
                  <a:schemeClr val="tx1"/>
                </a:solidFill>
                <a:latin typeface="Arial" panose="020B0604020202020204" pitchFamily="34" charset="0"/>
                <a:cs typeface="Arial" panose="020B0604020202020204" pitchFamily="34" charset="0"/>
              </a:rPr>
              <a:t>Invariant</a:t>
            </a:r>
          </a:p>
        </p:txBody>
      </p:sp>
      <p:sp>
        <p:nvSpPr>
          <p:cNvPr id="8" name="矩形 80">
            <a:extLst>
              <a:ext uri="{FF2B5EF4-FFF2-40B4-BE49-F238E27FC236}">
                <a16:creationId xmlns:a16="http://schemas.microsoft.com/office/drawing/2014/main" id="{5E20A6E9-B44F-0817-AC06-43543E0C652C}"/>
              </a:ext>
            </a:extLst>
          </p:cNvPr>
          <p:cNvSpPr/>
          <p:nvPr/>
        </p:nvSpPr>
        <p:spPr>
          <a:xfrm>
            <a:off x="7257863" y="875223"/>
            <a:ext cx="1694368" cy="1545186"/>
          </a:xfrm>
          <a:prstGeom prst="rect">
            <a:avLst/>
          </a:prstGeom>
          <a:noFill/>
          <a:ln>
            <a:solidFill>
              <a:schemeClr val="tx1">
                <a:lumMod val="95000"/>
                <a:lumOff val="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i="1">
              <a:solidFill>
                <a:schemeClr val="tx1"/>
              </a:solidFill>
              <a:latin typeface="Arial" panose="020B0604020202020204" pitchFamily="34" charset="0"/>
              <a:cs typeface="Arial" panose="020B0604020202020204" pitchFamily="34" charset="0"/>
            </a:endParaRPr>
          </a:p>
        </p:txBody>
      </p:sp>
      <p:sp>
        <p:nvSpPr>
          <p:cNvPr id="9" name="文本框 81">
            <a:extLst>
              <a:ext uri="{FF2B5EF4-FFF2-40B4-BE49-F238E27FC236}">
                <a16:creationId xmlns:a16="http://schemas.microsoft.com/office/drawing/2014/main" id="{F69BDDB7-48B1-E819-8088-C4938639A327}"/>
              </a:ext>
            </a:extLst>
          </p:cNvPr>
          <p:cNvSpPr txBox="1"/>
          <p:nvPr/>
        </p:nvSpPr>
        <p:spPr>
          <a:xfrm>
            <a:off x="7219816" y="892373"/>
            <a:ext cx="1785377" cy="307777"/>
          </a:xfrm>
          <a:prstGeom prst="rect">
            <a:avLst/>
          </a:prstGeom>
          <a:noFill/>
        </p:spPr>
        <p:txBody>
          <a:bodyPr wrap="square" rtlCol="0">
            <a:spAutoFit/>
          </a:bodyPr>
          <a:lstStyle/>
          <a:p>
            <a:pPr algn="ctr"/>
            <a:r>
              <a:rPr lang="en-US" altLang="zh-CN" sz="1400" b="1">
                <a:latin typeface="Arial" panose="020B0604020202020204" pitchFamily="34" charset="0"/>
                <a:cs typeface="Arial" panose="020B0604020202020204" pitchFamily="34" charset="0"/>
              </a:rPr>
              <a:t>FV Application</a:t>
            </a:r>
            <a:endParaRPr lang="zh-CN" altLang="en-US" sz="1400" b="1">
              <a:latin typeface="Arial" panose="020B0604020202020204" pitchFamily="34" charset="0"/>
              <a:cs typeface="Arial" panose="020B0604020202020204" pitchFamily="34" charset="0"/>
            </a:endParaRPr>
          </a:p>
        </p:txBody>
      </p:sp>
      <p:cxnSp>
        <p:nvCxnSpPr>
          <p:cNvPr id="10" name="直接箭头连接符 150">
            <a:extLst>
              <a:ext uri="{FF2B5EF4-FFF2-40B4-BE49-F238E27FC236}">
                <a16:creationId xmlns:a16="http://schemas.microsoft.com/office/drawing/2014/main" id="{21C5BBB4-E20D-4455-01F2-B357CEAAD347}"/>
              </a:ext>
            </a:extLst>
          </p:cNvPr>
          <p:cNvCxnSpPr>
            <a:cxnSpLocks/>
          </p:cNvCxnSpPr>
          <p:nvPr/>
        </p:nvCxnSpPr>
        <p:spPr>
          <a:xfrm>
            <a:off x="7083544" y="1641476"/>
            <a:ext cx="174319" cy="63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1" name="图片 1">
            <a:extLst>
              <a:ext uri="{FF2B5EF4-FFF2-40B4-BE49-F238E27FC236}">
                <a16:creationId xmlns:a16="http://schemas.microsoft.com/office/drawing/2014/main" id="{35BAA25B-6EC8-2300-E495-08C834BD0B8C}"/>
              </a:ext>
            </a:extLst>
          </p:cNvPr>
          <p:cNvPicPr>
            <a:picLocks noChangeAspect="1"/>
          </p:cNvPicPr>
          <p:nvPr/>
        </p:nvPicPr>
        <p:blipFill rotWithShape="1">
          <a:blip r:embed="rId3"/>
          <a:srcRect l="51879" t="7868"/>
          <a:stretch/>
        </p:blipFill>
        <p:spPr>
          <a:xfrm>
            <a:off x="4995712" y="2927739"/>
            <a:ext cx="2543810" cy="2076416"/>
          </a:xfrm>
          <a:prstGeom prst="rect">
            <a:avLst/>
          </a:prstGeom>
        </p:spPr>
      </p:pic>
    </p:spTree>
    <p:extLst>
      <p:ext uri="{BB962C8B-B14F-4D97-AF65-F5344CB8AC3E}">
        <p14:creationId xmlns:p14="http://schemas.microsoft.com/office/powerpoint/2010/main" val="3370841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51BCF-AC9C-DD01-9324-1A1B3B3CC086}"/>
              </a:ext>
            </a:extLst>
          </p:cNvPr>
          <p:cNvSpPr>
            <a:spLocks noGrp="1"/>
          </p:cNvSpPr>
          <p:nvPr>
            <p:ph type="title"/>
          </p:nvPr>
        </p:nvSpPr>
        <p:spPr>
          <a:xfrm>
            <a:off x="780468" y="290225"/>
            <a:ext cx="7859216" cy="580107"/>
          </a:xfrm>
        </p:spPr>
        <p:txBody>
          <a:bodyPr/>
          <a:lstStyle/>
          <a:p>
            <a:r>
              <a:rPr lang="en-US" dirty="0"/>
              <a:t>Empirical Results </a:t>
            </a:r>
          </a:p>
        </p:txBody>
      </p:sp>
      <p:sp>
        <p:nvSpPr>
          <p:cNvPr id="3" name="Content Placeholder 2">
            <a:extLst>
              <a:ext uri="{FF2B5EF4-FFF2-40B4-BE49-F238E27FC236}">
                <a16:creationId xmlns:a16="http://schemas.microsoft.com/office/drawing/2014/main" id="{FC2FAE0B-0331-BFD5-F6A1-B82FB0E7ED69}"/>
              </a:ext>
            </a:extLst>
          </p:cNvPr>
          <p:cNvSpPr>
            <a:spLocks noGrp="1"/>
          </p:cNvSpPr>
          <p:nvPr>
            <p:ph idx="1"/>
          </p:nvPr>
        </p:nvSpPr>
        <p:spPr>
          <a:xfrm>
            <a:off x="780468" y="886616"/>
            <a:ext cx="7859216" cy="3078773"/>
          </a:xfrm>
        </p:spPr>
        <p:txBody>
          <a:bodyPr>
            <a:normAutofit/>
          </a:bodyPr>
          <a:lstStyle/>
          <a:p>
            <a:r>
              <a:rPr lang="en-US" sz="2000" dirty="0"/>
              <a:t>Verifying pipelined hardware designs are compliant with non-pipelined function models </a:t>
            </a:r>
          </a:p>
          <a:p>
            <a:r>
              <a:rPr lang="en-US" sz="2000" dirty="0"/>
              <a:t>Used to verify certain designs that are hard for IC3/PDR</a:t>
            </a:r>
          </a:p>
          <a:p>
            <a:endParaRPr lang="en-US" sz="2000" dirty="0"/>
          </a:p>
        </p:txBody>
      </p:sp>
      <p:sp>
        <p:nvSpPr>
          <p:cNvPr id="4" name="Slide Number Placeholder 3">
            <a:extLst>
              <a:ext uri="{FF2B5EF4-FFF2-40B4-BE49-F238E27FC236}">
                <a16:creationId xmlns:a16="http://schemas.microsoft.com/office/drawing/2014/main" id="{AE1E6E92-15E2-AE39-54D2-BC02DDC8C930}"/>
              </a:ext>
            </a:extLst>
          </p:cNvPr>
          <p:cNvSpPr>
            <a:spLocks noGrp="1"/>
          </p:cNvSpPr>
          <p:nvPr>
            <p:ph type="sldNum" sz="quarter" idx="12"/>
          </p:nvPr>
        </p:nvSpPr>
        <p:spPr/>
        <p:txBody>
          <a:bodyPr/>
          <a:lstStyle/>
          <a:p>
            <a:fld id="{11C0C6D2-0806-7544-84E2-13A8C37B7D3D}" type="slidenum">
              <a:rPr lang="en-US" smtClean="0"/>
              <a:t>16</a:t>
            </a:fld>
            <a:endParaRPr lang="en-US"/>
          </a:p>
        </p:txBody>
      </p:sp>
      <p:graphicFrame>
        <p:nvGraphicFramePr>
          <p:cNvPr id="6" name="Table 6">
            <a:extLst>
              <a:ext uri="{FF2B5EF4-FFF2-40B4-BE49-F238E27FC236}">
                <a16:creationId xmlns:a16="http://schemas.microsoft.com/office/drawing/2014/main" id="{3D5B83E5-E510-F1BB-34DF-1AB333B305C9}"/>
              </a:ext>
            </a:extLst>
          </p:cNvPr>
          <p:cNvGraphicFramePr>
            <a:graphicFrameLocks noGrp="1"/>
          </p:cNvGraphicFramePr>
          <p:nvPr>
            <p:extLst>
              <p:ext uri="{D42A27DB-BD31-4B8C-83A1-F6EECF244321}">
                <p14:modId xmlns:p14="http://schemas.microsoft.com/office/powerpoint/2010/main" val="3310793060"/>
              </p:ext>
            </p:extLst>
          </p:nvPr>
        </p:nvGraphicFramePr>
        <p:xfrm>
          <a:off x="480758" y="2103000"/>
          <a:ext cx="8182484" cy="2595880"/>
        </p:xfrm>
        <a:graphic>
          <a:graphicData uri="http://schemas.openxmlformats.org/drawingml/2006/table">
            <a:tbl>
              <a:tblPr firstRow="1" bandRow="1">
                <a:tableStyleId>{5C22544A-7EE6-4342-B048-85BDC9FD1C3A}</a:tableStyleId>
              </a:tblPr>
              <a:tblGrid>
                <a:gridCol w="1251141">
                  <a:extLst>
                    <a:ext uri="{9D8B030D-6E8A-4147-A177-3AD203B41FA5}">
                      <a16:colId xmlns:a16="http://schemas.microsoft.com/office/drawing/2014/main" val="2323269777"/>
                    </a:ext>
                  </a:extLst>
                </a:gridCol>
                <a:gridCol w="949325">
                  <a:extLst>
                    <a:ext uri="{9D8B030D-6E8A-4147-A177-3AD203B41FA5}">
                      <a16:colId xmlns:a16="http://schemas.microsoft.com/office/drawing/2014/main" val="414400682"/>
                    </a:ext>
                  </a:extLst>
                </a:gridCol>
                <a:gridCol w="1136968">
                  <a:extLst>
                    <a:ext uri="{9D8B030D-6E8A-4147-A177-3AD203B41FA5}">
                      <a16:colId xmlns:a16="http://schemas.microsoft.com/office/drawing/2014/main" val="3509567545"/>
                    </a:ext>
                  </a:extLst>
                </a:gridCol>
                <a:gridCol w="1264031">
                  <a:extLst>
                    <a:ext uri="{9D8B030D-6E8A-4147-A177-3AD203B41FA5}">
                      <a16:colId xmlns:a16="http://schemas.microsoft.com/office/drawing/2014/main" val="2647602745"/>
                    </a:ext>
                  </a:extLst>
                </a:gridCol>
                <a:gridCol w="932180">
                  <a:extLst>
                    <a:ext uri="{9D8B030D-6E8A-4147-A177-3AD203B41FA5}">
                      <a16:colId xmlns:a16="http://schemas.microsoft.com/office/drawing/2014/main" val="3001538635"/>
                    </a:ext>
                  </a:extLst>
                </a:gridCol>
                <a:gridCol w="2648839">
                  <a:extLst>
                    <a:ext uri="{9D8B030D-6E8A-4147-A177-3AD203B41FA5}">
                      <a16:colId xmlns:a16="http://schemas.microsoft.com/office/drawing/2014/main" val="2528016406"/>
                    </a:ext>
                  </a:extLst>
                </a:gridCol>
              </a:tblGrid>
              <a:tr h="370840">
                <a:tc gridSpan="2">
                  <a:txBody>
                    <a:bodyPr/>
                    <a:lstStyle/>
                    <a:p>
                      <a:r>
                        <a:rPr lang="en-US" sz="1600"/>
                        <a:t>Design name</a:t>
                      </a:r>
                    </a:p>
                  </a:txBody>
                  <a:tcPr/>
                </a:tc>
                <a:tc hMerge="1">
                  <a:txBody>
                    <a:bodyPr/>
                    <a:lstStyle/>
                    <a:p>
                      <a:endParaRPr lang="en-US"/>
                    </a:p>
                  </a:txBody>
                  <a:tcPr/>
                </a:tc>
                <a:tc>
                  <a:txBody>
                    <a:bodyPr/>
                    <a:lstStyle/>
                    <a:p>
                      <a:r>
                        <a:rPr lang="en-US" sz="1600"/>
                        <a:t>#. State bit</a:t>
                      </a:r>
                    </a:p>
                  </a:txBody>
                  <a:tcPr/>
                </a:tc>
                <a:tc>
                  <a:txBody>
                    <a:bodyPr/>
                    <a:lstStyle/>
                    <a:p>
                      <a:r>
                        <a:rPr lang="en-US" sz="1600"/>
                        <a:t>#. Logic gate</a:t>
                      </a:r>
                    </a:p>
                  </a:txBody>
                  <a:tcPr/>
                </a:tc>
                <a:tc>
                  <a:txBody>
                    <a:bodyPr/>
                    <a:lstStyle/>
                    <a:p>
                      <a:r>
                        <a:rPr lang="en-US" sz="1600"/>
                        <a:t>IC3/PDR</a:t>
                      </a:r>
                    </a:p>
                  </a:txBody>
                  <a:tcPr/>
                </a:tc>
                <a:tc>
                  <a:txBody>
                    <a:bodyPr/>
                    <a:lstStyle/>
                    <a:p>
                      <a:r>
                        <a:rPr lang="en-US" sz="1600"/>
                        <a:t>Simulation + FPV + Inv Check</a:t>
                      </a:r>
                    </a:p>
                  </a:txBody>
                  <a:tcPr/>
                </a:tc>
                <a:extLst>
                  <a:ext uri="{0D108BD9-81ED-4DB2-BD59-A6C34878D82A}">
                    <a16:rowId xmlns:a16="http://schemas.microsoft.com/office/drawing/2014/main" val="218483451"/>
                  </a:ext>
                </a:extLst>
              </a:tr>
              <a:tr h="370840">
                <a:tc rowSpan="2">
                  <a:txBody>
                    <a:bodyPr/>
                    <a:lstStyle/>
                    <a:p>
                      <a:r>
                        <a:rPr lang="en-US" sz="1600"/>
                        <a:t>Simple MAC</a:t>
                      </a:r>
                    </a:p>
                  </a:txBody>
                  <a:tcPr anchor="ctr"/>
                </a:tc>
                <a:tc>
                  <a:txBody>
                    <a:bodyPr/>
                    <a:lstStyle/>
                    <a:p>
                      <a:r>
                        <a:rPr lang="en-US" sz="1600" err="1"/>
                        <a:t>w.o.</a:t>
                      </a:r>
                      <a:r>
                        <a:rPr lang="en-US" sz="1600"/>
                        <a:t> stall</a:t>
                      </a:r>
                    </a:p>
                  </a:txBody>
                  <a:tcPr/>
                </a:tc>
                <a:tc rowSpan="2">
                  <a:txBody>
                    <a:bodyPr/>
                    <a:lstStyle/>
                    <a:p>
                      <a:pPr algn="ctr"/>
                      <a:r>
                        <a:rPr lang="en-US" sz="1600"/>
                        <a:t>27</a:t>
                      </a:r>
                    </a:p>
                  </a:txBody>
                  <a:tcPr anchor="ctr"/>
                </a:tc>
                <a:tc>
                  <a:txBody>
                    <a:bodyPr/>
                    <a:lstStyle/>
                    <a:p>
                      <a:r>
                        <a:rPr lang="en-US" sz="1600"/>
                        <a:t>180</a:t>
                      </a:r>
                    </a:p>
                  </a:txBody>
                  <a:tcPr/>
                </a:tc>
                <a:tc>
                  <a:txBody>
                    <a:bodyPr/>
                    <a:lstStyle/>
                    <a:p>
                      <a:r>
                        <a:rPr lang="en-US" sz="1600"/>
                        <a:t>0.03s</a:t>
                      </a:r>
                    </a:p>
                  </a:txBody>
                  <a:tcPr/>
                </a:tc>
                <a:tc>
                  <a:txBody>
                    <a:bodyPr/>
                    <a:lstStyle/>
                    <a:p>
                      <a:r>
                        <a:rPr lang="en-US" sz="1600"/>
                        <a:t>0.39s</a:t>
                      </a:r>
                    </a:p>
                  </a:txBody>
                  <a:tcPr/>
                </a:tc>
                <a:extLst>
                  <a:ext uri="{0D108BD9-81ED-4DB2-BD59-A6C34878D82A}">
                    <a16:rowId xmlns:a16="http://schemas.microsoft.com/office/drawing/2014/main" val="3976130413"/>
                  </a:ext>
                </a:extLst>
              </a:tr>
              <a:tr h="370840">
                <a:tc vMerge="1">
                  <a:txBody>
                    <a:bodyPr/>
                    <a:lstStyle/>
                    <a:p>
                      <a:endParaRPr lang="en-US"/>
                    </a:p>
                  </a:txBody>
                  <a:tcPr/>
                </a:tc>
                <a:tc>
                  <a:txBody>
                    <a:bodyPr/>
                    <a:lstStyle/>
                    <a:p>
                      <a:r>
                        <a:rPr lang="en-US" sz="1600"/>
                        <a:t>w. stall</a:t>
                      </a:r>
                    </a:p>
                  </a:txBody>
                  <a:tcPr/>
                </a:tc>
                <a:tc vMerge="1">
                  <a:txBody>
                    <a:bodyPr/>
                    <a:lstStyle/>
                    <a:p>
                      <a:pPr algn="ctr"/>
                      <a:endParaRPr lang="en-US"/>
                    </a:p>
                  </a:txBody>
                  <a:tcPr anchor="ctr"/>
                </a:tc>
                <a:tc>
                  <a:txBody>
                    <a:bodyPr/>
                    <a:lstStyle/>
                    <a:p>
                      <a:r>
                        <a:rPr lang="en-US" sz="1600"/>
                        <a:t>234</a:t>
                      </a:r>
                    </a:p>
                  </a:txBody>
                  <a:tcPr/>
                </a:tc>
                <a:tc>
                  <a:txBody>
                    <a:bodyPr/>
                    <a:lstStyle/>
                    <a:p>
                      <a:r>
                        <a:rPr lang="en-US" sz="1600"/>
                        <a:t>0.03s</a:t>
                      </a:r>
                    </a:p>
                  </a:txBody>
                  <a:tcPr/>
                </a:tc>
                <a:tc>
                  <a:txBody>
                    <a:bodyPr/>
                    <a:lstStyle/>
                    <a:p>
                      <a:r>
                        <a:rPr lang="en-US" sz="1600"/>
                        <a:t>8s</a:t>
                      </a:r>
                    </a:p>
                  </a:txBody>
                  <a:tcPr/>
                </a:tc>
                <a:extLst>
                  <a:ext uri="{0D108BD9-81ED-4DB2-BD59-A6C34878D82A}">
                    <a16:rowId xmlns:a16="http://schemas.microsoft.com/office/drawing/2014/main" val="3077304250"/>
                  </a:ext>
                </a:extLst>
              </a:tr>
              <a:tr h="370840">
                <a:tc rowSpan="4">
                  <a:txBody>
                    <a:bodyPr/>
                    <a:lstStyle/>
                    <a:p>
                      <a:r>
                        <a:rPr lang="en-US" sz="1600"/>
                        <a:t>3-stage-pipe</a:t>
                      </a:r>
                    </a:p>
                  </a:txBody>
                  <a:tcPr anchor="ctr"/>
                </a:tc>
                <a:tc>
                  <a:txBody>
                    <a:bodyPr/>
                    <a:lstStyle/>
                    <a:p>
                      <a:r>
                        <a:rPr lang="en-US" sz="1600"/>
                        <a:t>ADD</a:t>
                      </a:r>
                    </a:p>
                  </a:txBody>
                  <a:tcPr/>
                </a:tc>
                <a:tc rowSpan="4">
                  <a:txBody>
                    <a:bodyPr/>
                    <a:lstStyle/>
                    <a:p>
                      <a:pPr algn="ctr"/>
                      <a:r>
                        <a:rPr lang="en-US" sz="1600"/>
                        <a:t>199</a:t>
                      </a:r>
                    </a:p>
                  </a:txBody>
                  <a:tcPr anchor="ctr"/>
                </a:tc>
                <a:tc>
                  <a:txBody>
                    <a:bodyPr/>
                    <a:lstStyle/>
                    <a:p>
                      <a:r>
                        <a:rPr lang="en-US" sz="1600"/>
                        <a:t>3153</a:t>
                      </a:r>
                    </a:p>
                  </a:txBody>
                  <a:tcPr/>
                </a:tc>
                <a:tc rowSpan="4">
                  <a:txBody>
                    <a:bodyPr/>
                    <a:lstStyle/>
                    <a:p>
                      <a:r>
                        <a:rPr lang="en-US" sz="1600" dirty="0"/>
                        <a:t>&gt; 72 </a:t>
                      </a:r>
                      <a:r>
                        <a:rPr lang="en-US" sz="1600" dirty="0" err="1"/>
                        <a:t>hr</a:t>
                      </a:r>
                      <a:endParaRPr lang="en-US" sz="1600" dirty="0"/>
                    </a:p>
                  </a:txBody>
                  <a:tcPr anchor="ctr"/>
                </a:tc>
                <a:tc>
                  <a:txBody>
                    <a:bodyPr/>
                    <a:lstStyle/>
                    <a:p>
                      <a:r>
                        <a:rPr lang="en-US" sz="1600" b="1"/>
                        <a:t>1min 59s</a:t>
                      </a:r>
                    </a:p>
                  </a:txBody>
                  <a:tcPr/>
                </a:tc>
                <a:extLst>
                  <a:ext uri="{0D108BD9-81ED-4DB2-BD59-A6C34878D82A}">
                    <a16:rowId xmlns:a16="http://schemas.microsoft.com/office/drawing/2014/main" val="1212284245"/>
                  </a:ext>
                </a:extLst>
              </a:tr>
              <a:tr h="370840">
                <a:tc vMerge="1">
                  <a:txBody>
                    <a:bodyPr/>
                    <a:lstStyle/>
                    <a:p>
                      <a:endParaRPr lang="en-US"/>
                    </a:p>
                  </a:txBody>
                  <a:tcPr/>
                </a:tc>
                <a:tc>
                  <a:txBody>
                    <a:bodyPr/>
                    <a:lstStyle/>
                    <a:p>
                      <a:r>
                        <a:rPr lang="en-US" sz="1600"/>
                        <a:t>NAND</a:t>
                      </a:r>
                    </a:p>
                  </a:txBody>
                  <a:tcPr/>
                </a:tc>
                <a:tc vMerge="1">
                  <a:txBody>
                    <a:bodyPr/>
                    <a:lstStyle/>
                    <a:p>
                      <a:endParaRPr lang="en-US"/>
                    </a:p>
                  </a:txBody>
                  <a:tcPr/>
                </a:tc>
                <a:tc>
                  <a:txBody>
                    <a:bodyPr/>
                    <a:lstStyle/>
                    <a:p>
                      <a:r>
                        <a:rPr lang="en-US" sz="1600"/>
                        <a:t>2187</a:t>
                      </a:r>
                    </a:p>
                  </a:txBody>
                  <a:tcPr/>
                </a:tc>
                <a:tc vMerge="1">
                  <a:txBody>
                    <a:bodyPr/>
                    <a:lstStyle/>
                    <a:p>
                      <a:endParaRPr lang="en-US"/>
                    </a:p>
                  </a:txBody>
                  <a:tcPr/>
                </a:tc>
                <a:tc>
                  <a:txBody>
                    <a:bodyPr/>
                    <a:lstStyle/>
                    <a:p>
                      <a:r>
                        <a:rPr lang="en-US" sz="1600" b="1"/>
                        <a:t>1min 59s</a:t>
                      </a:r>
                    </a:p>
                  </a:txBody>
                  <a:tcPr/>
                </a:tc>
                <a:extLst>
                  <a:ext uri="{0D108BD9-81ED-4DB2-BD59-A6C34878D82A}">
                    <a16:rowId xmlns:a16="http://schemas.microsoft.com/office/drawing/2014/main" val="3821356290"/>
                  </a:ext>
                </a:extLst>
              </a:tr>
              <a:tr h="370840">
                <a:tc vMerge="1">
                  <a:txBody>
                    <a:bodyPr/>
                    <a:lstStyle/>
                    <a:p>
                      <a:endParaRPr lang="en-US"/>
                    </a:p>
                  </a:txBody>
                  <a:tcPr/>
                </a:tc>
                <a:tc>
                  <a:txBody>
                    <a:bodyPr/>
                    <a:lstStyle/>
                    <a:p>
                      <a:r>
                        <a:rPr lang="en-US" sz="1600"/>
                        <a:t>SET</a:t>
                      </a:r>
                    </a:p>
                  </a:txBody>
                  <a:tcPr/>
                </a:tc>
                <a:tc vMerge="1">
                  <a:txBody>
                    <a:bodyPr/>
                    <a:lstStyle/>
                    <a:p>
                      <a:endParaRPr lang="en-US"/>
                    </a:p>
                  </a:txBody>
                  <a:tcPr/>
                </a:tc>
                <a:tc>
                  <a:txBody>
                    <a:bodyPr/>
                    <a:lstStyle/>
                    <a:p>
                      <a:r>
                        <a:rPr lang="en-US" sz="1600"/>
                        <a:t>2681</a:t>
                      </a:r>
                    </a:p>
                  </a:txBody>
                  <a:tcPr/>
                </a:tc>
                <a:tc vMerge="1">
                  <a:txBody>
                    <a:bodyPr/>
                    <a:lstStyle/>
                    <a:p>
                      <a:endParaRPr lang="en-US"/>
                    </a:p>
                  </a:txBody>
                  <a:tcPr/>
                </a:tc>
                <a:tc>
                  <a:txBody>
                    <a:bodyPr/>
                    <a:lstStyle/>
                    <a:p>
                      <a:r>
                        <a:rPr lang="en-US" sz="1600" b="1"/>
                        <a:t>1min 22s</a:t>
                      </a:r>
                    </a:p>
                  </a:txBody>
                  <a:tcPr/>
                </a:tc>
                <a:extLst>
                  <a:ext uri="{0D108BD9-81ED-4DB2-BD59-A6C34878D82A}">
                    <a16:rowId xmlns:a16="http://schemas.microsoft.com/office/drawing/2014/main" val="131957333"/>
                  </a:ext>
                </a:extLst>
              </a:tr>
              <a:tr h="370840">
                <a:tc vMerge="1">
                  <a:txBody>
                    <a:bodyPr/>
                    <a:lstStyle/>
                    <a:p>
                      <a:endParaRPr lang="en-US"/>
                    </a:p>
                  </a:txBody>
                  <a:tcPr/>
                </a:tc>
                <a:tc>
                  <a:txBody>
                    <a:bodyPr/>
                    <a:lstStyle/>
                    <a:p>
                      <a:r>
                        <a:rPr lang="en-US" sz="1600"/>
                        <a:t>NOP</a:t>
                      </a:r>
                    </a:p>
                  </a:txBody>
                  <a:tcPr/>
                </a:tc>
                <a:tc vMerge="1">
                  <a:txBody>
                    <a:bodyPr/>
                    <a:lstStyle/>
                    <a:p>
                      <a:endParaRPr lang="en-US"/>
                    </a:p>
                  </a:txBody>
                  <a:tcPr/>
                </a:tc>
                <a:tc>
                  <a:txBody>
                    <a:bodyPr/>
                    <a:lstStyle/>
                    <a:p>
                      <a:r>
                        <a:rPr lang="en-US" sz="1600"/>
                        <a:t>2421</a:t>
                      </a:r>
                    </a:p>
                  </a:txBody>
                  <a:tcPr/>
                </a:tc>
                <a:tc vMerge="1">
                  <a:txBody>
                    <a:bodyPr/>
                    <a:lstStyle/>
                    <a:p>
                      <a:endParaRPr lang="en-US"/>
                    </a:p>
                  </a:txBody>
                  <a:tcPr/>
                </a:tc>
                <a:tc>
                  <a:txBody>
                    <a:bodyPr/>
                    <a:lstStyle/>
                    <a:p>
                      <a:r>
                        <a:rPr lang="en-US" sz="1600" b="1" dirty="0"/>
                        <a:t>59s</a:t>
                      </a:r>
                    </a:p>
                  </a:txBody>
                  <a:tcPr/>
                </a:tc>
                <a:extLst>
                  <a:ext uri="{0D108BD9-81ED-4DB2-BD59-A6C34878D82A}">
                    <a16:rowId xmlns:a16="http://schemas.microsoft.com/office/drawing/2014/main" val="4153328248"/>
                  </a:ext>
                </a:extLst>
              </a:tr>
            </a:tbl>
          </a:graphicData>
        </a:graphic>
      </p:graphicFrame>
    </p:spTree>
    <p:extLst>
      <p:ext uri="{BB962C8B-B14F-4D97-AF65-F5344CB8AC3E}">
        <p14:creationId xmlns:p14="http://schemas.microsoft.com/office/powerpoint/2010/main" val="1737248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FC730-1F90-03CD-ECC3-E2583EBDDA17}"/>
              </a:ext>
            </a:extLst>
          </p:cNvPr>
          <p:cNvSpPr>
            <a:spLocks noGrp="1"/>
          </p:cNvSpPr>
          <p:nvPr>
            <p:ph type="title"/>
          </p:nvPr>
        </p:nvSpPr>
        <p:spPr/>
        <p:txBody>
          <a:bodyPr/>
          <a:lstStyle/>
          <a:p>
            <a:r>
              <a:rPr lang="en-US"/>
              <a:t>Summary</a:t>
            </a:r>
          </a:p>
        </p:txBody>
      </p:sp>
      <p:sp>
        <p:nvSpPr>
          <p:cNvPr id="3" name="Content Placeholder 2">
            <a:extLst>
              <a:ext uri="{FF2B5EF4-FFF2-40B4-BE49-F238E27FC236}">
                <a16:creationId xmlns:a16="http://schemas.microsoft.com/office/drawing/2014/main" id="{740701EA-5595-BC51-BA9A-D3D319A1F52F}"/>
              </a:ext>
            </a:extLst>
          </p:cNvPr>
          <p:cNvSpPr>
            <a:spLocks noGrp="1"/>
          </p:cNvSpPr>
          <p:nvPr>
            <p:ph idx="1"/>
          </p:nvPr>
        </p:nvSpPr>
        <p:spPr/>
        <p:txBody>
          <a:bodyPr>
            <a:normAutofit/>
          </a:bodyPr>
          <a:lstStyle/>
          <a:p>
            <a:r>
              <a:rPr lang="en-US" sz="2400"/>
              <a:t>WASIM: an open-source tool for hardware symbolic simulation</a:t>
            </a:r>
          </a:p>
          <a:p>
            <a:r>
              <a:rPr lang="en-US" sz="2400"/>
              <a:t>Word-level, SMT-based</a:t>
            </a:r>
          </a:p>
          <a:p>
            <a:r>
              <a:rPr lang="en-US" sz="2400"/>
              <a:t>Python API to incorporate human guidance</a:t>
            </a:r>
          </a:p>
          <a:p>
            <a:pPr lvl="1"/>
            <a:r>
              <a:rPr lang="en-US" sz="2000"/>
              <a:t>Bring your own abstraction</a:t>
            </a:r>
          </a:p>
          <a:p>
            <a:r>
              <a:rPr lang="en-US" sz="2400"/>
              <a:t>Useful when autonomous model checking gets stuck</a:t>
            </a:r>
          </a:p>
          <a:p>
            <a:pPr marL="0" indent="0">
              <a:buNone/>
            </a:pPr>
            <a:endParaRPr lang="en-US" sz="2400"/>
          </a:p>
        </p:txBody>
      </p:sp>
      <p:sp>
        <p:nvSpPr>
          <p:cNvPr id="4" name="Slide Number Placeholder 3">
            <a:extLst>
              <a:ext uri="{FF2B5EF4-FFF2-40B4-BE49-F238E27FC236}">
                <a16:creationId xmlns:a16="http://schemas.microsoft.com/office/drawing/2014/main" id="{ACBC4BAC-27E0-8A76-D992-41DFE29A7CF6}"/>
              </a:ext>
            </a:extLst>
          </p:cNvPr>
          <p:cNvSpPr>
            <a:spLocks noGrp="1"/>
          </p:cNvSpPr>
          <p:nvPr>
            <p:ph type="sldNum" sz="quarter" idx="12"/>
          </p:nvPr>
        </p:nvSpPr>
        <p:spPr/>
        <p:txBody>
          <a:bodyPr/>
          <a:lstStyle/>
          <a:p>
            <a:fld id="{11C0C6D2-0806-7544-84E2-13A8C37B7D3D}" type="slidenum">
              <a:rPr lang="en-US" smtClean="0"/>
              <a:t>17</a:t>
            </a:fld>
            <a:endParaRPr lang="en-US"/>
          </a:p>
        </p:txBody>
      </p:sp>
      <p:sp>
        <p:nvSpPr>
          <p:cNvPr id="6" name="TextBox 5">
            <a:extLst>
              <a:ext uri="{FF2B5EF4-FFF2-40B4-BE49-F238E27FC236}">
                <a16:creationId xmlns:a16="http://schemas.microsoft.com/office/drawing/2014/main" id="{744F84B6-95DE-38DD-081F-C0CEAA06CA13}"/>
              </a:ext>
            </a:extLst>
          </p:cNvPr>
          <p:cNvSpPr txBox="1"/>
          <p:nvPr/>
        </p:nvSpPr>
        <p:spPr>
          <a:xfrm>
            <a:off x="2279259" y="4230783"/>
            <a:ext cx="5806016" cy="369332"/>
          </a:xfrm>
          <a:prstGeom prst="rect">
            <a:avLst/>
          </a:prstGeom>
          <a:noFill/>
        </p:spPr>
        <p:txBody>
          <a:bodyPr wrap="square">
            <a:spAutoFit/>
          </a:bodyPr>
          <a:lstStyle/>
          <a:p>
            <a:r>
              <a:rPr lang="en-US" dirty="0"/>
              <a:t>Available at: </a:t>
            </a:r>
            <a:r>
              <a:rPr lang="en-US" dirty="0">
                <a:hlinkClick r:id="rId3"/>
              </a:rPr>
              <a:t>https://github.com/fangwenji/tacas23-wasim</a:t>
            </a:r>
            <a:r>
              <a:rPr lang="en-US" dirty="0"/>
              <a:t> </a:t>
            </a:r>
          </a:p>
        </p:txBody>
      </p:sp>
    </p:spTree>
    <p:extLst>
      <p:ext uri="{BB962C8B-B14F-4D97-AF65-F5344CB8AC3E}">
        <p14:creationId xmlns:p14="http://schemas.microsoft.com/office/powerpoint/2010/main" val="2697619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D0CA-C340-9285-DEB1-F9E184508C74}"/>
              </a:ext>
            </a:extLst>
          </p:cNvPr>
          <p:cNvSpPr>
            <a:spLocks noGrp="1"/>
          </p:cNvSpPr>
          <p:nvPr>
            <p:ph type="title"/>
          </p:nvPr>
        </p:nvSpPr>
        <p:spPr/>
        <p:txBody>
          <a:bodyPr/>
          <a:lstStyle/>
          <a:p>
            <a:r>
              <a:rPr lang="en-US" altLang="zh-CN"/>
              <a:t>Model Checking</a:t>
            </a:r>
            <a:endParaRPr lang="zh-CN" altLang="en-US"/>
          </a:p>
        </p:txBody>
      </p:sp>
      <p:sp>
        <p:nvSpPr>
          <p:cNvPr id="3" name="Content Placeholder 2">
            <a:extLst>
              <a:ext uri="{FF2B5EF4-FFF2-40B4-BE49-F238E27FC236}">
                <a16:creationId xmlns:a16="http://schemas.microsoft.com/office/drawing/2014/main" id="{E277800D-D7C9-5FA7-7781-017025873F99}"/>
              </a:ext>
            </a:extLst>
          </p:cNvPr>
          <p:cNvSpPr>
            <a:spLocks noGrp="1"/>
          </p:cNvSpPr>
          <p:nvPr>
            <p:ph idx="1"/>
          </p:nvPr>
        </p:nvSpPr>
        <p:spPr/>
        <p:txBody>
          <a:bodyPr>
            <a:normAutofit/>
          </a:bodyPr>
          <a:lstStyle/>
          <a:p>
            <a:r>
              <a:rPr lang="en-US" altLang="zh-CN" sz="2400"/>
              <a:t>A common method for formal property verification</a:t>
            </a:r>
            <a:endParaRPr lang="zh-CN" altLang="en-US" sz="2400"/>
          </a:p>
        </p:txBody>
      </p:sp>
      <p:sp>
        <p:nvSpPr>
          <p:cNvPr id="4" name="Slide Number Placeholder 3">
            <a:extLst>
              <a:ext uri="{FF2B5EF4-FFF2-40B4-BE49-F238E27FC236}">
                <a16:creationId xmlns:a16="http://schemas.microsoft.com/office/drawing/2014/main" id="{D82268C4-4B07-EC98-1640-DAFB99C35433}"/>
              </a:ext>
            </a:extLst>
          </p:cNvPr>
          <p:cNvSpPr>
            <a:spLocks noGrp="1"/>
          </p:cNvSpPr>
          <p:nvPr>
            <p:ph type="sldNum" sz="quarter" idx="12"/>
          </p:nvPr>
        </p:nvSpPr>
        <p:spPr/>
        <p:txBody>
          <a:bodyPr/>
          <a:lstStyle/>
          <a:p>
            <a:fld id="{11C0C6D2-0806-7544-84E2-13A8C37B7D3D}" type="slidenum">
              <a:rPr lang="en-US" smtClean="0"/>
              <a:t>2</a:t>
            </a:fld>
            <a:endParaRPr lang="en-US"/>
          </a:p>
        </p:txBody>
      </p:sp>
      <p:pic>
        <p:nvPicPr>
          <p:cNvPr id="5" name="图片 3">
            <a:extLst>
              <a:ext uri="{FF2B5EF4-FFF2-40B4-BE49-F238E27FC236}">
                <a16:creationId xmlns:a16="http://schemas.microsoft.com/office/drawing/2014/main" id="{06362314-6DC5-965E-1548-1DB75439B0B9}"/>
              </a:ext>
            </a:extLst>
          </p:cNvPr>
          <p:cNvPicPr>
            <a:picLocks noChangeAspect="1"/>
          </p:cNvPicPr>
          <p:nvPr/>
        </p:nvPicPr>
        <p:blipFill>
          <a:blip r:embed="rId3"/>
          <a:stretch>
            <a:fillRect/>
          </a:stretch>
        </p:blipFill>
        <p:spPr>
          <a:xfrm>
            <a:off x="1241113" y="2479550"/>
            <a:ext cx="3060152" cy="1398586"/>
          </a:xfrm>
          <a:prstGeom prst="rect">
            <a:avLst/>
          </a:prstGeom>
          <a:ln>
            <a:solidFill>
              <a:schemeClr val="tx1"/>
            </a:solidFill>
          </a:ln>
        </p:spPr>
      </p:pic>
      <p:sp>
        <p:nvSpPr>
          <p:cNvPr id="6" name="TextBox 5">
            <a:extLst>
              <a:ext uri="{FF2B5EF4-FFF2-40B4-BE49-F238E27FC236}">
                <a16:creationId xmlns:a16="http://schemas.microsoft.com/office/drawing/2014/main" id="{5E69C8DE-A846-34DD-888C-59D09814619E}"/>
              </a:ext>
            </a:extLst>
          </p:cNvPr>
          <p:cNvSpPr txBox="1"/>
          <p:nvPr/>
        </p:nvSpPr>
        <p:spPr>
          <a:xfrm>
            <a:off x="1436820" y="2020330"/>
            <a:ext cx="2451505" cy="369332"/>
          </a:xfrm>
          <a:prstGeom prst="rect">
            <a:avLst/>
          </a:prstGeom>
          <a:noFill/>
        </p:spPr>
        <p:txBody>
          <a:bodyPr wrap="none" rtlCol="0">
            <a:spAutoFit/>
          </a:bodyPr>
          <a:lstStyle/>
          <a:p>
            <a:r>
              <a:rPr lang="en-US" altLang="zh-CN"/>
              <a:t>RTL for hardware design</a:t>
            </a:r>
            <a:endParaRPr lang="en-US"/>
          </a:p>
        </p:txBody>
      </p:sp>
      <p:sp>
        <p:nvSpPr>
          <p:cNvPr id="7" name="TextBox 6">
            <a:extLst>
              <a:ext uri="{FF2B5EF4-FFF2-40B4-BE49-F238E27FC236}">
                <a16:creationId xmlns:a16="http://schemas.microsoft.com/office/drawing/2014/main" id="{DF354CB6-9172-8705-FC23-213F45DE6D56}"/>
              </a:ext>
            </a:extLst>
          </p:cNvPr>
          <p:cNvSpPr txBox="1"/>
          <p:nvPr/>
        </p:nvSpPr>
        <p:spPr>
          <a:xfrm>
            <a:off x="4894214" y="2831187"/>
            <a:ext cx="2862639" cy="523220"/>
          </a:xfrm>
          <a:prstGeom prst="rect">
            <a:avLst/>
          </a:prstGeom>
          <a:noFill/>
          <a:ln>
            <a:solidFill>
              <a:schemeClr val="tx1"/>
            </a:solidFill>
          </a:ln>
        </p:spPr>
        <p:txBody>
          <a:bodyPr wrap="square" rtlCol="0">
            <a:spAutoFit/>
          </a:bodyPr>
          <a:lstStyle/>
          <a:p>
            <a:r>
              <a:rPr lang="en-US" sz="1400"/>
              <a:t>assert property (</a:t>
            </a:r>
          </a:p>
          <a:p>
            <a:r>
              <a:rPr lang="en-US" sz="1400"/>
              <a:t>    ready =&gt; ##[3:5] valid ##1  finish);</a:t>
            </a:r>
          </a:p>
        </p:txBody>
      </p:sp>
      <p:sp>
        <p:nvSpPr>
          <p:cNvPr id="8" name="TextBox 7">
            <a:extLst>
              <a:ext uri="{FF2B5EF4-FFF2-40B4-BE49-F238E27FC236}">
                <a16:creationId xmlns:a16="http://schemas.microsoft.com/office/drawing/2014/main" id="{B1A3C3CC-6D8D-99F5-5040-70180703AD1A}"/>
              </a:ext>
            </a:extLst>
          </p:cNvPr>
          <p:cNvSpPr txBox="1"/>
          <p:nvPr/>
        </p:nvSpPr>
        <p:spPr>
          <a:xfrm>
            <a:off x="4894214" y="2421199"/>
            <a:ext cx="3008673" cy="369332"/>
          </a:xfrm>
          <a:prstGeom prst="rect">
            <a:avLst/>
          </a:prstGeom>
          <a:noFill/>
        </p:spPr>
        <p:txBody>
          <a:bodyPr wrap="square" rtlCol="0">
            <a:spAutoFit/>
          </a:bodyPr>
          <a:lstStyle/>
          <a:p>
            <a:r>
              <a:rPr lang="en-US" altLang="zh-CN" err="1"/>
              <a:t>SystemVerilog</a:t>
            </a:r>
            <a:r>
              <a:rPr lang="en-US" altLang="zh-CN"/>
              <a:t> Assertions</a:t>
            </a:r>
            <a:endParaRPr lang="en-US"/>
          </a:p>
        </p:txBody>
      </p:sp>
      <p:pic>
        <p:nvPicPr>
          <p:cNvPr id="9" name="Picture 8" descr="Icon&#10;&#10;Description automatically generated">
            <a:extLst>
              <a:ext uri="{FF2B5EF4-FFF2-40B4-BE49-F238E27FC236}">
                <a16:creationId xmlns:a16="http://schemas.microsoft.com/office/drawing/2014/main" id="{E15748D0-5D18-87F3-FE9D-3547699D5CD8}"/>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552025" y="2567066"/>
            <a:ext cx="638074" cy="563632"/>
          </a:xfrm>
          <a:prstGeom prst="rect">
            <a:avLst/>
          </a:prstGeom>
        </p:spPr>
      </p:pic>
      <p:pic>
        <p:nvPicPr>
          <p:cNvPr id="10" name="Picture 9" descr="Icon&#10;&#10;Description automatically generated">
            <a:extLst>
              <a:ext uri="{FF2B5EF4-FFF2-40B4-BE49-F238E27FC236}">
                <a16:creationId xmlns:a16="http://schemas.microsoft.com/office/drawing/2014/main" id="{69743751-8617-6046-35DB-AE5422DC860A}"/>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3801331" y="2699438"/>
            <a:ext cx="894060" cy="988253"/>
          </a:xfrm>
          <a:prstGeom prst="rect">
            <a:avLst/>
          </a:prstGeom>
        </p:spPr>
      </p:pic>
    </p:spTree>
    <p:extLst>
      <p:ext uri="{BB962C8B-B14F-4D97-AF65-F5344CB8AC3E}">
        <p14:creationId xmlns:p14="http://schemas.microsoft.com/office/powerpoint/2010/main" val="2935258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958BF-47DE-D66E-8769-ADEEDC4B1F03}"/>
              </a:ext>
            </a:extLst>
          </p:cNvPr>
          <p:cNvSpPr>
            <a:spLocks noGrp="1"/>
          </p:cNvSpPr>
          <p:nvPr>
            <p:ph type="title"/>
          </p:nvPr>
        </p:nvSpPr>
        <p:spPr/>
        <p:txBody>
          <a:bodyPr>
            <a:normAutofit fontScale="90000"/>
          </a:bodyPr>
          <a:lstStyle/>
          <a:p>
            <a:r>
              <a:rPr lang="en-US" altLang="zh-CN"/>
              <a:t>Model checking sometimes does not work well </a:t>
            </a:r>
            <a:endParaRPr lang="zh-CN" altLang="en-US"/>
          </a:p>
        </p:txBody>
      </p:sp>
      <p:sp>
        <p:nvSpPr>
          <p:cNvPr id="3" name="Content Placeholder 2">
            <a:extLst>
              <a:ext uri="{FF2B5EF4-FFF2-40B4-BE49-F238E27FC236}">
                <a16:creationId xmlns:a16="http://schemas.microsoft.com/office/drawing/2014/main" id="{CF697E65-8561-0659-D880-1E41FFC738DE}"/>
              </a:ext>
            </a:extLst>
          </p:cNvPr>
          <p:cNvSpPr>
            <a:spLocks noGrp="1"/>
          </p:cNvSpPr>
          <p:nvPr>
            <p:ph idx="1"/>
          </p:nvPr>
        </p:nvSpPr>
        <p:spPr/>
        <p:txBody>
          <a:bodyPr>
            <a:normAutofit/>
          </a:bodyPr>
          <a:lstStyle/>
          <a:p>
            <a:r>
              <a:rPr lang="en-US" altLang="zh-CN" sz="2400"/>
              <a:t>E.g., instruction-set compliance checking for processors</a:t>
            </a:r>
            <a:endParaRPr lang="zh-CN" altLang="en-US" sz="2400"/>
          </a:p>
        </p:txBody>
      </p:sp>
      <p:sp>
        <p:nvSpPr>
          <p:cNvPr id="4" name="Slide Number Placeholder 3">
            <a:extLst>
              <a:ext uri="{FF2B5EF4-FFF2-40B4-BE49-F238E27FC236}">
                <a16:creationId xmlns:a16="http://schemas.microsoft.com/office/drawing/2014/main" id="{5FD03E64-A642-5954-999E-C82C728DFAAE}"/>
              </a:ext>
            </a:extLst>
          </p:cNvPr>
          <p:cNvSpPr>
            <a:spLocks noGrp="1"/>
          </p:cNvSpPr>
          <p:nvPr>
            <p:ph type="sldNum" sz="quarter" idx="12"/>
          </p:nvPr>
        </p:nvSpPr>
        <p:spPr/>
        <p:txBody>
          <a:bodyPr/>
          <a:lstStyle/>
          <a:p>
            <a:fld id="{11C0C6D2-0806-7544-84E2-13A8C37B7D3D}" type="slidenum">
              <a:rPr lang="en-US" smtClean="0"/>
              <a:t>3</a:t>
            </a:fld>
            <a:endParaRPr lang="en-US"/>
          </a:p>
        </p:txBody>
      </p:sp>
      <p:grpSp>
        <p:nvGrpSpPr>
          <p:cNvPr id="18" name="Group 17">
            <a:extLst>
              <a:ext uri="{FF2B5EF4-FFF2-40B4-BE49-F238E27FC236}">
                <a16:creationId xmlns:a16="http://schemas.microsoft.com/office/drawing/2014/main" id="{9746B71E-430B-B316-4E36-D6038D9953EF}"/>
              </a:ext>
            </a:extLst>
          </p:cNvPr>
          <p:cNvGrpSpPr/>
          <p:nvPr/>
        </p:nvGrpSpPr>
        <p:grpSpPr>
          <a:xfrm>
            <a:off x="844204" y="2166888"/>
            <a:ext cx="6928196" cy="2248561"/>
            <a:chOff x="144957" y="1783249"/>
            <a:chExt cx="8983552" cy="2915631"/>
          </a:xfrm>
        </p:grpSpPr>
        <p:sp>
          <p:nvSpPr>
            <p:cNvPr id="5" name="文本框 19">
              <a:extLst>
                <a:ext uri="{FF2B5EF4-FFF2-40B4-BE49-F238E27FC236}">
                  <a16:creationId xmlns:a16="http://schemas.microsoft.com/office/drawing/2014/main" id="{C32EA1FD-2D8A-AD7A-4CE9-FB0768861A09}"/>
                </a:ext>
              </a:extLst>
            </p:cNvPr>
            <p:cNvSpPr txBox="1"/>
            <p:nvPr/>
          </p:nvSpPr>
          <p:spPr>
            <a:xfrm>
              <a:off x="3336764" y="1783249"/>
              <a:ext cx="2583663" cy="678441"/>
            </a:xfrm>
            <a:prstGeom prst="rect">
              <a:avLst/>
            </a:prstGeom>
            <a:noFill/>
            <a:ln>
              <a:solidFill>
                <a:srgbClr val="004167"/>
              </a:solidFill>
            </a:ln>
          </p:spPr>
          <p:txBody>
            <a:bodyPr wrap="square" rtlCol="0">
              <a:spAutoFit/>
            </a:bodyPr>
            <a:lstStyle/>
            <a:p>
              <a:pPr algn="ctr"/>
              <a:r>
                <a:rPr lang="en-US" sz="1400"/>
                <a:t>ISA specification</a:t>
              </a:r>
            </a:p>
            <a:p>
              <a:pPr algn="ctr"/>
              <a:r>
                <a:rPr lang="en-US" sz="1400"/>
                <a:t>ADD: </a:t>
              </a:r>
              <a:r>
                <a:rPr lang="en-US" sz="1400" err="1"/>
                <a:t>r’</a:t>
              </a:r>
              <a:r>
                <a:rPr lang="en-US" sz="1400" baseline="-25000" err="1"/>
                <a:t>d</a:t>
              </a:r>
              <a:r>
                <a:rPr lang="en-US" sz="1400"/>
                <a:t>=r</a:t>
              </a:r>
              <a:r>
                <a:rPr lang="en-US" sz="1400" baseline="-25000"/>
                <a:t>s1</a:t>
              </a:r>
              <a:r>
                <a:rPr lang="en-US" sz="1400"/>
                <a:t>+r</a:t>
              </a:r>
              <a:r>
                <a:rPr lang="en-US" sz="1400" baseline="-25000"/>
                <a:t>s2 </a:t>
              </a:r>
              <a:r>
                <a:rPr lang="en-US" sz="1400"/>
                <a:t>, pc’=…</a:t>
              </a:r>
            </a:p>
          </p:txBody>
        </p:sp>
        <p:sp>
          <p:nvSpPr>
            <p:cNvPr id="6" name="矩形 22">
              <a:extLst>
                <a:ext uri="{FF2B5EF4-FFF2-40B4-BE49-F238E27FC236}">
                  <a16:creationId xmlns:a16="http://schemas.microsoft.com/office/drawing/2014/main" id="{739201FD-F34A-41C4-A777-994268E6C836}"/>
                </a:ext>
              </a:extLst>
            </p:cNvPr>
            <p:cNvSpPr/>
            <p:nvPr/>
          </p:nvSpPr>
          <p:spPr>
            <a:xfrm>
              <a:off x="144957" y="3420119"/>
              <a:ext cx="556563" cy="338554"/>
            </a:xfrm>
            <a:prstGeom prst="rect">
              <a:avLst/>
            </a:prstGeom>
          </p:spPr>
          <p:txBody>
            <a:bodyPr wrap="none">
              <a:spAutoFit/>
            </a:bodyPr>
            <a:lstStyle/>
            <a:p>
              <a:r>
                <a:rPr lang="en-US" sz="1600"/>
                <a:t>ADD</a:t>
              </a:r>
            </a:p>
          </p:txBody>
        </p:sp>
        <p:sp>
          <p:nvSpPr>
            <p:cNvPr id="7" name="文本框 23">
              <a:extLst>
                <a:ext uri="{FF2B5EF4-FFF2-40B4-BE49-F238E27FC236}">
                  <a16:creationId xmlns:a16="http://schemas.microsoft.com/office/drawing/2014/main" id="{169493BB-0FAD-E4BF-D015-D6811B45B08A}"/>
                </a:ext>
              </a:extLst>
            </p:cNvPr>
            <p:cNvSpPr txBox="1"/>
            <p:nvPr/>
          </p:nvSpPr>
          <p:spPr>
            <a:xfrm>
              <a:off x="1371697" y="2565613"/>
              <a:ext cx="1695933" cy="399084"/>
            </a:xfrm>
            <a:prstGeom prst="rect">
              <a:avLst/>
            </a:prstGeom>
            <a:noFill/>
            <a:ln>
              <a:solidFill>
                <a:srgbClr val="004167"/>
              </a:solidFill>
            </a:ln>
          </p:spPr>
          <p:txBody>
            <a:bodyPr wrap="square" rtlCol="0">
              <a:spAutoFit/>
            </a:bodyPr>
            <a:lstStyle/>
            <a:p>
              <a:pPr algn="ctr"/>
              <a:r>
                <a:rPr lang="en-US" sz="1400"/>
                <a:t>pc, r</a:t>
              </a:r>
              <a:r>
                <a:rPr lang="en-US" sz="1400" baseline="-25000"/>
                <a:t>0</a:t>
              </a:r>
              <a:r>
                <a:rPr lang="en-US" sz="1400"/>
                <a:t>, r</a:t>
              </a:r>
              <a:r>
                <a:rPr lang="en-US" sz="1400" baseline="-25000"/>
                <a:t>1</a:t>
              </a:r>
              <a:r>
                <a:rPr lang="en-US" sz="1400"/>
                <a:t>, r</a:t>
              </a:r>
              <a:r>
                <a:rPr lang="en-US" sz="1400" baseline="-25000"/>
                <a:t>2</a:t>
              </a:r>
              <a:r>
                <a:rPr lang="en-US" sz="1400"/>
                <a:t>, …</a:t>
              </a:r>
              <a:endParaRPr lang="en-US" sz="1400" baseline="-25000"/>
            </a:p>
          </p:txBody>
        </p:sp>
        <p:sp>
          <p:nvSpPr>
            <p:cNvPr id="8" name="矩形 25">
              <a:extLst>
                <a:ext uri="{FF2B5EF4-FFF2-40B4-BE49-F238E27FC236}">
                  <a16:creationId xmlns:a16="http://schemas.microsoft.com/office/drawing/2014/main" id="{F28758BE-5C11-EE17-62C5-BC04BAC218DF}"/>
                </a:ext>
              </a:extLst>
            </p:cNvPr>
            <p:cNvSpPr/>
            <p:nvPr/>
          </p:nvSpPr>
          <p:spPr>
            <a:xfrm>
              <a:off x="8571946" y="3453527"/>
              <a:ext cx="556563" cy="338554"/>
            </a:xfrm>
            <a:prstGeom prst="rect">
              <a:avLst/>
            </a:prstGeom>
          </p:spPr>
          <p:txBody>
            <a:bodyPr wrap="none">
              <a:spAutoFit/>
            </a:bodyPr>
            <a:lstStyle/>
            <a:p>
              <a:r>
                <a:rPr lang="en-US" sz="1600"/>
                <a:t>ADD</a:t>
              </a:r>
            </a:p>
          </p:txBody>
        </p:sp>
        <p:sp>
          <p:nvSpPr>
            <p:cNvPr id="9" name="文本框 26">
              <a:extLst>
                <a:ext uri="{FF2B5EF4-FFF2-40B4-BE49-F238E27FC236}">
                  <a16:creationId xmlns:a16="http://schemas.microsoft.com/office/drawing/2014/main" id="{7C5A75E1-03DE-40D8-2C18-5C6AC7A95368}"/>
                </a:ext>
              </a:extLst>
            </p:cNvPr>
            <p:cNvSpPr txBox="1"/>
            <p:nvPr/>
          </p:nvSpPr>
          <p:spPr>
            <a:xfrm>
              <a:off x="6282287" y="2576918"/>
              <a:ext cx="2447180" cy="399084"/>
            </a:xfrm>
            <a:prstGeom prst="rect">
              <a:avLst/>
            </a:prstGeom>
            <a:noFill/>
            <a:ln>
              <a:solidFill>
                <a:srgbClr val="004167"/>
              </a:solidFill>
            </a:ln>
          </p:spPr>
          <p:txBody>
            <a:bodyPr wrap="square" rtlCol="0">
              <a:spAutoFit/>
            </a:bodyPr>
            <a:lstStyle/>
            <a:p>
              <a:pPr algn="ctr"/>
              <a:r>
                <a:rPr lang="en-US" sz="1400"/>
                <a:t>pc’, r’</a:t>
              </a:r>
              <a:r>
                <a:rPr lang="en-US" sz="1400" baseline="-25000"/>
                <a:t>0</a:t>
              </a:r>
              <a:r>
                <a:rPr lang="en-US" sz="1400"/>
                <a:t>, r’</a:t>
              </a:r>
              <a:r>
                <a:rPr lang="en-US" sz="1400" baseline="-25000"/>
                <a:t>1</a:t>
              </a:r>
              <a:r>
                <a:rPr lang="en-US" sz="1400"/>
                <a:t>, r’</a:t>
              </a:r>
              <a:r>
                <a:rPr lang="en-US" sz="1400" baseline="-25000"/>
                <a:t>2</a:t>
              </a:r>
              <a:r>
                <a:rPr lang="en-US" sz="1400"/>
                <a:t>, …</a:t>
              </a:r>
              <a:endParaRPr lang="en-US" sz="1400" baseline="-25000"/>
            </a:p>
          </p:txBody>
        </p:sp>
        <p:sp>
          <p:nvSpPr>
            <p:cNvPr id="10" name="箭头: 右 27">
              <a:extLst>
                <a:ext uri="{FF2B5EF4-FFF2-40B4-BE49-F238E27FC236}">
                  <a16:creationId xmlns:a16="http://schemas.microsoft.com/office/drawing/2014/main" id="{726A4392-92F7-45E4-F7D3-3731CF8C618A}"/>
                </a:ext>
              </a:extLst>
            </p:cNvPr>
            <p:cNvSpPr/>
            <p:nvPr/>
          </p:nvSpPr>
          <p:spPr>
            <a:xfrm>
              <a:off x="3447496" y="2521692"/>
              <a:ext cx="2362200" cy="5053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 name="箭头: 右 28">
              <a:extLst>
                <a:ext uri="{FF2B5EF4-FFF2-40B4-BE49-F238E27FC236}">
                  <a16:creationId xmlns:a16="http://schemas.microsoft.com/office/drawing/2014/main" id="{5F2D4801-61ED-B1A5-2688-E8F60BCA1AAF}"/>
                </a:ext>
              </a:extLst>
            </p:cNvPr>
            <p:cNvSpPr/>
            <p:nvPr/>
          </p:nvSpPr>
          <p:spPr>
            <a:xfrm>
              <a:off x="4174215" y="3991467"/>
              <a:ext cx="1156680" cy="5053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 name="箭头: 上下 29">
              <a:extLst>
                <a:ext uri="{FF2B5EF4-FFF2-40B4-BE49-F238E27FC236}">
                  <a16:creationId xmlns:a16="http://schemas.microsoft.com/office/drawing/2014/main" id="{AFA54261-095B-4892-8C69-DC2D2F71D268}"/>
                </a:ext>
              </a:extLst>
            </p:cNvPr>
            <p:cNvSpPr/>
            <p:nvPr/>
          </p:nvSpPr>
          <p:spPr>
            <a:xfrm>
              <a:off x="2219664" y="3034303"/>
              <a:ext cx="200954" cy="625127"/>
            </a:xfrm>
            <a:prstGeom prst="up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a:p>
          </p:txBody>
        </p:sp>
        <p:sp>
          <p:nvSpPr>
            <p:cNvPr id="13" name="矩形 30">
              <a:extLst>
                <a:ext uri="{FF2B5EF4-FFF2-40B4-BE49-F238E27FC236}">
                  <a16:creationId xmlns:a16="http://schemas.microsoft.com/office/drawing/2014/main" id="{DDE0F0BE-0680-A433-A3A2-9F09A212A2BD}"/>
                </a:ext>
              </a:extLst>
            </p:cNvPr>
            <p:cNvSpPr/>
            <p:nvPr/>
          </p:nvSpPr>
          <p:spPr>
            <a:xfrm>
              <a:off x="5945829" y="3098407"/>
              <a:ext cx="2884115" cy="400110"/>
            </a:xfrm>
            <a:prstGeom prst="rect">
              <a:avLst/>
            </a:prstGeom>
            <a:noFill/>
          </p:spPr>
          <p:txBody>
            <a:bodyPr wrap="square" lIns="91440" tIns="45720" rIns="91440" bIns="45720">
              <a:spAutoFit/>
            </a:bodyPr>
            <a:lstStyle/>
            <a:p>
              <a:pPr algn="ctr"/>
              <a:r>
                <a:rPr lang="en-US" altLang="zh-CN" sz="2000" b="0" cap="none" spc="0">
                  <a:ln w="0"/>
                  <a:solidFill>
                    <a:schemeClr val="tx1"/>
                  </a:solidFill>
                  <a:effectLst>
                    <a:outerShdw blurRad="38100" dist="19050" dir="2700000" algn="tl" rotWithShape="0">
                      <a:schemeClr val="dk1">
                        <a:alpha val="40000"/>
                      </a:schemeClr>
                    </a:outerShdw>
                  </a:effectLst>
                </a:rPr>
                <a:t>Matched     w. Spec?</a:t>
              </a:r>
              <a:endParaRPr lang="zh-CN" altLang="en-US" sz="2000" b="0" cap="none" spc="0">
                <a:ln w="0"/>
                <a:solidFill>
                  <a:schemeClr val="tx1"/>
                </a:solidFill>
                <a:effectLst>
                  <a:outerShdw blurRad="38100" dist="19050" dir="2700000" algn="tl" rotWithShape="0">
                    <a:schemeClr val="dk1">
                      <a:alpha val="40000"/>
                    </a:schemeClr>
                  </a:outerShdw>
                </a:effectLst>
              </a:endParaRPr>
            </a:p>
          </p:txBody>
        </p:sp>
        <p:sp>
          <p:nvSpPr>
            <p:cNvPr id="14" name="箭头: 上下 31">
              <a:extLst>
                <a:ext uri="{FF2B5EF4-FFF2-40B4-BE49-F238E27FC236}">
                  <a16:creationId xmlns:a16="http://schemas.microsoft.com/office/drawing/2014/main" id="{F4A21600-DF7C-A9F1-0BAD-FA59CD87FB52}"/>
                </a:ext>
              </a:extLst>
            </p:cNvPr>
            <p:cNvSpPr/>
            <p:nvPr/>
          </p:nvSpPr>
          <p:spPr>
            <a:xfrm>
              <a:off x="7287410" y="3060357"/>
              <a:ext cx="200954" cy="599073"/>
            </a:xfrm>
            <a:prstGeom prst="up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a:p>
          </p:txBody>
        </p:sp>
        <p:sp>
          <p:nvSpPr>
            <p:cNvPr id="15" name="矩形 32">
              <a:extLst>
                <a:ext uri="{FF2B5EF4-FFF2-40B4-BE49-F238E27FC236}">
                  <a16:creationId xmlns:a16="http://schemas.microsoft.com/office/drawing/2014/main" id="{B775F6FA-1622-8931-5194-D93AB73EE524}"/>
                </a:ext>
              </a:extLst>
            </p:cNvPr>
            <p:cNvSpPr/>
            <p:nvPr/>
          </p:nvSpPr>
          <p:spPr>
            <a:xfrm>
              <a:off x="382697" y="3063659"/>
              <a:ext cx="2377474" cy="518809"/>
            </a:xfrm>
            <a:prstGeom prst="rect">
              <a:avLst/>
            </a:prstGeom>
            <a:noFill/>
          </p:spPr>
          <p:txBody>
            <a:bodyPr wrap="square" lIns="91440" tIns="45720" rIns="91440" bIns="45720">
              <a:spAutoFit/>
            </a:bodyPr>
            <a:lstStyle/>
            <a:p>
              <a:pPr algn="ctr"/>
              <a:r>
                <a:rPr lang="en-US" altLang="zh-CN" sz="2000" b="0" cap="none" spc="0">
                  <a:ln w="0"/>
                  <a:solidFill>
                    <a:schemeClr val="tx1"/>
                  </a:solidFill>
                  <a:effectLst>
                    <a:outerShdw blurRad="38100" dist="19050" dir="2700000" algn="tl" rotWithShape="0">
                      <a:schemeClr val="dk1">
                        <a:alpha val="40000"/>
                      </a:schemeClr>
                    </a:outerShdw>
                  </a:effectLst>
                </a:rPr>
                <a:t>Matched</a:t>
              </a:r>
              <a:endParaRPr lang="zh-CN" altLang="en-US" sz="2000" b="0" cap="none" spc="0">
                <a:ln w="0"/>
                <a:solidFill>
                  <a:schemeClr val="tx1"/>
                </a:solidFill>
                <a:effectLst>
                  <a:outerShdw blurRad="38100" dist="19050" dir="2700000" algn="tl" rotWithShape="0">
                    <a:schemeClr val="dk1">
                      <a:alpha val="40000"/>
                    </a:schemeClr>
                  </a:outerShdw>
                </a:effectLst>
              </a:endParaRPr>
            </a:p>
          </p:txBody>
        </p:sp>
        <p:pic>
          <p:nvPicPr>
            <p:cNvPr id="16" name="图片 33">
              <a:extLst>
                <a:ext uri="{FF2B5EF4-FFF2-40B4-BE49-F238E27FC236}">
                  <a16:creationId xmlns:a16="http://schemas.microsoft.com/office/drawing/2014/main" id="{63E5231D-9340-FC43-A719-74BC4BCA3FFB}"/>
                </a:ext>
              </a:extLst>
            </p:cNvPr>
            <p:cNvPicPr>
              <a:picLocks noChangeAspect="1"/>
            </p:cNvPicPr>
            <p:nvPr/>
          </p:nvPicPr>
          <p:blipFill>
            <a:blip r:embed="rId3"/>
            <a:stretch>
              <a:fillRect/>
            </a:stretch>
          </p:blipFill>
          <p:spPr>
            <a:xfrm>
              <a:off x="248228" y="3754833"/>
              <a:ext cx="3557790" cy="909429"/>
            </a:xfrm>
            <a:prstGeom prst="rect">
              <a:avLst/>
            </a:prstGeom>
          </p:spPr>
        </p:pic>
        <p:pic>
          <p:nvPicPr>
            <p:cNvPr id="17" name="图片 34">
              <a:extLst>
                <a:ext uri="{FF2B5EF4-FFF2-40B4-BE49-F238E27FC236}">
                  <a16:creationId xmlns:a16="http://schemas.microsoft.com/office/drawing/2014/main" id="{F1E04983-A9EC-F965-A9C0-8982D6E5FAD5}"/>
                </a:ext>
              </a:extLst>
            </p:cNvPr>
            <p:cNvPicPr>
              <a:picLocks noChangeAspect="1"/>
            </p:cNvPicPr>
            <p:nvPr/>
          </p:nvPicPr>
          <p:blipFill>
            <a:blip r:embed="rId3"/>
            <a:stretch>
              <a:fillRect/>
            </a:stretch>
          </p:blipFill>
          <p:spPr>
            <a:xfrm>
              <a:off x="5508515" y="3789451"/>
              <a:ext cx="3557790" cy="909429"/>
            </a:xfrm>
            <a:prstGeom prst="rect">
              <a:avLst/>
            </a:prstGeom>
          </p:spPr>
        </p:pic>
      </p:grpSp>
    </p:spTree>
    <p:extLst>
      <p:ext uri="{BB962C8B-B14F-4D97-AF65-F5344CB8AC3E}">
        <p14:creationId xmlns:p14="http://schemas.microsoft.com/office/powerpoint/2010/main" val="1957350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C7E93-B7A1-B62B-E2A2-9F08C0365822}"/>
              </a:ext>
            </a:extLst>
          </p:cNvPr>
          <p:cNvSpPr>
            <a:spLocks noGrp="1"/>
          </p:cNvSpPr>
          <p:nvPr>
            <p:ph type="title"/>
          </p:nvPr>
        </p:nvSpPr>
        <p:spPr/>
        <p:txBody>
          <a:bodyPr/>
          <a:lstStyle/>
          <a:p>
            <a:r>
              <a:rPr lang="en-US" altLang="zh-CN"/>
              <a:t>Symbolic Simulation?</a:t>
            </a:r>
            <a:endParaRPr lang="zh-CN" altLang="en-US"/>
          </a:p>
        </p:txBody>
      </p:sp>
      <p:sp>
        <p:nvSpPr>
          <p:cNvPr id="3" name="Content Placeholder 2">
            <a:extLst>
              <a:ext uri="{FF2B5EF4-FFF2-40B4-BE49-F238E27FC236}">
                <a16:creationId xmlns:a16="http://schemas.microsoft.com/office/drawing/2014/main" id="{9957804B-9FC4-68F7-5344-FF0D1B550DE0}"/>
              </a:ext>
            </a:extLst>
          </p:cNvPr>
          <p:cNvSpPr>
            <a:spLocks noGrp="1"/>
          </p:cNvSpPr>
          <p:nvPr>
            <p:ph idx="1"/>
          </p:nvPr>
        </p:nvSpPr>
        <p:spPr/>
        <p:txBody>
          <a:bodyPr>
            <a:normAutofit/>
          </a:bodyPr>
          <a:lstStyle/>
          <a:p>
            <a:r>
              <a:rPr lang="en-US" altLang="zh-CN" sz="2000"/>
              <a:t>From symbolic pre-state, compute symbolic post-state, then compare this function with the spec.</a:t>
            </a:r>
          </a:p>
          <a:p>
            <a:endParaRPr lang="zh-CN" altLang="en-US" sz="2000"/>
          </a:p>
        </p:txBody>
      </p:sp>
      <p:sp>
        <p:nvSpPr>
          <p:cNvPr id="4" name="Slide Number Placeholder 3">
            <a:extLst>
              <a:ext uri="{FF2B5EF4-FFF2-40B4-BE49-F238E27FC236}">
                <a16:creationId xmlns:a16="http://schemas.microsoft.com/office/drawing/2014/main" id="{988E232A-B667-2412-FDF7-BEC8E651168E}"/>
              </a:ext>
            </a:extLst>
          </p:cNvPr>
          <p:cNvSpPr>
            <a:spLocks noGrp="1"/>
          </p:cNvSpPr>
          <p:nvPr>
            <p:ph type="sldNum" sz="quarter" idx="12"/>
          </p:nvPr>
        </p:nvSpPr>
        <p:spPr/>
        <p:txBody>
          <a:bodyPr/>
          <a:lstStyle/>
          <a:p>
            <a:fld id="{11C0C6D2-0806-7544-84E2-13A8C37B7D3D}" type="slidenum">
              <a:rPr lang="en-US" smtClean="0"/>
              <a:t>4</a:t>
            </a:fld>
            <a:endParaRPr lang="en-US"/>
          </a:p>
        </p:txBody>
      </p:sp>
      <p:sp>
        <p:nvSpPr>
          <p:cNvPr id="7" name="矩形 22">
            <a:extLst>
              <a:ext uri="{FF2B5EF4-FFF2-40B4-BE49-F238E27FC236}">
                <a16:creationId xmlns:a16="http://schemas.microsoft.com/office/drawing/2014/main" id="{166C09AB-470A-BB55-7A8B-253F04200725}"/>
              </a:ext>
            </a:extLst>
          </p:cNvPr>
          <p:cNvSpPr/>
          <p:nvPr/>
        </p:nvSpPr>
        <p:spPr>
          <a:xfrm>
            <a:off x="844204" y="2799934"/>
            <a:ext cx="429226" cy="261096"/>
          </a:xfrm>
          <a:prstGeom prst="rect">
            <a:avLst/>
          </a:prstGeom>
        </p:spPr>
        <p:txBody>
          <a:bodyPr wrap="none">
            <a:spAutoFit/>
          </a:bodyPr>
          <a:lstStyle/>
          <a:p>
            <a:r>
              <a:rPr lang="en-US" sz="1600"/>
              <a:t>ADD</a:t>
            </a:r>
          </a:p>
        </p:txBody>
      </p:sp>
      <p:sp>
        <p:nvSpPr>
          <p:cNvPr id="8" name="文本框 23">
            <a:extLst>
              <a:ext uri="{FF2B5EF4-FFF2-40B4-BE49-F238E27FC236}">
                <a16:creationId xmlns:a16="http://schemas.microsoft.com/office/drawing/2014/main" id="{825A15B4-53D8-BFF2-727C-283446F20FC3}"/>
              </a:ext>
            </a:extLst>
          </p:cNvPr>
          <p:cNvSpPr txBox="1"/>
          <p:nvPr/>
        </p:nvSpPr>
        <p:spPr>
          <a:xfrm>
            <a:off x="1335808" y="2153603"/>
            <a:ext cx="2158603" cy="646331"/>
          </a:xfrm>
          <a:prstGeom prst="rect">
            <a:avLst/>
          </a:prstGeom>
          <a:noFill/>
          <a:ln>
            <a:solidFill>
              <a:srgbClr val="004167"/>
            </a:solidFill>
          </a:ln>
        </p:spPr>
        <p:txBody>
          <a:bodyPr wrap="square" rtlCol="0">
            <a:spAutoFit/>
          </a:bodyPr>
          <a:lstStyle/>
          <a:p>
            <a:pPr algn="ctr"/>
            <a:r>
              <a:rPr lang="en-US"/>
              <a:t>Symbolic pre-state:</a:t>
            </a:r>
          </a:p>
          <a:p>
            <a:pPr algn="ctr"/>
            <a:r>
              <a:rPr lang="en-US" b="1">
                <a:solidFill>
                  <a:srgbClr val="FF0000"/>
                </a:solidFill>
              </a:rPr>
              <a:t>pc, r</a:t>
            </a:r>
            <a:r>
              <a:rPr lang="en-US" b="1" baseline="-25000">
                <a:solidFill>
                  <a:srgbClr val="FF0000"/>
                </a:solidFill>
              </a:rPr>
              <a:t>0</a:t>
            </a:r>
            <a:r>
              <a:rPr lang="en-US" b="1">
                <a:solidFill>
                  <a:srgbClr val="FF0000"/>
                </a:solidFill>
              </a:rPr>
              <a:t>, r</a:t>
            </a:r>
            <a:r>
              <a:rPr lang="en-US" b="1" baseline="-25000">
                <a:solidFill>
                  <a:srgbClr val="FF0000"/>
                </a:solidFill>
              </a:rPr>
              <a:t>1</a:t>
            </a:r>
            <a:r>
              <a:rPr lang="en-US" b="1">
                <a:solidFill>
                  <a:srgbClr val="FF0000"/>
                </a:solidFill>
              </a:rPr>
              <a:t>, r</a:t>
            </a:r>
            <a:r>
              <a:rPr lang="en-US" b="1" baseline="-25000">
                <a:solidFill>
                  <a:srgbClr val="FF0000"/>
                </a:solidFill>
              </a:rPr>
              <a:t>2</a:t>
            </a:r>
            <a:r>
              <a:rPr lang="en-US" b="1">
                <a:solidFill>
                  <a:srgbClr val="FF0000"/>
                </a:solidFill>
              </a:rPr>
              <a:t>, …</a:t>
            </a:r>
            <a:endParaRPr lang="en-US" b="1" baseline="-25000">
              <a:solidFill>
                <a:srgbClr val="FF0000"/>
              </a:solidFill>
            </a:endParaRPr>
          </a:p>
        </p:txBody>
      </p:sp>
      <p:sp>
        <p:nvSpPr>
          <p:cNvPr id="9" name="矩形 25">
            <a:extLst>
              <a:ext uri="{FF2B5EF4-FFF2-40B4-BE49-F238E27FC236}">
                <a16:creationId xmlns:a16="http://schemas.microsoft.com/office/drawing/2014/main" id="{A0C14D14-EB8D-3C2B-9F43-DE15148D2A24}"/>
              </a:ext>
            </a:extLst>
          </p:cNvPr>
          <p:cNvSpPr/>
          <p:nvPr/>
        </p:nvSpPr>
        <p:spPr>
          <a:xfrm>
            <a:off x="7343174" y="2825699"/>
            <a:ext cx="429226" cy="261096"/>
          </a:xfrm>
          <a:prstGeom prst="rect">
            <a:avLst/>
          </a:prstGeom>
        </p:spPr>
        <p:txBody>
          <a:bodyPr wrap="none">
            <a:spAutoFit/>
          </a:bodyPr>
          <a:lstStyle/>
          <a:p>
            <a:r>
              <a:rPr lang="en-US" sz="1600"/>
              <a:t>ADD</a:t>
            </a:r>
          </a:p>
        </p:txBody>
      </p:sp>
      <p:sp>
        <p:nvSpPr>
          <p:cNvPr id="10" name="文本框 26">
            <a:extLst>
              <a:ext uri="{FF2B5EF4-FFF2-40B4-BE49-F238E27FC236}">
                <a16:creationId xmlns:a16="http://schemas.microsoft.com/office/drawing/2014/main" id="{1A6979F3-8D92-94FF-6569-364413DB78F6}"/>
              </a:ext>
            </a:extLst>
          </p:cNvPr>
          <p:cNvSpPr txBox="1"/>
          <p:nvPr/>
        </p:nvSpPr>
        <p:spPr>
          <a:xfrm>
            <a:off x="5114519" y="2153603"/>
            <a:ext cx="2476018" cy="646331"/>
          </a:xfrm>
          <a:prstGeom prst="rect">
            <a:avLst/>
          </a:prstGeom>
          <a:noFill/>
          <a:ln>
            <a:solidFill>
              <a:srgbClr val="004167"/>
            </a:solidFill>
          </a:ln>
        </p:spPr>
        <p:txBody>
          <a:bodyPr wrap="square" rtlCol="0">
            <a:spAutoFit/>
          </a:bodyPr>
          <a:lstStyle/>
          <a:p>
            <a:pPr algn="ctr"/>
            <a:r>
              <a:rPr lang="en-US"/>
              <a:t>Symbolic post-state:</a:t>
            </a:r>
          </a:p>
          <a:p>
            <a:pPr algn="ctr"/>
            <a:r>
              <a:rPr lang="en-US" b="1">
                <a:solidFill>
                  <a:srgbClr val="FF0000"/>
                </a:solidFill>
              </a:rPr>
              <a:t>F( pc, r</a:t>
            </a:r>
            <a:r>
              <a:rPr lang="en-US" b="1" baseline="-25000">
                <a:solidFill>
                  <a:srgbClr val="FF0000"/>
                </a:solidFill>
              </a:rPr>
              <a:t>0</a:t>
            </a:r>
            <a:r>
              <a:rPr lang="en-US" b="1">
                <a:solidFill>
                  <a:srgbClr val="FF0000"/>
                </a:solidFill>
              </a:rPr>
              <a:t>, r</a:t>
            </a:r>
            <a:r>
              <a:rPr lang="en-US" b="1" baseline="-25000">
                <a:solidFill>
                  <a:srgbClr val="FF0000"/>
                </a:solidFill>
              </a:rPr>
              <a:t>1</a:t>
            </a:r>
            <a:r>
              <a:rPr lang="en-US" b="1">
                <a:solidFill>
                  <a:srgbClr val="FF0000"/>
                </a:solidFill>
              </a:rPr>
              <a:t>, r</a:t>
            </a:r>
            <a:r>
              <a:rPr lang="en-US" b="1" baseline="-25000">
                <a:solidFill>
                  <a:srgbClr val="FF0000"/>
                </a:solidFill>
              </a:rPr>
              <a:t>2</a:t>
            </a:r>
            <a:r>
              <a:rPr lang="en-US" b="1">
                <a:solidFill>
                  <a:srgbClr val="FF0000"/>
                </a:solidFill>
              </a:rPr>
              <a:t>, … )</a:t>
            </a:r>
            <a:endParaRPr lang="en-US" b="1" baseline="-25000">
              <a:solidFill>
                <a:srgbClr val="FF0000"/>
              </a:solidFill>
            </a:endParaRPr>
          </a:p>
        </p:txBody>
      </p:sp>
      <p:sp>
        <p:nvSpPr>
          <p:cNvPr id="12" name="箭头: 右 28">
            <a:extLst>
              <a:ext uri="{FF2B5EF4-FFF2-40B4-BE49-F238E27FC236}">
                <a16:creationId xmlns:a16="http://schemas.microsoft.com/office/drawing/2014/main" id="{F564DBCA-EEB8-A0F0-DCC1-0DBC3AD8E17F}"/>
              </a:ext>
            </a:extLst>
          </p:cNvPr>
          <p:cNvSpPr/>
          <p:nvPr/>
        </p:nvSpPr>
        <p:spPr>
          <a:xfrm>
            <a:off x="3951604" y="3240563"/>
            <a:ext cx="892042" cy="3897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17" name="图片 33">
            <a:extLst>
              <a:ext uri="{FF2B5EF4-FFF2-40B4-BE49-F238E27FC236}">
                <a16:creationId xmlns:a16="http://schemas.microsoft.com/office/drawing/2014/main" id="{F3876CC3-B05A-5295-6F64-C711C210FC81}"/>
              </a:ext>
            </a:extLst>
          </p:cNvPr>
          <p:cNvPicPr>
            <a:picLocks noChangeAspect="1"/>
          </p:cNvPicPr>
          <p:nvPr/>
        </p:nvPicPr>
        <p:blipFill>
          <a:blip r:embed="rId3"/>
          <a:stretch>
            <a:fillRect/>
          </a:stretch>
        </p:blipFill>
        <p:spPr>
          <a:xfrm>
            <a:off x="923848" y="3058068"/>
            <a:ext cx="2743800" cy="701360"/>
          </a:xfrm>
          <a:prstGeom prst="rect">
            <a:avLst/>
          </a:prstGeom>
        </p:spPr>
      </p:pic>
      <p:pic>
        <p:nvPicPr>
          <p:cNvPr id="18" name="图片 34">
            <a:extLst>
              <a:ext uri="{FF2B5EF4-FFF2-40B4-BE49-F238E27FC236}">
                <a16:creationId xmlns:a16="http://schemas.microsoft.com/office/drawing/2014/main" id="{F4CEFC89-061E-302D-ACA7-B01CA1C110AC}"/>
              </a:ext>
            </a:extLst>
          </p:cNvPr>
          <p:cNvPicPr>
            <a:picLocks noChangeAspect="1"/>
          </p:cNvPicPr>
          <p:nvPr/>
        </p:nvPicPr>
        <p:blipFill>
          <a:blip r:embed="rId3"/>
          <a:stretch>
            <a:fillRect/>
          </a:stretch>
        </p:blipFill>
        <p:spPr>
          <a:xfrm>
            <a:off x="4980628" y="3084766"/>
            <a:ext cx="2743800" cy="701360"/>
          </a:xfrm>
          <a:prstGeom prst="rect">
            <a:avLst/>
          </a:prstGeom>
        </p:spPr>
      </p:pic>
    </p:spTree>
    <p:extLst>
      <p:ext uri="{BB962C8B-B14F-4D97-AF65-F5344CB8AC3E}">
        <p14:creationId xmlns:p14="http://schemas.microsoft.com/office/powerpoint/2010/main" val="4218448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B3650-9594-BCE7-D97D-5886BBD2B3BD}"/>
              </a:ext>
            </a:extLst>
          </p:cNvPr>
          <p:cNvSpPr>
            <a:spLocks noGrp="1"/>
          </p:cNvSpPr>
          <p:nvPr>
            <p:ph type="title"/>
          </p:nvPr>
        </p:nvSpPr>
        <p:spPr/>
        <p:txBody>
          <a:bodyPr/>
          <a:lstStyle/>
          <a:p>
            <a:r>
              <a:rPr lang="en-US" altLang="zh-CN"/>
              <a:t>Challenges</a:t>
            </a:r>
            <a:endParaRPr lang="zh-CN" altLang="en-US"/>
          </a:p>
        </p:txBody>
      </p:sp>
      <p:sp>
        <p:nvSpPr>
          <p:cNvPr id="3" name="Content Placeholder 2">
            <a:extLst>
              <a:ext uri="{FF2B5EF4-FFF2-40B4-BE49-F238E27FC236}">
                <a16:creationId xmlns:a16="http://schemas.microsoft.com/office/drawing/2014/main" id="{6696858C-8503-C0FA-5D55-8DBCA4B89CB7}"/>
              </a:ext>
            </a:extLst>
          </p:cNvPr>
          <p:cNvSpPr>
            <a:spLocks noGrp="1"/>
          </p:cNvSpPr>
          <p:nvPr>
            <p:ph idx="1"/>
          </p:nvPr>
        </p:nvSpPr>
        <p:spPr/>
        <p:txBody>
          <a:bodyPr>
            <a:normAutofit/>
          </a:bodyPr>
          <a:lstStyle/>
          <a:p>
            <a:r>
              <a:rPr lang="en-US" altLang="zh-CN" sz="2400" dirty="0"/>
              <a:t>Lack of tool support</a:t>
            </a:r>
          </a:p>
          <a:p>
            <a:pPr lvl="1"/>
            <a:r>
              <a:rPr lang="en-US" altLang="zh-CN" sz="2000" dirty="0"/>
              <a:t>Need symbolic simulators, not just autonomous model checkers</a:t>
            </a:r>
          </a:p>
          <a:p>
            <a:pPr lvl="1"/>
            <a:r>
              <a:rPr lang="en-US" altLang="zh-CN" sz="2000" dirty="0"/>
              <a:t>Need interface for human guidance in simulation</a:t>
            </a:r>
          </a:p>
          <a:p>
            <a:endParaRPr lang="en-US" altLang="zh-CN" sz="2400" dirty="0"/>
          </a:p>
          <a:p>
            <a:r>
              <a:rPr lang="en-US" altLang="zh-CN" sz="2400" dirty="0"/>
              <a:t>Needs abstraction</a:t>
            </a:r>
          </a:p>
          <a:p>
            <a:pPr lvl="1"/>
            <a:r>
              <a:rPr lang="en-US" altLang="zh-CN" sz="2000" dirty="0"/>
              <a:t>E.g., to cover unbounded traces using bounded-step simulation</a:t>
            </a:r>
            <a:endParaRPr lang="zh-CN" altLang="en-US" sz="2000" dirty="0"/>
          </a:p>
        </p:txBody>
      </p:sp>
      <p:sp>
        <p:nvSpPr>
          <p:cNvPr id="4" name="Slide Number Placeholder 3">
            <a:extLst>
              <a:ext uri="{FF2B5EF4-FFF2-40B4-BE49-F238E27FC236}">
                <a16:creationId xmlns:a16="http://schemas.microsoft.com/office/drawing/2014/main" id="{B4C31ECE-5C41-50DF-0976-E2104F8F7F21}"/>
              </a:ext>
            </a:extLst>
          </p:cNvPr>
          <p:cNvSpPr>
            <a:spLocks noGrp="1"/>
          </p:cNvSpPr>
          <p:nvPr>
            <p:ph type="sldNum" sz="quarter" idx="12"/>
          </p:nvPr>
        </p:nvSpPr>
        <p:spPr/>
        <p:txBody>
          <a:bodyPr/>
          <a:lstStyle/>
          <a:p>
            <a:fld id="{11C0C6D2-0806-7544-84E2-13A8C37B7D3D}" type="slidenum">
              <a:rPr lang="en-US" smtClean="0"/>
              <a:t>5</a:t>
            </a:fld>
            <a:endParaRPr lang="en-US"/>
          </a:p>
        </p:txBody>
      </p:sp>
    </p:spTree>
    <p:extLst>
      <p:ext uri="{BB962C8B-B14F-4D97-AF65-F5344CB8AC3E}">
        <p14:creationId xmlns:p14="http://schemas.microsoft.com/office/powerpoint/2010/main" val="771560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1A728-922E-5BB9-A54F-5E4BE1A4929C}"/>
              </a:ext>
            </a:extLst>
          </p:cNvPr>
          <p:cNvSpPr>
            <a:spLocks noGrp="1"/>
          </p:cNvSpPr>
          <p:nvPr>
            <p:ph type="title"/>
          </p:nvPr>
        </p:nvSpPr>
        <p:spPr/>
        <p:txBody>
          <a:bodyPr>
            <a:normAutofit fontScale="90000"/>
          </a:bodyPr>
          <a:lstStyle/>
          <a:p>
            <a:r>
              <a:rPr lang="en-US" altLang="zh-CN"/>
              <a:t>Our Tool: Word-level Abstract Symbolic Simulator</a:t>
            </a:r>
            <a:endParaRPr lang="zh-CN" altLang="en-US"/>
          </a:p>
        </p:txBody>
      </p:sp>
      <p:sp>
        <p:nvSpPr>
          <p:cNvPr id="4" name="Slide Number Placeholder 3">
            <a:extLst>
              <a:ext uri="{FF2B5EF4-FFF2-40B4-BE49-F238E27FC236}">
                <a16:creationId xmlns:a16="http://schemas.microsoft.com/office/drawing/2014/main" id="{CBE50A40-AF6E-F714-1BF2-C85654F7BA43}"/>
              </a:ext>
            </a:extLst>
          </p:cNvPr>
          <p:cNvSpPr>
            <a:spLocks noGrp="1"/>
          </p:cNvSpPr>
          <p:nvPr>
            <p:ph type="sldNum" sz="quarter" idx="12"/>
          </p:nvPr>
        </p:nvSpPr>
        <p:spPr/>
        <p:txBody>
          <a:bodyPr/>
          <a:lstStyle/>
          <a:p>
            <a:fld id="{11C0C6D2-0806-7544-84E2-13A8C37B7D3D}" type="slidenum">
              <a:rPr lang="en-US" smtClean="0"/>
              <a:t>6</a:t>
            </a:fld>
            <a:endParaRPr lang="en-US"/>
          </a:p>
        </p:txBody>
      </p:sp>
      <p:sp>
        <p:nvSpPr>
          <p:cNvPr id="74" name="矩形 3">
            <a:extLst>
              <a:ext uri="{FF2B5EF4-FFF2-40B4-BE49-F238E27FC236}">
                <a16:creationId xmlns:a16="http://schemas.microsoft.com/office/drawing/2014/main" id="{785C4880-6062-3E24-7CB5-3D55AF9687B7}"/>
              </a:ext>
            </a:extLst>
          </p:cNvPr>
          <p:cNvSpPr/>
          <p:nvPr/>
        </p:nvSpPr>
        <p:spPr>
          <a:xfrm>
            <a:off x="166438" y="3080866"/>
            <a:ext cx="2207525" cy="906035"/>
          </a:xfrm>
          <a:prstGeom prst="rect">
            <a:avLst/>
          </a:prstGeom>
          <a:solidFill>
            <a:schemeClr val="bg1"/>
          </a:solidFill>
          <a:ln>
            <a:solidFill>
              <a:schemeClr val="tx1">
                <a:lumMod val="95000"/>
                <a:lumOff val="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Font typeface="Arial" panose="020B0604020202020204" pitchFamily="34" charset="0"/>
              <a:buChar char="•"/>
            </a:pPr>
            <a:r>
              <a:rPr lang="en-US" altLang="zh-CN" sz="1200" i="1">
                <a:solidFill>
                  <a:schemeClr val="tx1"/>
                </a:solidFill>
                <a:latin typeface="Arial" panose="020B0604020202020204" pitchFamily="34" charset="0"/>
                <a:cs typeface="Arial" panose="020B0604020202020204" pitchFamily="34" charset="0"/>
              </a:rPr>
              <a:t>Simulation Control</a:t>
            </a:r>
          </a:p>
          <a:p>
            <a:pPr marL="285744" indent="-285744">
              <a:buFont typeface="Arial" panose="020B0604020202020204" pitchFamily="34" charset="0"/>
              <a:buChar char="•"/>
            </a:pPr>
            <a:r>
              <a:rPr lang="en-US" altLang="zh-CN" sz="1200" i="1">
                <a:solidFill>
                  <a:schemeClr val="tx1"/>
                </a:solidFill>
                <a:latin typeface="Arial" panose="020B0604020202020204" pitchFamily="34" charset="0"/>
                <a:cs typeface="Arial" panose="020B0604020202020204" pitchFamily="34" charset="0"/>
              </a:rPr>
              <a:t>Abstraction Function</a:t>
            </a:r>
            <a:endParaRPr lang="zh-CN" altLang="en-US" sz="1200" i="1">
              <a:solidFill>
                <a:schemeClr val="tx1"/>
              </a:solidFill>
              <a:latin typeface="Arial" panose="020B0604020202020204" pitchFamily="34" charset="0"/>
              <a:cs typeface="Arial" panose="020B0604020202020204" pitchFamily="34" charset="0"/>
            </a:endParaRPr>
          </a:p>
          <a:p>
            <a:pPr marL="285744" indent="-285744">
              <a:buFont typeface="Arial" panose="020B0604020202020204" pitchFamily="34" charset="0"/>
              <a:buChar char="•"/>
            </a:pPr>
            <a:r>
              <a:rPr lang="en-US" altLang="zh-CN" sz="1200" i="1">
                <a:solidFill>
                  <a:schemeClr val="tx1"/>
                </a:solidFill>
                <a:latin typeface="Arial" panose="020B0604020202020204" pitchFamily="34" charset="0"/>
                <a:cs typeface="Arial" panose="020B0604020202020204" pitchFamily="34" charset="0"/>
              </a:rPr>
              <a:t>State Extraction &amp; </a:t>
            </a:r>
          </a:p>
          <a:p>
            <a:r>
              <a:rPr lang="en-US" altLang="zh-CN" sz="1200" i="1">
                <a:solidFill>
                  <a:schemeClr val="tx1"/>
                </a:solidFill>
                <a:latin typeface="Arial" panose="020B0604020202020204" pitchFamily="34" charset="0"/>
                <a:cs typeface="Arial" panose="020B0604020202020204" pitchFamily="34" charset="0"/>
              </a:rPr>
              <a:t>       Manipulation</a:t>
            </a:r>
            <a:endParaRPr lang="zh-CN" altLang="en-US" sz="1200" i="1">
              <a:solidFill>
                <a:schemeClr val="tx1"/>
              </a:solidFill>
              <a:latin typeface="Arial" panose="020B0604020202020204" pitchFamily="34" charset="0"/>
              <a:cs typeface="Arial" panose="020B0604020202020204" pitchFamily="34" charset="0"/>
            </a:endParaRPr>
          </a:p>
        </p:txBody>
      </p:sp>
      <p:sp>
        <p:nvSpPr>
          <p:cNvPr id="75" name="矩形: 圆角 54">
            <a:extLst>
              <a:ext uri="{FF2B5EF4-FFF2-40B4-BE49-F238E27FC236}">
                <a16:creationId xmlns:a16="http://schemas.microsoft.com/office/drawing/2014/main" id="{3DC1547A-0F21-375C-C43B-A3495F0266F1}"/>
              </a:ext>
            </a:extLst>
          </p:cNvPr>
          <p:cNvSpPr/>
          <p:nvPr/>
        </p:nvSpPr>
        <p:spPr>
          <a:xfrm>
            <a:off x="2477523" y="1531486"/>
            <a:ext cx="4696976" cy="3115993"/>
          </a:xfrm>
          <a:prstGeom prst="roundRect">
            <a:avLst/>
          </a:prstGeom>
          <a:solidFill>
            <a:schemeClr val="accent3">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6" name="矩形: 圆角 131">
            <a:extLst>
              <a:ext uri="{FF2B5EF4-FFF2-40B4-BE49-F238E27FC236}">
                <a16:creationId xmlns:a16="http://schemas.microsoft.com/office/drawing/2014/main" id="{9F82008F-5A58-C471-5F44-8212BCCD35FD}"/>
              </a:ext>
            </a:extLst>
          </p:cNvPr>
          <p:cNvSpPr/>
          <p:nvPr/>
        </p:nvSpPr>
        <p:spPr>
          <a:xfrm>
            <a:off x="2575961" y="2746991"/>
            <a:ext cx="4491876" cy="1784063"/>
          </a:xfrm>
          <a:prstGeom prst="roundRect">
            <a:avLst/>
          </a:prstGeom>
          <a:solidFill>
            <a:schemeClr val="accent1">
              <a:lumMod val="40000"/>
              <a:lumOff val="60000"/>
            </a:schemeClr>
          </a:soli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Arial" panose="020B0604020202020204" pitchFamily="34" charset="0"/>
              <a:cs typeface="Arial" panose="020B0604020202020204" pitchFamily="34" charset="0"/>
            </a:endParaRPr>
          </a:p>
        </p:txBody>
      </p:sp>
      <p:sp>
        <p:nvSpPr>
          <p:cNvPr id="77" name="矩形: 圆角 116">
            <a:extLst>
              <a:ext uri="{FF2B5EF4-FFF2-40B4-BE49-F238E27FC236}">
                <a16:creationId xmlns:a16="http://schemas.microsoft.com/office/drawing/2014/main" id="{C716CB78-D8BA-64EB-FE7F-614464A0D500}"/>
              </a:ext>
            </a:extLst>
          </p:cNvPr>
          <p:cNvSpPr/>
          <p:nvPr/>
        </p:nvSpPr>
        <p:spPr>
          <a:xfrm>
            <a:off x="3113486" y="1603823"/>
            <a:ext cx="2071915" cy="769963"/>
          </a:xfrm>
          <a:prstGeom prst="roundRect">
            <a:avLst/>
          </a:prstGeom>
          <a:solidFill>
            <a:schemeClr val="accent1">
              <a:lumMod val="40000"/>
              <a:lumOff val="60000"/>
            </a:schemeClr>
          </a:soli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Arial" panose="020B0604020202020204" pitchFamily="34" charset="0"/>
              <a:cs typeface="Arial" panose="020B0604020202020204" pitchFamily="34" charset="0"/>
            </a:endParaRPr>
          </a:p>
        </p:txBody>
      </p:sp>
      <p:sp>
        <p:nvSpPr>
          <p:cNvPr id="78" name="平行四边形 2">
            <a:extLst>
              <a:ext uri="{FF2B5EF4-FFF2-40B4-BE49-F238E27FC236}">
                <a16:creationId xmlns:a16="http://schemas.microsoft.com/office/drawing/2014/main" id="{00274EE3-C365-8724-67BE-240BF1874E3C}"/>
              </a:ext>
            </a:extLst>
          </p:cNvPr>
          <p:cNvSpPr/>
          <p:nvPr/>
        </p:nvSpPr>
        <p:spPr>
          <a:xfrm>
            <a:off x="448485" y="1876318"/>
            <a:ext cx="1361999" cy="398785"/>
          </a:xfrm>
          <a:prstGeom prst="parallelogram">
            <a:avLst/>
          </a:prstGeom>
          <a:solidFill>
            <a:schemeClr val="bg1"/>
          </a:solidFill>
          <a:ln>
            <a:solidFill>
              <a:schemeClr val="tx1">
                <a:lumMod val="95000"/>
                <a:lumOff val="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a:solidFill>
                  <a:schemeClr val="tx1"/>
                </a:solidFill>
                <a:latin typeface="Arial" panose="020B0604020202020204" pitchFamily="34" charset="0"/>
                <a:cs typeface="Arial" panose="020B0604020202020204" pitchFamily="34" charset="0"/>
              </a:rPr>
              <a:t>RTL Design</a:t>
            </a:r>
          </a:p>
          <a:p>
            <a:pPr algn="ctr"/>
            <a:r>
              <a:rPr lang="en-US" altLang="zh-CN" sz="1200" b="1" i="1">
                <a:solidFill>
                  <a:schemeClr val="tx1"/>
                </a:solidFill>
                <a:latin typeface="Arial" panose="020B0604020202020204" pitchFamily="34" charset="0"/>
                <a:cs typeface="Arial" panose="020B0604020202020204" pitchFamily="34" charset="0"/>
              </a:rPr>
              <a:t>(Verilog)</a:t>
            </a:r>
          </a:p>
        </p:txBody>
      </p:sp>
      <p:sp>
        <p:nvSpPr>
          <p:cNvPr id="79" name="平行四边形 39">
            <a:extLst>
              <a:ext uri="{FF2B5EF4-FFF2-40B4-BE49-F238E27FC236}">
                <a16:creationId xmlns:a16="http://schemas.microsoft.com/office/drawing/2014/main" id="{3F571CED-2849-B6AE-37B0-CD12BAC188B5}"/>
              </a:ext>
            </a:extLst>
          </p:cNvPr>
          <p:cNvSpPr/>
          <p:nvPr/>
        </p:nvSpPr>
        <p:spPr>
          <a:xfrm>
            <a:off x="448485" y="2369882"/>
            <a:ext cx="1361999" cy="398785"/>
          </a:xfrm>
          <a:prstGeom prst="parallelogram">
            <a:avLst/>
          </a:prstGeom>
          <a:solidFill>
            <a:schemeClr val="bg1"/>
          </a:solidFill>
          <a:ln>
            <a:solidFill>
              <a:schemeClr val="tx1">
                <a:lumMod val="95000"/>
                <a:lumOff val="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a:solidFill>
                  <a:schemeClr val="tx1"/>
                </a:solidFill>
                <a:latin typeface="Arial" panose="020B0604020202020204" pitchFamily="34" charset="0"/>
                <a:cs typeface="Arial" panose="020B0604020202020204" pitchFamily="34" charset="0"/>
              </a:rPr>
              <a:t>User Input</a:t>
            </a:r>
          </a:p>
          <a:p>
            <a:pPr algn="ctr"/>
            <a:r>
              <a:rPr lang="en-US" altLang="zh-CN" sz="1200" b="1">
                <a:solidFill>
                  <a:schemeClr val="tx1"/>
                </a:solidFill>
                <a:latin typeface="Arial" panose="020B0604020202020204" pitchFamily="34" charset="0"/>
                <a:cs typeface="Arial" panose="020B0604020202020204" pitchFamily="34" charset="0"/>
              </a:rPr>
              <a:t>Script</a:t>
            </a:r>
          </a:p>
        </p:txBody>
      </p:sp>
      <p:sp>
        <p:nvSpPr>
          <p:cNvPr id="80" name="左大括号 42">
            <a:extLst>
              <a:ext uri="{FF2B5EF4-FFF2-40B4-BE49-F238E27FC236}">
                <a16:creationId xmlns:a16="http://schemas.microsoft.com/office/drawing/2014/main" id="{4A88BAA7-A44D-F654-EC42-9CCEAA903904}"/>
              </a:ext>
            </a:extLst>
          </p:cNvPr>
          <p:cNvSpPr/>
          <p:nvPr/>
        </p:nvSpPr>
        <p:spPr>
          <a:xfrm rot="5400000">
            <a:off x="1180922" y="1825510"/>
            <a:ext cx="169544" cy="2198515"/>
          </a:xfrm>
          <a:prstGeom prst="leftBrace">
            <a:avLst>
              <a:gd name="adj1" fmla="val 29886"/>
              <a:gd name="adj2" fmla="val 59431"/>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p>
        </p:txBody>
      </p:sp>
      <p:sp>
        <p:nvSpPr>
          <p:cNvPr id="81" name="矩形 53">
            <a:extLst>
              <a:ext uri="{FF2B5EF4-FFF2-40B4-BE49-F238E27FC236}">
                <a16:creationId xmlns:a16="http://schemas.microsoft.com/office/drawing/2014/main" id="{6F15A35A-D56A-2FFA-960F-1BE17EB4E2BF}"/>
              </a:ext>
            </a:extLst>
          </p:cNvPr>
          <p:cNvSpPr/>
          <p:nvPr/>
        </p:nvSpPr>
        <p:spPr>
          <a:xfrm>
            <a:off x="110840" y="1531486"/>
            <a:ext cx="2303133" cy="2469707"/>
          </a:xfrm>
          <a:prstGeom prst="rect">
            <a:avLst/>
          </a:prstGeom>
          <a:noFill/>
          <a:ln>
            <a:solidFill>
              <a:schemeClr val="tx1">
                <a:lumMod val="95000"/>
                <a:lumOff val="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i="1">
              <a:solidFill>
                <a:schemeClr val="tx1"/>
              </a:solidFill>
              <a:latin typeface="Arial" panose="020B0604020202020204" pitchFamily="34" charset="0"/>
              <a:cs typeface="Arial" panose="020B0604020202020204" pitchFamily="34" charset="0"/>
            </a:endParaRPr>
          </a:p>
        </p:txBody>
      </p:sp>
      <p:sp>
        <p:nvSpPr>
          <p:cNvPr id="82" name="文本框 56">
            <a:extLst>
              <a:ext uri="{FF2B5EF4-FFF2-40B4-BE49-F238E27FC236}">
                <a16:creationId xmlns:a16="http://schemas.microsoft.com/office/drawing/2014/main" id="{25E25FC3-2F17-0721-31E6-475D7AE1894C}"/>
              </a:ext>
            </a:extLst>
          </p:cNvPr>
          <p:cNvSpPr txBox="1"/>
          <p:nvPr/>
        </p:nvSpPr>
        <p:spPr>
          <a:xfrm>
            <a:off x="110839" y="1217333"/>
            <a:ext cx="8841391" cy="338554"/>
          </a:xfrm>
          <a:prstGeom prst="rect">
            <a:avLst/>
          </a:prstGeom>
          <a:noFill/>
        </p:spPr>
        <p:txBody>
          <a:bodyPr wrap="square" rtlCol="0">
            <a:spAutoFit/>
          </a:bodyPr>
          <a:lstStyle/>
          <a:p>
            <a:pPr algn="ctr"/>
            <a:r>
              <a:rPr lang="en-US" altLang="zh-CN" sz="1600" b="1">
                <a:latin typeface="Arial" panose="020B0604020202020204" pitchFamily="34" charset="0"/>
                <a:cs typeface="Arial" panose="020B0604020202020204" pitchFamily="34" charset="0"/>
              </a:rPr>
              <a:t>WASIM</a:t>
            </a:r>
            <a:endParaRPr lang="zh-CN" altLang="en-US" sz="1600" b="1">
              <a:latin typeface="Arial" panose="020B0604020202020204" pitchFamily="34" charset="0"/>
              <a:cs typeface="Arial" panose="020B0604020202020204" pitchFamily="34" charset="0"/>
            </a:endParaRPr>
          </a:p>
        </p:txBody>
      </p:sp>
      <p:sp>
        <p:nvSpPr>
          <p:cNvPr id="83" name="文本框 66">
            <a:extLst>
              <a:ext uri="{FF2B5EF4-FFF2-40B4-BE49-F238E27FC236}">
                <a16:creationId xmlns:a16="http://schemas.microsoft.com/office/drawing/2014/main" id="{302D38CB-8B38-C37A-0C6E-B1D824EB0ECD}"/>
              </a:ext>
            </a:extLst>
          </p:cNvPr>
          <p:cNvSpPr txBox="1"/>
          <p:nvPr/>
        </p:nvSpPr>
        <p:spPr>
          <a:xfrm>
            <a:off x="110839" y="1554857"/>
            <a:ext cx="2303133" cy="307777"/>
          </a:xfrm>
          <a:prstGeom prst="rect">
            <a:avLst/>
          </a:prstGeom>
          <a:noFill/>
        </p:spPr>
        <p:txBody>
          <a:bodyPr wrap="square" rtlCol="0">
            <a:spAutoFit/>
          </a:bodyPr>
          <a:lstStyle/>
          <a:p>
            <a:pPr algn="ctr"/>
            <a:r>
              <a:rPr lang="en-US" altLang="zh-CN" sz="1400" b="1">
                <a:latin typeface="Arial" panose="020B0604020202020204" pitchFamily="34" charset="0"/>
                <a:cs typeface="Arial" panose="020B0604020202020204" pitchFamily="34" charset="0"/>
              </a:rPr>
              <a:t>User Interface</a:t>
            </a:r>
            <a:endParaRPr lang="zh-CN" altLang="en-US" sz="1400" b="1">
              <a:latin typeface="Arial" panose="020B0604020202020204" pitchFamily="34" charset="0"/>
              <a:cs typeface="Arial" panose="020B0604020202020204" pitchFamily="34" charset="0"/>
            </a:endParaRPr>
          </a:p>
        </p:txBody>
      </p:sp>
      <p:sp>
        <p:nvSpPr>
          <p:cNvPr id="84" name="平行四边形 76">
            <a:extLst>
              <a:ext uri="{FF2B5EF4-FFF2-40B4-BE49-F238E27FC236}">
                <a16:creationId xmlns:a16="http://schemas.microsoft.com/office/drawing/2014/main" id="{6D0BCF80-C04E-71FC-105B-43F02258E5E2}"/>
              </a:ext>
            </a:extLst>
          </p:cNvPr>
          <p:cNvSpPr/>
          <p:nvPr/>
        </p:nvSpPr>
        <p:spPr>
          <a:xfrm>
            <a:off x="5696395" y="2063151"/>
            <a:ext cx="1446844" cy="477563"/>
          </a:xfrm>
          <a:prstGeom prst="parallelogram">
            <a:avLst/>
          </a:prstGeom>
          <a:solidFill>
            <a:schemeClr val="bg1"/>
          </a:solidFill>
          <a:ln>
            <a:solidFill>
              <a:schemeClr val="tx1">
                <a:lumMod val="95000"/>
                <a:lumOff val="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a:solidFill>
                  <a:schemeClr val="tx1"/>
                </a:solidFill>
                <a:latin typeface="Arial" panose="020B0604020202020204" pitchFamily="34" charset="0"/>
                <a:cs typeface="Arial" panose="020B0604020202020204" pitchFamily="34" charset="0"/>
              </a:rPr>
              <a:t>Traces of Abstract States</a:t>
            </a:r>
          </a:p>
        </p:txBody>
      </p:sp>
      <p:sp>
        <p:nvSpPr>
          <p:cNvPr id="85" name="矩形: 圆角 78">
            <a:extLst>
              <a:ext uri="{FF2B5EF4-FFF2-40B4-BE49-F238E27FC236}">
                <a16:creationId xmlns:a16="http://schemas.microsoft.com/office/drawing/2014/main" id="{E9631EBB-1D48-0979-31B3-82EF31456AD9}"/>
              </a:ext>
            </a:extLst>
          </p:cNvPr>
          <p:cNvSpPr/>
          <p:nvPr/>
        </p:nvSpPr>
        <p:spPr>
          <a:xfrm>
            <a:off x="7323377" y="1876318"/>
            <a:ext cx="1566452" cy="487703"/>
          </a:xfrm>
          <a:prstGeom prst="roundRect">
            <a:avLst/>
          </a:prstGeom>
          <a:solidFill>
            <a:schemeClr val="accent6">
              <a:lumMod val="20000"/>
              <a:lumOff val="80000"/>
            </a:schemeClr>
          </a:soli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a:solidFill>
                  <a:schemeClr val="tx1"/>
                </a:solidFill>
                <a:latin typeface="Arial" panose="020B0604020202020204" pitchFamily="34" charset="0"/>
                <a:cs typeface="Arial" panose="020B0604020202020204" pitchFamily="34" charset="0"/>
              </a:rPr>
              <a:t>Formal Property </a:t>
            </a:r>
          </a:p>
          <a:p>
            <a:pPr algn="ctr"/>
            <a:r>
              <a:rPr lang="en-US" altLang="zh-CN" sz="1200" b="1">
                <a:solidFill>
                  <a:schemeClr val="tx1"/>
                </a:solidFill>
                <a:latin typeface="Arial" panose="020B0604020202020204" pitchFamily="34" charset="0"/>
                <a:cs typeface="Arial" panose="020B0604020202020204" pitchFamily="34" charset="0"/>
              </a:rPr>
              <a:t>Verification</a:t>
            </a:r>
            <a:endParaRPr lang="zh-CN" altLang="en-US" sz="1200" b="1">
              <a:solidFill>
                <a:schemeClr val="tx1"/>
              </a:solidFill>
              <a:latin typeface="Arial" panose="020B0604020202020204" pitchFamily="34" charset="0"/>
              <a:cs typeface="Arial" panose="020B0604020202020204" pitchFamily="34" charset="0"/>
            </a:endParaRPr>
          </a:p>
        </p:txBody>
      </p:sp>
      <p:sp>
        <p:nvSpPr>
          <p:cNvPr id="86" name="矩形: 圆角 79">
            <a:extLst>
              <a:ext uri="{FF2B5EF4-FFF2-40B4-BE49-F238E27FC236}">
                <a16:creationId xmlns:a16="http://schemas.microsoft.com/office/drawing/2014/main" id="{F090E7DF-0F98-4B5F-B61D-0B5CFA35D404}"/>
              </a:ext>
            </a:extLst>
          </p:cNvPr>
          <p:cNvSpPr/>
          <p:nvPr/>
        </p:nvSpPr>
        <p:spPr>
          <a:xfrm>
            <a:off x="7319352" y="2482880"/>
            <a:ext cx="1570477" cy="483043"/>
          </a:xfrm>
          <a:prstGeom prst="roundRect">
            <a:avLst/>
          </a:prstGeom>
          <a:solidFill>
            <a:schemeClr val="accent6">
              <a:lumMod val="20000"/>
              <a:lumOff val="80000"/>
            </a:schemeClr>
          </a:soli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a:solidFill>
                  <a:schemeClr val="tx1"/>
                </a:solidFill>
                <a:latin typeface="Arial" panose="020B0604020202020204" pitchFamily="34" charset="0"/>
                <a:cs typeface="Arial" panose="020B0604020202020204" pitchFamily="34" charset="0"/>
              </a:rPr>
              <a:t>Inductive </a:t>
            </a:r>
          </a:p>
          <a:p>
            <a:pPr algn="ctr"/>
            <a:r>
              <a:rPr lang="en-US" altLang="zh-CN" sz="1200" b="1">
                <a:solidFill>
                  <a:schemeClr val="tx1"/>
                </a:solidFill>
                <a:latin typeface="Arial" panose="020B0604020202020204" pitchFamily="34" charset="0"/>
                <a:cs typeface="Arial" panose="020B0604020202020204" pitchFamily="34" charset="0"/>
              </a:rPr>
              <a:t>Invariant</a:t>
            </a:r>
          </a:p>
        </p:txBody>
      </p:sp>
      <p:sp>
        <p:nvSpPr>
          <p:cNvPr id="87" name="矩形 80">
            <a:extLst>
              <a:ext uri="{FF2B5EF4-FFF2-40B4-BE49-F238E27FC236}">
                <a16:creationId xmlns:a16="http://schemas.microsoft.com/office/drawing/2014/main" id="{C0A89A11-C8E8-E407-11A6-4AFDDB6AF986}"/>
              </a:ext>
            </a:extLst>
          </p:cNvPr>
          <p:cNvSpPr/>
          <p:nvPr/>
        </p:nvSpPr>
        <p:spPr>
          <a:xfrm>
            <a:off x="7257863" y="1535680"/>
            <a:ext cx="1694368" cy="1545186"/>
          </a:xfrm>
          <a:prstGeom prst="rect">
            <a:avLst/>
          </a:prstGeom>
          <a:noFill/>
          <a:ln>
            <a:solidFill>
              <a:schemeClr val="tx1">
                <a:lumMod val="95000"/>
                <a:lumOff val="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i="1">
              <a:solidFill>
                <a:schemeClr val="tx1"/>
              </a:solidFill>
              <a:latin typeface="Arial" panose="020B0604020202020204" pitchFamily="34" charset="0"/>
              <a:cs typeface="Arial" panose="020B0604020202020204" pitchFamily="34" charset="0"/>
            </a:endParaRPr>
          </a:p>
        </p:txBody>
      </p:sp>
      <p:sp>
        <p:nvSpPr>
          <p:cNvPr id="88" name="文本框 81">
            <a:extLst>
              <a:ext uri="{FF2B5EF4-FFF2-40B4-BE49-F238E27FC236}">
                <a16:creationId xmlns:a16="http://schemas.microsoft.com/office/drawing/2014/main" id="{27EFB48A-6032-127E-6A4C-E38623700084}"/>
              </a:ext>
            </a:extLst>
          </p:cNvPr>
          <p:cNvSpPr txBox="1"/>
          <p:nvPr/>
        </p:nvSpPr>
        <p:spPr>
          <a:xfrm>
            <a:off x="7219816" y="1552830"/>
            <a:ext cx="1785377" cy="307777"/>
          </a:xfrm>
          <a:prstGeom prst="rect">
            <a:avLst/>
          </a:prstGeom>
          <a:noFill/>
        </p:spPr>
        <p:txBody>
          <a:bodyPr wrap="square" rtlCol="0">
            <a:spAutoFit/>
          </a:bodyPr>
          <a:lstStyle/>
          <a:p>
            <a:pPr algn="ctr"/>
            <a:r>
              <a:rPr lang="en-US" altLang="zh-CN" sz="1400" b="1">
                <a:latin typeface="Arial" panose="020B0604020202020204" pitchFamily="34" charset="0"/>
                <a:cs typeface="Arial" panose="020B0604020202020204" pitchFamily="34" charset="0"/>
              </a:rPr>
              <a:t>FV Application</a:t>
            </a:r>
            <a:endParaRPr lang="zh-CN" altLang="en-US" sz="1400" b="1">
              <a:latin typeface="Arial" panose="020B0604020202020204" pitchFamily="34" charset="0"/>
              <a:cs typeface="Arial" panose="020B0604020202020204" pitchFamily="34" charset="0"/>
            </a:endParaRPr>
          </a:p>
        </p:txBody>
      </p:sp>
      <p:sp>
        <p:nvSpPr>
          <p:cNvPr id="89" name="箭头: 上弧形 90">
            <a:extLst>
              <a:ext uri="{FF2B5EF4-FFF2-40B4-BE49-F238E27FC236}">
                <a16:creationId xmlns:a16="http://schemas.microsoft.com/office/drawing/2014/main" id="{C027E647-B45C-974C-D4B3-BA41F4C0C95F}"/>
              </a:ext>
            </a:extLst>
          </p:cNvPr>
          <p:cNvSpPr/>
          <p:nvPr/>
        </p:nvSpPr>
        <p:spPr>
          <a:xfrm rot="2870674">
            <a:off x="5725188" y="2984726"/>
            <a:ext cx="314346" cy="196015"/>
          </a:xfrm>
          <a:prstGeom prst="curvedDownArrow">
            <a:avLst>
              <a:gd name="adj1" fmla="val 25000"/>
              <a:gd name="adj2" fmla="val 64641"/>
              <a:gd name="adj3" fmla="val 38359"/>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cxnSp>
        <p:nvCxnSpPr>
          <p:cNvPr id="90" name="直接箭头连接符 111">
            <a:extLst>
              <a:ext uri="{FF2B5EF4-FFF2-40B4-BE49-F238E27FC236}">
                <a16:creationId xmlns:a16="http://schemas.microsoft.com/office/drawing/2014/main" id="{856625B5-A19A-013F-832F-CBF746813C04}"/>
              </a:ext>
            </a:extLst>
          </p:cNvPr>
          <p:cNvCxnSpPr>
            <a:cxnSpLocks/>
          </p:cNvCxnSpPr>
          <p:nvPr/>
        </p:nvCxnSpPr>
        <p:spPr>
          <a:xfrm>
            <a:off x="1760636" y="2075711"/>
            <a:ext cx="1657737" cy="9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矩形: 圆角 112">
            <a:extLst>
              <a:ext uri="{FF2B5EF4-FFF2-40B4-BE49-F238E27FC236}">
                <a16:creationId xmlns:a16="http://schemas.microsoft.com/office/drawing/2014/main" id="{157E450A-174F-0B72-F0DD-4F7816B79B32}"/>
              </a:ext>
            </a:extLst>
          </p:cNvPr>
          <p:cNvSpPr/>
          <p:nvPr/>
        </p:nvSpPr>
        <p:spPr>
          <a:xfrm>
            <a:off x="3418373" y="1876411"/>
            <a:ext cx="729676" cy="398785"/>
          </a:xfrm>
          <a:prstGeom prst="roundRect">
            <a:avLst/>
          </a:prstGeom>
          <a:solidFill>
            <a:schemeClr val="accent5">
              <a:lumMod val="20000"/>
              <a:lumOff val="80000"/>
            </a:schemeClr>
          </a:soli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err="1">
                <a:solidFill>
                  <a:schemeClr val="tx1"/>
                </a:solidFill>
                <a:latin typeface="Arial" panose="020B0604020202020204" pitchFamily="34" charset="0"/>
                <a:cs typeface="Arial" panose="020B0604020202020204" pitchFamily="34" charset="0"/>
              </a:rPr>
              <a:t>Btor</a:t>
            </a:r>
            <a:r>
              <a:rPr lang="en-US" altLang="zh-CN" sz="1200" b="1">
                <a:solidFill>
                  <a:schemeClr val="tx1"/>
                </a:solidFill>
                <a:latin typeface="Arial" panose="020B0604020202020204" pitchFamily="34" charset="0"/>
                <a:cs typeface="Arial" panose="020B0604020202020204" pitchFamily="34" charset="0"/>
              </a:rPr>
              <a:t> </a:t>
            </a:r>
          </a:p>
          <a:p>
            <a:pPr algn="ctr"/>
            <a:r>
              <a:rPr lang="en-US" altLang="zh-CN" sz="1200" b="1">
                <a:solidFill>
                  <a:schemeClr val="tx1"/>
                </a:solidFill>
                <a:latin typeface="Arial" panose="020B0604020202020204" pitchFamily="34" charset="0"/>
                <a:cs typeface="Arial" panose="020B0604020202020204" pitchFamily="34" charset="0"/>
              </a:rPr>
              <a:t>Parser</a:t>
            </a:r>
          </a:p>
        </p:txBody>
      </p:sp>
      <p:sp>
        <p:nvSpPr>
          <p:cNvPr id="92" name="平行四边形 113">
            <a:extLst>
              <a:ext uri="{FF2B5EF4-FFF2-40B4-BE49-F238E27FC236}">
                <a16:creationId xmlns:a16="http://schemas.microsoft.com/office/drawing/2014/main" id="{C85C358C-DD64-560D-5B2E-FD6588B47D2F}"/>
              </a:ext>
            </a:extLst>
          </p:cNvPr>
          <p:cNvSpPr/>
          <p:nvPr/>
        </p:nvSpPr>
        <p:spPr>
          <a:xfrm>
            <a:off x="4381475" y="1876317"/>
            <a:ext cx="729676" cy="398785"/>
          </a:xfrm>
          <a:prstGeom prst="parallelogram">
            <a:avLst/>
          </a:prstGeom>
          <a:solidFill>
            <a:schemeClr val="bg1"/>
          </a:solidFill>
          <a:ln>
            <a:solidFill>
              <a:schemeClr val="tx1">
                <a:lumMod val="95000"/>
                <a:lumOff val="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a:solidFill>
                  <a:schemeClr val="tx1"/>
                </a:solidFill>
                <a:latin typeface="Arial" panose="020B0604020202020204" pitchFamily="34" charset="0"/>
                <a:cs typeface="Arial" panose="020B0604020202020204" pitchFamily="34" charset="0"/>
              </a:rPr>
              <a:t>STS</a:t>
            </a:r>
            <a:endParaRPr lang="en-US" altLang="zh-CN" sz="1200" b="1" i="1">
              <a:solidFill>
                <a:schemeClr val="tx1"/>
              </a:solidFill>
              <a:latin typeface="Arial" panose="020B0604020202020204" pitchFamily="34" charset="0"/>
              <a:cs typeface="Arial" panose="020B0604020202020204" pitchFamily="34" charset="0"/>
            </a:endParaRPr>
          </a:p>
        </p:txBody>
      </p:sp>
      <p:cxnSp>
        <p:nvCxnSpPr>
          <p:cNvPr id="93" name="直接箭头连接符 115">
            <a:extLst>
              <a:ext uri="{FF2B5EF4-FFF2-40B4-BE49-F238E27FC236}">
                <a16:creationId xmlns:a16="http://schemas.microsoft.com/office/drawing/2014/main" id="{147DEF6C-BE40-C1E8-1A3D-892C6E6BFC22}"/>
              </a:ext>
            </a:extLst>
          </p:cNvPr>
          <p:cNvCxnSpPr>
            <a:cxnSpLocks/>
          </p:cNvCxnSpPr>
          <p:nvPr/>
        </p:nvCxnSpPr>
        <p:spPr>
          <a:xfrm flipV="1">
            <a:off x="4148049" y="2075710"/>
            <a:ext cx="283274" cy="9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文本框 117">
            <a:extLst>
              <a:ext uri="{FF2B5EF4-FFF2-40B4-BE49-F238E27FC236}">
                <a16:creationId xmlns:a16="http://schemas.microsoft.com/office/drawing/2014/main" id="{C2DDC3A4-7084-116C-DA65-C794E3D9B100}"/>
              </a:ext>
            </a:extLst>
          </p:cNvPr>
          <p:cNvSpPr txBox="1"/>
          <p:nvPr/>
        </p:nvSpPr>
        <p:spPr>
          <a:xfrm>
            <a:off x="3113486" y="1606739"/>
            <a:ext cx="2071915" cy="307777"/>
          </a:xfrm>
          <a:prstGeom prst="rect">
            <a:avLst/>
          </a:prstGeom>
          <a:noFill/>
        </p:spPr>
        <p:txBody>
          <a:bodyPr wrap="square" rtlCol="0">
            <a:spAutoFit/>
          </a:bodyPr>
          <a:lstStyle/>
          <a:p>
            <a:pPr algn="ctr"/>
            <a:r>
              <a:rPr lang="en-US" altLang="zh-CN" sz="1400" b="1">
                <a:latin typeface="Arial" panose="020B0604020202020204" pitchFamily="34" charset="0"/>
                <a:cs typeface="Arial" panose="020B0604020202020204" pitchFamily="34" charset="0"/>
              </a:rPr>
              <a:t>Input Processing</a:t>
            </a:r>
            <a:endParaRPr lang="zh-CN" altLang="en-US" sz="1400" b="1">
              <a:latin typeface="Arial" panose="020B0604020202020204" pitchFamily="34" charset="0"/>
              <a:cs typeface="Arial" panose="020B0604020202020204" pitchFamily="34" charset="0"/>
            </a:endParaRPr>
          </a:p>
        </p:txBody>
      </p:sp>
      <p:cxnSp>
        <p:nvCxnSpPr>
          <p:cNvPr id="95" name="连接符: 肘形 125">
            <a:extLst>
              <a:ext uri="{FF2B5EF4-FFF2-40B4-BE49-F238E27FC236}">
                <a16:creationId xmlns:a16="http://schemas.microsoft.com/office/drawing/2014/main" id="{6BF48251-D2AC-B650-2818-3CD1067B3F56}"/>
              </a:ext>
            </a:extLst>
          </p:cNvPr>
          <p:cNvCxnSpPr>
            <a:cxnSpLocks/>
          </p:cNvCxnSpPr>
          <p:nvPr/>
        </p:nvCxnSpPr>
        <p:spPr>
          <a:xfrm rot="5400000">
            <a:off x="3106389" y="929350"/>
            <a:ext cx="294173" cy="2985677"/>
          </a:xfrm>
          <a:prstGeom prst="bentConnector2">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6" name="直接箭头连接符 132">
            <a:extLst>
              <a:ext uri="{FF2B5EF4-FFF2-40B4-BE49-F238E27FC236}">
                <a16:creationId xmlns:a16="http://schemas.microsoft.com/office/drawing/2014/main" id="{63F83B7D-223C-53F2-1173-8EA74748AF7D}"/>
              </a:ext>
            </a:extLst>
          </p:cNvPr>
          <p:cNvCxnSpPr>
            <a:cxnSpLocks/>
          </p:cNvCxnSpPr>
          <p:nvPr/>
        </p:nvCxnSpPr>
        <p:spPr>
          <a:xfrm>
            <a:off x="4270176" y="2566146"/>
            <a:ext cx="0" cy="1734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文本框 139">
            <a:extLst>
              <a:ext uri="{FF2B5EF4-FFF2-40B4-BE49-F238E27FC236}">
                <a16:creationId xmlns:a16="http://schemas.microsoft.com/office/drawing/2014/main" id="{50ED0F15-8547-9EC6-E287-E070EC937E9D}"/>
              </a:ext>
            </a:extLst>
          </p:cNvPr>
          <p:cNvSpPr txBox="1"/>
          <p:nvPr/>
        </p:nvSpPr>
        <p:spPr>
          <a:xfrm>
            <a:off x="2538662" y="2835875"/>
            <a:ext cx="1105420" cy="307777"/>
          </a:xfrm>
          <a:prstGeom prst="rect">
            <a:avLst/>
          </a:prstGeom>
          <a:noFill/>
        </p:spPr>
        <p:txBody>
          <a:bodyPr wrap="square" rtlCol="0">
            <a:spAutoFit/>
          </a:bodyPr>
          <a:lstStyle/>
          <a:p>
            <a:pPr algn="ctr"/>
            <a:r>
              <a:rPr lang="en-US" altLang="zh-CN" sz="1400" b="1">
                <a:latin typeface="Arial" panose="020B0604020202020204" pitchFamily="34" charset="0"/>
                <a:cs typeface="Arial" panose="020B0604020202020204" pitchFamily="34" charset="0"/>
              </a:rPr>
              <a:t>Simulator</a:t>
            </a:r>
            <a:endParaRPr lang="zh-CN" altLang="en-US" sz="1400" b="1">
              <a:latin typeface="Arial" panose="020B0604020202020204" pitchFamily="34" charset="0"/>
              <a:cs typeface="Arial" panose="020B0604020202020204" pitchFamily="34" charset="0"/>
            </a:endParaRPr>
          </a:p>
        </p:txBody>
      </p:sp>
      <p:cxnSp>
        <p:nvCxnSpPr>
          <p:cNvPr id="98" name="直接箭头连接符 150">
            <a:extLst>
              <a:ext uri="{FF2B5EF4-FFF2-40B4-BE49-F238E27FC236}">
                <a16:creationId xmlns:a16="http://schemas.microsoft.com/office/drawing/2014/main" id="{88B0EBED-1F2A-7647-FE4F-1C72D5A63908}"/>
              </a:ext>
            </a:extLst>
          </p:cNvPr>
          <p:cNvCxnSpPr>
            <a:cxnSpLocks/>
          </p:cNvCxnSpPr>
          <p:nvPr/>
        </p:nvCxnSpPr>
        <p:spPr>
          <a:xfrm>
            <a:off x="7083544" y="2301933"/>
            <a:ext cx="174319" cy="63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文本框 13">
            <a:extLst>
              <a:ext uri="{FF2B5EF4-FFF2-40B4-BE49-F238E27FC236}">
                <a16:creationId xmlns:a16="http://schemas.microsoft.com/office/drawing/2014/main" id="{B9FE17FD-BE51-3C58-9B00-0D8B8042BF1E}"/>
              </a:ext>
            </a:extLst>
          </p:cNvPr>
          <p:cNvSpPr txBox="1"/>
          <p:nvPr/>
        </p:nvSpPr>
        <p:spPr>
          <a:xfrm>
            <a:off x="1892809" y="1826653"/>
            <a:ext cx="631007" cy="276999"/>
          </a:xfrm>
          <a:prstGeom prst="rect">
            <a:avLst/>
          </a:prstGeom>
          <a:noFill/>
        </p:spPr>
        <p:txBody>
          <a:bodyPr wrap="none" rtlCol="0">
            <a:spAutoFit/>
          </a:bodyPr>
          <a:lstStyle/>
          <a:p>
            <a:r>
              <a:rPr lang="en-US" altLang="zh-CN" sz="1200" b="1" i="1">
                <a:latin typeface="Arial" panose="020B0604020202020204" pitchFamily="34" charset="0"/>
                <a:cs typeface="Arial" panose="020B0604020202020204" pitchFamily="34" charset="0"/>
              </a:rPr>
              <a:t>Yosys</a:t>
            </a:r>
            <a:endParaRPr lang="zh-CN" altLang="en-US" sz="1200" b="1" i="1">
              <a:latin typeface="Arial" panose="020B0604020202020204" pitchFamily="34" charset="0"/>
              <a:cs typeface="Arial" panose="020B0604020202020204" pitchFamily="34" charset="0"/>
            </a:endParaRPr>
          </a:p>
        </p:txBody>
      </p:sp>
      <p:sp>
        <p:nvSpPr>
          <p:cNvPr id="100" name="矩形: 圆角 9">
            <a:extLst>
              <a:ext uri="{FF2B5EF4-FFF2-40B4-BE49-F238E27FC236}">
                <a16:creationId xmlns:a16="http://schemas.microsoft.com/office/drawing/2014/main" id="{0302EAC3-FA9D-2DB5-B772-10431A8CADD3}"/>
              </a:ext>
            </a:extLst>
          </p:cNvPr>
          <p:cNvSpPr/>
          <p:nvPr/>
        </p:nvSpPr>
        <p:spPr>
          <a:xfrm>
            <a:off x="3992650" y="2804641"/>
            <a:ext cx="1537859" cy="447188"/>
          </a:xfrm>
          <a:prstGeom prst="roundRect">
            <a:avLst/>
          </a:prstGeom>
          <a:solidFill>
            <a:schemeClr val="accent5">
              <a:lumMod val="20000"/>
              <a:lumOff val="80000"/>
            </a:schemeClr>
          </a:soli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a:solidFill>
                  <a:schemeClr val="tx1"/>
                </a:solidFill>
                <a:latin typeface="Arial" panose="020B0604020202020204" pitchFamily="34" charset="0"/>
                <a:cs typeface="Arial" panose="020B0604020202020204" pitchFamily="34" charset="0"/>
              </a:rPr>
              <a:t>State Representation</a:t>
            </a:r>
          </a:p>
          <a:p>
            <a:pPr marL="171450" indent="-171450">
              <a:buFont typeface="Arial" panose="020B0604020202020204" pitchFamily="34" charset="0"/>
              <a:buChar char="•"/>
            </a:pPr>
            <a:r>
              <a:rPr lang="en-US" altLang="zh-CN" sz="1000" i="1">
                <a:solidFill>
                  <a:schemeClr val="tx1"/>
                </a:solidFill>
                <a:latin typeface="Arial" panose="020B0604020202020204" pitchFamily="34" charset="0"/>
                <a:cs typeface="Arial" panose="020B0604020202020204" pitchFamily="34" charset="0"/>
              </a:rPr>
              <a:t>SMT formulas</a:t>
            </a:r>
          </a:p>
        </p:txBody>
      </p:sp>
      <p:sp>
        <p:nvSpPr>
          <p:cNvPr id="101" name="矩形: 圆角 10">
            <a:extLst>
              <a:ext uri="{FF2B5EF4-FFF2-40B4-BE49-F238E27FC236}">
                <a16:creationId xmlns:a16="http://schemas.microsoft.com/office/drawing/2014/main" id="{35CEF957-E01E-5A23-463C-8C667A966410}"/>
              </a:ext>
            </a:extLst>
          </p:cNvPr>
          <p:cNvSpPr/>
          <p:nvPr/>
        </p:nvSpPr>
        <p:spPr>
          <a:xfrm>
            <a:off x="4983689" y="3319973"/>
            <a:ext cx="2020236" cy="489833"/>
          </a:xfrm>
          <a:prstGeom prst="roundRect">
            <a:avLst/>
          </a:prstGeom>
          <a:solidFill>
            <a:schemeClr val="accent5">
              <a:lumMod val="20000"/>
              <a:lumOff val="80000"/>
            </a:schemeClr>
          </a:soli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b="1">
                <a:solidFill>
                  <a:schemeClr val="tx1"/>
                </a:solidFill>
                <a:latin typeface="Arial" panose="020B0604020202020204" pitchFamily="34" charset="0"/>
                <a:cs typeface="Arial" panose="020B0604020202020204" pitchFamily="34" charset="0"/>
              </a:rPr>
              <a:t>Abstraction Refinement</a:t>
            </a:r>
          </a:p>
          <a:p>
            <a:pPr marL="171450" indent="-171450">
              <a:buFont typeface="Arial" panose="020B0604020202020204" pitchFamily="34" charset="0"/>
              <a:buChar char="•"/>
            </a:pPr>
            <a:r>
              <a:rPr lang="en-US" altLang="zh-CN" sz="1050" i="1">
                <a:solidFill>
                  <a:schemeClr val="tx1"/>
                </a:solidFill>
                <a:latin typeface="Arial" panose="020B0604020202020204" pitchFamily="34" charset="0"/>
                <a:cs typeface="Arial" panose="020B0604020202020204" pitchFamily="34" charset="0"/>
              </a:rPr>
              <a:t>concrete-abstract mapping</a:t>
            </a:r>
            <a:endParaRPr lang="zh-CN" altLang="en-US" sz="1050" i="1">
              <a:solidFill>
                <a:schemeClr val="tx1"/>
              </a:solidFill>
              <a:latin typeface="Arial" panose="020B0604020202020204" pitchFamily="34" charset="0"/>
              <a:cs typeface="Arial" panose="020B0604020202020204" pitchFamily="34" charset="0"/>
            </a:endParaRPr>
          </a:p>
        </p:txBody>
      </p:sp>
      <p:sp>
        <p:nvSpPr>
          <p:cNvPr id="102" name="矩形: 圆角 11">
            <a:extLst>
              <a:ext uri="{FF2B5EF4-FFF2-40B4-BE49-F238E27FC236}">
                <a16:creationId xmlns:a16="http://schemas.microsoft.com/office/drawing/2014/main" id="{4F0E8C91-5CC3-911F-86DD-107917B09B52}"/>
              </a:ext>
            </a:extLst>
          </p:cNvPr>
          <p:cNvSpPr/>
          <p:nvPr/>
        </p:nvSpPr>
        <p:spPr>
          <a:xfrm>
            <a:off x="3992650" y="3899537"/>
            <a:ext cx="1537859" cy="534410"/>
          </a:xfrm>
          <a:prstGeom prst="roundRect">
            <a:avLst/>
          </a:prstGeom>
          <a:solidFill>
            <a:schemeClr val="accent5">
              <a:lumMod val="20000"/>
              <a:lumOff val="80000"/>
            </a:schemeClr>
          </a:soli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a:solidFill>
                  <a:schemeClr val="tx1"/>
                </a:solidFill>
                <a:latin typeface="Arial" panose="020B0604020202020204" pitchFamily="34" charset="0"/>
                <a:cs typeface="Arial" panose="020B0604020202020204" pitchFamily="34" charset="0"/>
              </a:rPr>
              <a:t>State Simplification</a:t>
            </a:r>
          </a:p>
          <a:p>
            <a:pPr marL="171450" indent="-171450">
              <a:buFont typeface="Arial" panose="020B0604020202020204" pitchFamily="34" charset="0"/>
              <a:buChar char="•"/>
            </a:pPr>
            <a:r>
              <a:rPr lang="en-US" altLang="zh-CN" sz="1100" i="1">
                <a:solidFill>
                  <a:schemeClr val="tx1"/>
                </a:solidFill>
                <a:latin typeface="Arial" panose="020B0604020202020204" pitchFamily="34" charset="0"/>
                <a:cs typeface="Arial" panose="020B0604020202020204" pitchFamily="34" charset="0"/>
              </a:rPr>
              <a:t>‘X’- agnostic</a:t>
            </a:r>
          </a:p>
          <a:p>
            <a:pPr marL="171450" indent="-171450">
              <a:buFont typeface="Arial" panose="020B0604020202020204" pitchFamily="34" charset="0"/>
              <a:buChar char="•"/>
            </a:pPr>
            <a:r>
              <a:rPr lang="en-US" altLang="zh-CN" sz="1100" i="1">
                <a:solidFill>
                  <a:schemeClr val="tx1"/>
                </a:solidFill>
                <a:latin typeface="Arial" panose="020B0604020202020204" pitchFamily="34" charset="0"/>
                <a:cs typeface="Arial" panose="020B0604020202020204" pitchFamily="34" charset="0"/>
              </a:rPr>
              <a:t>‘X’- aware</a:t>
            </a:r>
          </a:p>
        </p:txBody>
      </p:sp>
      <p:sp>
        <p:nvSpPr>
          <p:cNvPr id="103" name="矩形: 圆角 12">
            <a:extLst>
              <a:ext uri="{FF2B5EF4-FFF2-40B4-BE49-F238E27FC236}">
                <a16:creationId xmlns:a16="http://schemas.microsoft.com/office/drawing/2014/main" id="{7248112E-3DB1-AA3C-6078-B05708E0F54E}"/>
              </a:ext>
            </a:extLst>
          </p:cNvPr>
          <p:cNvSpPr/>
          <p:nvPr/>
        </p:nvSpPr>
        <p:spPr>
          <a:xfrm>
            <a:off x="2658520" y="3343251"/>
            <a:ext cx="1875944" cy="475360"/>
          </a:xfrm>
          <a:prstGeom prst="roundRect">
            <a:avLst/>
          </a:prstGeom>
          <a:solidFill>
            <a:schemeClr val="accent5">
              <a:lumMod val="20000"/>
              <a:lumOff val="80000"/>
            </a:schemeClr>
          </a:soli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a:solidFill>
                  <a:schemeClr val="tx1"/>
                </a:solidFill>
                <a:latin typeface="Arial" panose="020B0604020202020204" pitchFamily="34" charset="0"/>
                <a:cs typeface="Arial" panose="020B0604020202020204" pitchFamily="34" charset="0"/>
              </a:rPr>
              <a:t>Symbolic Simulation</a:t>
            </a:r>
          </a:p>
          <a:p>
            <a:pPr marL="171450" indent="-171450">
              <a:buFont typeface="Arial" panose="020B0604020202020204" pitchFamily="34" charset="0"/>
              <a:buChar char="•"/>
            </a:pPr>
            <a:r>
              <a:rPr lang="en-US" altLang="zh-CN" sz="1100" i="1">
                <a:solidFill>
                  <a:schemeClr val="tx1"/>
                </a:solidFill>
                <a:latin typeface="Arial" panose="020B0604020202020204" pitchFamily="34" charset="0"/>
                <a:cs typeface="Arial" panose="020B0604020202020204" pitchFamily="34" charset="0"/>
              </a:rPr>
              <a:t>substitution</a:t>
            </a:r>
          </a:p>
        </p:txBody>
      </p:sp>
      <p:cxnSp>
        <p:nvCxnSpPr>
          <p:cNvPr id="104" name="直接箭头连接符 22">
            <a:extLst>
              <a:ext uri="{FF2B5EF4-FFF2-40B4-BE49-F238E27FC236}">
                <a16:creationId xmlns:a16="http://schemas.microsoft.com/office/drawing/2014/main" id="{7BCFCF1F-39C4-0DEC-855F-B2D7170DF8EB}"/>
              </a:ext>
            </a:extLst>
          </p:cNvPr>
          <p:cNvCxnSpPr>
            <a:cxnSpLocks/>
          </p:cNvCxnSpPr>
          <p:nvPr/>
        </p:nvCxnSpPr>
        <p:spPr>
          <a:xfrm flipV="1">
            <a:off x="6419817" y="2540714"/>
            <a:ext cx="0" cy="19889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箭头: 上弧形 28">
            <a:extLst>
              <a:ext uri="{FF2B5EF4-FFF2-40B4-BE49-F238E27FC236}">
                <a16:creationId xmlns:a16="http://schemas.microsoft.com/office/drawing/2014/main" id="{68A22EDB-6FFE-4A16-9416-9F586C445CC9}"/>
              </a:ext>
            </a:extLst>
          </p:cNvPr>
          <p:cNvSpPr/>
          <p:nvPr/>
        </p:nvSpPr>
        <p:spPr>
          <a:xfrm rot="8420682">
            <a:off x="5730598" y="3991394"/>
            <a:ext cx="314346" cy="196015"/>
          </a:xfrm>
          <a:prstGeom prst="curvedDownArrow">
            <a:avLst>
              <a:gd name="adj1" fmla="val 25000"/>
              <a:gd name="adj2" fmla="val 64641"/>
              <a:gd name="adj3" fmla="val 38359"/>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06" name="箭头: 上弧形 29">
            <a:extLst>
              <a:ext uri="{FF2B5EF4-FFF2-40B4-BE49-F238E27FC236}">
                <a16:creationId xmlns:a16="http://schemas.microsoft.com/office/drawing/2014/main" id="{6274E265-289C-1B20-B085-078D60C554E1}"/>
              </a:ext>
            </a:extLst>
          </p:cNvPr>
          <p:cNvSpPr/>
          <p:nvPr/>
        </p:nvSpPr>
        <p:spPr>
          <a:xfrm rot="14053838">
            <a:off x="3517905" y="3946696"/>
            <a:ext cx="314346" cy="196015"/>
          </a:xfrm>
          <a:prstGeom prst="curvedDownArrow">
            <a:avLst>
              <a:gd name="adj1" fmla="val 25000"/>
              <a:gd name="adj2" fmla="val 64641"/>
              <a:gd name="adj3" fmla="val 38359"/>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07" name="箭头: 上弧形 30">
            <a:extLst>
              <a:ext uri="{FF2B5EF4-FFF2-40B4-BE49-F238E27FC236}">
                <a16:creationId xmlns:a16="http://schemas.microsoft.com/office/drawing/2014/main" id="{08D5FEDE-80C7-710F-9EEE-661DEAC7CC8C}"/>
              </a:ext>
            </a:extLst>
          </p:cNvPr>
          <p:cNvSpPr/>
          <p:nvPr/>
        </p:nvSpPr>
        <p:spPr>
          <a:xfrm rot="19913566">
            <a:off x="3513734" y="2969371"/>
            <a:ext cx="314346" cy="196015"/>
          </a:xfrm>
          <a:prstGeom prst="curvedDownArrow">
            <a:avLst>
              <a:gd name="adj1" fmla="val 25000"/>
              <a:gd name="adj2" fmla="val 64641"/>
              <a:gd name="adj3" fmla="val 38359"/>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Tree>
    <p:extLst>
      <p:ext uri="{BB962C8B-B14F-4D97-AF65-F5344CB8AC3E}">
        <p14:creationId xmlns:p14="http://schemas.microsoft.com/office/powerpoint/2010/main" val="3893912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54">
            <a:extLst>
              <a:ext uri="{FF2B5EF4-FFF2-40B4-BE49-F238E27FC236}">
                <a16:creationId xmlns:a16="http://schemas.microsoft.com/office/drawing/2014/main" id="{BEAFD0A1-DDC1-4A7D-5129-4E2A97D50EC2}"/>
              </a:ext>
            </a:extLst>
          </p:cNvPr>
          <p:cNvSpPr/>
          <p:nvPr/>
        </p:nvSpPr>
        <p:spPr>
          <a:xfrm>
            <a:off x="2477523" y="1531486"/>
            <a:ext cx="4696976" cy="3115993"/>
          </a:xfrm>
          <a:prstGeom prst="roundRect">
            <a:avLst/>
          </a:prstGeom>
          <a:solidFill>
            <a:schemeClr val="accent3">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 name="Title 1">
            <a:extLst>
              <a:ext uri="{FF2B5EF4-FFF2-40B4-BE49-F238E27FC236}">
                <a16:creationId xmlns:a16="http://schemas.microsoft.com/office/drawing/2014/main" id="{9BA1A728-922E-5BB9-A54F-5E4BE1A4929C}"/>
              </a:ext>
            </a:extLst>
          </p:cNvPr>
          <p:cNvSpPr>
            <a:spLocks noGrp="1"/>
          </p:cNvSpPr>
          <p:nvPr>
            <p:ph type="title"/>
          </p:nvPr>
        </p:nvSpPr>
        <p:spPr/>
        <p:txBody>
          <a:bodyPr/>
          <a:lstStyle/>
          <a:p>
            <a:r>
              <a:rPr lang="en-US" altLang="zh-CN"/>
              <a:t>Verilog Frontend</a:t>
            </a:r>
            <a:endParaRPr lang="zh-CN" altLang="en-US"/>
          </a:p>
        </p:txBody>
      </p:sp>
      <p:sp>
        <p:nvSpPr>
          <p:cNvPr id="4" name="Slide Number Placeholder 3">
            <a:extLst>
              <a:ext uri="{FF2B5EF4-FFF2-40B4-BE49-F238E27FC236}">
                <a16:creationId xmlns:a16="http://schemas.microsoft.com/office/drawing/2014/main" id="{CBE50A40-AF6E-F714-1BF2-C85654F7BA43}"/>
              </a:ext>
            </a:extLst>
          </p:cNvPr>
          <p:cNvSpPr>
            <a:spLocks noGrp="1"/>
          </p:cNvSpPr>
          <p:nvPr>
            <p:ph type="sldNum" sz="quarter" idx="12"/>
          </p:nvPr>
        </p:nvSpPr>
        <p:spPr/>
        <p:txBody>
          <a:bodyPr/>
          <a:lstStyle/>
          <a:p>
            <a:fld id="{11C0C6D2-0806-7544-84E2-13A8C37B7D3D}" type="slidenum">
              <a:rPr lang="en-US" smtClean="0"/>
              <a:t>7</a:t>
            </a:fld>
            <a:endParaRPr lang="en-US"/>
          </a:p>
        </p:txBody>
      </p:sp>
      <p:sp>
        <p:nvSpPr>
          <p:cNvPr id="77" name="矩形: 圆角 116">
            <a:extLst>
              <a:ext uri="{FF2B5EF4-FFF2-40B4-BE49-F238E27FC236}">
                <a16:creationId xmlns:a16="http://schemas.microsoft.com/office/drawing/2014/main" id="{C716CB78-D8BA-64EB-FE7F-614464A0D500}"/>
              </a:ext>
            </a:extLst>
          </p:cNvPr>
          <p:cNvSpPr/>
          <p:nvPr/>
        </p:nvSpPr>
        <p:spPr>
          <a:xfrm>
            <a:off x="3127470" y="1593612"/>
            <a:ext cx="2071915" cy="769963"/>
          </a:xfrm>
          <a:prstGeom prst="roundRect">
            <a:avLst/>
          </a:prstGeom>
          <a:solidFill>
            <a:schemeClr val="accent1">
              <a:lumMod val="40000"/>
              <a:lumOff val="60000"/>
            </a:schemeClr>
          </a:soli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Arial" panose="020B0604020202020204" pitchFamily="34" charset="0"/>
              <a:cs typeface="Arial" panose="020B0604020202020204" pitchFamily="34" charset="0"/>
            </a:endParaRPr>
          </a:p>
        </p:txBody>
      </p:sp>
      <p:sp>
        <p:nvSpPr>
          <p:cNvPr id="78" name="平行四边形 2">
            <a:extLst>
              <a:ext uri="{FF2B5EF4-FFF2-40B4-BE49-F238E27FC236}">
                <a16:creationId xmlns:a16="http://schemas.microsoft.com/office/drawing/2014/main" id="{00274EE3-C365-8724-67BE-240BF1874E3C}"/>
              </a:ext>
            </a:extLst>
          </p:cNvPr>
          <p:cNvSpPr/>
          <p:nvPr/>
        </p:nvSpPr>
        <p:spPr>
          <a:xfrm>
            <a:off x="462469" y="1866107"/>
            <a:ext cx="1361999" cy="398785"/>
          </a:xfrm>
          <a:prstGeom prst="parallelogram">
            <a:avLst/>
          </a:prstGeom>
          <a:solidFill>
            <a:schemeClr val="bg1"/>
          </a:solidFill>
          <a:ln>
            <a:solidFill>
              <a:schemeClr val="tx1">
                <a:lumMod val="95000"/>
                <a:lumOff val="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Arial" panose="020B0604020202020204" pitchFamily="34" charset="0"/>
                <a:cs typeface="Arial" panose="020B0604020202020204" pitchFamily="34" charset="0"/>
              </a:rPr>
              <a:t>RTL Design</a:t>
            </a:r>
          </a:p>
          <a:p>
            <a:pPr algn="ctr"/>
            <a:r>
              <a:rPr lang="en-US" altLang="zh-CN" sz="1200" b="1" i="1" dirty="0">
                <a:solidFill>
                  <a:schemeClr val="tx1"/>
                </a:solidFill>
                <a:latin typeface="Arial" panose="020B0604020202020204" pitchFamily="34" charset="0"/>
                <a:cs typeface="Arial" panose="020B0604020202020204" pitchFamily="34" charset="0"/>
              </a:rPr>
              <a:t>(Verilog)</a:t>
            </a:r>
          </a:p>
        </p:txBody>
      </p:sp>
      <p:sp>
        <p:nvSpPr>
          <p:cNvPr id="83" name="文本框 66">
            <a:extLst>
              <a:ext uri="{FF2B5EF4-FFF2-40B4-BE49-F238E27FC236}">
                <a16:creationId xmlns:a16="http://schemas.microsoft.com/office/drawing/2014/main" id="{302D38CB-8B38-C37A-0C6E-B1D824EB0ECD}"/>
              </a:ext>
            </a:extLst>
          </p:cNvPr>
          <p:cNvSpPr txBox="1"/>
          <p:nvPr/>
        </p:nvSpPr>
        <p:spPr>
          <a:xfrm>
            <a:off x="124823" y="1544646"/>
            <a:ext cx="2303133" cy="307777"/>
          </a:xfrm>
          <a:prstGeom prst="rect">
            <a:avLst/>
          </a:prstGeom>
          <a:noFill/>
        </p:spPr>
        <p:txBody>
          <a:bodyPr wrap="square" rtlCol="0">
            <a:spAutoFit/>
          </a:bodyPr>
          <a:lstStyle/>
          <a:p>
            <a:pPr algn="ctr"/>
            <a:r>
              <a:rPr lang="en-US" altLang="zh-CN" sz="1400" b="1">
                <a:latin typeface="Arial" panose="020B0604020202020204" pitchFamily="34" charset="0"/>
                <a:cs typeface="Arial" panose="020B0604020202020204" pitchFamily="34" charset="0"/>
              </a:rPr>
              <a:t>User Interface</a:t>
            </a:r>
            <a:endParaRPr lang="zh-CN" altLang="en-US" sz="1400" b="1">
              <a:latin typeface="Arial" panose="020B0604020202020204" pitchFamily="34" charset="0"/>
              <a:cs typeface="Arial" panose="020B0604020202020204" pitchFamily="34" charset="0"/>
            </a:endParaRPr>
          </a:p>
        </p:txBody>
      </p:sp>
      <p:cxnSp>
        <p:nvCxnSpPr>
          <p:cNvPr id="90" name="直接箭头连接符 111">
            <a:extLst>
              <a:ext uri="{FF2B5EF4-FFF2-40B4-BE49-F238E27FC236}">
                <a16:creationId xmlns:a16="http://schemas.microsoft.com/office/drawing/2014/main" id="{856625B5-A19A-013F-832F-CBF746813C04}"/>
              </a:ext>
            </a:extLst>
          </p:cNvPr>
          <p:cNvCxnSpPr>
            <a:cxnSpLocks/>
            <a:stCxn id="78" idx="2"/>
            <a:endCxn id="91" idx="1"/>
          </p:cNvCxnSpPr>
          <p:nvPr/>
        </p:nvCxnSpPr>
        <p:spPr>
          <a:xfrm>
            <a:off x="1774620" y="2065499"/>
            <a:ext cx="1657737" cy="9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矩形: 圆角 112">
            <a:extLst>
              <a:ext uri="{FF2B5EF4-FFF2-40B4-BE49-F238E27FC236}">
                <a16:creationId xmlns:a16="http://schemas.microsoft.com/office/drawing/2014/main" id="{157E450A-174F-0B72-F0DD-4F7816B79B32}"/>
              </a:ext>
            </a:extLst>
          </p:cNvPr>
          <p:cNvSpPr/>
          <p:nvPr/>
        </p:nvSpPr>
        <p:spPr>
          <a:xfrm>
            <a:off x="3432357" y="1866200"/>
            <a:ext cx="729676" cy="398785"/>
          </a:xfrm>
          <a:prstGeom prst="roundRect">
            <a:avLst/>
          </a:prstGeom>
          <a:solidFill>
            <a:schemeClr val="accent5">
              <a:lumMod val="20000"/>
              <a:lumOff val="80000"/>
            </a:schemeClr>
          </a:soli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err="1">
                <a:solidFill>
                  <a:schemeClr val="tx1"/>
                </a:solidFill>
                <a:latin typeface="Arial" panose="020B0604020202020204" pitchFamily="34" charset="0"/>
                <a:cs typeface="Arial" panose="020B0604020202020204" pitchFamily="34" charset="0"/>
              </a:rPr>
              <a:t>Btor</a:t>
            </a:r>
            <a:r>
              <a:rPr lang="en-US" altLang="zh-CN" sz="1200" b="1">
                <a:solidFill>
                  <a:schemeClr val="tx1"/>
                </a:solidFill>
                <a:latin typeface="Arial" panose="020B0604020202020204" pitchFamily="34" charset="0"/>
                <a:cs typeface="Arial" panose="020B0604020202020204" pitchFamily="34" charset="0"/>
              </a:rPr>
              <a:t> </a:t>
            </a:r>
          </a:p>
          <a:p>
            <a:pPr algn="ctr"/>
            <a:r>
              <a:rPr lang="en-US" altLang="zh-CN" sz="1200" b="1">
                <a:solidFill>
                  <a:schemeClr val="tx1"/>
                </a:solidFill>
                <a:latin typeface="Arial" panose="020B0604020202020204" pitchFamily="34" charset="0"/>
                <a:cs typeface="Arial" panose="020B0604020202020204" pitchFamily="34" charset="0"/>
              </a:rPr>
              <a:t>Parser</a:t>
            </a:r>
          </a:p>
        </p:txBody>
      </p:sp>
      <p:sp>
        <p:nvSpPr>
          <p:cNvPr id="92" name="平行四边形 113">
            <a:extLst>
              <a:ext uri="{FF2B5EF4-FFF2-40B4-BE49-F238E27FC236}">
                <a16:creationId xmlns:a16="http://schemas.microsoft.com/office/drawing/2014/main" id="{C85C358C-DD64-560D-5B2E-FD6588B47D2F}"/>
              </a:ext>
            </a:extLst>
          </p:cNvPr>
          <p:cNvSpPr/>
          <p:nvPr/>
        </p:nvSpPr>
        <p:spPr>
          <a:xfrm>
            <a:off x="4395459" y="1866106"/>
            <a:ext cx="729676" cy="398785"/>
          </a:xfrm>
          <a:prstGeom prst="parallelogram">
            <a:avLst/>
          </a:prstGeom>
          <a:solidFill>
            <a:schemeClr val="bg1"/>
          </a:solidFill>
          <a:ln>
            <a:solidFill>
              <a:schemeClr val="tx1">
                <a:lumMod val="95000"/>
                <a:lumOff val="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a:solidFill>
                  <a:schemeClr val="tx1"/>
                </a:solidFill>
                <a:latin typeface="Arial" panose="020B0604020202020204" pitchFamily="34" charset="0"/>
                <a:cs typeface="Arial" panose="020B0604020202020204" pitchFamily="34" charset="0"/>
              </a:rPr>
              <a:t>STS</a:t>
            </a:r>
            <a:endParaRPr lang="en-US" altLang="zh-CN" sz="1200" b="1" i="1">
              <a:solidFill>
                <a:schemeClr val="tx1"/>
              </a:solidFill>
              <a:latin typeface="Arial" panose="020B0604020202020204" pitchFamily="34" charset="0"/>
              <a:cs typeface="Arial" panose="020B0604020202020204" pitchFamily="34" charset="0"/>
            </a:endParaRPr>
          </a:p>
        </p:txBody>
      </p:sp>
      <p:cxnSp>
        <p:nvCxnSpPr>
          <p:cNvPr id="93" name="直接箭头连接符 115">
            <a:extLst>
              <a:ext uri="{FF2B5EF4-FFF2-40B4-BE49-F238E27FC236}">
                <a16:creationId xmlns:a16="http://schemas.microsoft.com/office/drawing/2014/main" id="{147DEF6C-BE40-C1E8-1A3D-892C6E6BFC22}"/>
              </a:ext>
            </a:extLst>
          </p:cNvPr>
          <p:cNvCxnSpPr>
            <a:cxnSpLocks/>
            <a:stCxn id="91" idx="3"/>
            <a:endCxn id="92" idx="5"/>
          </p:cNvCxnSpPr>
          <p:nvPr/>
        </p:nvCxnSpPr>
        <p:spPr>
          <a:xfrm flipV="1">
            <a:off x="4162033" y="2065499"/>
            <a:ext cx="283275" cy="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文本框 117">
            <a:extLst>
              <a:ext uri="{FF2B5EF4-FFF2-40B4-BE49-F238E27FC236}">
                <a16:creationId xmlns:a16="http://schemas.microsoft.com/office/drawing/2014/main" id="{C2DDC3A4-7084-116C-DA65-C794E3D9B100}"/>
              </a:ext>
            </a:extLst>
          </p:cNvPr>
          <p:cNvSpPr txBox="1"/>
          <p:nvPr/>
        </p:nvSpPr>
        <p:spPr>
          <a:xfrm>
            <a:off x="3127470" y="1596528"/>
            <a:ext cx="2071915" cy="307777"/>
          </a:xfrm>
          <a:prstGeom prst="rect">
            <a:avLst/>
          </a:prstGeom>
          <a:noFill/>
        </p:spPr>
        <p:txBody>
          <a:bodyPr wrap="square" rtlCol="0">
            <a:spAutoFit/>
          </a:bodyPr>
          <a:lstStyle/>
          <a:p>
            <a:pPr algn="ctr"/>
            <a:r>
              <a:rPr lang="en-US" altLang="zh-CN" sz="1400" b="1">
                <a:latin typeface="Arial" panose="020B0604020202020204" pitchFamily="34" charset="0"/>
                <a:cs typeface="Arial" panose="020B0604020202020204" pitchFamily="34" charset="0"/>
              </a:rPr>
              <a:t>Input Processing</a:t>
            </a:r>
            <a:endParaRPr lang="zh-CN" altLang="en-US" sz="1400" b="1">
              <a:latin typeface="Arial" panose="020B0604020202020204" pitchFamily="34" charset="0"/>
              <a:cs typeface="Arial" panose="020B0604020202020204" pitchFamily="34" charset="0"/>
            </a:endParaRPr>
          </a:p>
        </p:txBody>
      </p:sp>
      <p:sp>
        <p:nvSpPr>
          <p:cNvPr id="99" name="文本框 13">
            <a:extLst>
              <a:ext uri="{FF2B5EF4-FFF2-40B4-BE49-F238E27FC236}">
                <a16:creationId xmlns:a16="http://schemas.microsoft.com/office/drawing/2014/main" id="{B9FE17FD-BE51-3C58-9B00-0D8B8042BF1E}"/>
              </a:ext>
            </a:extLst>
          </p:cNvPr>
          <p:cNvSpPr txBox="1"/>
          <p:nvPr/>
        </p:nvSpPr>
        <p:spPr>
          <a:xfrm>
            <a:off x="1906793" y="1816442"/>
            <a:ext cx="631007" cy="276999"/>
          </a:xfrm>
          <a:prstGeom prst="rect">
            <a:avLst/>
          </a:prstGeom>
          <a:noFill/>
        </p:spPr>
        <p:txBody>
          <a:bodyPr wrap="none" rtlCol="0">
            <a:spAutoFit/>
          </a:bodyPr>
          <a:lstStyle/>
          <a:p>
            <a:r>
              <a:rPr lang="en-US" altLang="zh-CN" sz="1200" b="1" i="1">
                <a:latin typeface="Arial" panose="020B0604020202020204" pitchFamily="34" charset="0"/>
                <a:cs typeface="Arial" panose="020B0604020202020204" pitchFamily="34" charset="0"/>
              </a:rPr>
              <a:t>Yosys</a:t>
            </a:r>
            <a:endParaRPr lang="zh-CN" altLang="en-US" sz="1200" b="1" i="1">
              <a:latin typeface="Arial" panose="020B0604020202020204" pitchFamily="34" charset="0"/>
              <a:cs typeface="Arial" panose="020B0604020202020204" pitchFamily="34" charset="0"/>
            </a:endParaRPr>
          </a:p>
        </p:txBody>
      </p:sp>
      <p:sp>
        <p:nvSpPr>
          <p:cNvPr id="109" name="圆角矩形 5">
            <a:extLst>
              <a:ext uri="{FF2B5EF4-FFF2-40B4-BE49-F238E27FC236}">
                <a16:creationId xmlns:a16="http://schemas.microsoft.com/office/drawing/2014/main" id="{E03DCB5B-36A7-D751-E35F-097B93088FAC}"/>
              </a:ext>
            </a:extLst>
          </p:cNvPr>
          <p:cNvSpPr/>
          <p:nvPr/>
        </p:nvSpPr>
        <p:spPr>
          <a:xfrm>
            <a:off x="3096211" y="1582095"/>
            <a:ext cx="2117623" cy="794326"/>
          </a:xfrm>
          <a:prstGeom prst="roundRect">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0" name="圆角矩形 6">
            <a:extLst>
              <a:ext uri="{FF2B5EF4-FFF2-40B4-BE49-F238E27FC236}">
                <a16:creationId xmlns:a16="http://schemas.microsoft.com/office/drawing/2014/main" id="{B29A1C58-70E7-9208-826B-5C5B86B8EF66}"/>
              </a:ext>
            </a:extLst>
          </p:cNvPr>
          <p:cNvSpPr/>
          <p:nvPr/>
        </p:nvSpPr>
        <p:spPr>
          <a:xfrm>
            <a:off x="399137" y="1803767"/>
            <a:ext cx="2077939" cy="517236"/>
          </a:xfrm>
          <a:prstGeom prst="roundRect">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4" name="TextBox 113">
            <a:extLst>
              <a:ext uri="{FF2B5EF4-FFF2-40B4-BE49-F238E27FC236}">
                <a16:creationId xmlns:a16="http://schemas.microsoft.com/office/drawing/2014/main" id="{72291566-D74A-4E4E-5D19-70B64F96C34C}"/>
              </a:ext>
            </a:extLst>
          </p:cNvPr>
          <p:cNvSpPr txBox="1"/>
          <p:nvPr/>
        </p:nvSpPr>
        <p:spPr>
          <a:xfrm>
            <a:off x="2814228" y="2874697"/>
            <a:ext cx="3807103" cy="880369"/>
          </a:xfrm>
          <a:prstGeom prst="rect">
            <a:avLst/>
          </a:prstGeom>
          <a:solidFill>
            <a:schemeClr val="accent2">
              <a:lumMod val="20000"/>
              <a:lumOff val="80000"/>
            </a:schemeClr>
          </a:solidFill>
        </p:spPr>
        <p:txBody>
          <a:bodyPr wrap="square">
            <a:spAutoFit/>
          </a:bodyPr>
          <a:lstStyle/>
          <a:p>
            <a:pPr marL="0" lvl="2">
              <a:lnSpc>
                <a:spcPct val="150000"/>
              </a:lnSpc>
              <a:buFont typeface="Arial" panose="020B0604020202020204" pitchFamily="34" charset="0"/>
              <a:buChar char="•"/>
            </a:pPr>
            <a:r>
              <a:rPr lang="en-US" altLang="zh-CN">
                <a:latin typeface="Calibri" panose="020F0502020204030204" pitchFamily="34" charset="0"/>
                <a:cs typeface="Calibri" panose="020F0502020204030204" pitchFamily="34" charset="0"/>
              </a:rPr>
              <a:t> </a:t>
            </a:r>
            <a:r>
              <a:rPr lang="en-US" altLang="zh-CN" err="1">
                <a:latin typeface="Calibri" panose="020F0502020204030204" pitchFamily="34" charset="0"/>
                <a:cs typeface="Calibri" panose="020F0502020204030204" pitchFamily="34" charset="0"/>
              </a:rPr>
              <a:t>Yosys</a:t>
            </a:r>
            <a:r>
              <a:rPr lang="en-US" altLang="zh-CN">
                <a:latin typeface="Calibri" panose="020F0502020204030204" pitchFamily="34" charset="0"/>
                <a:cs typeface="Calibri" panose="020F0502020204030204" pitchFamily="34" charset="0"/>
              </a:rPr>
              <a:t> as Verilog frontend</a:t>
            </a:r>
          </a:p>
          <a:p>
            <a:pPr marL="0" lvl="2">
              <a:lnSpc>
                <a:spcPct val="150000"/>
              </a:lnSpc>
              <a:buFont typeface="Arial" panose="020B0604020202020204" pitchFamily="34" charset="0"/>
              <a:buChar char="•"/>
            </a:pPr>
            <a:r>
              <a:rPr lang="en-US" altLang="zh-CN">
                <a:latin typeface="Calibri" panose="020F0502020204030204" pitchFamily="34" charset="0"/>
                <a:cs typeface="Calibri" panose="020F0502020204030204" pitchFamily="34" charset="0"/>
              </a:rPr>
              <a:t> Full support for </a:t>
            </a:r>
            <a:r>
              <a:rPr lang="en-US" altLang="zh-CN">
                <a:solidFill>
                  <a:srgbClr val="C00000"/>
                </a:solidFill>
                <a:latin typeface="Calibri" panose="020F0502020204030204" pitchFamily="34" charset="0"/>
                <a:cs typeface="Calibri" panose="020F0502020204030204" pitchFamily="34" charset="0"/>
              </a:rPr>
              <a:t>synthesizable Verilog</a:t>
            </a:r>
          </a:p>
        </p:txBody>
      </p:sp>
    </p:spTree>
    <p:extLst>
      <p:ext uri="{BB962C8B-B14F-4D97-AF65-F5344CB8AC3E}">
        <p14:creationId xmlns:p14="http://schemas.microsoft.com/office/powerpoint/2010/main" val="3539309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1A728-922E-5BB9-A54F-5E4BE1A4929C}"/>
              </a:ext>
            </a:extLst>
          </p:cNvPr>
          <p:cNvSpPr>
            <a:spLocks noGrp="1"/>
          </p:cNvSpPr>
          <p:nvPr>
            <p:ph type="title"/>
          </p:nvPr>
        </p:nvSpPr>
        <p:spPr/>
        <p:txBody>
          <a:bodyPr/>
          <a:lstStyle/>
          <a:p>
            <a:r>
              <a:rPr lang="en-US" altLang="zh-CN"/>
              <a:t>Python API for Symbolic Simulation</a:t>
            </a:r>
            <a:endParaRPr lang="zh-CN" altLang="en-US"/>
          </a:p>
        </p:txBody>
      </p:sp>
      <p:sp>
        <p:nvSpPr>
          <p:cNvPr id="4" name="Slide Number Placeholder 3">
            <a:extLst>
              <a:ext uri="{FF2B5EF4-FFF2-40B4-BE49-F238E27FC236}">
                <a16:creationId xmlns:a16="http://schemas.microsoft.com/office/drawing/2014/main" id="{CBE50A40-AF6E-F714-1BF2-C85654F7BA43}"/>
              </a:ext>
            </a:extLst>
          </p:cNvPr>
          <p:cNvSpPr>
            <a:spLocks noGrp="1"/>
          </p:cNvSpPr>
          <p:nvPr>
            <p:ph type="sldNum" sz="quarter" idx="12"/>
          </p:nvPr>
        </p:nvSpPr>
        <p:spPr/>
        <p:txBody>
          <a:bodyPr/>
          <a:lstStyle/>
          <a:p>
            <a:fld id="{11C0C6D2-0806-7544-84E2-13A8C37B7D3D}" type="slidenum">
              <a:rPr lang="en-US" smtClean="0"/>
              <a:t>8</a:t>
            </a:fld>
            <a:endParaRPr lang="en-US"/>
          </a:p>
        </p:txBody>
      </p:sp>
      <p:sp>
        <p:nvSpPr>
          <p:cNvPr id="74" name="矩形 3">
            <a:extLst>
              <a:ext uri="{FF2B5EF4-FFF2-40B4-BE49-F238E27FC236}">
                <a16:creationId xmlns:a16="http://schemas.microsoft.com/office/drawing/2014/main" id="{785C4880-6062-3E24-7CB5-3D55AF9687B7}"/>
              </a:ext>
            </a:extLst>
          </p:cNvPr>
          <p:cNvSpPr/>
          <p:nvPr/>
        </p:nvSpPr>
        <p:spPr>
          <a:xfrm>
            <a:off x="180422" y="3070655"/>
            <a:ext cx="2207525" cy="906035"/>
          </a:xfrm>
          <a:prstGeom prst="rect">
            <a:avLst/>
          </a:prstGeom>
          <a:solidFill>
            <a:schemeClr val="bg1"/>
          </a:solidFill>
          <a:ln>
            <a:solidFill>
              <a:schemeClr val="tx1">
                <a:lumMod val="95000"/>
                <a:lumOff val="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Font typeface="Arial" panose="020B0604020202020204" pitchFamily="34" charset="0"/>
              <a:buChar char="•"/>
            </a:pPr>
            <a:r>
              <a:rPr lang="en-US" altLang="zh-CN" sz="1200" i="1">
                <a:solidFill>
                  <a:schemeClr val="tx1"/>
                </a:solidFill>
                <a:latin typeface="Arial" panose="020B0604020202020204" pitchFamily="34" charset="0"/>
                <a:cs typeface="Arial" panose="020B0604020202020204" pitchFamily="34" charset="0"/>
              </a:rPr>
              <a:t>Simulation Control</a:t>
            </a:r>
          </a:p>
          <a:p>
            <a:pPr marL="285744" indent="-285744">
              <a:buFont typeface="Arial" panose="020B0604020202020204" pitchFamily="34" charset="0"/>
              <a:buChar char="•"/>
            </a:pPr>
            <a:r>
              <a:rPr lang="en-US" altLang="zh-CN" sz="1200" i="1">
                <a:solidFill>
                  <a:schemeClr val="tx1"/>
                </a:solidFill>
                <a:latin typeface="Arial" panose="020B0604020202020204" pitchFamily="34" charset="0"/>
                <a:cs typeface="Arial" panose="020B0604020202020204" pitchFamily="34" charset="0"/>
              </a:rPr>
              <a:t>Abstraction Function</a:t>
            </a:r>
            <a:endParaRPr lang="zh-CN" altLang="en-US" sz="1200" i="1">
              <a:solidFill>
                <a:schemeClr val="tx1"/>
              </a:solidFill>
              <a:latin typeface="Arial" panose="020B0604020202020204" pitchFamily="34" charset="0"/>
              <a:cs typeface="Arial" panose="020B0604020202020204" pitchFamily="34" charset="0"/>
            </a:endParaRPr>
          </a:p>
          <a:p>
            <a:pPr marL="285744" indent="-285744">
              <a:buFont typeface="Arial" panose="020B0604020202020204" pitchFamily="34" charset="0"/>
              <a:buChar char="•"/>
            </a:pPr>
            <a:r>
              <a:rPr lang="en-US" altLang="zh-CN" sz="1200" i="1">
                <a:solidFill>
                  <a:schemeClr val="tx1"/>
                </a:solidFill>
                <a:latin typeface="Arial" panose="020B0604020202020204" pitchFamily="34" charset="0"/>
                <a:cs typeface="Arial" panose="020B0604020202020204" pitchFamily="34" charset="0"/>
              </a:rPr>
              <a:t>State Extraction &amp; </a:t>
            </a:r>
          </a:p>
          <a:p>
            <a:r>
              <a:rPr lang="en-US" altLang="zh-CN" sz="1200" i="1">
                <a:solidFill>
                  <a:schemeClr val="tx1"/>
                </a:solidFill>
                <a:latin typeface="Arial" panose="020B0604020202020204" pitchFamily="34" charset="0"/>
                <a:cs typeface="Arial" panose="020B0604020202020204" pitchFamily="34" charset="0"/>
              </a:rPr>
              <a:t>       Manipulation</a:t>
            </a:r>
            <a:endParaRPr lang="zh-CN" altLang="en-US" sz="1200" i="1">
              <a:solidFill>
                <a:schemeClr val="tx1"/>
              </a:solidFill>
              <a:latin typeface="Arial" panose="020B0604020202020204" pitchFamily="34" charset="0"/>
              <a:cs typeface="Arial" panose="020B0604020202020204" pitchFamily="34" charset="0"/>
            </a:endParaRPr>
          </a:p>
        </p:txBody>
      </p:sp>
      <p:sp>
        <p:nvSpPr>
          <p:cNvPr id="78" name="平行四边形 2">
            <a:extLst>
              <a:ext uri="{FF2B5EF4-FFF2-40B4-BE49-F238E27FC236}">
                <a16:creationId xmlns:a16="http://schemas.microsoft.com/office/drawing/2014/main" id="{00274EE3-C365-8724-67BE-240BF1874E3C}"/>
              </a:ext>
            </a:extLst>
          </p:cNvPr>
          <p:cNvSpPr/>
          <p:nvPr/>
        </p:nvSpPr>
        <p:spPr>
          <a:xfrm>
            <a:off x="462469" y="1866107"/>
            <a:ext cx="1361999" cy="398785"/>
          </a:xfrm>
          <a:prstGeom prst="parallelogram">
            <a:avLst/>
          </a:prstGeom>
          <a:solidFill>
            <a:schemeClr val="bg1"/>
          </a:solidFill>
          <a:ln>
            <a:solidFill>
              <a:schemeClr val="tx1">
                <a:lumMod val="95000"/>
                <a:lumOff val="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a:solidFill>
                  <a:schemeClr val="tx1"/>
                </a:solidFill>
                <a:latin typeface="Arial" panose="020B0604020202020204" pitchFamily="34" charset="0"/>
                <a:cs typeface="Arial" panose="020B0604020202020204" pitchFamily="34" charset="0"/>
              </a:rPr>
              <a:t>RTL Design</a:t>
            </a:r>
          </a:p>
          <a:p>
            <a:pPr algn="ctr"/>
            <a:r>
              <a:rPr lang="en-US" altLang="zh-CN" sz="1200" b="1" i="1">
                <a:solidFill>
                  <a:schemeClr val="tx1"/>
                </a:solidFill>
                <a:latin typeface="Arial" panose="020B0604020202020204" pitchFamily="34" charset="0"/>
                <a:cs typeface="Arial" panose="020B0604020202020204" pitchFamily="34" charset="0"/>
              </a:rPr>
              <a:t>(Verilog)</a:t>
            </a:r>
          </a:p>
        </p:txBody>
      </p:sp>
      <p:sp>
        <p:nvSpPr>
          <p:cNvPr id="79" name="平行四边形 39">
            <a:extLst>
              <a:ext uri="{FF2B5EF4-FFF2-40B4-BE49-F238E27FC236}">
                <a16:creationId xmlns:a16="http://schemas.microsoft.com/office/drawing/2014/main" id="{3F571CED-2849-B6AE-37B0-CD12BAC188B5}"/>
              </a:ext>
            </a:extLst>
          </p:cNvPr>
          <p:cNvSpPr/>
          <p:nvPr/>
        </p:nvSpPr>
        <p:spPr>
          <a:xfrm>
            <a:off x="462469" y="2359671"/>
            <a:ext cx="1361999" cy="398785"/>
          </a:xfrm>
          <a:prstGeom prst="parallelogram">
            <a:avLst/>
          </a:prstGeom>
          <a:solidFill>
            <a:schemeClr val="bg1"/>
          </a:solidFill>
          <a:ln>
            <a:solidFill>
              <a:schemeClr val="tx1">
                <a:lumMod val="95000"/>
                <a:lumOff val="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a:solidFill>
                  <a:schemeClr val="tx1"/>
                </a:solidFill>
                <a:latin typeface="Arial" panose="020B0604020202020204" pitchFamily="34" charset="0"/>
                <a:cs typeface="Arial" panose="020B0604020202020204" pitchFamily="34" charset="0"/>
              </a:rPr>
              <a:t>User Input</a:t>
            </a:r>
          </a:p>
          <a:p>
            <a:pPr algn="ctr"/>
            <a:r>
              <a:rPr lang="en-US" altLang="zh-CN" sz="1200" b="1">
                <a:solidFill>
                  <a:schemeClr val="tx1"/>
                </a:solidFill>
                <a:latin typeface="Arial" panose="020B0604020202020204" pitchFamily="34" charset="0"/>
                <a:cs typeface="Arial" panose="020B0604020202020204" pitchFamily="34" charset="0"/>
              </a:rPr>
              <a:t>Script</a:t>
            </a:r>
          </a:p>
        </p:txBody>
      </p:sp>
      <p:sp>
        <p:nvSpPr>
          <p:cNvPr id="80" name="左大括号 42">
            <a:extLst>
              <a:ext uri="{FF2B5EF4-FFF2-40B4-BE49-F238E27FC236}">
                <a16:creationId xmlns:a16="http://schemas.microsoft.com/office/drawing/2014/main" id="{4A88BAA7-A44D-F654-EC42-9CCEAA903904}"/>
              </a:ext>
            </a:extLst>
          </p:cNvPr>
          <p:cNvSpPr/>
          <p:nvPr/>
        </p:nvSpPr>
        <p:spPr>
          <a:xfrm rot="5400000">
            <a:off x="1194906" y="1815299"/>
            <a:ext cx="169544" cy="2198515"/>
          </a:xfrm>
          <a:prstGeom prst="leftBrace">
            <a:avLst>
              <a:gd name="adj1" fmla="val 29886"/>
              <a:gd name="adj2" fmla="val 59431"/>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p>
        </p:txBody>
      </p:sp>
      <p:sp>
        <p:nvSpPr>
          <p:cNvPr id="81" name="矩形 53">
            <a:extLst>
              <a:ext uri="{FF2B5EF4-FFF2-40B4-BE49-F238E27FC236}">
                <a16:creationId xmlns:a16="http://schemas.microsoft.com/office/drawing/2014/main" id="{6F15A35A-D56A-2FFA-960F-1BE17EB4E2BF}"/>
              </a:ext>
            </a:extLst>
          </p:cNvPr>
          <p:cNvSpPr/>
          <p:nvPr/>
        </p:nvSpPr>
        <p:spPr>
          <a:xfrm>
            <a:off x="124824" y="1521275"/>
            <a:ext cx="2303133" cy="2469707"/>
          </a:xfrm>
          <a:prstGeom prst="rect">
            <a:avLst/>
          </a:prstGeom>
          <a:noFill/>
          <a:ln>
            <a:solidFill>
              <a:schemeClr val="tx1">
                <a:lumMod val="95000"/>
                <a:lumOff val="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i="1">
              <a:solidFill>
                <a:schemeClr val="tx1"/>
              </a:solidFill>
              <a:latin typeface="Arial" panose="020B0604020202020204" pitchFamily="34" charset="0"/>
              <a:cs typeface="Arial" panose="020B0604020202020204" pitchFamily="34" charset="0"/>
            </a:endParaRPr>
          </a:p>
        </p:txBody>
      </p:sp>
      <p:sp>
        <p:nvSpPr>
          <p:cNvPr id="83" name="文本框 66">
            <a:extLst>
              <a:ext uri="{FF2B5EF4-FFF2-40B4-BE49-F238E27FC236}">
                <a16:creationId xmlns:a16="http://schemas.microsoft.com/office/drawing/2014/main" id="{302D38CB-8B38-C37A-0C6E-B1D824EB0ECD}"/>
              </a:ext>
            </a:extLst>
          </p:cNvPr>
          <p:cNvSpPr txBox="1"/>
          <p:nvPr/>
        </p:nvSpPr>
        <p:spPr>
          <a:xfrm>
            <a:off x="124823" y="1544646"/>
            <a:ext cx="2303133" cy="307777"/>
          </a:xfrm>
          <a:prstGeom prst="rect">
            <a:avLst/>
          </a:prstGeom>
          <a:noFill/>
        </p:spPr>
        <p:txBody>
          <a:bodyPr wrap="square" rtlCol="0">
            <a:spAutoFit/>
          </a:bodyPr>
          <a:lstStyle/>
          <a:p>
            <a:pPr algn="ctr"/>
            <a:r>
              <a:rPr lang="en-US" altLang="zh-CN" sz="1400" b="1">
                <a:latin typeface="Arial" panose="020B0604020202020204" pitchFamily="34" charset="0"/>
                <a:cs typeface="Arial" panose="020B0604020202020204" pitchFamily="34" charset="0"/>
              </a:rPr>
              <a:t>User Interface</a:t>
            </a:r>
            <a:endParaRPr lang="zh-CN" altLang="en-US" sz="1400" b="1">
              <a:latin typeface="Arial" panose="020B0604020202020204" pitchFamily="34" charset="0"/>
              <a:cs typeface="Arial" panose="020B0604020202020204" pitchFamily="34" charset="0"/>
            </a:endParaRPr>
          </a:p>
        </p:txBody>
      </p:sp>
      <p:sp>
        <p:nvSpPr>
          <p:cNvPr id="99" name="文本框 13">
            <a:extLst>
              <a:ext uri="{FF2B5EF4-FFF2-40B4-BE49-F238E27FC236}">
                <a16:creationId xmlns:a16="http://schemas.microsoft.com/office/drawing/2014/main" id="{B9FE17FD-BE51-3C58-9B00-0D8B8042BF1E}"/>
              </a:ext>
            </a:extLst>
          </p:cNvPr>
          <p:cNvSpPr txBox="1"/>
          <p:nvPr/>
        </p:nvSpPr>
        <p:spPr>
          <a:xfrm>
            <a:off x="1906793" y="1816442"/>
            <a:ext cx="631007" cy="276999"/>
          </a:xfrm>
          <a:prstGeom prst="rect">
            <a:avLst/>
          </a:prstGeom>
          <a:noFill/>
        </p:spPr>
        <p:txBody>
          <a:bodyPr wrap="none" rtlCol="0">
            <a:spAutoFit/>
          </a:bodyPr>
          <a:lstStyle/>
          <a:p>
            <a:r>
              <a:rPr lang="en-US" altLang="zh-CN" sz="1200" b="1" i="1">
                <a:latin typeface="Arial" panose="020B0604020202020204" pitchFamily="34" charset="0"/>
                <a:cs typeface="Arial" panose="020B0604020202020204" pitchFamily="34" charset="0"/>
              </a:rPr>
              <a:t>Yosys</a:t>
            </a:r>
            <a:endParaRPr lang="zh-CN" altLang="en-US" sz="1200" b="1" i="1">
              <a:latin typeface="Arial" panose="020B0604020202020204" pitchFamily="34" charset="0"/>
              <a:cs typeface="Arial" panose="020B0604020202020204" pitchFamily="34" charset="0"/>
            </a:endParaRPr>
          </a:p>
        </p:txBody>
      </p:sp>
      <p:sp>
        <p:nvSpPr>
          <p:cNvPr id="115" name="圆角矩形 5">
            <a:extLst>
              <a:ext uri="{FF2B5EF4-FFF2-40B4-BE49-F238E27FC236}">
                <a16:creationId xmlns:a16="http://schemas.microsoft.com/office/drawing/2014/main" id="{C6DAC964-845A-4F9C-2E1F-F36E49E48F80}"/>
              </a:ext>
            </a:extLst>
          </p:cNvPr>
          <p:cNvSpPr/>
          <p:nvPr/>
        </p:nvSpPr>
        <p:spPr>
          <a:xfrm>
            <a:off x="89679" y="1473084"/>
            <a:ext cx="2346165" cy="2512624"/>
          </a:xfrm>
          <a:prstGeom prst="roundRect">
            <a:avLst>
              <a:gd name="adj" fmla="val 2441"/>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9" name="直接箭头连接符 111">
            <a:extLst>
              <a:ext uri="{FF2B5EF4-FFF2-40B4-BE49-F238E27FC236}">
                <a16:creationId xmlns:a16="http://schemas.microsoft.com/office/drawing/2014/main" id="{9C43A85B-CB0F-7617-4ADE-1BB1B13A2715}"/>
              </a:ext>
            </a:extLst>
          </p:cNvPr>
          <p:cNvCxnSpPr>
            <a:cxnSpLocks/>
          </p:cNvCxnSpPr>
          <p:nvPr/>
        </p:nvCxnSpPr>
        <p:spPr>
          <a:xfrm>
            <a:off x="1774620" y="2065499"/>
            <a:ext cx="619689" cy="1167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接箭头连接符 111">
            <a:extLst>
              <a:ext uri="{FF2B5EF4-FFF2-40B4-BE49-F238E27FC236}">
                <a16:creationId xmlns:a16="http://schemas.microsoft.com/office/drawing/2014/main" id="{3717B8D2-D6F5-3DB2-405F-43DD4AB1694D}"/>
              </a:ext>
            </a:extLst>
          </p:cNvPr>
          <p:cNvCxnSpPr>
            <a:cxnSpLocks/>
          </p:cNvCxnSpPr>
          <p:nvPr/>
        </p:nvCxnSpPr>
        <p:spPr>
          <a:xfrm>
            <a:off x="1787169" y="2540631"/>
            <a:ext cx="619689" cy="1167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59DF5857-DE1A-8CE1-44F6-0FEE5DAD606D}"/>
              </a:ext>
            </a:extLst>
          </p:cNvPr>
          <p:cNvPicPr>
            <a:picLocks noChangeAspect="1"/>
          </p:cNvPicPr>
          <p:nvPr/>
        </p:nvPicPr>
        <p:blipFill>
          <a:blip r:embed="rId3"/>
          <a:stretch>
            <a:fillRect/>
          </a:stretch>
        </p:blipFill>
        <p:spPr>
          <a:xfrm>
            <a:off x="2662793" y="1310876"/>
            <a:ext cx="4734717" cy="3349107"/>
          </a:xfrm>
          <a:prstGeom prst="rect">
            <a:avLst/>
          </a:prstGeom>
        </p:spPr>
      </p:pic>
      <p:sp>
        <p:nvSpPr>
          <p:cNvPr id="125" name="TextBox 124">
            <a:extLst>
              <a:ext uri="{FF2B5EF4-FFF2-40B4-BE49-F238E27FC236}">
                <a16:creationId xmlns:a16="http://schemas.microsoft.com/office/drawing/2014/main" id="{EF7D65C5-1331-14F8-CE49-EDD41584E773}"/>
              </a:ext>
            </a:extLst>
          </p:cNvPr>
          <p:cNvSpPr txBox="1"/>
          <p:nvPr/>
        </p:nvSpPr>
        <p:spPr>
          <a:xfrm>
            <a:off x="7390711" y="1338612"/>
            <a:ext cx="1460656" cy="338554"/>
          </a:xfrm>
          <a:prstGeom prst="rect">
            <a:avLst/>
          </a:prstGeom>
          <a:noFill/>
        </p:spPr>
        <p:txBody>
          <a:bodyPr wrap="none" rtlCol="0">
            <a:spAutoFit/>
          </a:bodyPr>
          <a:lstStyle/>
          <a:p>
            <a:pPr marL="285750" indent="-285750">
              <a:buFont typeface="Arial" panose="020B0604020202020204" pitchFamily="34" charset="0"/>
              <a:buChar char="•"/>
            </a:pPr>
            <a:r>
              <a:rPr lang="en-US" altLang="zh-CN" sz="1600"/>
              <a:t>Load design</a:t>
            </a:r>
            <a:endParaRPr lang="zh-CN" altLang="en-US" sz="1600"/>
          </a:p>
        </p:txBody>
      </p:sp>
      <p:sp>
        <p:nvSpPr>
          <p:cNvPr id="126" name="TextBox 125">
            <a:extLst>
              <a:ext uri="{FF2B5EF4-FFF2-40B4-BE49-F238E27FC236}">
                <a16:creationId xmlns:a16="http://schemas.microsoft.com/office/drawing/2014/main" id="{DA6D2CC5-9FC2-127C-0A33-D29EBD4BE76F}"/>
              </a:ext>
            </a:extLst>
          </p:cNvPr>
          <p:cNvSpPr txBox="1"/>
          <p:nvPr/>
        </p:nvSpPr>
        <p:spPr>
          <a:xfrm>
            <a:off x="7349934" y="2225996"/>
            <a:ext cx="1525379" cy="584775"/>
          </a:xfrm>
          <a:prstGeom prst="rect">
            <a:avLst/>
          </a:prstGeom>
          <a:noFill/>
        </p:spPr>
        <p:txBody>
          <a:bodyPr wrap="square" rtlCol="0">
            <a:spAutoFit/>
          </a:bodyPr>
          <a:lstStyle/>
          <a:p>
            <a:pPr marL="285750" indent="-285750">
              <a:buFont typeface="Arial" panose="020B0604020202020204" pitchFamily="34" charset="0"/>
              <a:buChar char="•"/>
            </a:pPr>
            <a:r>
              <a:rPr lang="en-US" altLang="zh-CN" sz="1600"/>
              <a:t>Set symbolic</a:t>
            </a:r>
          </a:p>
          <a:p>
            <a:r>
              <a:rPr lang="en-US" altLang="zh-CN" sz="1600"/>
              <a:t> pre-state</a:t>
            </a:r>
            <a:endParaRPr lang="zh-CN" altLang="en-US" sz="1600"/>
          </a:p>
        </p:txBody>
      </p:sp>
      <p:sp>
        <p:nvSpPr>
          <p:cNvPr id="127" name="TextBox 126">
            <a:extLst>
              <a:ext uri="{FF2B5EF4-FFF2-40B4-BE49-F238E27FC236}">
                <a16:creationId xmlns:a16="http://schemas.microsoft.com/office/drawing/2014/main" id="{47F633D3-5211-3268-712E-FBE7464E9D2A}"/>
              </a:ext>
            </a:extLst>
          </p:cNvPr>
          <p:cNvSpPr txBox="1"/>
          <p:nvPr/>
        </p:nvSpPr>
        <p:spPr>
          <a:xfrm>
            <a:off x="7388918" y="3147660"/>
            <a:ext cx="1593716" cy="584775"/>
          </a:xfrm>
          <a:prstGeom prst="rect">
            <a:avLst/>
          </a:prstGeom>
          <a:noFill/>
        </p:spPr>
        <p:txBody>
          <a:bodyPr wrap="square" rtlCol="0">
            <a:spAutoFit/>
          </a:bodyPr>
          <a:lstStyle/>
          <a:p>
            <a:pPr marL="285750" indent="-285750">
              <a:buFont typeface="Arial" panose="020B0604020202020204" pitchFamily="34" charset="0"/>
              <a:buChar char="•"/>
            </a:pPr>
            <a:r>
              <a:rPr lang="en-US" altLang="zh-CN" sz="1600"/>
              <a:t>Extract state </a:t>
            </a:r>
          </a:p>
          <a:p>
            <a:r>
              <a:rPr lang="en-US" altLang="zh-CN" sz="1600"/>
              <a:t>representation</a:t>
            </a:r>
            <a:endParaRPr lang="zh-CN" altLang="en-US" sz="1600"/>
          </a:p>
        </p:txBody>
      </p:sp>
      <p:sp>
        <p:nvSpPr>
          <p:cNvPr id="128" name="TextBox 127">
            <a:extLst>
              <a:ext uri="{FF2B5EF4-FFF2-40B4-BE49-F238E27FC236}">
                <a16:creationId xmlns:a16="http://schemas.microsoft.com/office/drawing/2014/main" id="{1000A8B7-27F4-FBB3-4C53-B4848A4FF03F}"/>
              </a:ext>
            </a:extLst>
          </p:cNvPr>
          <p:cNvSpPr txBox="1"/>
          <p:nvPr/>
        </p:nvSpPr>
        <p:spPr>
          <a:xfrm>
            <a:off x="7422983" y="4333429"/>
            <a:ext cx="1442395" cy="338554"/>
          </a:xfrm>
          <a:prstGeom prst="rect">
            <a:avLst/>
          </a:prstGeom>
          <a:noFill/>
        </p:spPr>
        <p:txBody>
          <a:bodyPr wrap="square" rtlCol="0">
            <a:spAutoFit/>
          </a:bodyPr>
          <a:lstStyle/>
          <a:p>
            <a:pPr marL="285750" indent="-285750">
              <a:buFont typeface="Arial" panose="020B0604020202020204" pitchFamily="34" charset="0"/>
              <a:buChar char="•"/>
            </a:pPr>
            <a:r>
              <a:rPr lang="en-US" altLang="zh-CN" sz="1600"/>
              <a:t>Simulation</a:t>
            </a:r>
            <a:endParaRPr lang="zh-CN" altLang="en-US" sz="1600"/>
          </a:p>
        </p:txBody>
      </p:sp>
      <p:sp>
        <p:nvSpPr>
          <p:cNvPr id="129" name="TextBox 128">
            <a:extLst>
              <a:ext uri="{FF2B5EF4-FFF2-40B4-BE49-F238E27FC236}">
                <a16:creationId xmlns:a16="http://schemas.microsoft.com/office/drawing/2014/main" id="{DECDFD7D-C650-A2C5-B49A-415BB2B47A73}"/>
              </a:ext>
            </a:extLst>
          </p:cNvPr>
          <p:cNvSpPr txBox="1"/>
          <p:nvPr/>
        </p:nvSpPr>
        <p:spPr>
          <a:xfrm>
            <a:off x="7387330" y="3730523"/>
            <a:ext cx="1442395" cy="584775"/>
          </a:xfrm>
          <a:prstGeom prst="rect">
            <a:avLst/>
          </a:prstGeom>
          <a:noFill/>
        </p:spPr>
        <p:txBody>
          <a:bodyPr wrap="square" rtlCol="0">
            <a:spAutoFit/>
          </a:bodyPr>
          <a:lstStyle/>
          <a:p>
            <a:pPr marL="285750" indent="-285750">
              <a:buFont typeface="Arial" panose="020B0604020202020204" pitchFamily="34" charset="0"/>
              <a:buChar char="•"/>
            </a:pPr>
            <a:r>
              <a:rPr lang="en-US" altLang="zh-CN" sz="1600"/>
              <a:t>Apply </a:t>
            </a:r>
          </a:p>
          <a:p>
            <a:r>
              <a:rPr lang="en-US" altLang="zh-CN" sz="1600"/>
              <a:t>abstraction</a:t>
            </a:r>
            <a:endParaRPr lang="zh-CN" altLang="en-US" sz="1600"/>
          </a:p>
        </p:txBody>
      </p:sp>
    </p:spTree>
    <p:extLst>
      <p:ext uri="{BB962C8B-B14F-4D97-AF65-F5344CB8AC3E}">
        <p14:creationId xmlns:p14="http://schemas.microsoft.com/office/powerpoint/2010/main" val="1568478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4CDA-3630-BE04-70C4-326D53284BFD}"/>
              </a:ext>
            </a:extLst>
          </p:cNvPr>
          <p:cNvSpPr>
            <a:spLocks noGrp="1"/>
          </p:cNvSpPr>
          <p:nvPr>
            <p:ph type="title"/>
          </p:nvPr>
        </p:nvSpPr>
        <p:spPr/>
        <p:txBody>
          <a:bodyPr/>
          <a:lstStyle/>
          <a:p>
            <a:r>
              <a:rPr lang="en-US" altLang="zh-CN"/>
              <a:t>Core Simulation Function</a:t>
            </a:r>
            <a:endParaRPr lang="zh-CN" altLang="en-US"/>
          </a:p>
        </p:txBody>
      </p:sp>
      <p:sp>
        <p:nvSpPr>
          <p:cNvPr id="3" name="Content Placeholder 2">
            <a:extLst>
              <a:ext uri="{FF2B5EF4-FFF2-40B4-BE49-F238E27FC236}">
                <a16:creationId xmlns:a16="http://schemas.microsoft.com/office/drawing/2014/main" id="{99596641-5DEA-42D2-25E5-6114DE232D82}"/>
              </a:ext>
            </a:extLst>
          </p:cNvPr>
          <p:cNvSpPr>
            <a:spLocks noGrp="1"/>
          </p:cNvSpPr>
          <p:nvPr>
            <p:ph idx="1"/>
          </p:nvPr>
        </p:nvSpPr>
        <p:spPr/>
        <p:txBody>
          <a:bodyPr>
            <a:normAutofit/>
          </a:bodyPr>
          <a:lstStyle/>
          <a:p>
            <a:pPr marL="342900" indent="-342900">
              <a:lnSpc>
                <a:spcPct val="120000"/>
              </a:lnSpc>
              <a:buFont typeface="Arial" panose="020B0604020202020204" pitchFamily="34" charset="0"/>
              <a:buChar char="•"/>
            </a:pPr>
            <a:r>
              <a:rPr lang="en-US" altLang="zh-CN" sz="2000" i="1" dirty="0">
                <a:latin typeface="Calibri" panose="020F0502020204030204" pitchFamily="34" charset="0"/>
                <a:cs typeface="Calibri" panose="020F0502020204030204" pitchFamily="34" charset="0"/>
              </a:rPr>
              <a:t>State Representation: </a:t>
            </a:r>
            <a:r>
              <a:rPr lang="en" altLang="zh-CN" sz="2000" dirty="0">
                <a:latin typeface="Calibri" panose="020F0502020204030204" pitchFamily="34" charset="0"/>
                <a:cs typeface="Calibri" panose="020F0502020204030204" pitchFamily="34" charset="0"/>
              </a:rPr>
              <a:t>in </a:t>
            </a:r>
            <a:r>
              <a:rPr lang="en" altLang="zh-CN" sz="2000" dirty="0">
                <a:solidFill>
                  <a:srgbClr val="C00000"/>
                </a:solidFill>
                <a:latin typeface="Calibri" panose="020F0502020204030204" pitchFamily="34" charset="0"/>
                <a:cs typeface="Calibri" panose="020F0502020204030204" pitchFamily="34" charset="0"/>
              </a:rPr>
              <a:t>SMT formulas</a:t>
            </a:r>
            <a:endParaRPr lang="en-US" altLang="zh-CN" sz="2000" i="1" dirty="0">
              <a:latin typeface="Calibri" panose="020F0502020204030204" pitchFamily="34" charset="0"/>
              <a:cs typeface="Calibri" panose="020F0502020204030204" pitchFamily="34" charset="0"/>
            </a:endParaRPr>
          </a:p>
          <a:p>
            <a:pPr lvl="1">
              <a:lnSpc>
                <a:spcPct val="120000"/>
              </a:lnSpc>
            </a:pPr>
            <a:r>
              <a:rPr lang="en-US" altLang="zh-CN" sz="1600" dirty="0"/>
              <a:t>Symbolic assignment + assumptions</a:t>
            </a:r>
          </a:p>
          <a:p>
            <a:pPr lvl="1">
              <a:lnSpc>
                <a:spcPct val="120000"/>
              </a:lnSpc>
            </a:pPr>
            <a:r>
              <a:rPr lang="en-US" altLang="zh-CN" sz="1600" dirty="0"/>
              <a:t>Support using undetermined values (‘X’ values)</a:t>
            </a:r>
            <a:endParaRPr lang="zh-CN" altLang="en-US" sz="1600" dirty="0"/>
          </a:p>
        </p:txBody>
      </p:sp>
      <p:sp>
        <p:nvSpPr>
          <p:cNvPr id="4" name="Slide Number Placeholder 3">
            <a:extLst>
              <a:ext uri="{FF2B5EF4-FFF2-40B4-BE49-F238E27FC236}">
                <a16:creationId xmlns:a16="http://schemas.microsoft.com/office/drawing/2014/main" id="{2FF4B3EB-7240-085D-B916-56307A0D1A09}"/>
              </a:ext>
            </a:extLst>
          </p:cNvPr>
          <p:cNvSpPr>
            <a:spLocks noGrp="1"/>
          </p:cNvSpPr>
          <p:nvPr>
            <p:ph type="sldNum" sz="quarter" idx="12"/>
          </p:nvPr>
        </p:nvSpPr>
        <p:spPr/>
        <p:txBody>
          <a:bodyPr/>
          <a:lstStyle/>
          <a:p>
            <a:fld id="{11C0C6D2-0806-7544-84E2-13A8C37B7D3D}" type="slidenum">
              <a:rPr lang="en-US" smtClean="0"/>
              <a:t>9</a:t>
            </a:fld>
            <a:endParaRPr lang="en-US"/>
          </a:p>
        </p:txBody>
      </p:sp>
      <p:sp>
        <p:nvSpPr>
          <p:cNvPr id="5" name="矩形: 圆角 131">
            <a:extLst>
              <a:ext uri="{FF2B5EF4-FFF2-40B4-BE49-F238E27FC236}">
                <a16:creationId xmlns:a16="http://schemas.microsoft.com/office/drawing/2014/main" id="{E6CC69FD-715D-70ED-4016-875D208D6B8D}"/>
              </a:ext>
            </a:extLst>
          </p:cNvPr>
          <p:cNvSpPr/>
          <p:nvPr/>
        </p:nvSpPr>
        <p:spPr>
          <a:xfrm>
            <a:off x="2575961" y="2746991"/>
            <a:ext cx="4491876" cy="1784063"/>
          </a:xfrm>
          <a:prstGeom prst="roundRect">
            <a:avLst/>
          </a:prstGeom>
          <a:solidFill>
            <a:schemeClr val="accent1">
              <a:lumMod val="40000"/>
              <a:lumOff val="60000"/>
            </a:schemeClr>
          </a:soli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Arial" panose="020B0604020202020204" pitchFamily="34" charset="0"/>
              <a:cs typeface="Arial" panose="020B0604020202020204" pitchFamily="34" charset="0"/>
            </a:endParaRPr>
          </a:p>
        </p:txBody>
      </p:sp>
      <p:sp>
        <p:nvSpPr>
          <p:cNvPr id="6" name="箭头: 上弧形 90">
            <a:extLst>
              <a:ext uri="{FF2B5EF4-FFF2-40B4-BE49-F238E27FC236}">
                <a16:creationId xmlns:a16="http://schemas.microsoft.com/office/drawing/2014/main" id="{543C1AA2-6B70-B888-8E25-F3266942E90E}"/>
              </a:ext>
            </a:extLst>
          </p:cNvPr>
          <p:cNvSpPr/>
          <p:nvPr/>
        </p:nvSpPr>
        <p:spPr>
          <a:xfrm rot="2870674">
            <a:off x="5725188" y="2984726"/>
            <a:ext cx="314346" cy="196015"/>
          </a:xfrm>
          <a:prstGeom prst="curvedDownArrow">
            <a:avLst>
              <a:gd name="adj1" fmla="val 25000"/>
              <a:gd name="adj2" fmla="val 64641"/>
              <a:gd name="adj3" fmla="val 38359"/>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7" name="文本框 139">
            <a:extLst>
              <a:ext uri="{FF2B5EF4-FFF2-40B4-BE49-F238E27FC236}">
                <a16:creationId xmlns:a16="http://schemas.microsoft.com/office/drawing/2014/main" id="{500BAAAA-5452-5FBA-25FF-7117C60DF0BF}"/>
              </a:ext>
            </a:extLst>
          </p:cNvPr>
          <p:cNvSpPr txBox="1"/>
          <p:nvPr/>
        </p:nvSpPr>
        <p:spPr>
          <a:xfrm>
            <a:off x="2538662" y="2835875"/>
            <a:ext cx="1105420" cy="307777"/>
          </a:xfrm>
          <a:prstGeom prst="rect">
            <a:avLst/>
          </a:prstGeom>
          <a:noFill/>
        </p:spPr>
        <p:txBody>
          <a:bodyPr wrap="square" rtlCol="0">
            <a:spAutoFit/>
          </a:bodyPr>
          <a:lstStyle/>
          <a:p>
            <a:pPr algn="ctr"/>
            <a:r>
              <a:rPr lang="en-US" altLang="zh-CN" sz="1400" b="1">
                <a:latin typeface="Arial" panose="020B0604020202020204" pitchFamily="34" charset="0"/>
                <a:cs typeface="Arial" panose="020B0604020202020204" pitchFamily="34" charset="0"/>
              </a:rPr>
              <a:t>Simulator</a:t>
            </a:r>
            <a:endParaRPr lang="zh-CN" altLang="en-US" sz="1400" b="1">
              <a:latin typeface="Arial" panose="020B0604020202020204" pitchFamily="34" charset="0"/>
              <a:cs typeface="Arial" panose="020B0604020202020204" pitchFamily="34" charset="0"/>
            </a:endParaRPr>
          </a:p>
        </p:txBody>
      </p:sp>
      <p:sp>
        <p:nvSpPr>
          <p:cNvPr id="8" name="矩形: 圆角 9">
            <a:extLst>
              <a:ext uri="{FF2B5EF4-FFF2-40B4-BE49-F238E27FC236}">
                <a16:creationId xmlns:a16="http://schemas.microsoft.com/office/drawing/2014/main" id="{35875DE6-6AE5-81C4-B4E0-2668D2A90271}"/>
              </a:ext>
            </a:extLst>
          </p:cNvPr>
          <p:cNvSpPr/>
          <p:nvPr/>
        </p:nvSpPr>
        <p:spPr>
          <a:xfrm>
            <a:off x="3992650" y="2804641"/>
            <a:ext cx="1537859" cy="447188"/>
          </a:xfrm>
          <a:prstGeom prst="roundRect">
            <a:avLst/>
          </a:prstGeom>
          <a:solidFill>
            <a:schemeClr val="accent5">
              <a:lumMod val="20000"/>
              <a:lumOff val="80000"/>
            </a:schemeClr>
          </a:soli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a:solidFill>
                  <a:schemeClr val="tx1"/>
                </a:solidFill>
                <a:latin typeface="Arial" panose="020B0604020202020204" pitchFamily="34" charset="0"/>
                <a:cs typeface="Arial" panose="020B0604020202020204" pitchFamily="34" charset="0"/>
              </a:rPr>
              <a:t>State Representation</a:t>
            </a:r>
          </a:p>
          <a:p>
            <a:pPr marL="171450" indent="-171450">
              <a:buFont typeface="Arial" panose="020B0604020202020204" pitchFamily="34" charset="0"/>
              <a:buChar char="•"/>
            </a:pPr>
            <a:r>
              <a:rPr lang="en-US" altLang="zh-CN" sz="1000" i="1">
                <a:solidFill>
                  <a:schemeClr val="tx1"/>
                </a:solidFill>
                <a:latin typeface="Arial" panose="020B0604020202020204" pitchFamily="34" charset="0"/>
                <a:cs typeface="Arial" panose="020B0604020202020204" pitchFamily="34" charset="0"/>
              </a:rPr>
              <a:t>SMT formulas</a:t>
            </a:r>
          </a:p>
        </p:txBody>
      </p:sp>
      <p:sp>
        <p:nvSpPr>
          <p:cNvPr id="9" name="矩形: 圆角 10">
            <a:extLst>
              <a:ext uri="{FF2B5EF4-FFF2-40B4-BE49-F238E27FC236}">
                <a16:creationId xmlns:a16="http://schemas.microsoft.com/office/drawing/2014/main" id="{620B23BA-10D3-8F9F-5CF8-24335A164AF5}"/>
              </a:ext>
            </a:extLst>
          </p:cNvPr>
          <p:cNvSpPr/>
          <p:nvPr/>
        </p:nvSpPr>
        <p:spPr>
          <a:xfrm>
            <a:off x="4983689" y="3319973"/>
            <a:ext cx="2020236" cy="489833"/>
          </a:xfrm>
          <a:prstGeom prst="roundRect">
            <a:avLst/>
          </a:prstGeom>
          <a:solidFill>
            <a:schemeClr val="accent5">
              <a:lumMod val="20000"/>
              <a:lumOff val="80000"/>
            </a:schemeClr>
          </a:soli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b="1">
                <a:solidFill>
                  <a:schemeClr val="tx1"/>
                </a:solidFill>
                <a:latin typeface="Arial" panose="020B0604020202020204" pitchFamily="34" charset="0"/>
                <a:cs typeface="Arial" panose="020B0604020202020204" pitchFamily="34" charset="0"/>
              </a:rPr>
              <a:t>Abstraction Refinement</a:t>
            </a:r>
          </a:p>
          <a:p>
            <a:pPr marL="171450" indent="-171450">
              <a:buFont typeface="Arial" panose="020B0604020202020204" pitchFamily="34" charset="0"/>
              <a:buChar char="•"/>
            </a:pPr>
            <a:r>
              <a:rPr lang="en-US" altLang="zh-CN" sz="1050" i="1">
                <a:solidFill>
                  <a:schemeClr val="tx1"/>
                </a:solidFill>
                <a:latin typeface="Arial" panose="020B0604020202020204" pitchFamily="34" charset="0"/>
                <a:cs typeface="Arial" panose="020B0604020202020204" pitchFamily="34" charset="0"/>
              </a:rPr>
              <a:t>concrete-abstract mapping</a:t>
            </a:r>
            <a:endParaRPr lang="zh-CN" altLang="en-US" sz="1050" i="1">
              <a:solidFill>
                <a:schemeClr val="tx1"/>
              </a:solidFill>
              <a:latin typeface="Arial" panose="020B0604020202020204" pitchFamily="34" charset="0"/>
              <a:cs typeface="Arial" panose="020B0604020202020204" pitchFamily="34" charset="0"/>
            </a:endParaRPr>
          </a:p>
        </p:txBody>
      </p:sp>
      <p:sp>
        <p:nvSpPr>
          <p:cNvPr id="10" name="矩形: 圆角 11">
            <a:extLst>
              <a:ext uri="{FF2B5EF4-FFF2-40B4-BE49-F238E27FC236}">
                <a16:creationId xmlns:a16="http://schemas.microsoft.com/office/drawing/2014/main" id="{A1F64B21-58F2-4808-D3BD-2F0360668054}"/>
              </a:ext>
            </a:extLst>
          </p:cNvPr>
          <p:cNvSpPr/>
          <p:nvPr/>
        </p:nvSpPr>
        <p:spPr>
          <a:xfrm>
            <a:off x="3992650" y="3899537"/>
            <a:ext cx="1537859" cy="534410"/>
          </a:xfrm>
          <a:prstGeom prst="roundRect">
            <a:avLst/>
          </a:prstGeom>
          <a:solidFill>
            <a:schemeClr val="accent5">
              <a:lumMod val="20000"/>
              <a:lumOff val="80000"/>
            </a:schemeClr>
          </a:soli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a:solidFill>
                  <a:schemeClr val="tx1"/>
                </a:solidFill>
                <a:latin typeface="Arial" panose="020B0604020202020204" pitchFamily="34" charset="0"/>
                <a:cs typeface="Arial" panose="020B0604020202020204" pitchFamily="34" charset="0"/>
              </a:rPr>
              <a:t>State Simplification</a:t>
            </a:r>
          </a:p>
          <a:p>
            <a:pPr marL="171450" indent="-171450">
              <a:buFont typeface="Arial" panose="020B0604020202020204" pitchFamily="34" charset="0"/>
              <a:buChar char="•"/>
            </a:pPr>
            <a:r>
              <a:rPr lang="en-US" altLang="zh-CN" sz="1100" i="1">
                <a:solidFill>
                  <a:schemeClr val="tx1"/>
                </a:solidFill>
                <a:latin typeface="Arial" panose="020B0604020202020204" pitchFamily="34" charset="0"/>
                <a:cs typeface="Arial" panose="020B0604020202020204" pitchFamily="34" charset="0"/>
              </a:rPr>
              <a:t>‘X’- agnostic</a:t>
            </a:r>
          </a:p>
          <a:p>
            <a:pPr marL="171450" indent="-171450">
              <a:buFont typeface="Arial" panose="020B0604020202020204" pitchFamily="34" charset="0"/>
              <a:buChar char="•"/>
            </a:pPr>
            <a:r>
              <a:rPr lang="en-US" altLang="zh-CN" sz="1100" i="1">
                <a:solidFill>
                  <a:schemeClr val="tx1"/>
                </a:solidFill>
                <a:latin typeface="Arial" panose="020B0604020202020204" pitchFamily="34" charset="0"/>
                <a:cs typeface="Arial" panose="020B0604020202020204" pitchFamily="34" charset="0"/>
              </a:rPr>
              <a:t>‘X’- aware</a:t>
            </a:r>
          </a:p>
        </p:txBody>
      </p:sp>
      <p:sp>
        <p:nvSpPr>
          <p:cNvPr id="11" name="矩形: 圆角 12">
            <a:extLst>
              <a:ext uri="{FF2B5EF4-FFF2-40B4-BE49-F238E27FC236}">
                <a16:creationId xmlns:a16="http://schemas.microsoft.com/office/drawing/2014/main" id="{B583EC6F-7E42-B170-4890-FB7F55A3FD02}"/>
              </a:ext>
            </a:extLst>
          </p:cNvPr>
          <p:cNvSpPr/>
          <p:nvPr/>
        </p:nvSpPr>
        <p:spPr>
          <a:xfrm>
            <a:off x="2658520" y="3343251"/>
            <a:ext cx="1875944" cy="475360"/>
          </a:xfrm>
          <a:prstGeom prst="roundRect">
            <a:avLst/>
          </a:prstGeom>
          <a:solidFill>
            <a:schemeClr val="accent5">
              <a:lumMod val="20000"/>
              <a:lumOff val="80000"/>
            </a:schemeClr>
          </a:soli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a:solidFill>
                  <a:schemeClr val="tx1"/>
                </a:solidFill>
                <a:latin typeface="Arial" panose="020B0604020202020204" pitchFamily="34" charset="0"/>
                <a:cs typeface="Arial" panose="020B0604020202020204" pitchFamily="34" charset="0"/>
              </a:rPr>
              <a:t>Symbolic Simulation</a:t>
            </a:r>
          </a:p>
          <a:p>
            <a:pPr marL="171450" indent="-171450">
              <a:buFont typeface="Arial" panose="020B0604020202020204" pitchFamily="34" charset="0"/>
              <a:buChar char="•"/>
            </a:pPr>
            <a:r>
              <a:rPr lang="en-US" altLang="zh-CN" sz="1100" i="1">
                <a:solidFill>
                  <a:schemeClr val="tx1"/>
                </a:solidFill>
                <a:latin typeface="Arial" panose="020B0604020202020204" pitchFamily="34" charset="0"/>
                <a:cs typeface="Arial" panose="020B0604020202020204" pitchFamily="34" charset="0"/>
              </a:rPr>
              <a:t>substitution</a:t>
            </a:r>
          </a:p>
        </p:txBody>
      </p:sp>
      <p:sp>
        <p:nvSpPr>
          <p:cNvPr id="12" name="箭头: 上弧形 28">
            <a:extLst>
              <a:ext uri="{FF2B5EF4-FFF2-40B4-BE49-F238E27FC236}">
                <a16:creationId xmlns:a16="http://schemas.microsoft.com/office/drawing/2014/main" id="{FC65ACE1-86DB-0B69-5E31-79A5B677CD14}"/>
              </a:ext>
            </a:extLst>
          </p:cNvPr>
          <p:cNvSpPr/>
          <p:nvPr/>
        </p:nvSpPr>
        <p:spPr>
          <a:xfrm rot="8420682">
            <a:off x="5730598" y="3991394"/>
            <a:ext cx="314346" cy="196015"/>
          </a:xfrm>
          <a:prstGeom prst="curvedDownArrow">
            <a:avLst>
              <a:gd name="adj1" fmla="val 25000"/>
              <a:gd name="adj2" fmla="val 64641"/>
              <a:gd name="adj3" fmla="val 38359"/>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3" name="箭头: 上弧形 29">
            <a:extLst>
              <a:ext uri="{FF2B5EF4-FFF2-40B4-BE49-F238E27FC236}">
                <a16:creationId xmlns:a16="http://schemas.microsoft.com/office/drawing/2014/main" id="{94BCCC44-221B-CA15-CB76-7B7FDC8457CA}"/>
              </a:ext>
            </a:extLst>
          </p:cNvPr>
          <p:cNvSpPr/>
          <p:nvPr/>
        </p:nvSpPr>
        <p:spPr>
          <a:xfrm rot="14053838">
            <a:off x="3517905" y="3946696"/>
            <a:ext cx="314346" cy="196015"/>
          </a:xfrm>
          <a:prstGeom prst="curvedDownArrow">
            <a:avLst>
              <a:gd name="adj1" fmla="val 25000"/>
              <a:gd name="adj2" fmla="val 64641"/>
              <a:gd name="adj3" fmla="val 38359"/>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4" name="箭头: 上弧形 30">
            <a:extLst>
              <a:ext uri="{FF2B5EF4-FFF2-40B4-BE49-F238E27FC236}">
                <a16:creationId xmlns:a16="http://schemas.microsoft.com/office/drawing/2014/main" id="{67CA1B72-3ACE-0DDF-5EB1-44B2FE329046}"/>
              </a:ext>
            </a:extLst>
          </p:cNvPr>
          <p:cNvSpPr/>
          <p:nvPr/>
        </p:nvSpPr>
        <p:spPr>
          <a:xfrm rot="19913566">
            <a:off x="3513734" y="2969371"/>
            <a:ext cx="314346" cy="196015"/>
          </a:xfrm>
          <a:prstGeom prst="curvedDownArrow">
            <a:avLst>
              <a:gd name="adj1" fmla="val 25000"/>
              <a:gd name="adj2" fmla="val 64641"/>
              <a:gd name="adj3" fmla="val 38359"/>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7" name="圆角矩形 5">
            <a:extLst>
              <a:ext uri="{FF2B5EF4-FFF2-40B4-BE49-F238E27FC236}">
                <a16:creationId xmlns:a16="http://schemas.microsoft.com/office/drawing/2014/main" id="{BF8510C4-3AC6-6946-A40B-E26B0E9ABF6D}"/>
              </a:ext>
            </a:extLst>
          </p:cNvPr>
          <p:cNvSpPr/>
          <p:nvPr/>
        </p:nvSpPr>
        <p:spPr>
          <a:xfrm>
            <a:off x="3992649" y="2794350"/>
            <a:ext cx="1537859" cy="444697"/>
          </a:xfrm>
          <a:prstGeom prst="roundRect">
            <a:avLst>
              <a:gd name="adj" fmla="val 17433"/>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5" name="图片 17">
            <a:extLst>
              <a:ext uri="{FF2B5EF4-FFF2-40B4-BE49-F238E27FC236}">
                <a16:creationId xmlns:a16="http://schemas.microsoft.com/office/drawing/2014/main" id="{6087B4A3-1B5E-B75A-4097-AA6294104BA2}"/>
              </a:ext>
            </a:extLst>
          </p:cNvPr>
          <p:cNvPicPr>
            <a:picLocks noChangeAspect="1"/>
          </p:cNvPicPr>
          <p:nvPr/>
        </p:nvPicPr>
        <p:blipFill>
          <a:blip r:embed="rId3"/>
          <a:stretch>
            <a:fillRect/>
          </a:stretch>
        </p:blipFill>
        <p:spPr>
          <a:xfrm>
            <a:off x="6287984" y="127389"/>
            <a:ext cx="2743200" cy="1637852"/>
          </a:xfrm>
          <a:prstGeom prst="rect">
            <a:avLst/>
          </a:prstGeom>
        </p:spPr>
      </p:pic>
    </p:spTree>
    <p:extLst>
      <p:ext uri="{BB962C8B-B14F-4D97-AF65-F5344CB8AC3E}">
        <p14:creationId xmlns:p14="http://schemas.microsoft.com/office/powerpoint/2010/main" val="30010236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1.8"/>
</p:tagLst>
</file>

<file path=ppt/theme/theme1.xml><?xml version="1.0" encoding="utf-8"?>
<a:theme xmlns:a="http://schemas.openxmlformats.org/drawingml/2006/main" name="Theme_HKUST_GZ_Core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HKUST_GZ_Corey</Template>
  <TotalTime>2814</TotalTime>
  <Words>1536</Words>
  <Application>Microsoft Macintosh PowerPoint</Application>
  <PresentationFormat>全屏显示(16:9)</PresentationFormat>
  <Paragraphs>313</Paragraphs>
  <Slides>17</Slides>
  <Notes>16</Notes>
  <HiddenSlides>0</HiddenSlides>
  <MMClips>0</MMClips>
  <ScaleCrop>false</ScaleCrop>
  <HeadingPairs>
    <vt:vector size="6" baseType="variant">
      <vt:variant>
        <vt:lpstr>已用的字体</vt:lpstr>
      </vt:variant>
      <vt:variant>
        <vt:i4>7</vt:i4>
      </vt:variant>
      <vt:variant>
        <vt:lpstr>主题</vt:lpstr>
      </vt:variant>
      <vt:variant>
        <vt:i4>3</vt:i4>
      </vt:variant>
      <vt:variant>
        <vt:lpstr>幻灯片标题</vt:lpstr>
      </vt:variant>
      <vt:variant>
        <vt:i4>17</vt:i4>
      </vt:variant>
    </vt:vector>
  </HeadingPairs>
  <TitlesOfParts>
    <vt:vector size="27" baseType="lpstr">
      <vt:lpstr>Muli</vt:lpstr>
      <vt:lpstr>Muli Light</vt:lpstr>
      <vt:lpstr>PingFang SC</vt:lpstr>
      <vt:lpstr>Arial</vt:lpstr>
      <vt:lpstr>Calibri</vt:lpstr>
      <vt:lpstr>Courier New</vt:lpstr>
      <vt:lpstr>Helvetica</vt:lpstr>
      <vt:lpstr>Theme_HKUST_GZ_Corey</vt:lpstr>
      <vt:lpstr>5_Custom Design</vt:lpstr>
      <vt:lpstr>Custom Design</vt:lpstr>
      <vt:lpstr>WASIM: A Word-level Abstract Symbolic Simulation Framework    </vt:lpstr>
      <vt:lpstr>Model Checking</vt:lpstr>
      <vt:lpstr>Model checking sometimes does not work well </vt:lpstr>
      <vt:lpstr>Symbolic Simulation?</vt:lpstr>
      <vt:lpstr>Challenges</vt:lpstr>
      <vt:lpstr>Our Tool: Word-level Abstract Symbolic Simulator</vt:lpstr>
      <vt:lpstr>Verilog Frontend</vt:lpstr>
      <vt:lpstr>Python API for Symbolic Simulation</vt:lpstr>
      <vt:lpstr>Core Simulation Function</vt:lpstr>
      <vt:lpstr>Core Simulation Function</vt:lpstr>
      <vt:lpstr>Enabling Efficient Symbolic Simulation</vt:lpstr>
      <vt:lpstr>Simplification</vt:lpstr>
      <vt:lpstr>Abstraction and Refinement</vt:lpstr>
      <vt:lpstr>Abstraction and Refinement (cont’d)</vt:lpstr>
      <vt:lpstr>Extracting Simulation Traces</vt:lpstr>
      <vt:lpstr>Empirical Results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PPOL 5250 Session 3: Text Data Preparation -- From Raw Text to Document Feature Matrix</dc:title>
  <dc:creator>Corey XU</dc:creator>
  <cp:lastModifiedBy>Wenji FANG</cp:lastModifiedBy>
  <cp:revision>15</cp:revision>
  <dcterms:created xsi:type="dcterms:W3CDTF">2023-02-27T16:08:06Z</dcterms:created>
  <dcterms:modified xsi:type="dcterms:W3CDTF">2023-05-06T11:46:38Z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718706E038503C4E66D5FC63E8B48E8A</vt:lpwstr>
  </property>
  <property fmtid="{D5CDD505-2E9C-101B-9397-08002B2CF9AE}" pid="3" name="KSOProductBuildVer">
    <vt:lpwstr>2052-4.6.1.7467</vt:lpwstr>
  </property>
</Properties>
</file>