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12"/>
  </p:notesMasterIdLst>
  <p:handoutMasterIdLst>
    <p:handoutMasterId r:id="rId13"/>
  </p:handoutMasterIdLst>
  <p:sldIdLst>
    <p:sldId id="449" r:id="rId5"/>
    <p:sldId id="470" r:id="rId6"/>
    <p:sldId id="1032" r:id="rId7"/>
    <p:sldId id="1055" r:id="rId8"/>
    <p:sldId id="1057" r:id="rId9"/>
    <p:sldId id="1054" r:id="rId10"/>
    <p:sldId id="1056" r:id="rId11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470"/>
            <p14:sldId id="1032"/>
            <p14:sldId id="1055"/>
            <p14:sldId id="1057"/>
            <p14:sldId id="1054"/>
            <p14:sldId id="10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B1"/>
    <a:srgbClr val="FF0000"/>
    <a:srgbClr val="FFD581"/>
    <a:srgbClr val="FFE2A7"/>
    <a:srgbClr val="FF7C80"/>
    <a:srgbClr val="FFEFEF"/>
    <a:srgbClr val="B5CD69"/>
    <a:srgbClr val="FFF2D9"/>
    <a:srgbClr val="FFCC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6149" autoAdjust="0"/>
  </p:normalViewPr>
  <p:slideViewPr>
    <p:cSldViewPr>
      <p:cViewPr varScale="1">
        <p:scale>
          <a:sx n="159" d="100"/>
          <a:sy n="159" d="100"/>
        </p:scale>
        <p:origin x="2034" y="144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21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ea typeface="맑은 고딕" panose="020B0503020000020004" pitchFamily="50" charset="-127"/>
              </a:rPr>
              <a:t>2023.04.03.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718981"/>
            <a:ext cx="6982034" cy="109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Mining for Business Analytics</a:t>
            </a: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Assignment.</a:t>
            </a:r>
            <a:r>
              <a:rPr lang="ko-KR" altLang="en-US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01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8F115-80D2-6E91-1486-0B13E961FFAC}"/>
              </a:ext>
            </a:extLst>
          </p:cNvPr>
          <p:cNvSpPr txBox="1"/>
          <p:nvPr/>
        </p:nvSpPr>
        <p:spPr>
          <a:xfrm>
            <a:off x="6732024" y="5589024"/>
            <a:ext cx="207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한병엽</a:t>
            </a:r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(2022254019)</a:t>
            </a:r>
          </a:p>
        </p:txBody>
      </p:sp>
    </p:spTree>
  </p:cSld>
  <p:clrMapOvr>
    <a:masterClrMapping/>
  </p:clrMapOvr>
  <p:transition advTm="8353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en-US" altLang="ko-KR" dirty="0"/>
              <a:t>Contents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954813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4.4 Chemical Features of Wine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5.5 Predicting Fraudulent Claims</a:t>
            </a:r>
          </a:p>
        </p:txBody>
      </p:sp>
    </p:spTree>
    <p:extLst>
      <p:ext uri="{BB962C8B-B14F-4D97-AF65-F5344CB8AC3E}">
        <p14:creationId xmlns:p14="http://schemas.microsoft.com/office/powerpoint/2010/main" val="3683972064"/>
      </p:ext>
    </p:extLst>
  </p:cSld>
  <p:clrMapOvr>
    <a:masterClrMapping/>
  </p:clrMapOvr>
  <p:transition advTm="5042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2457983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[Table 4.13 (Chapter 04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코드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)]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은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정규화되지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않은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와인의 화학적 특성을 나타내는 변수에 대한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PCA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결과를 나타내며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각 케이스는 서로 다른 와인이 된다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원본 데이터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‘Wine.csv’)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‘Proportion of Variance’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라고 적힌 행과 원본 데이터를 살펴보고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첫번째 주성분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(PC1)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분산이 다른 열의 분산보다 더 큰 이유는 무엇인지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설명하시오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Table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4.12]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코드를 참조하여 위 데이터를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정규화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표준화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후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[Table 4.13]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결과 형식대로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(PCS Summary, PCS Component)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결과를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출력하시오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[Table 4.13]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결과와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b)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결과를 비교하여 데이터 정규화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표준화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에 대한 의견을 쓰시오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Q1)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와인의 화학적 특성</a:t>
            </a:r>
          </a:p>
        </p:txBody>
      </p:sp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[Solution] 1)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와인의 화학적 특성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33A6B2-279E-1F95-D386-8A3DD530352A}"/>
              </a:ext>
            </a:extLst>
          </p:cNvPr>
          <p:cNvSpPr/>
          <p:nvPr/>
        </p:nvSpPr>
        <p:spPr>
          <a:xfrm>
            <a:off x="400010" y="1421022"/>
            <a:ext cx="8312035" cy="4708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Tx/>
              <a:buAutoNum type="alphaLcParenR"/>
              <a:tabLst/>
              <a:defRPr/>
            </a:pP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데이터별로 편차가 크지 않아 분산으로 표현 시 그 수치가 높게 나온다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Tx/>
              <a:buAutoNum type="alphaLcParenR"/>
              <a:tabLst/>
              <a:defRPr/>
            </a:pPr>
            <a:endParaRPr lang="en-US" altLang="ko-KR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Tx/>
              <a:buAutoNum type="alphaLcParenR"/>
              <a:tabLst/>
              <a:defRPr/>
            </a:pPr>
            <a:r>
              <a: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4.12]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코드를 참조하여 위 데이터를 </a:t>
            </a:r>
            <a:r>
              <a:rPr kumimoji="0" lang="ko-KR" altLang="en-US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정규화</a:t>
            </a:r>
            <a:r>
              <a: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표준화</a:t>
            </a:r>
            <a:r>
              <a: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후 </a:t>
            </a:r>
            <a:r>
              <a: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[Table 4.13]</a:t>
            </a:r>
            <a:r>
              <a:rPr kumimoji="0" lang="ko-KR" altLang="en-US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결과 형식대로</a:t>
            </a:r>
            <a:r>
              <a: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(PCS Summary, PCS Component)</a:t>
            </a:r>
            <a:r>
              <a:rPr kumimoji="0" lang="ko-KR" altLang="en-US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결과를 </a:t>
            </a:r>
            <a:r>
              <a:rPr kumimoji="0" lang="ko-KR" altLang="en-US" sz="1400" u="none" strike="noStrike" kern="1200" cap="none" spc="0" normalizeH="0" baseline="0" noProof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출력하시오</a:t>
            </a:r>
            <a:r>
              <a: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Tx/>
              <a:buAutoNum type="alphaLcParenR"/>
              <a:tabLst/>
              <a:defRPr/>
            </a:pPr>
            <a:endParaRPr lang="en-US" altLang="ko-KR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Tx/>
              <a:buAutoNum type="alphaLcParenR"/>
              <a:tabLst/>
              <a:defRPr/>
            </a:pPr>
            <a:endParaRPr kumimoji="0" lang="en-US" altLang="ko-KR" sz="140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Tx/>
              <a:buAutoNum type="alphaLcParenR"/>
              <a:tabLst/>
              <a:defRPr/>
            </a:pPr>
            <a:endParaRPr lang="en-US" altLang="ko-KR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Tx/>
              <a:buAutoNum type="alphaLcParenR"/>
              <a:tabLst/>
              <a:defRPr/>
            </a:pPr>
            <a:endParaRPr kumimoji="0" lang="en-US" altLang="ko-KR" sz="140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Tx/>
              <a:buAutoNum type="alphaLcParenR"/>
              <a:tabLst/>
              <a:defRPr/>
            </a:pPr>
            <a:endParaRPr kumimoji="0" lang="en-US" altLang="ko-KR" sz="140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66CB0A-C236-D802-F0C6-11C1F354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59" y="2708992"/>
            <a:ext cx="6619117" cy="10371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6E5279-C261-3BC9-76CE-A9894C3B7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59" y="3780683"/>
            <a:ext cx="3236090" cy="250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16881"/>
      </p:ext>
    </p:extLst>
  </p:cSld>
  <p:clrMapOvr>
    <a:masterClrMapping/>
  </p:clrMapOvr>
  <p:transition advTm="15918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[Solution] 1)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와인의 화학적 특성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33A6B2-279E-1F95-D386-8A3DD530352A}"/>
              </a:ext>
            </a:extLst>
          </p:cNvPr>
          <p:cNvSpPr/>
          <p:nvPr/>
        </p:nvSpPr>
        <p:spPr>
          <a:xfrm>
            <a:off x="400010" y="1421022"/>
            <a:ext cx="8312035" cy="4708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Tx/>
              <a:buAutoNum type="alphaLcParenR" startAt="3"/>
              <a:tabLst/>
              <a:defRPr/>
            </a:pPr>
            <a:r>
              <a: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[Table 4.13]</a:t>
            </a:r>
            <a:r>
              <a:rPr kumimoji="0" lang="ko-KR" altLang="en-US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</a:t>
            </a:r>
            <a:r>
              <a: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결과와</a:t>
            </a:r>
            <a:r>
              <a: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b)</a:t>
            </a:r>
            <a:r>
              <a:rPr kumimoji="0" lang="ko-KR" altLang="en-US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결과를 비교하여 데이터 정규화</a:t>
            </a:r>
            <a:r>
              <a: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표준화</a:t>
            </a:r>
            <a:r>
              <a: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대한 의견을 쓰시오</a:t>
            </a:r>
            <a:r>
              <a: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742950" lvl="1" indent="-28575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단위로 측정되어서 </a:t>
            </a:r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변수간의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변동성을 비교하기 어려웠는데 표준화를 통해 같은 선상에서 비교를 할 수 있게 됨</a:t>
            </a:r>
            <a:endParaRPr lang="en-US" altLang="ko-KR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FontTx/>
              <a:buChar char="-"/>
              <a:defRPr/>
            </a:pPr>
            <a:endParaRPr kumimoji="0" lang="ko-KR" altLang="en-US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817307"/>
      </p:ext>
    </p:extLst>
  </p:cSld>
  <p:clrMapOvr>
    <a:masterClrMapping/>
  </p:clrMapOvr>
  <p:transition advTm="15918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5.5</a:t>
            </a:r>
            <a:r>
              <a:rPr lang="ko-KR" altLang="en-US" dirty="0"/>
              <a:t> </a:t>
            </a:r>
            <a:r>
              <a:rPr lang="en-US" altLang="ko-KR" dirty="0"/>
              <a:t>Predicting</a:t>
            </a:r>
            <a:r>
              <a:rPr lang="ko-KR" altLang="en-US" dirty="0"/>
              <a:t> </a:t>
            </a:r>
            <a:r>
              <a:rPr lang="en-US" altLang="ko-KR" dirty="0"/>
              <a:t>Fraudulent Claims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2727986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부정청구를 예측하기 위한 모델을 개발하기 위해서 대규모의 보험 레코드들이 조사되었다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과거 데이터베이스의 청구 중에서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1%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 사기라고 판정되었다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매우 낮은 응답률을 고려하여 균형 잡힌 샘플을 제공하기 위해 확대 샘플링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사기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50% /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비사기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50%)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사용되었다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샘플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(n=800)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을 모델에 적용한 결과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310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개의 사기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(fraud)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와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270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개의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비사기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(nonfraud)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를 올바르게 분류하였다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반면에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90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개의 사기를 놓쳤고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130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개의 레코드를 사기라고 잘못 분류하였다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위의 정보대로 확대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샘플링된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데이터에 대한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Confusion Matrix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엑셀 활용 추천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확대 샘플링 효과를 되돌린 조정된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Confusion Matrix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엑셀 활용 추천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새로운 레코드의 경우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퍼센트가 사기로 분류되리라 예상하는가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Q2)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부정청구 예측</a:t>
            </a:r>
          </a:p>
        </p:txBody>
      </p:sp>
    </p:spTree>
    <p:extLst>
      <p:ext uri="{BB962C8B-B14F-4D97-AF65-F5344CB8AC3E}">
        <p14:creationId xmlns:p14="http://schemas.microsoft.com/office/powerpoint/2010/main" val="1802227701"/>
      </p:ext>
    </p:extLst>
  </p:cSld>
  <p:clrMapOvr>
    <a:masterClrMapping/>
  </p:clrMapOvr>
  <p:transition advTm="159184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5.5</a:t>
            </a:r>
            <a:r>
              <a:rPr lang="ko-KR" altLang="en-US" dirty="0"/>
              <a:t> </a:t>
            </a:r>
            <a:r>
              <a:rPr lang="en-US" altLang="ko-KR" dirty="0"/>
              <a:t>Predicting</a:t>
            </a:r>
            <a:r>
              <a:rPr lang="ko-KR" altLang="en-US" dirty="0"/>
              <a:t> </a:t>
            </a:r>
            <a:r>
              <a:rPr lang="en-US" altLang="ko-KR" dirty="0"/>
              <a:t>Fraudulent Claims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[Solution] 2)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부정청구 예측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9D0CBAB-5FF9-F4F2-7BAE-DA567EAB5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60817"/>
              </p:ext>
            </p:extLst>
          </p:nvPr>
        </p:nvGraphicFramePr>
        <p:xfrm>
          <a:off x="1239563" y="1735352"/>
          <a:ext cx="6502949" cy="4167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2779">
                  <a:extLst>
                    <a:ext uri="{9D8B030D-6E8A-4147-A177-3AD203B41FA5}">
                      <a16:colId xmlns:a16="http://schemas.microsoft.com/office/drawing/2014/main" val="2265971411"/>
                    </a:ext>
                  </a:extLst>
                </a:gridCol>
                <a:gridCol w="1507306">
                  <a:extLst>
                    <a:ext uri="{9D8B030D-6E8A-4147-A177-3AD203B41FA5}">
                      <a16:colId xmlns:a16="http://schemas.microsoft.com/office/drawing/2014/main" val="3632181830"/>
                    </a:ext>
                  </a:extLst>
                </a:gridCol>
                <a:gridCol w="1162779">
                  <a:extLst>
                    <a:ext uri="{9D8B030D-6E8A-4147-A177-3AD203B41FA5}">
                      <a16:colId xmlns:a16="http://schemas.microsoft.com/office/drawing/2014/main" val="1870074009"/>
                    </a:ext>
                  </a:extLst>
                </a:gridCol>
                <a:gridCol w="1507306">
                  <a:extLst>
                    <a:ext uri="{9D8B030D-6E8A-4147-A177-3AD203B41FA5}">
                      <a16:colId xmlns:a16="http://schemas.microsoft.com/office/drawing/2014/main" val="2773175893"/>
                    </a:ext>
                  </a:extLst>
                </a:gridCol>
                <a:gridCol w="1162779">
                  <a:extLst>
                    <a:ext uri="{9D8B030D-6E8A-4147-A177-3AD203B41FA5}">
                      <a16:colId xmlns:a16="http://schemas.microsoft.com/office/drawing/2014/main" val="1276670390"/>
                    </a:ext>
                  </a:extLst>
                </a:gridCol>
              </a:tblGrid>
              <a:tr h="3205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예측 사기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예측 비사기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합계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0750712"/>
                  </a:ext>
                </a:extLst>
              </a:tr>
              <a:tr h="32056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실제 사기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1167527"/>
                  </a:ext>
                </a:extLst>
              </a:tr>
              <a:tr h="32056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실제 비사기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6730936"/>
                  </a:ext>
                </a:extLst>
              </a:tr>
              <a:tr h="32056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합계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5004951"/>
                  </a:ext>
                </a:extLst>
              </a:tr>
              <a:tr h="32056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6115855"/>
                  </a:ext>
                </a:extLst>
              </a:tr>
              <a:tr h="32056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내가한거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0863384"/>
                  </a:ext>
                </a:extLst>
              </a:tr>
              <a:tr h="3205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예측 사기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예측 비사기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합계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3609801"/>
                  </a:ext>
                </a:extLst>
              </a:tr>
              <a:tr h="32056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실제 사기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2574040"/>
                  </a:ext>
                </a:extLst>
              </a:tr>
              <a:tr h="32056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실제 비사기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257.4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534.6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112228"/>
                  </a:ext>
                </a:extLst>
              </a:tr>
              <a:tr h="32056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합계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263.6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536.4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5578987"/>
                  </a:ext>
                </a:extLst>
              </a:tr>
              <a:tr h="32056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1634263"/>
                  </a:ext>
                </a:extLst>
              </a:tr>
              <a:tr h="32056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673465"/>
                  </a:ext>
                </a:extLst>
              </a:tr>
              <a:tr h="3205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사기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043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574779"/>
      </p:ext>
    </p:extLst>
  </p:cSld>
  <p:clrMapOvr>
    <a:masterClrMapping/>
  </p:clrMapOvr>
  <p:transition advTm="159184"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3D9FF3-BD5B-4FDF-93A5-04CCE2E36E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43286</TotalTime>
  <Words>455</Words>
  <Application>Microsoft Office PowerPoint</Application>
  <PresentationFormat>화면 슬라이드 쇼(4:3)</PresentationFormat>
  <Paragraphs>69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Cambria</vt:lpstr>
      <vt:lpstr>Corbel</vt:lpstr>
      <vt:lpstr>Wingdings</vt:lpstr>
      <vt:lpstr>1_Default Design</vt:lpstr>
      <vt:lpstr>PowerPoint 프레젠테이션</vt:lpstr>
      <vt:lpstr>Contents</vt:lpstr>
      <vt:lpstr>4.4 Chemical Features of Wine</vt:lpstr>
      <vt:lpstr>4.4 Chemical Features of Wine</vt:lpstr>
      <vt:lpstr>4.4 Chemical Features of Wine</vt:lpstr>
      <vt:lpstr>5.5 Predicting Fraudulent Claims</vt:lpstr>
      <vt:lpstr>5.5 Predicting Fraudulent Claims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Han</cp:lastModifiedBy>
  <cp:revision>3200</cp:revision>
  <cp:lastPrinted>2006-07-05T10:01:35Z</cp:lastPrinted>
  <dcterms:created xsi:type="dcterms:W3CDTF">2004-08-18T11:28:05Z</dcterms:created>
  <dcterms:modified xsi:type="dcterms:W3CDTF">2023-04-03T12:39:39Z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