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1"/>
  </p:notesMasterIdLst>
  <p:handoutMasterIdLst>
    <p:handoutMasterId r:id="rId12"/>
  </p:handoutMasterIdLst>
  <p:sldIdLst>
    <p:sldId id="449" r:id="rId5"/>
    <p:sldId id="1058" r:id="rId6"/>
    <p:sldId id="1032" r:id="rId7"/>
    <p:sldId id="1057" r:id="rId8"/>
    <p:sldId id="1059" r:id="rId9"/>
    <p:sldId id="1060" r:id="rId10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58"/>
            <p14:sldId id="1032"/>
            <p14:sldId id="1057"/>
            <p14:sldId id="1059"/>
            <p14:sldId id="10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17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0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B1"/>
    <a:srgbClr val="FF0000"/>
    <a:srgbClr val="FFD581"/>
    <a:srgbClr val="FFE2A7"/>
    <a:srgbClr val="FF7C80"/>
    <a:srgbClr val="FFEFEF"/>
    <a:srgbClr val="B5CD69"/>
    <a:srgbClr val="FFF2D9"/>
    <a:srgbClr val="FFCC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6149" autoAdjust="0"/>
  </p:normalViewPr>
  <p:slideViewPr>
    <p:cSldViewPr>
      <p:cViewPr varScale="1">
        <p:scale>
          <a:sx n="110" d="100"/>
          <a:sy n="110" d="100"/>
        </p:scale>
        <p:origin x="1752" y="114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17"/>
        <p:guide orient="horz" pos="1952"/>
        <p:guide pos="5551"/>
        <p:guide pos="338"/>
        <p:guide pos="4497"/>
        <p:guide pos="2829"/>
        <p:guide pos="1557"/>
        <p:guide pos="3050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2023.05.15.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718981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Assignment.</a:t>
            </a:r>
            <a:r>
              <a:rPr lang="ko-KR" altLang="en-US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02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AC010-BA06-0066-77A6-0E10CAF39277}"/>
              </a:ext>
            </a:extLst>
          </p:cNvPr>
          <p:cNvSpPr txBox="1"/>
          <p:nvPr/>
        </p:nvSpPr>
        <p:spPr>
          <a:xfrm>
            <a:off x="6732024" y="5589024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김철수</a:t>
            </a:r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(202200000)</a:t>
            </a:r>
          </a:p>
        </p:txBody>
      </p:sp>
    </p:spTree>
  </p:cSld>
  <p:clrMapOvr>
    <a:masterClrMapping/>
  </p:clrMapOvr>
  <p:transition advTm="8353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9.2</a:t>
            </a:r>
            <a:r>
              <a:rPr lang="ko-KR" altLang="en-US" dirty="0"/>
              <a:t> </a:t>
            </a:r>
            <a:r>
              <a:rPr lang="en-US" altLang="ko-KR" dirty="0"/>
              <a:t>Predicting Delayed Flights 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2457984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lnSpc>
                  <a:spcPct val="130000"/>
                </a:lnSpc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[FlightDelays.csv]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2004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년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월 동안 워싱턴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D.C.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에서 출발하여 뉴욕에 도착하는 모든 민간 항공기들에 대한 정보를 담고 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데이터에는 각 항공편에 대한 출발지 및 도착지 공항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운항경로 거리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항공편 예정 날짜 및 시간 등에 관한 정보가 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예측하고자 하는 변수는 항공편이 연착되는지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아닌지에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대한 여부이다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연착은 예정된 시간보다 최소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분 이상 늦게 도착하는 것으로 정의한다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DAY_WEEK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변수를 범주형 변수로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바꾸시오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항공편 예정 출발시간을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8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구간으로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구간화하시오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변수들과 다른 모든 열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(column)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들을 예측변수로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사용하시오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(DAY_OF_MONTH)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변수 제외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데이터를 학습 셋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(60%)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과 검증 셋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(40%)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으로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나누시오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연착 항공편 예측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2D0B36-5448-A17B-2A75-FC932CD8E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07" y="3982437"/>
            <a:ext cx="6167028" cy="24165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5418145"/>
      </p:ext>
    </p:extLst>
  </p:cSld>
  <p:clrMapOvr>
    <a:masterClrMapping/>
  </p:clrMapOvr>
  <p:transition advTm="15918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9.2</a:t>
            </a:r>
            <a:r>
              <a:rPr lang="ko-KR" altLang="en-US" dirty="0"/>
              <a:t> </a:t>
            </a:r>
            <a:r>
              <a:rPr lang="en-US" altLang="ko-KR" dirty="0"/>
              <a:t>Predicting Delayed Flights 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1"/>
            <a:ext cx="8312035" cy="4348005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lnSpc>
                  <a:spcPct val="130000"/>
                </a:lnSpc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296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모든 적절한 예측변수들을 사용하여 항공편 연착 변수에 대한 분류나무 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만드시오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 시점에서는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DEP_TIME(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출발시간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알려져 있지 않으므로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항공기 이륙 후 연착을 예측하는 게 분석의 목적이 아니므로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모델에는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DEP_TIME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포함하지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최대 깊이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(depth)=8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최소 불순도 감소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(impurity decrease)=0.01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수준으로 나무모델을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나무모델의 결과를 규칙으로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표현하시오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연착 항공편 예측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2D94EA-FF10-E8B8-D1AA-651006A91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82" y="2978995"/>
            <a:ext cx="5940066" cy="32718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9.2</a:t>
            </a:r>
            <a:r>
              <a:rPr lang="ko-KR" altLang="en-US" dirty="0"/>
              <a:t> </a:t>
            </a:r>
            <a:r>
              <a:rPr lang="en-US" altLang="ko-KR" dirty="0"/>
              <a:t>Predicting Delayed Flights 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1"/>
            <a:ext cx="8312035" cy="3717997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142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alphaLcPeriod" startAt="2"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월요일 오전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시에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DCA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EWR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비행해야 한다면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나무모델을 사용할 수 있겠는가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필요한 다른 정보는 무엇인가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모델은 실제로 사용할 수 있는 모델인가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중복된 정보는 무엇인가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연착 항공편 예측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70FF7B-9BDD-54CA-8922-86FC2D2DD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98" y="2187501"/>
            <a:ext cx="4515480" cy="27721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227979-BB5D-3989-A9EB-CB29B8D4FB50}"/>
              </a:ext>
            </a:extLst>
          </p:cNvPr>
          <p:cNvSpPr txBox="1"/>
          <p:nvPr/>
        </p:nvSpPr>
        <p:spPr>
          <a:xfrm>
            <a:off x="881959" y="5319021"/>
            <a:ext cx="762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정확도가 </a:t>
            </a:r>
            <a:r>
              <a:rPr lang="en-US" altLang="ko-KR" dirty="0">
                <a:solidFill>
                  <a:srgbClr val="FF0000"/>
                </a:solidFill>
              </a:rPr>
              <a:t>80% </a:t>
            </a:r>
            <a:r>
              <a:rPr lang="ko-KR" altLang="en-US" dirty="0">
                <a:solidFill>
                  <a:srgbClr val="FF0000"/>
                </a:solidFill>
              </a:rPr>
              <a:t>이상 나오는 것으로 보아 나무모델을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4098315020"/>
      </p:ext>
    </p:extLst>
  </p:cSld>
  <p:clrMapOvr>
    <a:masterClrMapping/>
  </p:clrMapOvr>
  <p:transition advTm="15918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9.2</a:t>
            </a:r>
            <a:r>
              <a:rPr lang="ko-KR" altLang="en-US" dirty="0"/>
              <a:t> </a:t>
            </a:r>
            <a:r>
              <a:rPr lang="en-US" altLang="ko-KR" dirty="0"/>
              <a:t>Predicting Delayed Flights 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1"/>
            <a:ext cx="8312035" cy="3717997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20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2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날씨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(weather)’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예측변수에서 제외하고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(a)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동일한 분류나무 모델을 하나 더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만드시오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가지치기 된 나무모델과 가지치기 되지 않은 나무모델을 함께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보이시오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최적의 가지치기 된 나무모델이 하나의 단말 노드를 갖게 된 것을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연착 항공편 예측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97E6FA-1DEB-9D8C-70BF-CF15B0773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1" y="2798993"/>
            <a:ext cx="2503099" cy="15805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BFA77C-9D3C-A4CB-679D-5F8F4D0F3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109" y="2491818"/>
            <a:ext cx="6179972" cy="3077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4E76DD-691B-56FE-9530-F4DF0AC154AB}"/>
              </a:ext>
            </a:extLst>
          </p:cNvPr>
          <p:cNvSpPr txBox="1"/>
          <p:nvPr/>
        </p:nvSpPr>
        <p:spPr>
          <a:xfrm>
            <a:off x="611956" y="4430813"/>
            <a:ext cx="1603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가지치기 안된 나무모델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A8CFE-0A04-EE25-79F4-DE3FF169D63B}"/>
              </a:ext>
            </a:extLst>
          </p:cNvPr>
          <p:cNvSpPr txBox="1"/>
          <p:nvPr/>
        </p:nvSpPr>
        <p:spPr>
          <a:xfrm>
            <a:off x="4643080" y="5687009"/>
            <a:ext cx="270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가지치기 된 나무모델</a:t>
            </a:r>
          </a:p>
        </p:txBody>
      </p:sp>
    </p:spTree>
    <p:extLst>
      <p:ext uri="{BB962C8B-B14F-4D97-AF65-F5344CB8AC3E}">
        <p14:creationId xmlns:p14="http://schemas.microsoft.com/office/powerpoint/2010/main" val="279646618"/>
      </p:ext>
    </p:extLst>
  </p:cSld>
  <p:clrMapOvr>
    <a:masterClrMapping/>
  </p:clrMapOvr>
  <p:transition advTm="15918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9.2</a:t>
            </a:r>
            <a:r>
              <a:rPr lang="ko-KR" altLang="en-US" dirty="0"/>
              <a:t> </a:t>
            </a:r>
            <a:r>
              <a:rPr lang="en-US" altLang="ko-KR" dirty="0"/>
              <a:t>Predicting Delayed Flights 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1"/>
            <a:ext cx="8312035" cy="3717997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2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날씨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(weather)’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예측변수에서 제외하고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(a)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동일한 분류나무 모델을 하나 더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만드시오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가지치기 된 나무모델과 가지치기 되지 않은 나무모델을 함께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보이시오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최적의 가지치기 된 나무모델이 하나의 단말 노드를 갖게 된 것을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가지치기 된 나무모델은 분류를 위하여 어떻게 사용되는가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분류 규칙은 무엇인가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?)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규칙은 무엇과 동일한가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가지치기 되지 않은 나무모델을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검토하시오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나무모델에서 가장 좋은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예측변수는 어떠한 것들인가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가지치기 된 나무모델을 사용하지 않고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가지치기 되지 않은 나무모델의 최상위 수준을 사용한다면 어떠한 단점이 있겠는가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연착 항공편 예측</a:t>
            </a:r>
          </a:p>
        </p:txBody>
      </p:sp>
    </p:spTree>
    <p:extLst>
      <p:ext uri="{BB962C8B-B14F-4D97-AF65-F5344CB8AC3E}">
        <p14:creationId xmlns:p14="http://schemas.microsoft.com/office/powerpoint/2010/main" val="816494997"/>
      </p:ext>
    </p:extLst>
  </p:cSld>
  <p:clrMapOvr>
    <a:masterClrMapping/>
  </p:clrMapOvr>
  <p:transition advTm="159184"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3D9FF3-BD5B-4FDF-93A5-04CCE2E36E6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43306</TotalTime>
  <Words>426</Words>
  <Application>Microsoft Office PowerPoint</Application>
  <PresentationFormat>화면 슬라이드 쇼(4:3)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Corbel</vt:lpstr>
      <vt:lpstr>Wingdings</vt:lpstr>
      <vt:lpstr>1_Default Design</vt:lpstr>
      <vt:lpstr>PowerPoint 프레젠테이션</vt:lpstr>
      <vt:lpstr>9.2 Predicting Delayed Flights </vt:lpstr>
      <vt:lpstr>9.2 Predicting Delayed Flights </vt:lpstr>
      <vt:lpstr>9.2 Predicting Delayed Flights </vt:lpstr>
      <vt:lpstr>9.2 Predicting Delayed Flights </vt:lpstr>
      <vt:lpstr>9.2 Predicting Delayed Flights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Han</cp:lastModifiedBy>
  <cp:revision>3203</cp:revision>
  <cp:lastPrinted>2006-07-05T10:01:35Z</cp:lastPrinted>
  <dcterms:created xsi:type="dcterms:W3CDTF">2004-08-18T11:28:05Z</dcterms:created>
  <dcterms:modified xsi:type="dcterms:W3CDTF">2023-06-04T08:12:21Z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