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4"/>
  </p:notesMasterIdLst>
  <p:sldIdLst>
    <p:sldId id="300" r:id="rId6"/>
    <p:sldId id="304" r:id="rId7"/>
    <p:sldId id="317" r:id="rId8"/>
    <p:sldId id="318" r:id="rId9"/>
    <p:sldId id="319" r:id="rId10"/>
    <p:sldId id="320" r:id="rId11"/>
    <p:sldId id="321" r:id="rId12"/>
    <p:sldId id="303" r:id="rId13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474747"/>
    <a:srgbClr val="FBE5D6"/>
    <a:srgbClr val="8FAADC"/>
    <a:srgbClr val="FF3300"/>
    <a:srgbClr val="0B3665"/>
    <a:srgbClr val="6EACC8"/>
    <a:srgbClr val="FF9900"/>
    <a:srgbClr val="2D6BDB"/>
    <a:srgbClr val="1E5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6224" autoAdjust="0"/>
  </p:normalViewPr>
  <p:slideViewPr>
    <p:cSldViewPr snapToGrid="0" showGuides="1">
      <p:cViewPr varScale="1">
        <p:scale>
          <a:sx n="69" d="100"/>
          <a:sy n="69" d="100"/>
        </p:scale>
        <p:origin x="66" y="918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광연" userId="S::922048@cbnu.ac.kr::82be6d49-c76e-4eb7-8b7a-1d43095bc754" providerId="AD" clId="Web-{021A4B98-CB0A-494D-BCA3-644F634272C6}"/>
    <pc:docChg chg="addSld modSld">
      <pc:chgData name="이광연" userId="S::922048@cbnu.ac.kr::82be6d49-c76e-4eb7-8b7a-1d43095bc754" providerId="AD" clId="Web-{021A4B98-CB0A-494D-BCA3-644F634272C6}" dt="2022-05-19T06:44:11.074" v="14" actId="20577"/>
      <pc:docMkLst>
        <pc:docMk/>
      </pc:docMkLst>
      <pc:sldChg chg="addSp modSp new">
        <pc:chgData name="이광연" userId="S::922048@cbnu.ac.kr::82be6d49-c76e-4eb7-8b7a-1d43095bc754" providerId="AD" clId="Web-{021A4B98-CB0A-494D-BCA3-644F634272C6}" dt="2022-05-19T06:44:11.074" v="14" actId="20577"/>
        <pc:sldMkLst>
          <pc:docMk/>
          <pc:sldMk cId="1665160990" sldId="316"/>
        </pc:sldMkLst>
        <pc:spChg chg="add mod">
          <ac:chgData name="이광연" userId="S::922048@cbnu.ac.kr::82be6d49-c76e-4eb7-8b7a-1d43095bc754" providerId="AD" clId="Web-{021A4B98-CB0A-494D-BCA3-644F634272C6}" dt="2022-05-19T06:44:11.074" v="14" actId="20577"/>
          <ac:spMkLst>
            <pc:docMk/>
            <pc:sldMk cId="1665160990" sldId="316"/>
            <ac:spMk id="2" creationId="{CBD4ABF1-EF81-6DE0-8DD8-CEEFEC4E95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2387639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2928729"/>
            <a:ext cx="4501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논문 요약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2022. 11. 17.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한병엽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(2022254019)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F939ED-371A-3160-8664-0A4C5D177364}"/>
              </a:ext>
            </a:extLst>
          </p:cNvPr>
          <p:cNvSpPr txBox="1"/>
          <p:nvPr/>
        </p:nvSpPr>
        <p:spPr>
          <a:xfrm>
            <a:off x="3025782" y="4243532"/>
            <a:ext cx="4640248" cy="1298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○ 2019</a:t>
            </a:r>
            <a:r>
              <a:rPr lang="ko-KR" altLang="en-US" sz="1600" b="1" dirty="0">
                <a:solidFill>
                  <a:srgbClr val="C00000"/>
                </a:solidFill>
              </a:rPr>
              <a:t>년 이후 게재된 국내 학술지 논문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※ </a:t>
            </a:r>
            <a:r>
              <a:rPr lang="ko-KR" altLang="en-US" b="1" dirty="0">
                <a:solidFill>
                  <a:srgbClr val="C00000"/>
                </a:solidFill>
              </a:rPr>
              <a:t>꼭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ko-KR" altLang="en-US" b="1" dirty="0">
                <a:solidFill>
                  <a:srgbClr val="C00000"/>
                </a:solidFill>
              </a:rPr>
              <a:t>개 이상 작성해야 합니다</a:t>
            </a:r>
            <a:r>
              <a:rPr lang="en-US" altLang="ko-KR" b="1" dirty="0">
                <a:solidFill>
                  <a:srgbClr val="C00000"/>
                </a:solidFill>
              </a:rPr>
              <a:t>!!!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기장 서비스를 위한 키워드 중심 품목 분류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2674552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초록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(Abstract)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81EE7B-AD75-7A5C-C794-3BE9E3FB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55076"/>
              </p:ext>
            </p:extLst>
          </p:nvPr>
        </p:nvGraphicFramePr>
        <p:xfrm>
          <a:off x="430303" y="1428875"/>
          <a:ext cx="9792220" cy="1036467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515119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4220916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520718016"/>
                    </a:ext>
                  </a:extLst>
                </a:gridCol>
                <a:gridCol w="2719754">
                  <a:extLst>
                    <a:ext uri="{9D8B030D-6E8A-4147-A177-3AD203B41FA5}">
                      <a16:colId xmlns:a16="http://schemas.microsoft.com/office/drawing/2014/main" val="2980204917"/>
                    </a:ext>
                  </a:extLst>
                </a:gridCol>
              </a:tblGrid>
              <a:tr h="345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논문 제목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Keyword-centric item classification for automatic bookkeeping services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345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게재 학술지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JOURNAL OF PLATFORM TECHNOLOGY VOL. 7, NO. 2 JUNE 2019 16-21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345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저자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최동빈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박용범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조인수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게재일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2019/06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57897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34B7AE-214C-8D48-4EAE-26A5DEBA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58590"/>
              </p:ext>
            </p:extLst>
          </p:nvPr>
        </p:nvGraphicFramePr>
        <p:xfrm>
          <a:off x="430303" y="3159982"/>
          <a:ext cx="9792220" cy="3975464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031174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8761046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</a:tblGrid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배경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인건비 문제로 세무 분야에 인공지능을 구축하고 싶으나 학습 데이터 생성에 어려움이 있다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현재는 많은 인력을 동원해서 학습 데이터를 생성하고 있다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 중심 품목 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분류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데이터를 만들기 위해 필요한 전처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 과정을 단순화 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03961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결론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기여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 과정의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단순화로 학습 데이터 생성의 자동화에 기여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8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자동 기장 서비스를 위한 키워드 중심 품목 분류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17197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3F508E-CA3B-6A41-0074-405119EA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17426"/>
              </p:ext>
            </p:extLst>
          </p:nvPr>
        </p:nvGraphicFramePr>
        <p:xfrm>
          <a:off x="430303" y="1909523"/>
          <a:ext cx="9792220" cy="5188425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156220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8636000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</a:tblGrid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분야 소개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세무대리 서비스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기장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문제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기존에 전산화된 데이터를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머신러닝에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활용 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사람 기준으로 작성되어 있어 부적합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다양한 표현으로 인해 복잡한 </a:t>
                      </a:r>
                      <a:r>
                        <a:rPr lang="ko-KR" alt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전처리가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필요한 데이터 존재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논문의 목적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복잡한 데이터의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전처리를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단순화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 데이터 생성을 가능하게 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03961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키워드 중심으로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분류를 시켜 학습 데이터 생성을 가능하게 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87569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제안한 알고리즘을 장부에 사용하여 학습 데이터 생성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데이터를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머신러닝에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학습시켜 결과 확인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08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1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자동 기장 서비스를 위한 키워드 중심 품목 분류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17197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3F508E-CA3B-6A41-0074-405119EA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62029"/>
              </p:ext>
            </p:extLst>
          </p:nvPr>
        </p:nvGraphicFramePr>
        <p:xfrm>
          <a:off x="430303" y="1909523"/>
          <a:ext cx="9792220" cy="5188425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156220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8636000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</a:tblGrid>
              <a:tr h="1729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요약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세무분야에서 자동 기장서비스를 위한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딥러닝용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학습 데이터를 만들기 위해 키워드 중심의 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분류 알고리즘을 제안하고 그 성능을 확인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1729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실험 결과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제안된 알고리즘 실험 결과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90%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이상의 정확도를 보여 줌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1729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의의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기여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세무 분야에서 복잡한 데이터를 자동으로 전처리 하여 높은 정확도의 학습 데이터를 생성 할 수 있음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85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KB-BERT: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 특화 한국어 사전학습 언어모델과 그 응용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2674552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초록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(Abstract)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02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81EE7B-AD75-7A5C-C794-3BE9E3FB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3919"/>
              </p:ext>
            </p:extLst>
          </p:nvPr>
        </p:nvGraphicFramePr>
        <p:xfrm>
          <a:off x="430303" y="1428875"/>
          <a:ext cx="9792220" cy="1036467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515119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4220916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520718016"/>
                    </a:ext>
                  </a:extLst>
                </a:gridCol>
                <a:gridCol w="2719754">
                  <a:extLst>
                    <a:ext uri="{9D8B030D-6E8A-4147-A177-3AD203B41FA5}">
                      <a16:colId xmlns:a16="http://schemas.microsoft.com/office/drawing/2014/main" val="2980204917"/>
                    </a:ext>
                  </a:extLst>
                </a:gridCol>
              </a:tblGrid>
              <a:tr h="345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논문 제목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KB-BERT: Training and Application of Korean Pre-trained Language Model in Financial Domain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345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게재 학술지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Journal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Intelligence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Information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Systems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VOL 28. No. 2. June 2022 191-206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345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저자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박장원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오성우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권성준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이인용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최동원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게재일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2022/06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57897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34B7AE-214C-8D48-4EAE-26A5DEBA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29782"/>
              </p:ext>
            </p:extLst>
          </p:nvPr>
        </p:nvGraphicFramePr>
        <p:xfrm>
          <a:off x="430303" y="3159982"/>
          <a:ext cx="9792220" cy="3975464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031174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8761046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</a:tblGrid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배경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사전학습 언어모델은 매우 일반적인 자연어 처리 모델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도메인에 따라 최종 모델 성능 차이가 큼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도메인에 특화된 사전학습 언어모델을 학습 시키는 연구가 중요해 짐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사전학습을 위해 경제뉴스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 상품 설명서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등으로 구성된 금융 특화 말뭉치를 사용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토픽 분류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 분석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응답의 세 종류 자연어 처리 데이터셋에서 모델 성능 측정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범용 벤치마크 데이터셋에서 견줄 만한 성능을 보여줌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 특화 데이터셋에서는 비교 대상 모델을 뛰어넘음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03961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결론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기여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 분야에 특화된 사전학습 언어모델의 학습 과정 및 그 응용 방식에 기여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8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KB-BERT: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금융 특화 한국어 사전학습 언어모델과 그 응용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17197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02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3F508E-CA3B-6A41-0074-405119EA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23534"/>
              </p:ext>
            </p:extLst>
          </p:nvPr>
        </p:nvGraphicFramePr>
        <p:xfrm>
          <a:off x="430303" y="1909523"/>
          <a:ext cx="9792220" cy="5188425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156220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8636000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</a:tblGrid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분야 소개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 분야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문제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 말뭉치를 기반으로 학습한 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KoELECTRA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KLUE-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RoBERTa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등의 범용 언어모델이 존재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특수 도메인에서는 취약 함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논문의 목적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 특화 언어모델의 학습과 이를 응용한 금융 특화 자연어 처리 모델에서의 성능 향상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03961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웹문서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뉴스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경제뉴스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 상품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투자 설명서로 구성된 대량의 말뭉치를 학습에 사용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87569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범용 데이터셋에서 다른 언어모델과 비슷한 성능을 내며 금융 특화 데이터셋에서는 다른 모델을 뛰어넘는 성능을 보임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08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8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KB-BERT: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금융 특화 한국어 사전학습 언어모델과 그 응용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17197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02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3F508E-CA3B-6A41-0074-405119EA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39141"/>
              </p:ext>
            </p:extLst>
          </p:nvPr>
        </p:nvGraphicFramePr>
        <p:xfrm>
          <a:off x="430303" y="1909523"/>
          <a:ext cx="9792220" cy="5188425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156220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8636000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</a:tblGrid>
              <a:tr h="1729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요약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 특화 사전학습 언어모델을 만들고 금융 도메인에 필요한 다양한 자연어 처리 모델의 상당한 성능향상을 이끌어 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세무분야에서 자동 기장서비스를 위한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딥러닝용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학습 데이터를 만들기 위해 키워드 중심의 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분류 알고리즘을 제안하고 그 성능을 확인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1729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실험 결과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토픽 분류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감성 분석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 응답 분야 데이터셋에서 성능을 측정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범용 데이터셋과 비슷한 성능을 나타내고 금융 특화 데이터셋에서는 더 뛰어난 성능을 나타냄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1729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의의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기여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학습에 사용되는 말뭉치와 실제 응용 도메인을 매칭하는 작업만으로도 언어 모델의 성능이 올라감을 금융 도메인에서 확인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특화 말뭉치의 추가적인 수집 및 개선을 통해 언어모델의 지속적 성능 향상 가능성 확인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6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59509-5666-5BF7-AD23-25E00157E71C}"/>
              </a:ext>
            </a:extLst>
          </p:cNvPr>
          <p:cNvSpPr txBox="1"/>
          <p:nvPr/>
        </p:nvSpPr>
        <p:spPr>
          <a:xfrm>
            <a:off x="2673784" y="1598285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20A82-B690-88EA-06C5-5DE3518F6EA3}"/>
              </a:ext>
            </a:extLst>
          </p:cNvPr>
          <p:cNvSpPr txBox="1"/>
          <p:nvPr/>
        </p:nvSpPr>
        <p:spPr>
          <a:xfrm>
            <a:off x="3095075" y="2139375"/>
            <a:ext cx="4501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논문 요약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4383</TotalTime>
  <Words>658</Words>
  <Application>Microsoft Office PowerPoint</Application>
  <PresentationFormat>사용자 지정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Arial Black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byHan</cp:lastModifiedBy>
  <cp:revision>250</cp:revision>
  <cp:lastPrinted>2021-11-23T08:08:07Z</cp:lastPrinted>
  <dcterms:created xsi:type="dcterms:W3CDTF">2021-11-09T05:01:52Z</dcterms:created>
  <dcterms:modified xsi:type="dcterms:W3CDTF">2022-11-16T15:17:47Z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