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2"/>
  </p:notesMasterIdLst>
  <p:sldIdLst>
    <p:sldId id="300" r:id="rId6"/>
    <p:sldId id="304" r:id="rId7"/>
    <p:sldId id="315" r:id="rId8"/>
    <p:sldId id="316" r:id="rId9"/>
    <p:sldId id="317" r:id="rId10"/>
    <p:sldId id="303" r:id="rId11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90" userDrawn="1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FBE5D6"/>
    <a:srgbClr val="8FAADC"/>
    <a:srgbClr val="FF3300"/>
    <a:srgbClr val="0B3665"/>
    <a:srgbClr val="6EACC8"/>
    <a:srgbClr val="FF9900"/>
    <a:srgbClr val="3399FF"/>
    <a:srgbClr val="2D6BDB"/>
    <a:srgbClr val="1E5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A4B98-CB0A-494D-BCA3-644F634272C6}" v="24" dt="2022-05-19T06:44:18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6" autoAdjust="0"/>
    <p:restoredTop sz="96224" autoAdjust="0"/>
  </p:normalViewPr>
  <p:slideViewPr>
    <p:cSldViewPr snapToGrid="0" showGuides="1">
      <p:cViewPr varScale="1">
        <p:scale>
          <a:sx n="97" d="100"/>
          <a:sy n="97" d="100"/>
        </p:scale>
        <p:origin x="996" y="78"/>
      </p:cViewPr>
      <p:guideLst>
        <p:guide pos="3390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광연" userId="S::922048@cbnu.ac.kr::82be6d49-c76e-4eb7-8b7a-1d43095bc754" providerId="AD" clId="Web-{021A4B98-CB0A-494D-BCA3-644F634272C6}"/>
    <pc:docChg chg="addSld modSld">
      <pc:chgData name="이광연" userId="S::922048@cbnu.ac.kr::82be6d49-c76e-4eb7-8b7a-1d43095bc754" providerId="AD" clId="Web-{021A4B98-CB0A-494D-BCA3-644F634272C6}" dt="2022-05-19T06:44:11.074" v="14" actId="20577"/>
      <pc:docMkLst>
        <pc:docMk/>
      </pc:docMkLst>
      <pc:sldChg chg="addSp modSp new">
        <pc:chgData name="이광연" userId="S::922048@cbnu.ac.kr::82be6d49-c76e-4eb7-8b7a-1d43095bc754" providerId="AD" clId="Web-{021A4B98-CB0A-494D-BCA3-644F634272C6}" dt="2022-05-19T06:44:11.074" v="14" actId="20577"/>
        <pc:sldMkLst>
          <pc:docMk/>
          <pc:sldMk cId="1665160990" sldId="316"/>
        </pc:sldMkLst>
        <pc:spChg chg="add mod">
          <ac:chgData name="이광연" userId="S::922048@cbnu.ac.kr::82be6d49-c76e-4eb7-8b7a-1d43095bc754" providerId="AD" clId="Web-{021A4B98-CB0A-494D-BCA3-644F634272C6}" dt="2022-05-19T06:44:11.074" v="14" actId="20577"/>
          <ac:spMkLst>
            <pc:docMk/>
            <pc:sldMk cId="1665160990" sldId="316"/>
            <ac:spMk id="2" creationId="{CBD4ABF1-EF81-6DE0-8DD8-CEEFEC4E95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D8D3FE8F-A7ED-4CAF-99DE-EEEF3451DA96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CC4C18-9FD0-4443-BBD5-9953AD5E6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52"/>
          <a:stretch/>
        </p:blipFill>
        <p:spPr>
          <a:xfrm>
            <a:off x="0" y="-1"/>
            <a:ext cx="10691815" cy="75596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ABCD2B-240E-49CF-A098-6A3F2BABAB07}"/>
              </a:ext>
            </a:extLst>
          </p:cNvPr>
          <p:cNvSpPr/>
          <p:nvPr userDrawn="1"/>
        </p:nvSpPr>
        <p:spPr>
          <a:xfrm>
            <a:off x="-1" y="1167321"/>
            <a:ext cx="10691813" cy="623379"/>
          </a:xfrm>
          <a:prstGeom prst="rect">
            <a:avLst/>
          </a:prstGeom>
          <a:solidFill>
            <a:srgbClr val="0C1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4FF54C-F5D4-435D-A79F-5C885C14DC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D4E605BA-DF97-4630-9916-DEAE8D843365}"/>
              </a:ext>
            </a:extLst>
          </p:cNvPr>
          <p:cNvSpPr/>
          <p:nvPr userDrawn="1"/>
        </p:nvSpPr>
        <p:spPr>
          <a:xfrm flipV="1">
            <a:off x="429698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4667">
                <a:srgbClr val="FFAA01"/>
              </a:gs>
              <a:gs pos="22000">
                <a:srgbClr val="FFDA3F"/>
              </a:gs>
              <a:gs pos="80000">
                <a:srgbClr val="FFDA3F"/>
              </a:gs>
              <a:gs pos="100000">
                <a:srgbClr val="EA7B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898D-8D3F-4187-88E8-DBBDE407D42B}"/>
              </a:ext>
            </a:extLst>
          </p:cNvPr>
          <p:cNvGrpSpPr/>
          <p:nvPr userDrawn="1"/>
        </p:nvGrpSpPr>
        <p:grpSpPr>
          <a:xfrm>
            <a:off x="425099" y="-1"/>
            <a:ext cx="723899" cy="360452"/>
            <a:chOff x="425099" y="-1"/>
            <a:chExt cx="723899" cy="36045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2B1EBF-51D5-4886-A1C4-6B8334510FCC}"/>
                </a:ext>
              </a:extLst>
            </p:cNvPr>
            <p:cNvSpPr/>
            <p:nvPr userDrawn="1"/>
          </p:nvSpPr>
          <p:spPr bwMode="auto">
            <a:xfrm rot="5400000">
              <a:off x="605820" y="-180722"/>
              <a:ext cx="341583" cy="70302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1549BEC-7ED1-4165-A2F2-1D1BC667DBB9}"/>
                </a:ext>
              </a:extLst>
            </p:cNvPr>
            <p:cNvSpPr/>
            <p:nvPr userDrawn="1"/>
          </p:nvSpPr>
          <p:spPr bwMode="auto">
            <a:xfrm rot="16200000" flipH="1">
              <a:off x="606823" y="-181723"/>
              <a:ext cx="360451" cy="72389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EF57B10-8FA4-4D19-A4A4-D0C72DDDC1E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14067" y="1091547"/>
            <a:ext cx="9777745" cy="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71D2-4A72-444C-B43A-B7AB47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232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8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Ⅵ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3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Ⅶ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Ⅷ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143077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6" r:id="rId9"/>
    <p:sldLayoutId id="2147483685" r:id="rId10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2387639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Apprentice Project 2022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095075" y="2928729"/>
            <a:ext cx="4501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 후보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2022. 11. 10.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한병엽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(2022254019)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343862"/>
            <a:ext cx="7839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NLP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영수증 내 </a:t>
            </a:r>
            <a:r>
              <a:rPr lang="ko-KR" altLang="en-US" sz="2400" b="1" dirty="0" err="1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유효값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검출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제목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D61151-945B-43B6-81BF-1F06120E6BF9}"/>
              </a:ext>
            </a:extLst>
          </p:cNvPr>
          <p:cNvSpPr txBox="1"/>
          <p:nvPr/>
        </p:nvSpPr>
        <p:spPr>
          <a:xfrm>
            <a:off x="758012" y="1842370"/>
            <a:ext cx="940796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Detecting valid values in receipts using NLP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2566063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배경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2B28F-D20B-C0F2-DB9D-F48B571A4103}"/>
              </a:ext>
            </a:extLst>
          </p:cNvPr>
          <p:cNvSpPr txBox="1"/>
          <p:nvPr/>
        </p:nvSpPr>
        <p:spPr>
          <a:xfrm>
            <a:off x="483001" y="604747"/>
            <a:ext cx="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01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C82D0-1DE3-B871-8934-612AC9A0AC67}"/>
              </a:ext>
            </a:extLst>
          </p:cNvPr>
          <p:cNvSpPr txBox="1"/>
          <p:nvPr/>
        </p:nvSpPr>
        <p:spPr>
          <a:xfrm>
            <a:off x="785549" y="3003310"/>
            <a:ext cx="5173556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이기종 유통 데이터 통합을 위해 영수증 데이터 조명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다양한 영수증 형식을 해석하기 위한 방법 필요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레거시 시스템을 활용하여 통합 환경 구축 비용 절감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1C89BD-4482-DF42-3549-B57C2CEFC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86" y="2784041"/>
            <a:ext cx="4328178" cy="450940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B341F4F-FB61-3D31-0A33-D40667D79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793" y="4148441"/>
            <a:ext cx="3418838" cy="32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6FA87A-68B2-2B25-9AC9-0F4402B34A49}"/>
              </a:ext>
            </a:extLst>
          </p:cNvPr>
          <p:cNvGrpSpPr/>
          <p:nvPr/>
        </p:nvGrpSpPr>
        <p:grpSpPr>
          <a:xfrm>
            <a:off x="430305" y="1414399"/>
            <a:ext cx="3895805" cy="381458"/>
            <a:chOff x="430306" y="1408458"/>
            <a:chExt cx="3895805" cy="381458"/>
          </a:xfrm>
        </p:grpSpPr>
        <p:sp>
          <p:nvSpPr>
            <p:cNvPr id="3" name="TextBox 36">
              <a:extLst>
                <a:ext uri="{FF2B5EF4-FFF2-40B4-BE49-F238E27FC236}">
                  <a16:creationId xmlns:a16="http://schemas.microsoft.com/office/drawing/2014/main" id="{08AB61B2-4F8B-27F8-9CA2-E7A1CDF5C983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7FC06D1-D45E-64C5-78F0-2E5D4C6508D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81155DD4-3B29-1018-3883-5D8C31C8EA63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7859C2-6726-1E9D-8175-48C5F3368D0A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3AA0EB0-63FC-70A5-E994-28286108DE64}"/>
              </a:ext>
            </a:extLst>
          </p:cNvPr>
          <p:cNvSpPr txBox="1"/>
          <p:nvPr/>
        </p:nvSpPr>
        <p:spPr>
          <a:xfrm>
            <a:off x="786979" y="1826390"/>
            <a:ext cx="4558927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영수증 내에 표시된 여러 데이터 중 유효한 값을 인공지능으로 검출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학습에 필요한 영수증 데이터 확보를 위해 실제 유통환경 </a:t>
            </a:r>
            <a:r>
              <a:rPr lang="en-US" altLang="ko-KR" sz="1400" dirty="0">
                <a:latin typeface="+mn-ea"/>
              </a:rPr>
              <a:t>POS</a:t>
            </a:r>
            <a:r>
              <a:rPr lang="ko-KR" altLang="en-US" sz="1400" dirty="0">
                <a:latin typeface="+mn-ea"/>
              </a:rPr>
              <a:t>기에서 데이터 획득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latin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211DA4-5224-DEC9-348C-BEE553D2E692}"/>
              </a:ext>
            </a:extLst>
          </p:cNvPr>
          <p:cNvGrpSpPr/>
          <p:nvPr/>
        </p:nvGrpSpPr>
        <p:grpSpPr>
          <a:xfrm>
            <a:off x="430306" y="4732844"/>
            <a:ext cx="3895805" cy="381458"/>
            <a:chOff x="430306" y="1408458"/>
            <a:chExt cx="3895805" cy="381458"/>
          </a:xfrm>
        </p:grpSpPr>
        <p:sp>
          <p:nvSpPr>
            <p:cNvPr id="31" name="TextBox 36">
              <a:extLst>
                <a:ext uri="{FF2B5EF4-FFF2-40B4-BE49-F238E27FC236}">
                  <a16:creationId xmlns:a16="http://schemas.microsoft.com/office/drawing/2014/main" id="{51B2E2E6-4FB1-A482-753B-EE38C385F2D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D7E35F9-0737-CC6E-89C9-CC27DA6C476D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3" name="사각형: 둥근 위쪽 모서리 24">
                <a:extLst>
                  <a:ext uri="{FF2B5EF4-FFF2-40B4-BE49-F238E27FC236}">
                    <a16:creationId xmlns:a16="http://schemas.microsoft.com/office/drawing/2014/main" id="{F7A29789-1CAF-4FD5-105F-D542F6FDBFC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E1E549-7076-BE83-65D7-4B964365D94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57F3AE2-7A29-1423-E5BD-DBAB96658D40}"/>
              </a:ext>
            </a:extLst>
          </p:cNvPr>
          <p:cNvSpPr txBox="1"/>
          <p:nvPr/>
        </p:nvSpPr>
        <p:spPr>
          <a:xfrm>
            <a:off x="897429" y="5159420"/>
            <a:ext cx="9364079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수집 된 비정형 상태의 영수증 데이터에서 명령어 및 불필요 데이터 제거 필요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텍스트 기반 말뭉치 데이터로 추출 확인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말뭉치 데이터 학습 후 사전에 정의한 </a:t>
            </a:r>
            <a:r>
              <a:rPr lang="ko-KR" altLang="en-US" sz="1400" dirty="0" err="1">
                <a:latin typeface="+mn-ea"/>
              </a:rPr>
              <a:t>유효값</a:t>
            </a:r>
            <a:r>
              <a:rPr lang="ko-KR" altLang="en-US" sz="1400" dirty="0">
                <a:latin typeface="+mn-ea"/>
              </a:rPr>
              <a:t> 데이터와 비교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새로운 종류의 영수증 데이터를 추가하여 </a:t>
            </a:r>
            <a:r>
              <a:rPr lang="ko-KR" altLang="en-US" sz="1400" dirty="0" err="1">
                <a:latin typeface="+mn-ea"/>
              </a:rPr>
              <a:t>유효값</a:t>
            </a:r>
            <a:r>
              <a:rPr lang="ko-KR" altLang="en-US" sz="1400" dirty="0">
                <a:latin typeface="+mn-ea"/>
              </a:rPr>
              <a:t> 검출 결과 비교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79658-09B0-734B-0E7C-940B5B28D9A1}"/>
              </a:ext>
            </a:extLst>
          </p:cNvPr>
          <p:cNvSpPr txBox="1"/>
          <p:nvPr/>
        </p:nvSpPr>
        <p:spPr>
          <a:xfrm>
            <a:off x="1304364" y="343862"/>
            <a:ext cx="7839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NLP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영수증 내 </a:t>
            </a:r>
            <a:r>
              <a:rPr lang="ko-KR" altLang="en-US" sz="2400" b="1" dirty="0" err="1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유효값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검출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DD09F-5922-4038-47A3-D224162C7F59}"/>
              </a:ext>
            </a:extLst>
          </p:cNvPr>
          <p:cNvSpPr txBox="1"/>
          <p:nvPr/>
        </p:nvSpPr>
        <p:spPr>
          <a:xfrm>
            <a:off x="483001" y="604747"/>
            <a:ext cx="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01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D9FCA6-E93A-BDF3-C5BC-1A1D6A5F8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982" y="1605128"/>
            <a:ext cx="4684327" cy="351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9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343862"/>
            <a:ext cx="7839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상품정보 및 고객정보를 이용한 결품 발생에 따른  대체품 추천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제목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D61151-945B-43B6-81BF-1F06120E6BF9}"/>
              </a:ext>
            </a:extLst>
          </p:cNvPr>
          <p:cNvSpPr txBox="1"/>
          <p:nvPr/>
        </p:nvSpPr>
        <p:spPr>
          <a:xfrm>
            <a:off x="758012" y="1842370"/>
            <a:ext cx="940796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Recommend replacement products in case of shortage using product information and customer information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2566063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배경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2B28F-D20B-C0F2-DB9D-F48B571A4103}"/>
              </a:ext>
            </a:extLst>
          </p:cNvPr>
          <p:cNvSpPr txBox="1"/>
          <p:nvPr/>
        </p:nvSpPr>
        <p:spPr>
          <a:xfrm>
            <a:off x="483001" y="604747"/>
            <a:ext cx="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02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C82D0-1DE3-B871-8934-612AC9A0AC67}"/>
              </a:ext>
            </a:extLst>
          </p:cNvPr>
          <p:cNvSpPr txBox="1"/>
          <p:nvPr/>
        </p:nvSpPr>
        <p:spPr>
          <a:xfrm>
            <a:off x="785549" y="3003310"/>
            <a:ext cx="5173556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온라인 주문 특성상 주문 상품의 결품이 발생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결품에 의해 </a:t>
            </a:r>
            <a:r>
              <a:rPr lang="en-US" altLang="ko-KR" sz="1400" dirty="0">
                <a:latin typeface="+mn-ea"/>
              </a:rPr>
              <a:t>CS </a:t>
            </a:r>
            <a:r>
              <a:rPr lang="ko-KR" altLang="en-US" sz="1400" dirty="0">
                <a:latin typeface="+mn-ea"/>
              </a:rPr>
              <a:t>업무의 비효율 발생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고객 맞춤형 대체품 추천으로 </a:t>
            </a:r>
            <a:r>
              <a:rPr lang="ko-KR" altLang="en-US" sz="1400" dirty="0" err="1">
                <a:latin typeface="+mn-ea"/>
              </a:rPr>
              <a:t>픽커의</a:t>
            </a:r>
            <a:r>
              <a:rPr lang="ko-KR" altLang="en-US" sz="1400" dirty="0">
                <a:latin typeface="+mn-ea"/>
              </a:rPr>
              <a:t> 업무 효율성 증대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028" name="Picture 4" descr="CLO | 우리 동네 마트, 온라인 장보기에 일반인 배달까지 되는 서비스가 있다고?">
            <a:extLst>
              <a:ext uri="{FF2B5EF4-FFF2-40B4-BE49-F238E27FC236}">
                <a16:creationId xmlns:a16="http://schemas.microsoft.com/office/drawing/2014/main" id="{41A12D2C-FCB3-4F56-2ECD-498EBB8D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8" y="3966450"/>
            <a:ext cx="5173557" cy="344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91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6FA87A-68B2-2B25-9AC9-0F4402B34A49}"/>
              </a:ext>
            </a:extLst>
          </p:cNvPr>
          <p:cNvGrpSpPr/>
          <p:nvPr/>
        </p:nvGrpSpPr>
        <p:grpSpPr>
          <a:xfrm>
            <a:off x="430305" y="1414399"/>
            <a:ext cx="3895805" cy="381458"/>
            <a:chOff x="430306" y="1408458"/>
            <a:chExt cx="3895805" cy="381458"/>
          </a:xfrm>
        </p:grpSpPr>
        <p:sp>
          <p:nvSpPr>
            <p:cNvPr id="3" name="TextBox 36">
              <a:extLst>
                <a:ext uri="{FF2B5EF4-FFF2-40B4-BE49-F238E27FC236}">
                  <a16:creationId xmlns:a16="http://schemas.microsoft.com/office/drawing/2014/main" id="{08AB61B2-4F8B-27F8-9CA2-E7A1CDF5C983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7FC06D1-D45E-64C5-78F0-2E5D4C6508D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81155DD4-3B29-1018-3883-5D8C31C8EA63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7859C2-6726-1E9D-8175-48C5F3368D0A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3AA0EB0-63FC-70A5-E994-28286108DE64}"/>
              </a:ext>
            </a:extLst>
          </p:cNvPr>
          <p:cNvSpPr txBox="1"/>
          <p:nvPr/>
        </p:nvSpPr>
        <p:spPr>
          <a:xfrm>
            <a:off x="786979" y="1826390"/>
            <a:ext cx="4886772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주문 상품 결품 발생 시 고객 맞춤 대체품을 추천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연구에 필요한 데이터는 실제 유통매장에서 데이터 획득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211DA4-5224-DEC9-348C-BEE553D2E692}"/>
              </a:ext>
            </a:extLst>
          </p:cNvPr>
          <p:cNvGrpSpPr/>
          <p:nvPr/>
        </p:nvGrpSpPr>
        <p:grpSpPr>
          <a:xfrm>
            <a:off x="430306" y="4732844"/>
            <a:ext cx="3895805" cy="381458"/>
            <a:chOff x="430306" y="1408458"/>
            <a:chExt cx="3895805" cy="381458"/>
          </a:xfrm>
        </p:grpSpPr>
        <p:sp>
          <p:nvSpPr>
            <p:cNvPr id="31" name="TextBox 36">
              <a:extLst>
                <a:ext uri="{FF2B5EF4-FFF2-40B4-BE49-F238E27FC236}">
                  <a16:creationId xmlns:a16="http://schemas.microsoft.com/office/drawing/2014/main" id="{51B2E2E6-4FB1-A482-753B-EE38C385F2D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D7E35F9-0737-CC6E-89C9-CC27DA6C476D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3" name="사각형: 둥근 위쪽 모서리 24">
                <a:extLst>
                  <a:ext uri="{FF2B5EF4-FFF2-40B4-BE49-F238E27FC236}">
                    <a16:creationId xmlns:a16="http://schemas.microsoft.com/office/drawing/2014/main" id="{F7A29789-1CAF-4FD5-105F-D542F6FDBFC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E1E549-7076-BE83-65D7-4B964365D94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57F3AE2-7A29-1423-E5BD-DBAB96658D40}"/>
              </a:ext>
            </a:extLst>
          </p:cNvPr>
          <p:cNvSpPr txBox="1"/>
          <p:nvPr/>
        </p:nvSpPr>
        <p:spPr>
          <a:xfrm>
            <a:off x="897429" y="5159420"/>
            <a:ext cx="9364079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분류정보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가격정보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고객 정보 등 대상 데이터 수집 및 </a:t>
            </a:r>
            <a:r>
              <a:rPr lang="ko-KR" altLang="en-US" sz="1400" dirty="0" err="1">
                <a:latin typeface="+mn-ea"/>
              </a:rPr>
              <a:t>전처리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딥러닝 기법을 이용하여 대체품 추천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대체품 발생 주문 건에 대한 추천 상품 고객 </a:t>
            </a:r>
            <a:r>
              <a:rPr lang="ko-KR" altLang="en-US" sz="1400">
                <a:latin typeface="+mn-ea"/>
              </a:rPr>
              <a:t>만족도 조사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79658-09B0-734B-0E7C-940B5B28D9A1}"/>
              </a:ext>
            </a:extLst>
          </p:cNvPr>
          <p:cNvSpPr txBox="1"/>
          <p:nvPr/>
        </p:nvSpPr>
        <p:spPr>
          <a:xfrm>
            <a:off x="1304364" y="343862"/>
            <a:ext cx="7839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상품정보 및 고객정보를 이용한 결품 발생에 따른  대체품 추천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DD09F-5922-4038-47A3-D224162C7F59}"/>
              </a:ext>
            </a:extLst>
          </p:cNvPr>
          <p:cNvSpPr txBox="1"/>
          <p:nvPr/>
        </p:nvSpPr>
        <p:spPr>
          <a:xfrm>
            <a:off x="483001" y="604747"/>
            <a:ext cx="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02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편안하게 클릭하는 순간, 마트선 장보기 전쟁 스타트 | 서울신문">
            <a:extLst>
              <a:ext uri="{FF2B5EF4-FFF2-40B4-BE49-F238E27FC236}">
                <a16:creationId xmlns:a16="http://schemas.microsoft.com/office/drawing/2014/main" id="{A5D48B9D-0742-2ACC-85D6-B7951FEAC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1"/>
          <a:stretch/>
        </p:blipFill>
        <p:spPr bwMode="auto">
          <a:xfrm>
            <a:off x="251491" y="2798073"/>
            <a:ext cx="10117394" cy="18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9584D1-4DEF-5FD1-4FEE-A770CB0DA8BA}"/>
              </a:ext>
            </a:extLst>
          </p:cNvPr>
          <p:cNvSpPr/>
          <p:nvPr/>
        </p:nvSpPr>
        <p:spPr>
          <a:xfrm>
            <a:off x="2133600" y="2684206"/>
            <a:ext cx="2192510" cy="20288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4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Apprentice Project 2022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3B96-D580-1D75-E893-816DDF3F41CE}"/>
              </a:ext>
            </a:extLst>
          </p:cNvPr>
          <p:cNvSpPr txBox="1"/>
          <p:nvPr/>
        </p:nvSpPr>
        <p:spPr>
          <a:xfrm>
            <a:off x="3095075" y="2006577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 후보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7F1398-980A-4A53-9022-8C90FB6A33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4938</TotalTime>
  <Words>274</Words>
  <Application>Microsoft Office PowerPoint</Application>
  <PresentationFormat>사용자 지정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Arial Black</vt:lpstr>
      <vt:lpstr>Calibri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한병엽</cp:lastModifiedBy>
  <cp:revision>238</cp:revision>
  <cp:lastPrinted>2021-11-23T08:08:07Z</cp:lastPrinted>
  <dcterms:created xsi:type="dcterms:W3CDTF">2021-11-09T05:01:52Z</dcterms:created>
  <dcterms:modified xsi:type="dcterms:W3CDTF">2022-11-10T07:04:01Z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