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63" r:id="rId7"/>
    <p:sldId id="264" r:id="rId8"/>
    <p:sldId id="265" r:id="rId9"/>
    <p:sldId id="266" r:id="rId10"/>
    <p:sldId id="267" r:id="rId11"/>
    <p:sldId id="259" r:id="rId12"/>
    <p:sldId id="268" r:id="rId13"/>
    <p:sldId id="269" r:id="rId14"/>
    <p:sldId id="270" r:id="rId15"/>
    <p:sldId id="271" r:id="rId16"/>
    <p:sldId id="272" r:id="rId17"/>
    <p:sldId id="260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59B9EA-F978-9EFE-0526-16C8D0900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A4B1BE-A7A7-32EF-7FF5-76FD3F8D10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C73944-ADA3-50B1-C5B1-2125925ED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4BD6-09BB-43C3-BA1E-4FF1CEC3F904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AB39DB-DA3B-8474-6A64-C8B204E12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1E6FD0-B0E7-5D87-5100-54B9A595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9188-388C-408A-A0D3-06213F05B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496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D6BD26-3F6F-2B28-D4A7-4700400C5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9BBAB9-549B-0FE2-5B60-6D7C525ED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519530-C696-5178-F8E6-4279EDB74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4BD6-09BB-43C3-BA1E-4FF1CEC3F904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F5970F-489A-41D6-7D50-2C4D9DF1C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E0FC50-0893-E253-CA05-B918CA60C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9188-388C-408A-A0D3-06213F05B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447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B7CCBD4-9101-C09F-8991-8BC7E651E2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ADA2D2-E168-572E-E193-A3E060773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BB7F0B-E3FA-389D-0FA9-37871CE96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4BD6-09BB-43C3-BA1E-4FF1CEC3F904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9B8BC1-7AC6-202B-2BE1-D2B51EEBA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73B633-2B2E-E197-AFAE-87CA411FD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9188-388C-408A-A0D3-06213F05B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84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A579E4-97F8-620D-1501-7C6C8AB5C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8B211F-5CC2-BA86-E484-D98B6BDA7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6414FF-AB86-B515-3B19-235519933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4BD6-09BB-43C3-BA1E-4FF1CEC3F904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A9F125-F17E-78E0-18C9-1749EB01C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EA6133-1E0C-1F85-8530-3F373F9BA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9188-388C-408A-A0D3-06213F05B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126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67091C-D065-ED25-C2FA-99A8F96FB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3CAF8F-B544-44D0-69EF-A912C85CE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3CC949-9E16-DAC8-E30F-60A1EC1F3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4BD6-09BB-43C3-BA1E-4FF1CEC3F904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B6C27B-9654-4728-9753-E20204C0E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08BC60-98A1-75D3-89EE-04596123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9188-388C-408A-A0D3-06213F05B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861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BCD85A-04E6-47F1-5D52-8A03D4D05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2BD2B6-C608-6F86-DC52-5C2B2D313C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2F16A3-49D3-7749-03CD-E175DEA8A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8863AF-8F01-A2B8-76CF-43B79D044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4BD6-09BB-43C3-BA1E-4FF1CEC3F904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CD3DD0-EBD0-34F0-17C9-0665B0235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501C70-657B-20B2-E91F-27745F3D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9188-388C-408A-A0D3-06213F05B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166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B6FF42-4D50-B2B8-346E-9FD1CDF21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38614E-CED1-E379-26F8-A840D4FC5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F90657-8494-6D11-B700-E96FAE2CD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0FAE41-58E4-D35F-FD8A-5EC9587142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39CA7FC-C8A9-7D8B-8434-D12928466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CC4C5BE-EF63-3AB1-54B2-5CDF4A3A2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4BD6-09BB-43C3-BA1E-4FF1CEC3F904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8B5A089-B5A5-C5E6-6AD7-71FF0B670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CD8086-09DC-5D38-EE92-E72C862C7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9188-388C-408A-A0D3-06213F05B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775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B34921-C6A4-1C5A-2FFA-38765E8D7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2FA5476-7139-1368-FB75-D72F739CD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4BD6-09BB-43C3-BA1E-4FF1CEC3F904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E90CF8-B3B3-2B6A-782D-768C55A7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6D4C8B3-1182-39EE-CE55-63144136A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9188-388C-408A-A0D3-06213F05B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778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F5D0FA5-B721-4368-0323-5A22D6850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4BD6-09BB-43C3-BA1E-4FF1CEC3F904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39D44B-4787-FC33-BB80-5AE5286E2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1BAF41-96FD-7BFB-15FB-FC9BA3A72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9188-388C-408A-A0D3-06213F05B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872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9347D-05CA-EE35-4408-037682B1B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BF2529-9CF1-78E1-5F9C-0197408C9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6740AB-F9AB-BCC0-3CB4-9EB79F1F2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FE2D9D-A5A7-34B6-8970-AA0B57B5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4BD6-09BB-43C3-BA1E-4FF1CEC3F904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4B4909-D3F9-90F5-8EE8-21CF12B71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5C65AB-148C-A25E-2D88-EF9A9FC9D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9188-388C-408A-A0D3-06213F05B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339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CB600D-BE12-3C90-DC28-026960243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0A1AFC-2239-7A82-AF07-29D33AEBBD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1E846F-E7F5-EE12-8490-60C3285B0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2A06F6-4ED3-EEEE-77CD-792F356A7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4BD6-09BB-43C3-BA1E-4FF1CEC3F904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06F8AB-12C6-4F50-1A41-9E559824D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246AAD-B24E-44B3-0A92-194365B72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9188-388C-408A-A0D3-06213F05B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321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F815FC-52D7-5354-3155-30C915872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7F0A92-1BC7-038E-65D6-BA921FD00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FF1505-3A97-324B-2645-C676BFD051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D4BD6-09BB-43C3-BA1E-4FF1CEC3F904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D1FDBF-E7F4-EA05-A1EE-239FFCF59F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386B5C-8F2C-4A94-2797-BA8BDF196D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79188-388C-408A-A0D3-06213F05B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572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76A68-7071-219D-306F-61C18FF681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KB-BERT:</a:t>
            </a:r>
            <a:r>
              <a:rPr lang="ko-KR" altLang="en-US" dirty="0"/>
              <a:t> 금융 특화 한국어 사전학습 언어모델과 그 응용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22D44B-E295-47AA-8C8B-54CB1FF442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Journal of Intelligence and Information Systems VOL 28. No. 2. June 2022 191-206</a:t>
            </a:r>
          </a:p>
          <a:p>
            <a:endParaRPr lang="en-US" altLang="ko-KR" b="1" dirty="0"/>
          </a:p>
          <a:p>
            <a:r>
              <a:rPr lang="en-US" altLang="ko-KR" b="1" dirty="0"/>
              <a:t>2022254019 </a:t>
            </a:r>
            <a:r>
              <a:rPr lang="ko-KR" altLang="en-US" b="1" dirty="0" err="1"/>
              <a:t>한병엽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92708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4686FD-91BE-86D0-E589-C69BD83A3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연구 개발 프로세스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F90328-E703-F14E-CE6D-A26FA6294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600" dirty="0"/>
              <a:t>2-5. </a:t>
            </a:r>
            <a:r>
              <a:rPr lang="ko-KR" altLang="en-US" sz="2600" dirty="0"/>
              <a:t>학습 환경</a:t>
            </a:r>
            <a:endParaRPr lang="en-US" altLang="ko-KR" sz="2600" dirty="0"/>
          </a:p>
          <a:p>
            <a:r>
              <a:rPr lang="en-US" altLang="ko-KR" sz="2600" dirty="0"/>
              <a:t>GPU </a:t>
            </a:r>
            <a:r>
              <a:rPr lang="ko-KR" altLang="en-US" sz="2600" dirty="0"/>
              <a:t>기반 </a:t>
            </a:r>
            <a:r>
              <a:rPr lang="en-US" altLang="ko-KR" sz="2600" dirty="0"/>
              <a:t>20</a:t>
            </a:r>
            <a:r>
              <a:rPr lang="ko-KR" altLang="en-US" sz="2600" dirty="0"/>
              <a:t>일간 학습</a:t>
            </a:r>
            <a:endParaRPr lang="en-US" altLang="ko-KR" sz="2200" dirty="0"/>
          </a:p>
          <a:p>
            <a:pPr lvl="1"/>
            <a:r>
              <a:rPr lang="en-US" altLang="ko-KR" sz="2200" dirty="0"/>
              <a:t>NVIDIA V100 32GB GPU * 8</a:t>
            </a:r>
            <a:r>
              <a:rPr lang="ko-KR" altLang="en-US" sz="2200" dirty="0"/>
              <a:t>개</a:t>
            </a:r>
            <a:endParaRPr lang="en-US" altLang="ko-KR" sz="2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6C0B871-94F2-0B12-1817-3BDA001E0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935" y="3310170"/>
            <a:ext cx="7968129" cy="318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765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B85AA9-8E82-C042-F6EE-26DD47502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연구 결과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208A4E-6689-8839-C2B4-189977B57F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937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4686FD-91BE-86D0-E589-C69BD83A3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연구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F90328-E703-F14E-CE6D-A26FA6294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600" dirty="0"/>
              <a:t>3-1. </a:t>
            </a:r>
            <a:r>
              <a:rPr lang="ko-KR" altLang="en-US" sz="2600" dirty="0"/>
              <a:t>금융 특화 평가 데이터셋 </a:t>
            </a:r>
            <a:r>
              <a:rPr lang="en-US" altLang="ko-KR" sz="2600" dirty="0"/>
              <a:t>– </a:t>
            </a:r>
            <a:r>
              <a:rPr lang="ko-KR" altLang="en-US" sz="2600" dirty="0"/>
              <a:t>토픽 분류</a:t>
            </a:r>
            <a:endParaRPr lang="en-US" altLang="ko-KR" sz="2600" dirty="0"/>
          </a:p>
          <a:p>
            <a:r>
              <a:rPr lang="ko-KR" altLang="en-US" sz="2600" dirty="0"/>
              <a:t>주어진 텍스트를 사전 정의된 토픽 클래스 중 하나로 분류</a:t>
            </a:r>
            <a:endParaRPr lang="en-US" altLang="ko-KR" sz="2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1D5B39-4714-4A80-6362-FC5CFAD51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547" y="2773927"/>
            <a:ext cx="7020905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996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4686FD-91BE-86D0-E589-C69BD83A3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연구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F90328-E703-F14E-CE6D-A26FA6294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600" dirty="0"/>
              <a:t>3-2. </a:t>
            </a:r>
            <a:r>
              <a:rPr lang="ko-KR" altLang="en-US" sz="2600" dirty="0"/>
              <a:t>금융 특화 평가 데이터셋 </a:t>
            </a:r>
            <a:r>
              <a:rPr lang="en-US" altLang="ko-KR" sz="2600" dirty="0"/>
              <a:t>– </a:t>
            </a:r>
            <a:r>
              <a:rPr lang="ko-KR" altLang="en-US" sz="2600" dirty="0"/>
              <a:t>감성 분석</a:t>
            </a:r>
            <a:endParaRPr lang="en-US" altLang="ko-KR" sz="2600" dirty="0"/>
          </a:p>
          <a:p>
            <a:r>
              <a:rPr lang="ko-KR" altLang="en-US" sz="2600" dirty="0"/>
              <a:t>자연어 텍스트에 내포된 사람의 감성 상태를 분석 및 예측</a:t>
            </a:r>
            <a:endParaRPr lang="en-US" altLang="ko-KR" sz="2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F987127-2876-9A4A-2125-8AE8817F0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870" y="2838460"/>
            <a:ext cx="7958259" cy="365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431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4686FD-91BE-86D0-E589-C69BD83A3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연구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F90328-E703-F14E-CE6D-A26FA6294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600" dirty="0"/>
              <a:t>3-3. </a:t>
            </a:r>
            <a:r>
              <a:rPr lang="ko-KR" altLang="en-US" sz="2600" dirty="0"/>
              <a:t>금융 특화 평가 데이터셋 </a:t>
            </a:r>
            <a:r>
              <a:rPr lang="en-US" altLang="ko-KR" sz="2600" dirty="0"/>
              <a:t>– </a:t>
            </a:r>
            <a:r>
              <a:rPr lang="ko-KR" altLang="en-US" sz="2600" dirty="0"/>
              <a:t>질의 응답</a:t>
            </a:r>
            <a:endParaRPr lang="en-US" altLang="ko-KR" sz="2600" dirty="0"/>
          </a:p>
          <a:p>
            <a:r>
              <a:rPr lang="ko-KR" altLang="en-US" sz="2600" dirty="0"/>
              <a:t>주어진 문서와 사용자 질문을 바탕으로 문서내 정답을 찾아 제공</a:t>
            </a:r>
            <a:endParaRPr lang="en-US" altLang="ko-KR" sz="2600" dirty="0"/>
          </a:p>
          <a:p>
            <a:pPr lvl="1"/>
            <a:r>
              <a:rPr lang="ko-KR" altLang="en-US" sz="2200" dirty="0"/>
              <a:t>검색엔진을 위한 정답 제공</a:t>
            </a:r>
            <a:endParaRPr lang="en-US" altLang="ko-KR" sz="2200" dirty="0"/>
          </a:p>
          <a:p>
            <a:pPr lvl="1"/>
            <a:r>
              <a:rPr lang="ko-KR" altLang="en-US" sz="2200" dirty="0" err="1"/>
              <a:t>챗봇</a:t>
            </a:r>
            <a:r>
              <a:rPr lang="ko-KR" altLang="en-US" sz="2200" dirty="0"/>
              <a:t> 등 대화모델</a:t>
            </a:r>
            <a:endParaRPr lang="en-US" altLang="ko-KR" sz="2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EEB4A3-996F-D53A-8BC3-B4A61C45E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576" y="3524626"/>
            <a:ext cx="8276848" cy="296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072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4686FD-91BE-86D0-E589-C69BD83A3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연구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F90328-E703-F14E-CE6D-A26FA6294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600" dirty="0"/>
              <a:t>3-4. </a:t>
            </a:r>
            <a:r>
              <a:rPr lang="ko-KR" altLang="en-US" sz="2600" dirty="0"/>
              <a:t>성능 평가</a:t>
            </a:r>
            <a:endParaRPr lang="en-US" altLang="ko-KR" sz="2600" dirty="0"/>
          </a:p>
          <a:p>
            <a:r>
              <a:rPr lang="en-US" altLang="ko-KR" sz="2600" dirty="0"/>
              <a:t>2</a:t>
            </a:r>
            <a:r>
              <a:rPr lang="ko-KR" altLang="en-US" sz="2600" dirty="0"/>
              <a:t>종의 한국어 학습모델과 </a:t>
            </a:r>
            <a:r>
              <a:rPr lang="en-US" altLang="ko-KR" sz="2600" dirty="0"/>
              <a:t>KB-BERT </a:t>
            </a:r>
            <a:r>
              <a:rPr lang="ko-KR" altLang="en-US" sz="2600" dirty="0"/>
              <a:t>성능비교</a:t>
            </a:r>
            <a:endParaRPr lang="en-US" altLang="ko-KR" sz="2600" dirty="0"/>
          </a:p>
          <a:p>
            <a:pPr lvl="1"/>
            <a:r>
              <a:rPr lang="en-US" altLang="ko-KR" sz="2200" dirty="0"/>
              <a:t>KoELECTRA-v3, KLUE-</a:t>
            </a:r>
            <a:r>
              <a:rPr lang="en-US" altLang="ko-KR" sz="2200" dirty="0" err="1"/>
              <a:t>RoBERTa</a:t>
            </a:r>
            <a:r>
              <a:rPr lang="en-US" altLang="ko-KR" sz="2200" dirty="0"/>
              <a:t>, KB-BERT</a:t>
            </a:r>
          </a:p>
          <a:p>
            <a:pPr lvl="1"/>
            <a:r>
              <a:rPr lang="ko-KR" altLang="en-US" sz="2200" dirty="0"/>
              <a:t>감성분석</a:t>
            </a:r>
            <a:r>
              <a:rPr lang="en-US" altLang="ko-KR" sz="2200" dirty="0"/>
              <a:t>, </a:t>
            </a:r>
            <a:r>
              <a:rPr lang="ko-KR" altLang="en-US" sz="2200" dirty="0"/>
              <a:t>토픽분류</a:t>
            </a:r>
            <a:r>
              <a:rPr lang="en-US" altLang="ko-KR" sz="2200" dirty="0"/>
              <a:t>, </a:t>
            </a:r>
            <a:r>
              <a:rPr lang="ko-KR" altLang="en-US" sz="2200" dirty="0"/>
              <a:t>질의응답 </a:t>
            </a:r>
            <a:r>
              <a:rPr lang="en-US" altLang="ko-KR" sz="2200" dirty="0"/>
              <a:t>3</a:t>
            </a:r>
            <a:r>
              <a:rPr lang="ko-KR" altLang="en-US" sz="2200" dirty="0"/>
              <a:t>가지 항목 측정</a:t>
            </a:r>
            <a:endParaRPr lang="en-US" altLang="ko-KR" sz="2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E63CD58-944D-90FB-19D6-7379C73AD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521" y="3608954"/>
            <a:ext cx="6858957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558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4686FD-91BE-86D0-E589-C69BD83A3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연구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F90328-E703-F14E-CE6D-A26FA6294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600" dirty="0"/>
              <a:t>3-5. </a:t>
            </a:r>
            <a:r>
              <a:rPr lang="ko-KR" altLang="en-US" sz="2600" dirty="0"/>
              <a:t>응용</a:t>
            </a:r>
            <a:endParaRPr lang="en-US" altLang="ko-KR" sz="2600" dirty="0"/>
          </a:p>
          <a:p>
            <a:r>
              <a:rPr lang="ko-KR" altLang="en-US" sz="2600" dirty="0"/>
              <a:t>자연어 분석 파이프라인 구축</a:t>
            </a:r>
            <a:endParaRPr lang="en-US" altLang="ko-KR" sz="2600" dirty="0"/>
          </a:p>
          <a:p>
            <a:pPr lvl="1"/>
            <a:r>
              <a:rPr lang="ko-KR" altLang="en-US" sz="2200" dirty="0"/>
              <a:t>형태소 분석</a:t>
            </a:r>
            <a:r>
              <a:rPr lang="en-US" altLang="ko-KR" sz="2200" dirty="0"/>
              <a:t>, </a:t>
            </a:r>
            <a:r>
              <a:rPr lang="ko-KR" altLang="en-US" sz="2200" dirty="0"/>
              <a:t>문서 분류</a:t>
            </a:r>
            <a:r>
              <a:rPr lang="en-US" altLang="ko-KR" sz="2200" dirty="0"/>
              <a:t>, </a:t>
            </a:r>
            <a:r>
              <a:rPr lang="ko-KR" altLang="en-US" sz="2200" dirty="0"/>
              <a:t>감성 분석</a:t>
            </a:r>
            <a:r>
              <a:rPr lang="en-US" altLang="ko-KR" sz="2200" dirty="0"/>
              <a:t>, </a:t>
            </a:r>
            <a:r>
              <a:rPr lang="ko-KR" altLang="en-US" sz="2200" dirty="0"/>
              <a:t>키워드 추출 </a:t>
            </a:r>
            <a:r>
              <a:rPr lang="en-US" altLang="ko-KR" sz="2200" dirty="0"/>
              <a:t>-&gt; </a:t>
            </a:r>
            <a:r>
              <a:rPr lang="ko-KR" altLang="en-US" sz="2200" dirty="0"/>
              <a:t>금융 문서 분석 및 활용</a:t>
            </a:r>
            <a:endParaRPr lang="en-US" altLang="ko-KR" sz="2200" dirty="0"/>
          </a:p>
          <a:p>
            <a:r>
              <a:rPr lang="ko-KR" altLang="en-US" sz="2600" dirty="0"/>
              <a:t>중요한 이벤트 추출 및 파악 업무</a:t>
            </a:r>
            <a:endParaRPr lang="en-US" altLang="ko-KR" sz="2600" dirty="0"/>
          </a:p>
          <a:p>
            <a:pPr lvl="1"/>
            <a:r>
              <a:rPr lang="ko-KR" altLang="en-US" sz="2200" dirty="0"/>
              <a:t>경제 뉴스</a:t>
            </a:r>
            <a:r>
              <a:rPr lang="en-US" altLang="ko-KR" sz="2200" dirty="0"/>
              <a:t>, SNS,</a:t>
            </a:r>
            <a:r>
              <a:rPr lang="ko-KR" altLang="en-US" sz="2200" dirty="0"/>
              <a:t> 투자 및 경제 리포트 기반</a:t>
            </a:r>
            <a:endParaRPr lang="en-US" altLang="ko-KR" sz="2200" dirty="0"/>
          </a:p>
          <a:p>
            <a:r>
              <a:rPr lang="ko-KR" altLang="en-US" sz="2600" dirty="0"/>
              <a:t>딥러닝 문서 검색 및 질의응답 시스템 구축</a:t>
            </a:r>
            <a:endParaRPr lang="en-US" altLang="ko-KR" sz="2600" dirty="0"/>
          </a:p>
          <a:p>
            <a:pPr lvl="1"/>
            <a:r>
              <a:rPr lang="ko-KR" altLang="en-US" sz="2200" dirty="0"/>
              <a:t>직원 및 고객의 정보 탐색</a:t>
            </a:r>
            <a:endParaRPr lang="en-US" altLang="ko-KR" sz="2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144DA-075B-0751-0857-7D568475FC80}"/>
              </a:ext>
            </a:extLst>
          </p:cNvPr>
          <p:cNvSpPr/>
          <p:nvPr/>
        </p:nvSpPr>
        <p:spPr>
          <a:xfrm>
            <a:off x="838200" y="5020405"/>
            <a:ext cx="10515600" cy="1081994"/>
          </a:xfrm>
          <a:prstGeom prst="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과거 수작업 규칙 또는 </a:t>
            </a:r>
            <a:r>
              <a:rPr lang="en-US" altLang="ko-KR" sz="2800" b="1" dirty="0"/>
              <a:t>ML </a:t>
            </a:r>
            <a:r>
              <a:rPr lang="ko-KR" altLang="en-US" sz="2800" b="1" dirty="0"/>
              <a:t>기반 시스템보다 획기적인 성능 향상 </a:t>
            </a:r>
          </a:p>
        </p:txBody>
      </p:sp>
    </p:spTree>
    <p:extLst>
      <p:ext uri="{BB962C8B-B14F-4D97-AF65-F5344CB8AC3E}">
        <p14:creationId xmlns:p14="http://schemas.microsoft.com/office/powerpoint/2010/main" val="2368738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B85AA9-8E82-C042-F6EE-26DD47502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한계점 및 발전 방향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208A4E-6689-8839-C2B4-189977B57F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076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4686FD-91BE-86D0-E589-C69BD83A3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한계점 및 발전 방향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F90328-E703-F14E-CE6D-A26FA6294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600" dirty="0"/>
              <a:t>4-1. </a:t>
            </a:r>
            <a:r>
              <a:rPr lang="ko-KR" altLang="en-US" sz="2600" dirty="0"/>
              <a:t>한계점</a:t>
            </a:r>
            <a:endParaRPr lang="en-US" altLang="ko-KR" sz="2600" dirty="0"/>
          </a:p>
          <a:p>
            <a:r>
              <a:rPr lang="en-US" altLang="ko-KR" sz="2600" dirty="0"/>
              <a:t>NLU(Natural language understanding)</a:t>
            </a:r>
            <a:r>
              <a:rPr lang="ko-KR" altLang="en-US" sz="2600" dirty="0"/>
              <a:t> 기법만 사용</a:t>
            </a:r>
            <a:endParaRPr lang="en-US" altLang="ko-KR" sz="2600" dirty="0"/>
          </a:p>
          <a:p>
            <a:pPr lvl="1"/>
            <a:r>
              <a:rPr lang="en-US" altLang="ko-KR" sz="2600" dirty="0"/>
              <a:t>NLG(Natural language generation) </a:t>
            </a:r>
            <a:r>
              <a:rPr lang="ko-KR" altLang="en-US" sz="2600" dirty="0"/>
              <a:t>기반 </a:t>
            </a:r>
            <a:r>
              <a:rPr lang="en-US" altLang="ko-KR" sz="2600" dirty="0"/>
              <a:t>Autoregressive </a:t>
            </a:r>
            <a:r>
              <a:rPr lang="ko-KR" altLang="en-US" sz="2600" dirty="0"/>
              <a:t>방식도 연구가 필요함</a:t>
            </a:r>
            <a:endParaRPr lang="en-US" altLang="ko-KR" sz="2600" dirty="0"/>
          </a:p>
          <a:p>
            <a:endParaRPr lang="en-US" altLang="ko-KR" sz="2600" dirty="0"/>
          </a:p>
          <a:p>
            <a:pPr marL="0" indent="0">
              <a:buNone/>
            </a:pPr>
            <a:r>
              <a:rPr lang="en-US" altLang="ko-KR" sz="2600" dirty="0"/>
              <a:t>4-2. </a:t>
            </a:r>
            <a:r>
              <a:rPr lang="ko-KR" altLang="en-US" sz="2600" dirty="0"/>
              <a:t>향후 연구 발전 방향</a:t>
            </a:r>
            <a:endParaRPr lang="en-US" altLang="ko-KR" sz="2600" dirty="0"/>
          </a:p>
          <a:p>
            <a:r>
              <a:rPr lang="ko-KR" altLang="en-US" sz="2600" dirty="0"/>
              <a:t>도메인 특화 말뭉치의 추가적인 수집 및 개선을 통한 성능 향상</a:t>
            </a:r>
            <a:endParaRPr lang="en-US" altLang="ko-KR" sz="2600" dirty="0"/>
          </a:p>
          <a:p>
            <a:r>
              <a:rPr lang="ko-KR" altLang="en-US" sz="2600" dirty="0"/>
              <a:t>토픽분류</a:t>
            </a:r>
            <a:r>
              <a:rPr lang="en-US" altLang="ko-KR" sz="2600" dirty="0"/>
              <a:t>, </a:t>
            </a:r>
            <a:r>
              <a:rPr lang="ko-KR" altLang="en-US" sz="2600" dirty="0"/>
              <a:t>감성분석</a:t>
            </a:r>
            <a:r>
              <a:rPr lang="en-US" altLang="ko-KR" sz="2600" dirty="0"/>
              <a:t>, </a:t>
            </a:r>
            <a:r>
              <a:rPr lang="ko-KR" altLang="en-US" sz="2600" dirty="0"/>
              <a:t>질의응답 외의 태스크 분야 연구</a:t>
            </a:r>
            <a:endParaRPr lang="en-US" altLang="ko-KR" sz="2600" dirty="0"/>
          </a:p>
          <a:p>
            <a:r>
              <a:rPr lang="en-US" altLang="ko-KR" sz="2600" dirty="0"/>
              <a:t>Autoregressive </a:t>
            </a:r>
            <a:r>
              <a:rPr lang="ko-KR" altLang="en-US" sz="2600" dirty="0"/>
              <a:t>기반 </a:t>
            </a:r>
            <a:r>
              <a:rPr lang="en-US" altLang="ko-KR" sz="2600" dirty="0"/>
              <a:t>NLG </a:t>
            </a:r>
            <a:r>
              <a:rPr lang="ko-KR" altLang="en-US" sz="2600" dirty="0"/>
              <a:t>모델 연구</a:t>
            </a:r>
            <a:endParaRPr lang="en-US" altLang="ko-KR" sz="2600" dirty="0"/>
          </a:p>
        </p:txBody>
      </p:sp>
    </p:spTree>
    <p:extLst>
      <p:ext uri="{BB962C8B-B14F-4D97-AF65-F5344CB8AC3E}">
        <p14:creationId xmlns:p14="http://schemas.microsoft.com/office/powerpoint/2010/main" val="3511799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B85AA9-8E82-C042-F6EE-26DD47502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연구 개발 개요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208A4E-6689-8839-C2B4-189977B57F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735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4686FD-91BE-86D0-E589-C69BD83A3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연구개발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F90328-E703-F14E-CE6D-A26FA6294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1-1. </a:t>
            </a:r>
            <a:r>
              <a:rPr lang="ko-KR" altLang="en-US" dirty="0"/>
              <a:t>연구개발 배경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범용 사전학습 언어모델 </a:t>
            </a:r>
            <a:r>
              <a:rPr lang="en-US" altLang="ko-KR" dirty="0"/>
              <a:t>-&gt; </a:t>
            </a:r>
            <a:r>
              <a:rPr lang="ko-KR" altLang="en-US" dirty="0"/>
              <a:t>도메인 특화 능력 부재</a:t>
            </a:r>
            <a:endParaRPr lang="en-US" altLang="ko-KR" dirty="0"/>
          </a:p>
          <a:p>
            <a:pPr lvl="1"/>
            <a:r>
              <a:rPr lang="en-US" altLang="ko-KR" dirty="0"/>
              <a:t>OOV(Out of Vocabulary) </a:t>
            </a:r>
            <a:r>
              <a:rPr lang="ko-KR" altLang="en-US" dirty="0"/>
              <a:t>발생으로 언어 이해 부족</a:t>
            </a:r>
            <a:endParaRPr lang="en-US" altLang="ko-KR" dirty="0"/>
          </a:p>
          <a:p>
            <a:pPr lvl="1"/>
            <a:r>
              <a:rPr lang="ko-KR" altLang="en-US" dirty="0"/>
              <a:t>특정 도메인에서만 사용되는 단어 및 유의어 관계에 대한 이해 부족</a:t>
            </a:r>
            <a:endParaRPr lang="en-US" altLang="ko-KR" dirty="0"/>
          </a:p>
          <a:p>
            <a:r>
              <a:rPr lang="ko-KR" altLang="en-US" dirty="0"/>
              <a:t>금융 전문 지식을 고려한 자연어 처리 모델의 학습이 필요</a:t>
            </a:r>
            <a:endParaRPr lang="en-US" altLang="ko-KR" dirty="0"/>
          </a:p>
          <a:p>
            <a:pPr lvl="1"/>
            <a:r>
              <a:rPr lang="ko-KR" altLang="en-US" dirty="0"/>
              <a:t>금융 용어에 대한 이해</a:t>
            </a:r>
            <a:endParaRPr lang="en-US" altLang="ko-KR" dirty="0"/>
          </a:p>
          <a:p>
            <a:pPr lvl="1"/>
            <a:r>
              <a:rPr lang="ko-KR" altLang="en-US" dirty="0"/>
              <a:t>상품명 등 고유명사의 이해</a:t>
            </a:r>
            <a:endParaRPr lang="en-US" altLang="ko-KR" dirty="0"/>
          </a:p>
          <a:p>
            <a:pPr lvl="1"/>
            <a:r>
              <a:rPr lang="ko-KR" altLang="en-US" dirty="0"/>
              <a:t>문서내 여러 수치 및 값에 대한 이해</a:t>
            </a:r>
            <a:r>
              <a:rPr lang="en-US" altLang="ko-KR" dirty="0"/>
              <a:t>(Numerical Reasoning)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34E0133-3F96-D94E-7972-2909EA42DD00}"/>
              </a:ext>
            </a:extLst>
          </p:cNvPr>
          <p:cNvSpPr/>
          <p:nvPr/>
        </p:nvSpPr>
        <p:spPr>
          <a:xfrm>
            <a:off x="838200" y="2347006"/>
            <a:ext cx="10515600" cy="1081994"/>
          </a:xfrm>
          <a:prstGeom prst="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금융 특화 언어모델의 학습과 이를 응용한 금융 특화 자연어 처리 모델에서의 성능 향상을 목표</a:t>
            </a:r>
          </a:p>
        </p:txBody>
      </p:sp>
    </p:spTree>
    <p:extLst>
      <p:ext uri="{BB962C8B-B14F-4D97-AF65-F5344CB8AC3E}">
        <p14:creationId xmlns:p14="http://schemas.microsoft.com/office/powerpoint/2010/main" val="1480924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4686FD-91BE-86D0-E589-C69BD83A3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연구개발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F90328-E703-F14E-CE6D-A26FA6294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1-2. </a:t>
            </a:r>
            <a:r>
              <a:rPr lang="ko-KR" altLang="en-US" dirty="0"/>
              <a:t>선행연구</a:t>
            </a:r>
            <a:endParaRPr lang="en-US" altLang="ko-KR" dirty="0"/>
          </a:p>
          <a:p>
            <a:r>
              <a:rPr lang="en-US" altLang="ko-KR" dirty="0"/>
              <a:t>BERT</a:t>
            </a:r>
          </a:p>
          <a:p>
            <a:pPr lvl="1"/>
            <a:r>
              <a:rPr lang="en-US" altLang="ko-KR" dirty="0"/>
              <a:t>Transformer </a:t>
            </a:r>
            <a:r>
              <a:rPr lang="ko-KR" altLang="en-US" dirty="0" err="1"/>
              <a:t>뉴럴</a:t>
            </a:r>
            <a:r>
              <a:rPr lang="ko-KR" altLang="en-US" dirty="0"/>
              <a:t> 네트워크 구조를 활용한 첫 번째 언어모델</a:t>
            </a:r>
            <a:endParaRPr lang="en-US" altLang="ko-KR" dirty="0"/>
          </a:p>
          <a:p>
            <a:pPr lvl="1"/>
            <a:r>
              <a:rPr lang="ko-KR" altLang="en-US" dirty="0"/>
              <a:t>텍스트의 일부분을 임의로 </a:t>
            </a:r>
            <a:r>
              <a:rPr lang="ko-KR" altLang="en-US" dirty="0" err="1"/>
              <a:t>마스킹</a:t>
            </a:r>
            <a:r>
              <a:rPr lang="en-US" altLang="ko-KR" dirty="0"/>
              <a:t>(Masking)</a:t>
            </a:r>
            <a:r>
              <a:rPr lang="ko-KR" altLang="en-US" dirty="0"/>
              <a:t>하고 이를 다시 원본 텍스트로 복원하는 디코딩</a:t>
            </a:r>
            <a:r>
              <a:rPr lang="en-US" altLang="ko-KR" dirty="0"/>
              <a:t>(Decoding)</a:t>
            </a:r>
            <a:r>
              <a:rPr lang="ko-KR" altLang="en-US" dirty="0"/>
              <a:t>을 수행하는 </a:t>
            </a:r>
            <a:r>
              <a:rPr lang="en-US" altLang="ko-KR" dirty="0"/>
              <a:t>Masked language modeling </a:t>
            </a:r>
            <a:r>
              <a:rPr lang="ko-KR" altLang="en-US" dirty="0"/>
              <a:t>방법</a:t>
            </a:r>
            <a:endParaRPr lang="en-US" altLang="ko-KR" dirty="0"/>
          </a:p>
          <a:p>
            <a:pPr lvl="1"/>
            <a:r>
              <a:rPr lang="en-US" altLang="ko-KR" dirty="0"/>
              <a:t>Labeled </a:t>
            </a:r>
            <a:r>
              <a:rPr lang="ko-KR" altLang="en-US" dirty="0"/>
              <a:t>데이터가 없어도 비지도 방식으로 언어 지식을 학습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도메인</a:t>
            </a:r>
            <a:r>
              <a:rPr lang="en-US" altLang="ko-KR" dirty="0"/>
              <a:t> </a:t>
            </a:r>
            <a:r>
              <a:rPr lang="ko-KR" altLang="en-US" dirty="0"/>
              <a:t>특화 학습</a:t>
            </a:r>
            <a:endParaRPr lang="en-US" altLang="ko-KR" dirty="0"/>
          </a:p>
          <a:p>
            <a:pPr lvl="1"/>
            <a:r>
              <a:rPr lang="ko-KR" altLang="en-US" dirty="0"/>
              <a:t>의료</a:t>
            </a:r>
            <a:r>
              <a:rPr lang="en-US" altLang="ko-KR" dirty="0"/>
              <a:t>, </a:t>
            </a:r>
            <a:r>
              <a:rPr lang="ko-KR" altLang="en-US" dirty="0"/>
              <a:t>법률</a:t>
            </a:r>
            <a:r>
              <a:rPr lang="en-US" altLang="ko-KR" dirty="0"/>
              <a:t>, </a:t>
            </a:r>
            <a:r>
              <a:rPr lang="ko-KR" altLang="en-US" dirty="0"/>
              <a:t>과학 등 목표 도메인 말뭉치를 수집 및 활용하여 </a:t>
            </a:r>
            <a:r>
              <a:rPr lang="en-US" altLang="ko-KR" dirty="0"/>
              <a:t>From-scratch </a:t>
            </a:r>
            <a:r>
              <a:rPr lang="ko-KR" altLang="en-US" dirty="0"/>
              <a:t>방식으로 언어 모델 학습</a:t>
            </a:r>
            <a:endParaRPr lang="en-US" altLang="ko-KR" dirty="0"/>
          </a:p>
          <a:p>
            <a:pPr lvl="1"/>
            <a:r>
              <a:rPr lang="ko-KR" altLang="en-US" dirty="0"/>
              <a:t>기존 학습된 범용 목적 언어모델을 기반으로 도메인 적응 기법 활용</a:t>
            </a:r>
            <a:r>
              <a:rPr lang="en-US" altLang="ko-KR" dirty="0"/>
              <a:t>(DAPT, Adaptive Tokenizer)</a:t>
            </a:r>
          </a:p>
        </p:txBody>
      </p:sp>
    </p:spTree>
    <p:extLst>
      <p:ext uri="{BB962C8B-B14F-4D97-AF65-F5344CB8AC3E}">
        <p14:creationId xmlns:p14="http://schemas.microsoft.com/office/powerpoint/2010/main" val="3471298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B85AA9-8E82-C042-F6EE-26DD47502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연구 개발 프로세스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208A4E-6689-8839-C2B4-189977B57F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735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4686FD-91BE-86D0-E589-C69BD83A3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연구 개발 프로세스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F90328-E703-F14E-CE6D-A26FA6294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600" dirty="0"/>
              <a:t>2-1. KB-BERT</a:t>
            </a:r>
          </a:p>
          <a:p>
            <a:r>
              <a:rPr lang="en-US" altLang="ko-KR" sz="2600" dirty="0"/>
              <a:t>BERT</a:t>
            </a:r>
            <a:r>
              <a:rPr lang="ko-KR" altLang="en-US" sz="2600" dirty="0"/>
              <a:t>와 동일한 </a:t>
            </a:r>
            <a:r>
              <a:rPr lang="en-US" altLang="ko-KR" sz="2600" dirty="0"/>
              <a:t>Transformer </a:t>
            </a:r>
            <a:r>
              <a:rPr lang="ko-KR" altLang="en-US" sz="2600" dirty="0" err="1"/>
              <a:t>뉴럴</a:t>
            </a:r>
            <a:r>
              <a:rPr lang="ko-KR" altLang="en-US" sz="2600" dirty="0"/>
              <a:t> 네트워크 구성</a:t>
            </a:r>
            <a:endParaRPr lang="en-US" altLang="ko-KR" sz="2600" dirty="0"/>
          </a:p>
          <a:p>
            <a:r>
              <a:rPr lang="en-US" altLang="ko-KR" sz="2600" dirty="0"/>
              <a:t>Masked language modeling </a:t>
            </a:r>
            <a:r>
              <a:rPr lang="ko-KR" altLang="en-US" sz="2600" dirty="0"/>
              <a:t>방식을 통해 진행</a:t>
            </a:r>
            <a:endParaRPr lang="en-US" altLang="ko-KR" sz="2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E080508-45A3-A717-EBE4-CDB36FB512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0812"/>
          <a:stretch/>
        </p:blipFill>
        <p:spPr>
          <a:xfrm>
            <a:off x="3142861" y="3406111"/>
            <a:ext cx="5906278" cy="9233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557C705-7FFC-3787-01BD-47F78DF750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4" t="52836" r="2951"/>
          <a:stretch/>
        </p:blipFill>
        <p:spPr>
          <a:xfrm>
            <a:off x="3116424" y="4329460"/>
            <a:ext cx="5959152" cy="243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978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4686FD-91BE-86D0-E589-C69BD83A3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연구 개발 프로세스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F90328-E703-F14E-CE6D-A26FA6294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600" dirty="0"/>
              <a:t>2-2. </a:t>
            </a:r>
            <a:r>
              <a:rPr lang="ko-KR" altLang="en-US" sz="2600" dirty="0"/>
              <a:t>말뭉치 구성</a:t>
            </a:r>
            <a:endParaRPr lang="en-US" altLang="ko-KR" sz="2600" dirty="0"/>
          </a:p>
          <a:p>
            <a:r>
              <a:rPr lang="ko-KR" altLang="en-US" sz="2600" dirty="0"/>
              <a:t>위키</a:t>
            </a:r>
            <a:r>
              <a:rPr lang="en-US" altLang="ko-KR" sz="2600" dirty="0"/>
              <a:t>, </a:t>
            </a:r>
            <a:r>
              <a:rPr lang="ko-KR" altLang="en-US" sz="2600" dirty="0"/>
              <a:t>뉴스</a:t>
            </a:r>
            <a:r>
              <a:rPr lang="en-US" altLang="ko-KR" sz="2600" dirty="0"/>
              <a:t>, </a:t>
            </a:r>
            <a:r>
              <a:rPr lang="ko-KR" altLang="en-US" sz="2600" dirty="0" err="1"/>
              <a:t>웹문서</a:t>
            </a:r>
            <a:r>
              <a:rPr lang="ko-KR" altLang="en-US" sz="2600" dirty="0"/>
              <a:t> </a:t>
            </a:r>
            <a:r>
              <a:rPr lang="en-US" altLang="ko-KR" sz="2600" dirty="0"/>
              <a:t>+ </a:t>
            </a:r>
            <a:r>
              <a:rPr lang="ko-KR" altLang="en-US" sz="2600" dirty="0"/>
              <a:t>금융관련 문서</a:t>
            </a:r>
            <a:endParaRPr lang="en-US" altLang="ko-KR" sz="2600" dirty="0"/>
          </a:p>
          <a:p>
            <a:pPr lvl="1"/>
            <a:r>
              <a:rPr lang="ko-KR" altLang="en-US" sz="2200" dirty="0"/>
              <a:t>금융상품 설명서</a:t>
            </a:r>
            <a:endParaRPr lang="en-US" altLang="ko-KR" sz="2200" dirty="0"/>
          </a:p>
          <a:p>
            <a:pPr lvl="1"/>
            <a:r>
              <a:rPr lang="ko-KR" altLang="en-US" sz="2200" dirty="0"/>
              <a:t>투자 리포트</a:t>
            </a:r>
            <a:endParaRPr lang="en-US" altLang="ko-KR" sz="2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E080508-45A3-A717-EBE4-CDB36FB512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282" b="49048"/>
          <a:stretch/>
        </p:blipFill>
        <p:spPr>
          <a:xfrm>
            <a:off x="1186404" y="3643312"/>
            <a:ext cx="9819191" cy="253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056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4686FD-91BE-86D0-E589-C69BD83A3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연구 개발 프로세스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F90328-E703-F14E-CE6D-A26FA6294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600" dirty="0"/>
              <a:t>2-3. </a:t>
            </a:r>
            <a:r>
              <a:rPr lang="ko-KR" altLang="en-US" sz="2600" dirty="0"/>
              <a:t>말뭉치 </a:t>
            </a:r>
            <a:r>
              <a:rPr lang="ko-KR" altLang="en-US" sz="2600" dirty="0" err="1"/>
              <a:t>전처리</a:t>
            </a:r>
            <a:endParaRPr lang="en-US" altLang="ko-KR" sz="2600" dirty="0"/>
          </a:p>
          <a:p>
            <a:r>
              <a:rPr lang="ko-KR" altLang="en-US" sz="2600" dirty="0"/>
              <a:t>스팸 텍스트 분류 모델</a:t>
            </a:r>
            <a:endParaRPr lang="en-US" altLang="ko-KR" sz="2600" dirty="0"/>
          </a:p>
          <a:p>
            <a:pPr lvl="1"/>
            <a:r>
              <a:rPr lang="ko-KR" altLang="en-US" sz="2200" dirty="0"/>
              <a:t>뉴스 및 웹 문서</a:t>
            </a:r>
            <a:endParaRPr lang="en-US" altLang="ko-KR" sz="2200" dirty="0"/>
          </a:p>
          <a:p>
            <a:pPr lvl="1"/>
            <a:r>
              <a:rPr lang="ko-KR" altLang="en-US" sz="2200" dirty="0"/>
              <a:t>광고성 텍스트 빈번</a:t>
            </a:r>
            <a:r>
              <a:rPr lang="en-US" altLang="ko-KR" sz="2200" dirty="0"/>
              <a:t> -&gt; </a:t>
            </a:r>
            <a:r>
              <a:rPr lang="ko-KR" altLang="en-US" sz="2200" dirty="0"/>
              <a:t>사실</a:t>
            </a:r>
            <a:r>
              <a:rPr lang="en-US" altLang="ko-KR" sz="2200" dirty="0"/>
              <a:t>(Factual) </a:t>
            </a:r>
            <a:r>
              <a:rPr lang="ko-KR" altLang="en-US" sz="2200" dirty="0"/>
              <a:t>기반 예측 능력 저하</a:t>
            </a:r>
            <a:r>
              <a:rPr lang="en-US" altLang="ko-KR" sz="2200" dirty="0"/>
              <a:t>, </a:t>
            </a:r>
            <a:r>
              <a:rPr lang="ko-KR" altLang="en-US" sz="2200" dirty="0"/>
              <a:t>윤리적 이슈</a:t>
            </a:r>
            <a:endParaRPr lang="en-US" altLang="ko-KR" sz="2200" dirty="0"/>
          </a:p>
          <a:p>
            <a:endParaRPr lang="en-US" altLang="ko-KR" sz="2600" dirty="0"/>
          </a:p>
          <a:p>
            <a:r>
              <a:rPr lang="ko-KR" altLang="en-US" sz="2600" dirty="0"/>
              <a:t>해시</a:t>
            </a:r>
            <a:r>
              <a:rPr lang="en-US" altLang="ko-KR" sz="2600" dirty="0"/>
              <a:t>(</a:t>
            </a:r>
            <a:r>
              <a:rPr lang="en-US" altLang="ko-KR" sz="2600" dirty="0" err="1"/>
              <a:t>MinHashLSH</a:t>
            </a:r>
            <a:r>
              <a:rPr lang="en-US" altLang="ko-KR" sz="2600" dirty="0"/>
              <a:t>) </a:t>
            </a:r>
            <a:r>
              <a:rPr lang="ko-KR" altLang="en-US" sz="2600" dirty="0"/>
              <a:t>기반 문서 중복 제거</a:t>
            </a:r>
            <a:endParaRPr lang="en-US" altLang="ko-KR" sz="2600" dirty="0"/>
          </a:p>
          <a:p>
            <a:pPr lvl="1"/>
            <a:r>
              <a:rPr lang="ko-KR" altLang="en-US" sz="2200" dirty="0"/>
              <a:t>중복 문서가 존재하기 쉬움 </a:t>
            </a:r>
            <a:r>
              <a:rPr lang="en-US" altLang="ko-KR" sz="2200" dirty="0"/>
              <a:t>-&gt; </a:t>
            </a:r>
            <a:r>
              <a:rPr lang="ko-KR" altLang="en-US" sz="2200" dirty="0"/>
              <a:t>성능 저하 및 불필요한 학습시간 증가</a:t>
            </a:r>
            <a:endParaRPr lang="en-US" altLang="ko-KR" sz="2200" dirty="0"/>
          </a:p>
          <a:p>
            <a:endParaRPr lang="en-US" altLang="ko-KR" sz="2600" dirty="0"/>
          </a:p>
          <a:p>
            <a:r>
              <a:rPr lang="ko-KR" altLang="en-US" sz="2600" dirty="0"/>
              <a:t>언어 판별 모델</a:t>
            </a:r>
            <a:endParaRPr lang="en-US" altLang="ko-KR" sz="2600" dirty="0"/>
          </a:p>
          <a:p>
            <a:pPr lvl="1"/>
            <a:r>
              <a:rPr lang="ko-KR" altLang="en-US" sz="2200" dirty="0"/>
              <a:t>한국어 이외의 다양한 언어 존재 </a:t>
            </a:r>
            <a:r>
              <a:rPr lang="en-US" altLang="ko-KR" sz="2200" dirty="0"/>
              <a:t>-&gt; </a:t>
            </a:r>
            <a:r>
              <a:rPr lang="ko-KR" altLang="en-US" sz="2200" dirty="0"/>
              <a:t>외국어 문서 필터링 진행</a:t>
            </a:r>
            <a:endParaRPr lang="en-US" altLang="ko-KR" sz="2200" dirty="0"/>
          </a:p>
          <a:p>
            <a:endParaRPr lang="en-US" altLang="ko-KR" sz="2600" dirty="0"/>
          </a:p>
        </p:txBody>
      </p:sp>
    </p:spTree>
    <p:extLst>
      <p:ext uri="{BB962C8B-B14F-4D97-AF65-F5344CB8AC3E}">
        <p14:creationId xmlns:p14="http://schemas.microsoft.com/office/powerpoint/2010/main" val="1667532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4686FD-91BE-86D0-E589-C69BD83A3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연구 개발 프로세스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F90328-E703-F14E-CE6D-A26FA6294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600" dirty="0"/>
              <a:t>2-4. </a:t>
            </a:r>
            <a:r>
              <a:rPr lang="ko-KR" altLang="en-US" sz="2600" dirty="0"/>
              <a:t>말뭉치 증강</a:t>
            </a:r>
            <a:endParaRPr lang="en-US" altLang="ko-KR" sz="2600" dirty="0"/>
          </a:p>
          <a:p>
            <a:r>
              <a:rPr lang="ko-KR" altLang="en-US" sz="2600" dirty="0"/>
              <a:t>추가적인 금융 문서 말뭉치 획득</a:t>
            </a:r>
            <a:endParaRPr lang="en-US" altLang="ko-KR" sz="2600" dirty="0"/>
          </a:p>
          <a:p>
            <a:pPr lvl="1"/>
            <a:r>
              <a:rPr lang="ko-KR" altLang="en-US" sz="2200" dirty="0"/>
              <a:t>금융 도메인 학습 말뭉치 수량이 충분치 않음</a:t>
            </a:r>
            <a:endParaRPr lang="en-US" altLang="ko-KR" sz="2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BCDA63-E334-71C4-A16E-A30ECEC47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225" y="3506787"/>
            <a:ext cx="8289549" cy="280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00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577</Words>
  <Application>Microsoft Office PowerPoint</Application>
  <PresentationFormat>와이드스크린</PresentationFormat>
  <Paragraphs>93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KB-BERT: 금융 특화 한국어 사전학습 언어모델과 그 응용</vt:lpstr>
      <vt:lpstr>01 연구 개발 개요</vt:lpstr>
      <vt:lpstr>1. 연구개발 개요</vt:lpstr>
      <vt:lpstr>1. 연구개발 개요</vt:lpstr>
      <vt:lpstr>02 연구 개발 프로세스</vt:lpstr>
      <vt:lpstr>2. 연구 개발 프로세스</vt:lpstr>
      <vt:lpstr>2. 연구 개발 프로세스</vt:lpstr>
      <vt:lpstr>2. 연구 개발 프로세스</vt:lpstr>
      <vt:lpstr>2. 연구 개발 프로세스</vt:lpstr>
      <vt:lpstr>2. 연구 개발 프로세스</vt:lpstr>
      <vt:lpstr>03 연구 결과</vt:lpstr>
      <vt:lpstr>3. 연구 결과</vt:lpstr>
      <vt:lpstr>3. 연구 결과</vt:lpstr>
      <vt:lpstr>3. 연구 결과</vt:lpstr>
      <vt:lpstr>3. 연구 결과</vt:lpstr>
      <vt:lpstr>3. 연구 결과</vt:lpstr>
      <vt:lpstr>04 한계점 및 발전 방향</vt:lpstr>
      <vt:lpstr>4. 한계점 및 발전 방향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KB-BERT: 금융 특화 한국어 사전학습 언어모델과 그 응용</dc:title>
  <dc:creator>byHan</dc:creator>
  <cp:lastModifiedBy>byHan</cp:lastModifiedBy>
  <cp:revision>1</cp:revision>
  <dcterms:created xsi:type="dcterms:W3CDTF">2022-11-23T15:22:08Z</dcterms:created>
  <dcterms:modified xsi:type="dcterms:W3CDTF">2022-11-23T15:23:37Z</dcterms:modified>
</cp:coreProperties>
</file>