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4"/>
  </p:notesMasterIdLst>
  <p:handoutMasterIdLst>
    <p:handoutMasterId r:id="rId15"/>
  </p:handoutMasterIdLst>
  <p:sldIdLst>
    <p:sldId id="449" r:id="rId5"/>
    <p:sldId id="1032" r:id="rId6"/>
    <p:sldId id="1057" r:id="rId7"/>
    <p:sldId id="1059" r:id="rId8"/>
    <p:sldId id="1060" r:id="rId9"/>
    <p:sldId id="1061" r:id="rId10"/>
    <p:sldId id="1062" r:id="rId11"/>
    <p:sldId id="1063" r:id="rId12"/>
    <p:sldId id="1064" r:id="rId13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9"/>
            <p14:sldId id="1060"/>
            <p14:sldId id="1061"/>
            <p14:sldId id="1062"/>
            <p14:sldId id="1063"/>
            <p14:sldId id="10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6149" autoAdjust="0"/>
  </p:normalViewPr>
  <p:slideViewPr>
    <p:cSldViewPr>
      <p:cViewPr varScale="1">
        <p:scale>
          <a:sx n="107" d="100"/>
          <a:sy n="107" d="100"/>
        </p:scale>
        <p:origin x="1098" y="102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2023.04.17.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538979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Project(mid-term)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한병엽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(2022254019)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222941" y="2888994"/>
            <a:ext cx="6840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Predicting Software Reselling Profits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58E54-66C8-E30D-2820-0370EDF1A25F}"/>
              </a:ext>
            </a:extLst>
          </p:cNvPr>
          <p:cNvSpPr/>
          <p:nvPr/>
        </p:nvSpPr>
        <p:spPr bwMode="auto">
          <a:xfrm>
            <a:off x="2122950" y="3879005"/>
            <a:ext cx="5040057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마감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04/17(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오후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방법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eCampus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발표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파일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(.ppt)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제출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타이코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소프트웨어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en-US" altLang="ko-KR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Tayko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Software)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게임 및 교육용 소프트웨어를 판매하는 소프트웨어 카탈로그 회사이다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회사는 소프트웨어 제품 제조로 창업하였고 나중에 제품에 대한 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소유권을 가지게 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최근 이 회사는 새로운 카탈로그에 들어갈 제품 목록을 수정하였고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이를 고객에게 우편 배송하였다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우편물 발송으로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건의 구매 성과를 올렸다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데이터를 기반으로 구매 고객의 소비금액을 예측하는 모델을 고안하고자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[Tayko.csv]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파일은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건에 대한 구매 정보를 포함하고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아래의 표는 이 문제에서 사용된 변수들에 대하여 기술한 것이다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엑셀 파일에는 추가적인 변수들이 포함되어 있음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802073-BED5-1DDB-8445-6DA89F38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28132"/>
              </p:ext>
            </p:extLst>
          </p:nvPr>
        </p:nvGraphicFramePr>
        <p:xfrm>
          <a:off x="395999" y="4059007"/>
          <a:ext cx="8316047" cy="20390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859412892"/>
                    </a:ext>
                  </a:extLst>
                </a:gridCol>
                <a:gridCol w="6300070">
                  <a:extLst>
                    <a:ext uri="{9D8B030D-6E8A-4147-A177-3AD203B41FA5}">
                      <a16:colId xmlns:a16="http://schemas.microsoft.com/office/drawing/2014/main" val="243911767"/>
                    </a:ext>
                  </a:extLst>
                </a:gridCol>
              </a:tblGrid>
              <a:tr h="253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 내역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955784419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US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미국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870109267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Freq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전년도의 거래 건수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81155104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last_update_days_ago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고객레코드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최종갱신일로부터의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경과 일수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29722320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 order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고객이 최소한 한 번 이상 인터넷 구매를 했는가에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7194687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Gender=male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남성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또는 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638438812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Address_is_res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거주지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662717880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Spending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결과 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테스트 우편물에 의한 구매액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달러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8920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 변수들에 대하여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선형관계가 있어 보이는가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2,000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모델을 기반으로 하였을 때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많은 돈을 지출할 것 같은 구매고객의 유형은 무엇인가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예측변수들의 수를 줄이기 위하여 후진제거 방법을 사용한다면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어떠한 예측변수가 모델로부터 가장 먼저 탈락되겠는가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데이터의 첫 번째 구매 데이터를 이용하여 예측값과 예측오차가 어떻게 계산되는지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데이터에 대한 모델의 성능을 검토한 후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예측 정확도에 대하여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잔차에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대한 히스토그램을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정규분포를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따르는가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</p:spTree>
    <p:extLst>
      <p:ext uri="{BB962C8B-B14F-4D97-AF65-F5344CB8AC3E}">
        <p14:creationId xmlns:p14="http://schemas.microsoft.com/office/powerpoint/2010/main" val="1152244413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BD2DD4-4A83-C9E2-F3C6-668079C7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3" y="1804750"/>
            <a:ext cx="1829055" cy="10669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8B56C9-CF13-C001-6AE7-3EC773D4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392" y="1654759"/>
            <a:ext cx="2076740" cy="4286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CE8236-C3AD-3375-7FEC-1C066857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83" y="3013329"/>
            <a:ext cx="2191056" cy="1047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F764A7-3A47-D896-03E4-9F450660E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28" y="4202855"/>
            <a:ext cx="2381582" cy="10955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EC3884-0598-2923-0C8F-95AB1D98A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848" y="1475831"/>
            <a:ext cx="2619741" cy="11431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3EF220-0C5F-5D2F-06D7-666330648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2007" y="2618991"/>
            <a:ext cx="286742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31856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2FD101-312C-F392-6CBD-959858F6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8" y="1674156"/>
            <a:ext cx="4260532" cy="31500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08DD46-2D4C-92E4-4D9E-6134E9A9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610" y="1718981"/>
            <a:ext cx="4449438" cy="3226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CD245-521E-C837-DE1E-B2067E016FA0}"/>
              </a:ext>
            </a:extLst>
          </p:cNvPr>
          <p:cNvSpPr txBox="1"/>
          <p:nvPr/>
        </p:nvSpPr>
        <p:spPr>
          <a:xfrm>
            <a:off x="817264" y="5499023"/>
            <a:ext cx="5850065" cy="37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특별한 선형관계가 있어 보이지 않는다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14558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D16551-CD21-ED24-664D-B8284746D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67" y="1503652"/>
            <a:ext cx="5850066" cy="43504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5004809-1980-0BC1-ED69-738D75660F0A}"/>
              </a:ext>
            </a:extLst>
          </p:cNvPr>
          <p:cNvSpPr/>
          <p:nvPr/>
        </p:nvSpPr>
        <p:spPr bwMode="auto">
          <a:xfrm>
            <a:off x="1768937" y="2343757"/>
            <a:ext cx="5094011" cy="18000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601F00-4C7D-35A3-C276-39E4142856F4}"/>
              </a:ext>
            </a:extLst>
          </p:cNvPr>
          <p:cNvSpPr/>
          <p:nvPr/>
        </p:nvSpPr>
        <p:spPr bwMode="auto">
          <a:xfrm>
            <a:off x="1804983" y="1623749"/>
            <a:ext cx="5364014" cy="36000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A1173-171E-0521-D9F1-47A477064F0E}"/>
              </a:ext>
            </a:extLst>
          </p:cNvPr>
          <p:cNvSpPr/>
          <p:nvPr/>
        </p:nvSpPr>
        <p:spPr bwMode="auto">
          <a:xfrm>
            <a:off x="2758948" y="4287920"/>
            <a:ext cx="1170013" cy="18000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7148F-831E-A37C-5931-58177537F1FB}"/>
              </a:ext>
            </a:extLst>
          </p:cNvPr>
          <p:cNvSpPr txBox="1"/>
          <p:nvPr/>
        </p:nvSpPr>
        <p:spPr>
          <a:xfrm>
            <a:off x="1264463" y="2249092"/>
            <a:ext cx="4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BDAB0-038C-572C-8C1F-FC02E6F68EFF}"/>
              </a:ext>
            </a:extLst>
          </p:cNvPr>
          <p:cNvSpPr txBox="1"/>
          <p:nvPr/>
        </p:nvSpPr>
        <p:spPr>
          <a:xfrm>
            <a:off x="1233352" y="1639322"/>
            <a:ext cx="4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9AF6B5-B84B-F876-A9C7-13B63AC40C56}"/>
              </a:ext>
            </a:extLst>
          </p:cNvPr>
          <p:cNvSpPr txBox="1"/>
          <p:nvPr/>
        </p:nvSpPr>
        <p:spPr>
          <a:xfrm>
            <a:off x="2261003" y="4149576"/>
            <a:ext cx="4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30270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55582C-BB8C-91D8-DC47-F0C64569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4" y="1890498"/>
            <a:ext cx="7430537" cy="3077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1DE6CA-E4F9-7AB4-5237-01CADE990B0E}"/>
              </a:ext>
            </a:extLst>
          </p:cNvPr>
          <p:cNvSpPr txBox="1"/>
          <p:nvPr/>
        </p:nvSpPr>
        <p:spPr>
          <a:xfrm>
            <a:off x="400012" y="1808982"/>
            <a:ext cx="4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9F7A7-27F3-5A67-A762-420491896042}"/>
              </a:ext>
            </a:extLst>
          </p:cNvPr>
          <p:cNvSpPr txBox="1"/>
          <p:nvPr/>
        </p:nvSpPr>
        <p:spPr>
          <a:xfrm>
            <a:off x="817264" y="5499023"/>
            <a:ext cx="5850065" cy="37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US </a:t>
            </a:r>
            <a:r>
              <a:rPr lang="ko-KR" altLang="en-US" dirty="0">
                <a:solidFill>
                  <a:schemeClr val="tx1"/>
                </a:solidFill>
              </a:rPr>
              <a:t>예측변수가 가장 먼저 제거된다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05896"/>
      </p:ext>
    </p:extLst>
  </p:cSld>
  <p:clrMapOvr>
    <a:masterClrMapping/>
  </p:clrMapOvr>
  <p:transition advTm="1591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DE6CA-E4F9-7AB4-5237-01CADE990B0E}"/>
              </a:ext>
            </a:extLst>
          </p:cNvPr>
          <p:cNvSpPr txBox="1"/>
          <p:nvPr/>
        </p:nvSpPr>
        <p:spPr>
          <a:xfrm>
            <a:off x="400012" y="1808982"/>
            <a:ext cx="4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DC17D8-7FD6-9C9F-74A1-648DC149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66" y="1592143"/>
            <a:ext cx="3060034" cy="408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9642"/>
      </p:ext>
    </p:extLst>
  </p:cSld>
  <p:clrMapOvr>
    <a:masterClrMapping/>
  </p:clrMapOvr>
  <p:transition advTm="1591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DE6CA-E4F9-7AB4-5237-01CADE990B0E}"/>
              </a:ext>
            </a:extLst>
          </p:cNvPr>
          <p:cNvSpPr txBox="1"/>
          <p:nvPr/>
        </p:nvSpPr>
        <p:spPr>
          <a:xfrm>
            <a:off x="400012" y="1808982"/>
            <a:ext cx="4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CA8680-1983-83DE-71B3-576B3FF4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1" y="1592143"/>
            <a:ext cx="6430272" cy="1105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7D2DB2-1576-FBBE-6BB3-1952613D7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40" y="2798993"/>
            <a:ext cx="3908382" cy="3435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E44568-8D46-91F2-4F94-08174E3D4222}"/>
              </a:ext>
            </a:extLst>
          </p:cNvPr>
          <p:cNvSpPr txBox="1"/>
          <p:nvPr/>
        </p:nvSpPr>
        <p:spPr>
          <a:xfrm>
            <a:off x="400011" y="3519001"/>
            <a:ext cx="4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44047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43323</TotalTime>
  <Words>455</Words>
  <Application>Microsoft Office PowerPoint</Application>
  <PresentationFormat>화면 슬라이드 쇼(4:3)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Corbel</vt:lpstr>
      <vt:lpstr>Wingdings</vt:lpstr>
      <vt:lpstr>1_Default Design</vt:lpstr>
      <vt:lpstr>PowerPoint 프레젠테이션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한병엽</cp:lastModifiedBy>
  <cp:revision>3203</cp:revision>
  <cp:lastPrinted>2006-07-05T10:01:35Z</cp:lastPrinted>
  <dcterms:created xsi:type="dcterms:W3CDTF">2004-08-18T11:28:05Z</dcterms:created>
  <dcterms:modified xsi:type="dcterms:W3CDTF">2023-04-23T09:28:23Z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