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7" r:id="rId2"/>
    <p:sldId id="260" r:id="rId3"/>
    <p:sldId id="261" r:id="rId4"/>
    <p:sldId id="262" r:id="rId5"/>
    <p:sldId id="264" r:id="rId6"/>
    <p:sldId id="263" r:id="rId7"/>
    <p:sldId id="265" r:id="rId8"/>
    <p:sldId id="266" r:id="rId9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166" userDrawn="1">
          <p15:clr>
            <a:srgbClr val="A4A3A4"/>
          </p15:clr>
        </p15:guide>
        <p15:guide id="4" pos="751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3"/>
    <p:restoredTop sz="88803"/>
  </p:normalViewPr>
  <p:slideViewPr>
    <p:cSldViewPr snapToGrid="0" showGuides="1">
      <p:cViewPr varScale="1">
        <p:scale>
          <a:sx n="90" d="100"/>
          <a:sy n="90" d="100"/>
        </p:scale>
        <p:origin x="232" y="600"/>
      </p:cViewPr>
      <p:guideLst>
        <p:guide orient="horz" pos="2160"/>
        <p:guide pos="3840"/>
        <p:guide pos="166"/>
        <p:guide pos="751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01C18F-492A-E84A-8748-36595750DCF0}" type="datetimeFigureOut">
              <a:rPr kumimoji="1" lang="ko-Kore-KR" altLang="en-US" smtClean="0"/>
              <a:t>2022. 10. 12.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3E3AF2-0E81-C149-8E0B-ED3E4BB7222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958363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err="1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이커머스</a:t>
            </a:r>
            <a:r>
              <a:rPr lang="ko-KR" altLang="en-US" dirty="0" err="1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의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시장 규모가 증가함에 따라 소비자가 확인할 수 있는 제품들이 많아진다는 장점이 존재하지만</a:t>
            </a:r>
            <a:r>
              <a:rPr lang="en-US" altLang="ko-KR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,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그만큼 소비자의 제품 구매 시간은 지연되고 있습니다</a:t>
            </a:r>
            <a:r>
              <a:rPr lang="en-US" altLang="ko-KR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.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3E3AF2-0E81-C149-8E0B-ED3E4BB7222C}" type="slidenum">
              <a:rPr kumimoji="1" lang="ko-Kore-KR" altLang="en-US" smtClean="0"/>
              <a:t>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647182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ore-KR" altLang="en-US" dirty="0"/>
              <a:t>소비자의</a:t>
            </a:r>
            <a:r>
              <a:rPr kumimoji="1" lang="ko-KR" altLang="en-US" dirty="0"/>
              <a:t> 제품 구매 시간이 지연되는 원인은</a:t>
            </a:r>
            <a:r>
              <a:rPr kumimoji="1" lang="en-US" altLang="ko-KR" dirty="0"/>
              <a:t>,</a:t>
            </a:r>
            <a:r>
              <a:rPr kumimoji="1" lang="ko-KR" altLang="en-US" dirty="0"/>
              <a:t> 구매지연행동 연구 논문에 따르면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ko-KR" altLang="en-US" b="1" dirty="0"/>
              <a:t>대안이 너무 많아</a:t>
            </a:r>
            <a:r>
              <a:rPr kumimoji="1" lang="ko-KR" altLang="en-US" dirty="0"/>
              <a:t> 구매에 대한 확신이 없을 때</a:t>
            </a:r>
            <a:r>
              <a:rPr kumimoji="1" lang="en-US" altLang="ko-KR" dirty="0"/>
              <a:t>,</a:t>
            </a:r>
            <a:r>
              <a:rPr kumimoji="1" lang="ko-KR" altLang="en-US" dirty="0"/>
              <a:t> 추가적인 정보 탐색을 위해 구매를 지연하게 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또한 여러 대안들을 선택하는 과정에서 소비자는 </a:t>
            </a:r>
            <a:r>
              <a:rPr kumimoji="1" lang="ko-KR" altLang="en-US" b="1" dirty="0"/>
              <a:t>부정적인 감정</a:t>
            </a:r>
            <a:r>
              <a:rPr kumimoji="1" lang="ko-KR" altLang="en-US" dirty="0"/>
              <a:t>을 경험하게 되는데 이를 회피하기 위해 구매를 잠정적으로 연기할 수도 있습니다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따라서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저희는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소비자의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행동데이터를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기반으로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좀더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적합한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대안을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추천해</a:t>
            </a:r>
            <a:r>
              <a:rPr lang="en-US" altLang="ko-KR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소비자가 대안을 고를 때 도움이 될 수 있도록 추천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시스템을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구축하였습니다</a:t>
            </a:r>
            <a:r>
              <a:rPr lang="en-US" altLang="ko-KR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.</a:t>
            </a:r>
            <a:endParaRPr lang="ko-KR" altLang="en-US" dirty="0">
              <a:effectLst/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3E3AF2-0E81-C149-8E0B-ED3E4BB7222C}" type="slidenum">
              <a:rPr kumimoji="1" lang="ko-Kore-KR" altLang="en-US" smtClean="0"/>
              <a:t>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611230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ore-KR" altLang="en-US" dirty="0"/>
              <a:t>소비자의</a:t>
            </a:r>
            <a:r>
              <a:rPr kumimoji="1" lang="ko-KR" altLang="en-US" dirty="0"/>
              <a:t> 제품 구매 시간이 지연되는 원인은</a:t>
            </a:r>
            <a:r>
              <a:rPr kumimoji="1" lang="en-US" altLang="ko-KR" dirty="0"/>
              <a:t>,</a:t>
            </a:r>
            <a:r>
              <a:rPr kumimoji="1" lang="ko-KR" altLang="en-US" dirty="0"/>
              <a:t> 구매지연행동 연구 논문에 따르면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ko-KR" altLang="en-US" b="1" dirty="0"/>
              <a:t>대안이 너무 많아</a:t>
            </a:r>
            <a:r>
              <a:rPr kumimoji="1" lang="ko-KR" altLang="en-US" dirty="0"/>
              <a:t> 구매에 대한 확신이 없을 때</a:t>
            </a:r>
            <a:r>
              <a:rPr kumimoji="1" lang="en-US" altLang="ko-KR" dirty="0"/>
              <a:t>,</a:t>
            </a:r>
            <a:r>
              <a:rPr kumimoji="1" lang="ko-KR" altLang="en-US" dirty="0"/>
              <a:t> 추가적인 정보 탐색을 위해 구매를 지연하게 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또한 여러 대안들을 선택하는 과정에서 소비자는 </a:t>
            </a:r>
            <a:r>
              <a:rPr kumimoji="1" lang="ko-KR" altLang="en-US" b="1" dirty="0"/>
              <a:t>부정적인 감정</a:t>
            </a:r>
            <a:r>
              <a:rPr kumimoji="1" lang="ko-KR" altLang="en-US" dirty="0"/>
              <a:t>을 경험하게 되는데 이를 회피하기 위해 구매를 잠정적으로 연기할 수도 있습니다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따라서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저희는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소비자의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행동데이터를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기반으로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좀더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적합한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대안을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추천해</a:t>
            </a:r>
            <a:r>
              <a:rPr lang="en-US" altLang="ko-KR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소비자가 대안을 고를 때 도움이 될 수 있도록 추천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시스템을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구축하였습니다</a:t>
            </a:r>
            <a:r>
              <a:rPr lang="en-US" altLang="ko-KR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.</a:t>
            </a:r>
            <a:endParaRPr lang="ko-KR" altLang="en-US" dirty="0">
              <a:effectLst/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3E3AF2-0E81-C149-8E0B-ED3E4BB7222C}" type="slidenum">
              <a:rPr kumimoji="1" lang="ko-Kore-KR" altLang="en-US" smtClean="0"/>
              <a:t>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658722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임시로</a:t>
            </a:r>
            <a:r>
              <a:rPr kumimoji="1" lang="ko-KR" altLang="en-US" dirty="0"/>
              <a:t> 만들어봤는데요</a:t>
            </a:r>
            <a:r>
              <a:rPr kumimoji="1" lang="en-US" altLang="ko-KR" dirty="0"/>
              <a:t>!</a:t>
            </a:r>
            <a:r>
              <a:rPr kumimoji="1" lang="ko-KR" altLang="en-US" dirty="0"/>
              <a:t> 수치 대충 </a:t>
            </a:r>
            <a:r>
              <a:rPr kumimoji="1" lang="ko-KR" altLang="en-US" dirty="0" err="1"/>
              <a:t>복붙한거라</a:t>
            </a:r>
            <a:r>
              <a:rPr kumimoji="1" lang="ko-KR" altLang="en-US" dirty="0"/>
              <a:t> 바꿔야합니다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맘에 </a:t>
            </a:r>
            <a:r>
              <a:rPr kumimoji="1" lang="ko-KR" altLang="en-US" dirty="0" err="1"/>
              <a:t>안드시면</a:t>
            </a:r>
            <a:r>
              <a:rPr kumimoji="1" lang="ko-KR" altLang="en-US" dirty="0"/>
              <a:t> 버려주세요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3E3AF2-0E81-C149-8E0B-ED3E4BB7222C}" type="slidenum">
              <a:rPr kumimoji="1" lang="ko-Kore-KR" altLang="en-US" smtClean="0"/>
              <a:t>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119277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3E3AF2-0E81-C149-8E0B-ED3E4BB7222C}" type="slidenum">
              <a:rPr kumimoji="1" lang="ko-Kore-KR" altLang="en-US" smtClean="0"/>
              <a:t>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154731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F02FB8-D579-3472-28EC-581B8244D9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02F3D75-1405-98CB-F718-9A50B50004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90FD73-A9B8-AC1E-ABAC-E309E2F93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30FAF-FE3D-F94F-AA14-C5D3BAD32596}" type="datetimeFigureOut">
              <a:rPr kumimoji="1" lang="ko-Kore-KR" altLang="en-US" smtClean="0"/>
              <a:t>2022. 10. 12.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B8519A-9D44-48B9-2F29-0655CF34A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7E90E9-1CE4-989A-651D-DDD2AC3DB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3A96F-5DC8-F44C-B3D2-DFCA20EC5A7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35199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2ABD4C-586C-F224-94B3-F3ECBB168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E6D04CA-F4D4-B40B-754D-0D21FA73D8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766A28-D7C3-7944-F629-6251E59AC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30FAF-FE3D-F94F-AA14-C5D3BAD32596}" type="datetimeFigureOut">
              <a:rPr kumimoji="1" lang="ko-Kore-KR" altLang="en-US" smtClean="0"/>
              <a:t>2022. 10. 12.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F3BF94-F273-83E5-FEAB-D80DADB7B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1B637B-31B4-EA71-138A-57714F8AB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3A96F-5DC8-F44C-B3D2-DFCA20EC5A7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87897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50E1DC7-751F-2FDA-32A9-17AD286CC7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9DAB5DD-AD84-4405-6D22-29EB3A7E57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11B09D-211A-6865-884C-B7D42FD90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30FAF-FE3D-F94F-AA14-C5D3BAD32596}" type="datetimeFigureOut">
              <a:rPr kumimoji="1" lang="ko-Kore-KR" altLang="en-US" smtClean="0"/>
              <a:t>2022. 10. 12.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769D55-080F-6B4D-2D8A-07CE38A5D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FDDA46-AB8D-F5D7-C386-4910E7A05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3A96F-5DC8-F44C-B3D2-DFCA20EC5A7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39037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239CB3-26D6-746E-4E47-FF6C5857F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A9E735-1D76-CAD3-5F5C-2A2FC1FA7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BA4186-D9CB-A965-7418-A54E3468D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30FAF-FE3D-F94F-AA14-C5D3BAD32596}" type="datetimeFigureOut">
              <a:rPr kumimoji="1" lang="ko-Kore-KR" altLang="en-US" smtClean="0"/>
              <a:t>2022. 10. 12.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ED6530-F07D-FFBF-580C-7EAF93592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64BC68-9E9E-C6FD-9837-1AFE00824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3A96F-5DC8-F44C-B3D2-DFCA20EC5A7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53316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3B6642-1BE8-B323-A903-051BC763F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6CE6335-51F0-3CEA-70FE-D7FE45D47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E9EB0F-F9B0-6381-D354-34D16C8C4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30FAF-FE3D-F94F-AA14-C5D3BAD32596}" type="datetimeFigureOut">
              <a:rPr kumimoji="1" lang="ko-Kore-KR" altLang="en-US" smtClean="0"/>
              <a:t>2022. 10. 12.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65C888-9F68-708E-CBB5-FDF0B59F1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AD88ED-79B0-1948-FBD1-7EEFCCFEA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3A96F-5DC8-F44C-B3D2-DFCA20EC5A7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33183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0C2712-21C1-9B63-438B-5FDDC7BAC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1262FC-FE8A-8837-69BC-4DE7B3033F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6B42389-35B7-1940-A033-D07C6DEF9C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03BBCC-DD4A-D740-202D-B83B19997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30FAF-FE3D-F94F-AA14-C5D3BAD32596}" type="datetimeFigureOut">
              <a:rPr kumimoji="1" lang="ko-Kore-KR" altLang="en-US" smtClean="0"/>
              <a:t>2022. 10. 12.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198266C-4CE4-B0DA-6385-82C231859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F4AC9F-A57B-70D5-99D8-1F29DA537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3A96F-5DC8-F44C-B3D2-DFCA20EC5A7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1335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91FA26-33B1-BD68-1F33-57921654A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8BBCAFA-75E5-54F1-EB2F-8921E2D5AF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AB19684-7BA2-A872-274B-493591E7C8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C2D8A84-B865-4183-4A5A-92F821D993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0346096-2956-7900-2285-A6EF9A7E9A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122DA5C-FDB3-4C9D-F95E-FE20B4172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30FAF-FE3D-F94F-AA14-C5D3BAD32596}" type="datetimeFigureOut">
              <a:rPr kumimoji="1" lang="ko-Kore-KR" altLang="en-US" smtClean="0"/>
              <a:t>2022. 10. 12.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214ED1F-3D7B-61DD-F309-1BE5C2727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FD54AFA-E8AA-DF2D-C074-23A4E092A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3A96F-5DC8-F44C-B3D2-DFCA20EC5A7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10040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622473-F91E-77E4-2A5F-E36A0E438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FD1FC85-7D43-60DB-FD85-52C0AB179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30FAF-FE3D-F94F-AA14-C5D3BAD32596}" type="datetimeFigureOut">
              <a:rPr kumimoji="1" lang="ko-Kore-KR" altLang="en-US" smtClean="0"/>
              <a:t>2022. 10. 12.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688F9E4-4F74-A75A-ECF0-1F1826A5F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35CBC98-250A-E32D-C25E-CCB269CB9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3A96F-5DC8-F44C-B3D2-DFCA20EC5A7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64706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547D871-CC0B-DB31-8BE3-7E14FABB6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30FAF-FE3D-F94F-AA14-C5D3BAD32596}" type="datetimeFigureOut">
              <a:rPr kumimoji="1" lang="ko-Kore-KR" altLang="en-US" smtClean="0"/>
              <a:t>2022. 10. 12.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95585FF-1AC0-A996-6D05-8ABC0072D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0D02EC8-7B22-5707-0C5B-7A697E49E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3A96F-5DC8-F44C-B3D2-DFCA20EC5A7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43744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29CA8F-49E1-5508-C2DC-E686CA3A8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0636B9-5BDD-BD67-8647-9132763F0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6BF3B33-4940-9228-BF78-CBF3307964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C35245F-C272-4DB1-9445-BE7A948D7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30FAF-FE3D-F94F-AA14-C5D3BAD32596}" type="datetimeFigureOut">
              <a:rPr kumimoji="1" lang="ko-Kore-KR" altLang="en-US" smtClean="0"/>
              <a:t>2022. 10. 12.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8F43516-F510-C185-2C46-87A6F6E4D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CC15E14-2D70-9FED-1DF2-DF6A1C454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3A96F-5DC8-F44C-B3D2-DFCA20EC5A7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2595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303CF1-C27C-DB2D-6E2B-9801D472C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9179FC1-72DD-DA4C-026A-FE8CDB9DA2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85AF6D0-EEA3-BC16-88F3-A08AE7E6E4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20BCB4E-C904-9F28-319F-405D0E20F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30FAF-FE3D-F94F-AA14-C5D3BAD32596}" type="datetimeFigureOut">
              <a:rPr kumimoji="1" lang="ko-Kore-KR" altLang="en-US" smtClean="0"/>
              <a:t>2022. 10. 12.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DB7C721-6325-B772-A217-D6449ABDA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8737A1-794A-145C-BDA5-AEF9AA23D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3A96F-5DC8-F44C-B3D2-DFCA20EC5A7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78669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6662199-9FBB-4110-4310-C7B1B2BA9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27D895-2B88-1A86-07D0-C5DFEABEE8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7AB0A3-FD42-2523-16B0-6873228B5E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930FAF-FE3D-F94F-AA14-C5D3BAD32596}" type="datetimeFigureOut">
              <a:rPr kumimoji="1" lang="ko-Kore-KR" altLang="en-US" smtClean="0"/>
              <a:t>2022. 10. 12.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0D285C-9AC2-DAC7-452B-634B645C6D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DF45EC-BD44-0DBB-0C43-668C174E3B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A3A96F-5DC8-F44C-B3D2-DFCA20EC5A7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55719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97C7031E-9157-0CF0-9374-0C522931B186}"/>
              </a:ext>
            </a:extLst>
          </p:cNvPr>
          <p:cNvGrpSpPr/>
          <p:nvPr/>
        </p:nvGrpSpPr>
        <p:grpSpPr>
          <a:xfrm>
            <a:off x="120422" y="203915"/>
            <a:ext cx="4093029" cy="522514"/>
            <a:chOff x="4049485" y="185057"/>
            <a:chExt cx="4093029" cy="522514"/>
          </a:xfrm>
        </p:grpSpPr>
        <p:cxnSp>
          <p:nvCxnSpPr>
            <p:cNvPr id="5" name="직선 연결선[R] 4">
              <a:extLst>
                <a:ext uri="{FF2B5EF4-FFF2-40B4-BE49-F238E27FC236}">
                  <a16:creationId xmlns:a16="http://schemas.microsoft.com/office/drawing/2014/main" id="{6CF65BDE-2A5C-52D4-4786-F7B3DB82A37E}"/>
                </a:ext>
              </a:extLst>
            </p:cNvPr>
            <p:cNvCxnSpPr/>
            <p:nvPr/>
          </p:nvCxnSpPr>
          <p:spPr>
            <a:xfrm>
              <a:off x="4049485" y="707571"/>
              <a:ext cx="4093029" cy="0"/>
            </a:xfrm>
            <a:prstGeom prst="line">
              <a:avLst/>
            </a:prstGeom>
            <a:ln w="19050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B747AE8-A85A-2562-F2E0-F35AB842B6F1}"/>
                </a:ext>
              </a:extLst>
            </p:cNvPr>
            <p:cNvSpPr txBox="1"/>
            <p:nvPr/>
          </p:nvSpPr>
          <p:spPr>
            <a:xfrm>
              <a:off x="4103914" y="185057"/>
              <a:ext cx="39732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ore-KR" altLang="en-US" sz="2400" dirty="0"/>
                <a:t>프로젝트</a:t>
              </a:r>
              <a:r>
                <a:rPr kumimoji="1" lang="ko-KR" altLang="en-US" sz="2400" dirty="0"/>
                <a:t> 개요</a:t>
              </a:r>
              <a:endParaRPr kumimoji="1" lang="ko-Kore-KR" altLang="en-US" sz="2400" dirty="0"/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AB17B8C9-0EA4-0BD4-B428-250640CFE8C3}"/>
              </a:ext>
            </a:extLst>
          </p:cNvPr>
          <p:cNvGrpSpPr/>
          <p:nvPr/>
        </p:nvGrpSpPr>
        <p:grpSpPr>
          <a:xfrm>
            <a:off x="3483794" y="1354210"/>
            <a:ext cx="5224411" cy="5192776"/>
            <a:chOff x="3522642" y="811285"/>
            <a:chExt cx="5224411" cy="5192776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BB3B317-DFDB-6698-126C-A4FFBFF13E7A}"/>
                </a:ext>
              </a:extLst>
            </p:cNvPr>
            <p:cNvSpPr txBox="1"/>
            <p:nvPr/>
          </p:nvSpPr>
          <p:spPr>
            <a:xfrm>
              <a:off x="5230774" y="2667360"/>
              <a:ext cx="1871662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ore-KR" altLang="en-US" sz="3200" dirty="0"/>
                <a:t>이커머스</a:t>
              </a:r>
              <a:r>
                <a:rPr kumimoji="1" lang="ko-KR" altLang="en-US" sz="3200" dirty="0"/>
                <a:t> 비즈니스 목표</a:t>
              </a:r>
              <a:endParaRPr kumimoji="1" lang="ko-Kore-KR" altLang="en-US" sz="3200" dirty="0"/>
            </a:p>
          </p:txBody>
        </p: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F59EB430-5E05-3258-FAFF-5EB84DB59276}"/>
                </a:ext>
              </a:extLst>
            </p:cNvPr>
            <p:cNvGrpSpPr/>
            <p:nvPr/>
          </p:nvGrpSpPr>
          <p:grpSpPr>
            <a:xfrm>
              <a:off x="3643311" y="811285"/>
              <a:ext cx="5103742" cy="5103742"/>
              <a:chOff x="3643311" y="811285"/>
              <a:chExt cx="5103742" cy="5103742"/>
            </a:xfrm>
          </p:grpSpPr>
          <p:sp>
            <p:nvSpPr>
              <p:cNvPr id="9" name="막힌 원호[B] 8">
                <a:extLst>
                  <a:ext uri="{FF2B5EF4-FFF2-40B4-BE49-F238E27FC236}">
                    <a16:creationId xmlns:a16="http://schemas.microsoft.com/office/drawing/2014/main" id="{CF0DAA58-0517-CA07-4790-8A4AC839C038}"/>
                  </a:ext>
                </a:extLst>
              </p:cNvPr>
              <p:cNvSpPr/>
              <p:nvPr/>
            </p:nvSpPr>
            <p:spPr>
              <a:xfrm rot="5400000">
                <a:off x="3643311" y="811285"/>
                <a:ext cx="5103742" cy="5103742"/>
              </a:xfrm>
              <a:prstGeom prst="blockArc">
                <a:avLst>
                  <a:gd name="adj1" fmla="val 10800000"/>
                  <a:gd name="adj2" fmla="val 17982680"/>
                  <a:gd name="adj3" fmla="val 28383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9DBECCB-D1BA-782C-EA7D-0BC3EA590E04}"/>
                  </a:ext>
                </a:extLst>
              </p:cNvPr>
              <p:cNvSpPr txBox="1"/>
              <p:nvPr/>
            </p:nvSpPr>
            <p:spPr>
              <a:xfrm>
                <a:off x="6918252" y="2467305"/>
                <a:ext cx="1828800" cy="40011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ore-KR"/>
                </a:defPPr>
                <a:lvl1pPr algn="ctr">
                  <a:defRPr kumimoji="1"/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ko-Kore-KR" altLang="en-US" sz="2000" dirty="0">
                    <a:solidFill>
                      <a:schemeClr val="tx1"/>
                    </a:solidFill>
                  </a:rPr>
                  <a:t>매출</a:t>
                </a:r>
                <a:r>
                  <a:rPr lang="ko-KR" altLang="en-US" sz="2000" dirty="0">
                    <a:solidFill>
                      <a:schemeClr val="tx1"/>
                    </a:solidFill>
                  </a:rPr>
                  <a:t> 증대</a:t>
                </a:r>
                <a:endParaRPr lang="ko-Kore-KR" altLang="en-US" sz="2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8691B65D-C785-3A3D-E02C-5BEC32848619}"/>
                </a:ext>
              </a:extLst>
            </p:cNvPr>
            <p:cNvGrpSpPr/>
            <p:nvPr/>
          </p:nvGrpSpPr>
          <p:grpSpPr>
            <a:xfrm>
              <a:off x="3614734" y="900319"/>
              <a:ext cx="5103742" cy="5103742"/>
              <a:chOff x="3614734" y="900319"/>
              <a:chExt cx="5103742" cy="5103742"/>
            </a:xfrm>
          </p:grpSpPr>
          <p:sp>
            <p:nvSpPr>
              <p:cNvPr id="10" name="막힌 원호[B] 9">
                <a:extLst>
                  <a:ext uri="{FF2B5EF4-FFF2-40B4-BE49-F238E27FC236}">
                    <a16:creationId xmlns:a16="http://schemas.microsoft.com/office/drawing/2014/main" id="{3B3B06F0-4AA9-070A-8C1B-CEADDC130EBE}"/>
                  </a:ext>
                </a:extLst>
              </p:cNvPr>
              <p:cNvSpPr/>
              <p:nvPr/>
            </p:nvSpPr>
            <p:spPr>
              <a:xfrm rot="12617635">
                <a:off x="3614734" y="900319"/>
                <a:ext cx="5103742" cy="5103742"/>
              </a:xfrm>
              <a:prstGeom prst="blockArc">
                <a:avLst>
                  <a:gd name="adj1" fmla="val 10800000"/>
                  <a:gd name="adj2" fmla="val 17982680"/>
                  <a:gd name="adj3" fmla="val 28383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endParaRPr kumimoji="1" lang="ko-Kore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8E63F3B-B0BF-D366-58D9-953D677CF158}"/>
                  </a:ext>
                </a:extLst>
              </p:cNvPr>
              <p:cNvSpPr txBox="1"/>
              <p:nvPr/>
            </p:nvSpPr>
            <p:spPr>
              <a:xfrm>
                <a:off x="5230774" y="5086782"/>
                <a:ext cx="18288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ko-KR" altLang="en-US" sz="2000" dirty="0"/>
                  <a:t>제품 원가 절감</a:t>
                </a:r>
                <a:endParaRPr kumimoji="1" lang="ko-Kore-KR" altLang="en-US" sz="2000" dirty="0"/>
              </a:p>
            </p:txBody>
          </p:sp>
        </p:grp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48112912-1CE6-00B2-C73A-D32C5C9EE9CC}"/>
                </a:ext>
              </a:extLst>
            </p:cNvPr>
            <p:cNvGrpSpPr/>
            <p:nvPr/>
          </p:nvGrpSpPr>
          <p:grpSpPr>
            <a:xfrm>
              <a:off x="3522642" y="817785"/>
              <a:ext cx="5139516" cy="5103742"/>
              <a:chOff x="3522642" y="817785"/>
              <a:chExt cx="5139516" cy="5103742"/>
            </a:xfrm>
          </p:grpSpPr>
          <p:sp>
            <p:nvSpPr>
              <p:cNvPr id="11" name="막힌 원호[B] 10">
                <a:extLst>
                  <a:ext uri="{FF2B5EF4-FFF2-40B4-BE49-F238E27FC236}">
                    <a16:creationId xmlns:a16="http://schemas.microsoft.com/office/drawing/2014/main" id="{85DA5BD6-4367-3C37-C60E-64F2BDC7816B}"/>
                  </a:ext>
                </a:extLst>
              </p:cNvPr>
              <p:cNvSpPr/>
              <p:nvPr/>
            </p:nvSpPr>
            <p:spPr>
              <a:xfrm rot="19791036">
                <a:off x="3558416" y="817785"/>
                <a:ext cx="5103742" cy="5103742"/>
              </a:xfrm>
              <a:prstGeom prst="blockArc">
                <a:avLst>
                  <a:gd name="adj1" fmla="val 10800000"/>
                  <a:gd name="adj2" fmla="val 17982680"/>
                  <a:gd name="adj3" fmla="val 28383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1EF3371-5A3A-4BFF-3979-86E4CDC20C00}"/>
                  </a:ext>
                </a:extLst>
              </p:cNvPr>
              <p:cNvSpPr txBox="1"/>
              <p:nvPr/>
            </p:nvSpPr>
            <p:spPr>
              <a:xfrm>
                <a:off x="3522642" y="2467305"/>
                <a:ext cx="18288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ko-KR" altLang="en-US" sz="2000" dirty="0"/>
                  <a:t>판관비 절감</a:t>
                </a:r>
                <a:endParaRPr kumimoji="1" lang="ko-Kore-KR" altLang="en-US" sz="2000" dirty="0"/>
              </a:p>
            </p:txBody>
          </p:sp>
        </p:grpSp>
      </p:grpSp>
      <p:pic>
        <p:nvPicPr>
          <p:cNvPr id="20" name="카메라 19">
            <a:extLst>
              <a:ext uri="{FF2B5EF4-FFF2-40B4-BE49-F238E27FC236}">
                <a16:creationId xmlns:a16="http://schemas.microsoft.com/office/drawing/2014/main" id="{F99B844F-BB91-75FD-9582-9849AC232430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92304" y="0"/>
            <a:ext cx="2399696" cy="1349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657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97C7031E-9157-0CF0-9374-0C522931B186}"/>
              </a:ext>
            </a:extLst>
          </p:cNvPr>
          <p:cNvGrpSpPr/>
          <p:nvPr/>
        </p:nvGrpSpPr>
        <p:grpSpPr>
          <a:xfrm>
            <a:off x="120422" y="203915"/>
            <a:ext cx="4093029" cy="522514"/>
            <a:chOff x="4049485" y="185057"/>
            <a:chExt cx="4093029" cy="522514"/>
          </a:xfrm>
        </p:grpSpPr>
        <p:cxnSp>
          <p:nvCxnSpPr>
            <p:cNvPr id="5" name="직선 연결선[R] 4">
              <a:extLst>
                <a:ext uri="{FF2B5EF4-FFF2-40B4-BE49-F238E27FC236}">
                  <a16:creationId xmlns:a16="http://schemas.microsoft.com/office/drawing/2014/main" id="{6CF65BDE-2A5C-52D4-4786-F7B3DB82A37E}"/>
                </a:ext>
              </a:extLst>
            </p:cNvPr>
            <p:cNvCxnSpPr/>
            <p:nvPr/>
          </p:nvCxnSpPr>
          <p:spPr>
            <a:xfrm>
              <a:off x="4049485" y="707571"/>
              <a:ext cx="4093029" cy="0"/>
            </a:xfrm>
            <a:prstGeom prst="line">
              <a:avLst/>
            </a:prstGeom>
            <a:ln w="19050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B747AE8-A85A-2562-F2E0-F35AB842B6F1}"/>
                </a:ext>
              </a:extLst>
            </p:cNvPr>
            <p:cNvSpPr txBox="1"/>
            <p:nvPr/>
          </p:nvSpPr>
          <p:spPr>
            <a:xfrm>
              <a:off x="4103914" y="185057"/>
              <a:ext cx="39732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ore-KR" altLang="en-US" sz="2400" dirty="0"/>
                <a:t>프로젝트</a:t>
              </a:r>
              <a:r>
                <a:rPr kumimoji="1" lang="ko-KR" altLang="en-US" sz="2400" dirty="0"/>
                <a:t> 개요</a:t>
              </a:r>
              <a:endParaRPr kumimoji="1" lang="ko-Kore-KR" altLang="en-US" sz="2400" dirty="0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4BB3B317-DFDB-6698-126C-A4FFBFF13E7A}"/>
              </a:ext>
            </a:extLst>
          </p:cNvPr>
          <p:cNvSpPr txBox="1"/>
          <p:nvPr/>
        </p:nvSpPr>
        <p:spPr>
          <a:xfrm>
            <a:off x="5191926" y="3210285"/>
            <a:ext cx="187166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ore-KR" altLang="en-US" sz="3200" dirty="0"/>
              <a:t>이커머스</a:t>
            </a:r>
            <a:r>
              <a:rPr kumimoji="1" lang="ko-KR" altLang="en-US" sz="3200" dirty="0"/>
              <a:t> 비즈니스 목표</a:t>
            </a:r>
            <a:endParaRPr kumimoji="1" lang="ko-Kore-KR" altLang="en-US" sz="3200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CA0F677C-74B2-085F-7FAC-16C527DA3299}"/>
              </a:ext>
            </a:extLst>
          </p:cNvPr>
          <p:cNvGrpSpPr/>
          <p:nvPr/>
        </p:nvGrpSpPr>
        <p:grpSpPr>
          <a:xfrm>
            <a:off x="3604462" y="846977"/>
            <a:ext cx="5610975" cy="5610975"/>
            <a:chOff x="3604463" y="1354210"/>
            <a:chExt cx="5103742" cy="5103742"/>
          </a:xfrm>
        </p:grpSpPr>
        <p:sp>
          <p:nvSpPr>
            <p:cNvPr id="9" name="막힌 원호[B] 8">
              <a:extLst>
                <a:ext uri="{FF2B5EF4-FFF2-40B4-BE49-F238E27FC236}">
                  <a16:creationId xmlns:a16="http://schemas.microsoft.com/office/drawing/2014/main" id="{CF0DAA58-0517-CA07-4790-8A4AC839C038}"/>
                </a:ext>
              </a:extLst>
            </p:cNvPr>
            <p:cNvSpPr/>
            <p:nvPr/>
          </p:nvSpPr>
          <p:spPr>
            <a:xfrm rot="5400000">
              <a:off x="3604463" y="1354210"/>
              <a:ext cx="5103742" cy="5103742"/>
            </a:xfrm>
            <a:prstGeom prst="blockArc">
              <a:avLst>
                <a:gd name="adj1" fmla="val 10800000"/>
                <a:gd name="adj2" fmla="val 17982680"/>
                <a:gd name="adj3" fmla="val 28383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9DBECCB-D1BA-782C-EA7D-0BC3EA590E04}"/>
                </a:ext>
              </a:extLst>
            </p:cNvPr>
            <p:cNvSpPr txBox="1"/>
            <p:nvPr/>
          </p:nvSpPr>
          <p:spPr>
            <a:xfrm>
              <a:off x="6879404" y="3010230"/>
              <a:ext cx="1828800" cy="40011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ore-KR"/>
              </a:defPPr>
              <a:lvl1pPr algn="ctr">
                <a:defRPr kumimoji="1"/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ko-Kore-KR" altLang="en-US" sz="2000" dirty="0">
                  <a:solidFill>
                    <a:schemeClr val="tx1"/>
                  </a:solidFill>
                </a:rPr>
                <a:t>매출</a:t>
              </a:r>
              <a:r>
                <a:rPr lang="ko-KR" altLang="en-US" sz="2000" dirty="0">
                  <a:solidFill>
                    <a:schemeClr val="tx1"/>
                  </a:solidFill>
                </a:rPr>
                <a:t> 증대</a:t>
              </a:r>
              <a:endParaRPr lang="ko-Kore-KR" altLang="en-US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8691B65D-C785-3A3D-E02C-5BEC32848619}"/>
              </a:ext>
            </a:extLst>
          </p:cNvPr>
          <p:cNvGrpSpPr/>
          <p:nvPr/>
        </p:nvGrpSpPr>
        <p:grpSpPr>
          <a:xfrm>
            <a:off x="3575886" y="1443244"/>
            <a:ext cx="5103742" cy="5103742"/>
            <a:chOff x="3614734" y="900319"/>
            <a:chExt cx="5103742" cy="5103742"/>
          </a:xfrm>
        </p:grpSpPr>
        <p:sp>
          <p:nvSpPr>
            <p:cNvPr id="10" name="막힌 원호[B] 9">
              <a:extLst>
                <a:ext uri="{FF2B5EF4-FFF2-40B4-BE49-F238E27FC236}">
                  <a16:creationId xmlns:a16="http://schemas.microsoft.com/office/drawing/2014/main" id="{3B3B06F0-4AA9-070A-8C1B-CEADDC130EBE}"/>
                </a:ext>
              </a:extLst>
            </p:cNvPr>
            <p:cNvSpPr/>
            <p:nvPr/>
          </p:nvSpPr>
          <p:spPr>
            <a:xfrm rot="12617635">
              <a:off x="3614734" y="900319"/>
              <a:ext cx="5103742" cy="5103742"/>
            </a:xfrm>
            <a:prstGeom prst="blockArc">
              <a:avLst>
                <a:gd name="adj1" fmla="val 10800000"/>
                <a:gd name="adj2" fmla="val 17982680"/>
                <a:gd name="adj3" fmla="val 28383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endParaRPr kumimoji="1" lang="ko-Kore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8E63F3B-B0BF-D366-58D9-953D677CF158}"/>
                </a:ext>
              </a:extLst>
            </p:cNvPr>
            <p:cNvSpPr txBox="1"/>
            <p:nvPr/>
          </p:nvSpPr>
          <p:spPr>
            <a:xfrm>
              <a:off x="5230774" y="5086782"/>
              <a:ext cx="1828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2000" dirty="0"/>
                <a:t>제품 원가 절감</a:t>
              </a:r>
              <a:endParaRPr kumimoji="1" lang="ko-Kore-KR" altLang="en-US" sz="2000" dirty="0"/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48112912-1CE6-00B2-C73A-D32C5C9EE9CC}"/>
              </a:ext>
            </a:extLst>
          </p:cNvPr>
          <p:cNvGrpSpPr/>
          <p:nvPr/>
        </p:nvGrpSpPr>
        <p:grpSpPr>
          <a:xfrm>
            <a:off x="3483794" y="1360710"/>
            <a:ext cx="5139516" cy="5103742"/>
            <a:chOff x="3522642" y="817785"/>
            <a:chExt cx="5139516" cy="5103742"/>
          </a:xfrm>
        </p:grpSpPr>
        <p:sp>
          <p:nvSpPr>
            <p:cNvPr id="11" name="막힌 원호[B] 10">
              <a:extLst>
                <a:ext uri="{FF2B5EF4-FFF2-40B4-BE49-F238E27FC236}">
                  <a16:creationId xmlns:a16="http://schemas.microsoft.com/office/drawing/2014/main" id="{85DA5BD6-4367-3C37-C60E-64F2BDC7816B}"/>
                </a:ext>
              </a:extLst>
            </p:cNvPr>
            <p:cNvSpPr/>
            <p:nvPr/>
          </p:nvSpPr>
          <p:spPr>
            <a:xfrm rot="19791036">
              <a:off x="3558416" y="817785"/>
              <a:ext cx="5103742" cy="5103742"/>
            </a:xfrm>
            <a:prstGeom prst="blockArc">
              <a:avLst>
                <a:gd name="adj1" fmla="val 10800000"/>
                <a:gd name="adj2" fmla="val 17982680"/>
                <a:gd name="adj3" fmla="val 28383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1EF3371-5A3A-4BFF-3979-86E4CDC20C00}"/>
                </a:ext>
              </a:extLst>
            </p:cNvPr>
            <p:cNvSpPr txBox="1"/>
            <p:nvPr/>
          </p:nvSpPr>
          <p:spPr>
            <a:xfrm>
              <a:off x="3522642" y="2467305"/>
              <a:ext cx="1828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2000" dirty="0"/>
                <a:t>판관비 절감</a:t>
              </a:r>
              <a:endParaRPr kumimoji="1" lang="ko-Kore-KR" altLang="en-US" sz="2000" dirty="0"/>
            </a:p>
          </p:txBody>
        </p:sp>
      </p:grpSp>
      <p:pic>
        <p:nvPicPr>
          <p:cNvPr id="3" name="카메라 2">
            <a:extLst>
              <a:ext uri="{FF2B5EF4-FFF2-40B4-BE49-F238E27FC236}">
                <a16:creationId xmlns:a16="http://schemas.microsoft.com/office/drawing/2014/main" id="{DE4B4B61-0D5C-FD2B-A435-D2F6D5BDDA97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92304" y="0"/>
            <a:ext cx="2399696" cy="1349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741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97C7031E-9157-0CF0-9374-0C522931B186}"/>
              </a:ext>
            </a:extLst>
          </p:cNvPr>
          <p:cNvGrpSpPr/>
          <p:nvPr/>
        </p:nvGrpSpPr>
        <p:grpSpPr>
          <a:xfrm>
            <a:off x="120422" y="203915"/>
            <a:ext cx="4093029" cy="522514"/>
            <a:chOff x="4049485" y="185057"/>
            <a:chExt cx="4093029" cy="522514"/>
          </a:xfrm>
        </p:grpSpPr>
        <p:cxnSp>
          <p:nvCxnSpPr>
            <p:cNvPr id="5" name="직선 연결선[R] 4">
              <a:extLst>
                <a:ext uri="{FF2B5EF4-FFF2-40B4-BE49-F238E27FC236}">
                  <a16:creationId xmlns:a16="http://schemas.microsoft.com/office/drawing/2014/main" id="{6CF65BDE-2A5C-52D4-4786-F7B3DB82A37E}"/>
                </a:ext>
              </a:extLst>
            </p:cNvPr>
            <p:cNvCxnSpPr/>
            <p:nvPr/>
          </p:nvCxnSpPr>
          <p:spPr>
            <a:xfrm>
              <a:off x="4049485" y="707571"/>
              <a:ext cx="4093029" cy="0"/>
            </a:xfrm>
            <a:prstGeom prst="line">
              <a:avLst/>
            </a:prstGeom>
            <a:ln w="19050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B747AE8-A85A-2562-F2E0-F35AB842B6F1}"/>
                </a:ext>
              </a:extLst>
            </p:cNvPr>
            <p:cNvSpPr txBox="1"/>
            <p:nvPr/>
          </p:nvSpPr>
          <p:spPr>
            <a:xfrm>
              <a:off x="4103914" y="185057"/>
              <a:ext cx="39732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2400" dirty="0"/>
                <a:t>데이터 소개</a:t>
              </a:r>
              <a:endParaRPr kumimoji="1" lang="ko-Kore-KR" altLang="en-US" sz="2400" dirty="0"/>
            </a:p>
          </p:txBody>
        </p:sp>
      </p:grpSp>
      <p:pic>
        <p:nvPicPr>
          <p:cNvPr id="3" name="카메라 2">
            <a:extLst>
              <a:ext uri="{FF2B5EF4-FFF2-40B4-BE49-F238E27FC236}">
                <a16:creationId xmlns:a16="http://schemas.microsoft.com/office/drawing/2014/main" id="{DE4B4B61-0D5C-FD2B-A435-D2F6D5BDDA97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92304" y="0"/>
            <a:ext cx="2399696" cy="134982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88A2C2A-A4AC-D336-807A-694AC48D112A}"/>
              </a:ext>
            </a:extLst>
          </p:cNvPr>
          <p:cNvSpPr txBox="1"/>
          <p:nvPr/>
        </p:nvSpPr>
        <p:spPr>
          <a:xfrm>
            <a:off x="174851" y="1997839"/>
            <a:ext cx="1159073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sz="2000" dirty="0" err="1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event_time</a:t>
            </a:r>
            <a:r>
              <a:rPr lang="en" altLang="ko-Kore-KR" sz="2000" dirty="0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 : </a:t>
            </a:r>
            <a:r>
              <a:rPr lang="ko-KR" altLang="en-US" sz="2000" dirty="0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이벤트 발생 시간 </a:t>
            </a:r>
            <a:r>
              <a:rPr lang="en-US" altLang="ko-KR" sz="2000" dirty="0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| 2019-10-01 ~ 2019-10-31</a:t>
            </a:r>
          </a:p>
          <a:p>
            <a:r>
              <a:rPr lang="en" altLang="ko-Kore-KR" sz="2000" dirty="0" err="1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event_type</a:t>
            </a:r>
            <a:r>
              <a:rPr lang="en" altLang="ko-Kore-KR" sz="2000" dirty="0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 : </a:t>
            </a:r>
            <a:r>
              <a:rPr lang="ko-KR" altLang="en-US" sz="2000" dirty="0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유저 행동 유형 </a:t>
            </a:r>
            <a:r>
              <a:rPr lang="en-US" altLang="ko-KR" sz="2000" dirty="0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| </a:t>
            </a:r>
            <a:r>
              <a:rPr lang="en" altLang="ko-Kore-KR" sz="2000" dirty="0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view, purchase, cart</a:t>
            </a:r>
          </a:p>
          <a:p>
            <a:r>
              <a:rPr lang="en" altLang="ko-Kore-KR" sz="2000" dirty="0" err="1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product_id</a:t>
            </a:r>
            <a:r>
              <a:rPr lang="en" altLang="ko-Kore-KR" sz="2000" dirty="0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 : </a:t>
            </a:r>
            <a:r>
              <a:rPr lang="ko-KR" altLang="en-US" sz="2000" dirty="0">
                <a:latin typeface="NanumGothic" panose="020D0604000000000000" pitchFamily="34" charset="-127"/>
                <a:ea typeface="NanumGothic" panose="020D0604000000000000" pitchFamily="34" charset="-127"/>
              </a:rPr>
              <a:t>제</a:t>
            </a:r>
            <a:r>
              <a:rPr lang="ko-KR" altLang="en-US" sz="2000" dirty="0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품 </a:t>
            </a:r>
            <a:r>
              <a:rPr lang="en" altLang="ko-Kore-KR" sz="2000" dirty="0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ID | </a:t>
            </a:r>
            <a:r>
              <a:rPr lang="ko-KR" altLang="en-US" sz="2000" dirty="0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유니크 </a:t>
            </a:r>
            <a:r>
              <a:rPr lang="en-US" altLang="ko-KR" sz="2000" dirty="0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166744</a:t>
            </a:r>
            <a:r>
              <a:rPr lang="ko-KR" altLang="en-US" sz="2000" dirty="0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개</a:t>
            </a:r>
          </a:p>
          <a:p>
            <a:r>
              <a:rPr lang="en" altLang="ko-Kore-KR" sz="2000" dirty="0" err="1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category_id</a:t>
            </a:r>
            <a:r>
              <a:rPr lang="en" altLang="ko-Kore-KR" sz="2000" dirty="0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 : </a:t>
            </a:r>
            <a:r>
              <a:rPr lang="ko-KR" altLang="en-US" sz="2000" dirty="0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카테고리 </a:t>
            </a:r>
            <a:r>
              <a:rPr lang="en" altLang="ko-Kore-KR" sz="2000" dirty="0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ID</a:t>
            </a:r>
            <a:endParaRPr lang="ko-KR" altLang="en-US" sz="2000" dirty="0">
              <a:effectLst/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r>
              <a:rPr lang="en" altLang="ko-Kore-KR" sz="2000" dirty="0" err="1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category_code</a:t>
            </a:r>
            <a:r>
              <a:rPr lang="en" altLang="ko-Kore-KR" sz="2000" dirty="0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 : </a:t>
            </a:r>
            <a:r>
              <a:rPr lang="ko-KR" altLang="en-US" sz="2000" dirty="0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카테고리 코드 </a:t>
            </a:r>
            <a:r>
              <a:rPr lang="en-US" altLang="ko-KR" sz="2000" dirty="0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| </a:t>
            </a:r>
            <a:r>
              <a:rPr lang="ko-KR" altLang="en-US" sz="2000" dirty="0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제품이 속한 카테고리류</a:t>
            </a:r>
            <a:endParaRPr lang="en-US" altLang="ko-KR" sz="2000" dirty="0">
              <a:effectLst/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r>
              <a:rPr lang="en" altLang="ko-Kore-KR" sz="2000" dirty="0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brand : </a:t>
            </a:r>
            <a:r>
              <a:rPr lang="ko-KR" altLang="en-US" sz="2000" dirty="0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브랜드</a:t>
            </a:r>
            <a:endParaRPr lang="en-US" altLang="ko-KR" sz="2000" dirty="0">
              <a:effectLst/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r>
              <a:rPr lang="en" altLang="ko-Kore-KR" sz="2000" dirty="0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price : </a:t>
            </a:r>
            <a:r>
              <a:rPr lang="ko-KR" altLang="en-US" sz="2000" dirty="0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가격</a:t>
            </a:r>
          </a:p>
          <a:p>
            <a:r>
              <a:rPr lang="en" altLang="ko-Kore-KR" sz="2000" dirty="0" err="1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user_id</a:t>
            </a:r>
            <a:r>
              <a:rPr lang="en" altLang="ko-Kore-KR" sz="2000" dirty="0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 : </a:t>
            </a:r>
            <a:r>
              <a:rPr lang="ko-KR" altLang="en-US" sz="2000" dirty="0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유저 아이디 </a:t>
            </a:r>
            <a:r>
              <a:rPr lang="en-US" altLang="ko-KR" sz="2000" dirty="0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| </a:t>
            </a:r>
            <a:r>
              <a:rPr lang="ko-KR" altLang="en-US" sz="2000" dirty="0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유니크 </a:t>
            </a:r>
            <a:r>
              <a:rPr lang="en-US" altLang="ko-KR" sz="2000" dirty="0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3019274</a:t>
            </a:r>
            <a:r>
              <a:rPr lang="ko-KR" altLang="en-US" sz="2000" dirty="0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개</a:t>
            </a:r>
          </a:p>
          <a:p>
            <a:r>
              <a:rPr lang="en" altLang="ko-Kore-KR" sz="2000" dirty="0" err="1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user_session</a:t>
            </a:r>
            <a:r>
              <a:rPr lang="en" altLang="ko-Kore-KR" sz="2000" dirty="0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 : </a:t>
            </a:r>
            <a:r>
              <a:rPr lang="ko-KR" altLang="en-US" sz="2000" dirty="0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유저 세션</a:t>
            </a:r>
          </a:p>
        </p:txBody>
      </p:sp>
    </p:spTree>
    <p:extLst>
      <p:ext uri="{BB962C8B-B14F-4D97-AF65-F5344CB8AC3E}">
        <p14:creationId xmlns:p14="http://schemas.microsoft.com/office/powerpoint/2010/main" val="2712961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MI Commerce Series 3_KR_v1.7_1">
            <a:extLst>
              <a:ext uri="{FF2B5EF4-FFF2-40B4-BE49-F238E27FC236}">
                <a16:creationId xmlns:a16="http://schemas.microsoft.com/office/drawing/2014/main" id="{F3B94B95-06EF-7229-43C6-57445867F4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3" y="848131"/>
            <a:ext cx="12192000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97C7031E-9157-0CF0-9374-0C522931B186}"/>
              </a:ext>
            </a:extLst>
          </p:cNvPr>
          <p:cNvGrpSpPr/>
          <p:nvPr/>
        </p:nvGrpSpPr>
        <p:grpSpPr>
          <a:xfrm>
            <a:off x="120422" y="203915"/>
            <a:ext cx="4093029" cy="522514"/>
            <a:chOff x="4049485" y="185057"/>
            <a:chExt cx="4093029" cy="522514"/>
          </a:xfrm>
        </p:grpSpPr>
        <p:cxnSp>
          <p:nvCxnSpPr>
            <p:cNvPr id="5" name="직선 연결선[R] 4">
              <a:extLst>
                <a:ext uri="{FF2B5EF4-FFF2-40B4-BE49-F238E27FC236}">
                  <a16:creationId xmlns:a16="http://schemas.microsoft.com/office/drawing/2014/main" id="{6CF65BDE-2A5C-52D4-4786-F7B3DB82A37E}"/>
                </a:ext>
              </a:extLst>
            </p:cNvPr>
            <p:cNvCxnSpPr/>
            <p:nvPr/>
          </p:nvCxnSpPr>
          <p:spPr>
            <a:xfrm>
              <a:off x="4049485" y="707571"/>
              <a:ext cx="4093029" cy="0"/>
            </a:xfrm>
            <a:prstGeom prst="line">
              <a:avLst/>
            </a:prstGeom>
            <a:ln w="19050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B747AE8-A85A-2562-F2E0-F35AB842B6F1}"/>
                </a:ext>
              </a:extLst>
            </p:cNvPr>
            <p:cNvSpPr txBox="1"/>
            <p:nvPr/>
          </p:nvSpPr>
          <p:spPr>
            <a:xfrm>
              <a:off x="4103914" y="185057"/>
              <a:ext cx="39732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2400" dirty="0"/>
                <a:t>Why </a:t>
              </a:r>
              <a:r>
                <a:rPr kumimoji="1" lang="ko-KR" altLang="en-US" sz="2400" dirty="0"/>
                <a:t>추천시스템 구축</a:t>
              </a:r>
              <a:r>
                <a:rPr kumimoji="1" lang="en-US" altLang="ko-KR" sz="2400" dirty="0"/>
                <a:t>?</a:t>
              </a:r>
              <a:endParaRPr kumimoji="1" lang="ko-Kore-KR" altLang="en-US" sz="2400" dirty="0"/>
            </a:p>
          </p:txBody>
        </p:sp>
      </p:grpSp>
      <p:pic>
        <p:nvPicPr>
          <p:cNvPr id="3" name="카메라 2">
            <a:extLst>
              <a:ext uri="{FF2B5EF4-FFF2-40B4-BE49-F238E27FC236}">
                <a16:creationId xmlns:a16="http://schemas.microsoft.com/office/drawing/2014/main" id="{DE4B4B61-0D5C-FD2B-A435-D2F6D5BDDA97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92304" y="0"/>
            <a:ext cx="2399696" cy="134982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88A2C2A-A4AC-D336-807A-694AC48D112A}"/>
              </a:ext>
            </a:extLst>
          </p:cNvPr>
          <p:cNvSpPr txBox="1"/>
          <p:nvPr/>
        </p:nvSpPr>
        <p:spPr>
          <a:xfrm>
            <a:off x="2023571" y="5770433"/>
            <a:ext cx="323691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dirty="0" err="1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이커머스의</a:t>
            </a:r>
            <a:r>
              <a:rPr lang="ko-KR" altLang="en-US" sz="2000" dirty="0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 시장 규모 </a:t>
            </a:r>
            <a:r>
              <a:rPr lang="ko-KR" altLang="en-US" sz="2800" dirty="0">
                <a:solidFill>
                  <a:schemeClr val="accent2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증가</a:t>
            </a:r>
            <a:endParaRPr lang="ko-KR" altLang="en-US" sz="2000" dirty="0">
              <a:solidFill>
                <a:schemeClr val="accent2"/>
              </a:solidFill>
              <a:effectLst/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96A529F-9CC8-BCAD-242E-9230982653FE}"/>
              </a:ext>
            </a:extLst>
          </p:cNvPr>
          <p:cNvSpPr txBox="1"/>
          <p:nvPr/>
        </p:nvSpPr>
        <p:spPr>
          <a:xfrm>
            <a:off x="7284054" y="5784721"/>
            <a:ext cx="25082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dirty="0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제품 구매 시간 </a:t>
            </a:r>
            <a:r>
              <a:rPr lang="ko-KR" altLang="en-US" sz="2800" dirty="0">
                <a:solidFill>
                  <a:schemeClr val="accent2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지연</a:t>
            </a:r>
          </a:p>
        </p:txBody>
      </p:sp>
    </p:spTree>
    <p:extLst>
      <p:ext uri="{BB962C8B-B14F-4D97-AF65-F5344CB8AC3E}">
        <p14:creationId xmlns:p14="http://schemas.microsoft.com/office/powerpoint/2010/main" val="3048077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97C7031E-9157-0CF0-9374-0C522931B186}"/>
              </a:ext>
            </a:extLst>
          </p:cNvPr>
          <p:cNvGrpSpPr/>
          <p:nvPr/>
        </p:nvGrpSpPr>
        <p:grpSpPr>
          <a:xfrm>
            <a:off x="120422" y="203915"/>
            <a:ext cx="4093029" cy="522514"/>
            <a:chOff x="4049485" y="185057"/>
            <a:chExt cx="4093029" cy="522514"/>
          </a:xfrm>
        </p:grpSpPr>
        <p:cxnSp>
          <p:nvCxnSpPr>
            <p:cNvPr id="5" name="직선 연결선[R] 4">
              <a:extLst>
                <a:ext uri="{FF2B5EF4-FFF2-40B4-BE49-F238E27FC236}">
                  <a16:creationId xmlns:a16="http://schemas.microsoft.com/office/drawing/2014/main" id="{6CF65BDE-2A5C-52D4-4786-F7B3DB82A37E}"/>
                </a:ext>
              </a:extLst>
            </p:cNvPr>
            <p:cNvCxnSpPr/>
            <p:nvPr/>
          </p:nvCxnSpPr>
          <p:spPr>
            <a:xfrm>
              <a:off x="4049485" y="707571"/>
              <a:ext cx="4093029" cy="0"/>
            </a:xfrm>
            <a:prstGeom prst="line">
              <a:avLst/>
            </a:prstGeom>
            <a:ln w="19050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B747AE8-A85A-2562-F2E0-F35AB842B6F1}"/>
                </a:ext>
              </a:extLst>
            </p:cNvPr>
            <p:cNvSpPr txBox="1"/>
            <p:nvPr/>
          </p:nvSpPr>
          <p:spPr>
            <a:xfrm>
              <a:off x="4103914" y="185057"/>
              <a:ext cx="39732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2400" dirty="0"/>
                <a:t>Why </a:t>
              </a:r>
              <a:r>
                <a:rPr kumimoji="1" lang="ko-KR" altLang="en-US" sz="2400" dirty="0"/>
                <a:t>추천시스템 구축</a:t>
              </a:r>
              <a:r>
                <a:rPr kumimoji="1" lang="en-US" altLang="ko-KR" sz="2400" dirty="0"/>
                <a:t>?</a:t>
              </a:r>
              <a:endParaRPr kumimoji="1" lang="ko-Kore-KR" altLang="en-US" sz="2400" dirty="0"/>
            </a:p>
          </p:txBody>
        </p:sp>
      </p:grpSp>
      <p:pic>
        <p:nvPicPr>
          <p:cNvPr id="3" name="카메라 2">
            <a:extLst>
              <a:ext uri="{FF2B5EF4-FFF2-40B4-BE49-F238E27FC236}">
                <a16:creationId xmlns:a16="http://schemas.microsoft.com/office/drawing/2014/main" id="{DE4B4B61-0D5C-FD2B-A435-D2F6D5BDDA97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92304" y="0"/>
            <a:ext cx="2399696" cy="134982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F9113BF-81B3-D4C1-657C-08DC42A7B767}"/>
              </a:ext>
            </a:extLst>
          </p:cNvPr>
          <p:cNvSpPr txBox="1"/>
          <p:nvPr/>
        </p:nvSpPr>
        <p:spPr>
          <a:xfrm>
            <a:off x="580336" y="1013165"/>
            <a:ext cx="605064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dirty="0">
                <a:solidFill>
                  <a:schemeClr val="bg1">
                    <a:lumMod val="6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⌜웹 로그 분석을 통한 소비자 구매지연행동 연구⌟ 논문</a:t>
            </a:r>
            <a:endParaRPr lang="ko-KR" altLang="en-US" sz="2800" dirty="0">
              <a:solidFill>
                <a:schemeClr val="bg1">
                  <a:lumMod val="6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74317E6B-487C-BFA7-F9C1-1FD39288296C}"/>
              </a:ext>
            </a:extLst>
          </p:cNvPr>
          <p:cNvGrpSpPr/>
          <p:nvPr/>
        </p:nvGrpSpPr>
        <p:grpSpPr>
          <a:xfrm>
            <a:off x="8185531" y="1887336"/>
            <a:ext cx="3251200" cy="4122005"/>
            <a:chOff x="1199849" y="2060473"/>
            <a:chExt cx="3251200" cy="4122005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2FE337FF-42D7-B941-49C5-3353433155B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99849" y="2060473"/>
              <a:ext cx="3251200" cy="3251200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727DC4D-F128-B8AB-1AFA-3387278255C1}"/>
                </a:ext>
              </a:extLst>
            </p:cNvPr>
            <p:cNvSpPr txBox="1"/>
            <p:nvPr/>
          </p:nvSpPr>
          <p:spPr>
            <a:xfrm>
              <a:off x="1571324" y="5659258"/>
              <a:ext cx="250825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2000" dirty="0">
                  <a:effectLst/>
                  <a:latin typeface="NanumGothic" panose="020D0604000000000000" pitchFamily="34" charset="-127"/>
                  <a:ea typeface="NanumGothic" panose="020D0604000000000000" pitchFamily="34" charset="-127"/>
                </a:rPr>
                <a:t>제품 구매 </a:t>
              </a:r>
              <a:r>
                <a:rPr lang="ko-KR" altLang="en-US" sz="2800" dirty="0">
                  <a:solidFill>
                    <a:schemeClr val="accent2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지연</a:t>
              </a: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77887816-6281-F685-2B6F-8939264BD0F5}"/>
              </a:ext>
            </a:extLst>
          </p:cNvPr>
          <p:cNvGrpSpPr/>
          <p:nvPr/>
        </p:nvGrpSpPr>
        <p:grpSpPr>
          <a:xfrm>
            <a:off x="755271" y="1887336"/>
            <a:ext cx="3251200" cy="4122005"/>
            <a:chOff x="962251" y="1915911"/>
            <a:chExt cx="3251200" cy="4122005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E96A529F-9CC8-BCAD-242E-9230982653FE}"/>
                </a:ext>
              </a:extLst>
            </p:cNvPr>
            <p:cNvSpPr txBox="1"/>
            <p:nvPr/>
          </p:nvSpPr>
          <p:spPr>
            <a:xfrm>
              <a:off x="1411733" y="5514696"/>
              <a:ext cx="250825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2000" dirty="0">
                  <a:effectLst/>
                  <a:latin typeface="NanumGothic" panose="020D0604000000000000" pitchFamily="34" charset="-127"/>
                  <a:ea typeface="NanumGothic" panose="020D0604000000000000" pitchFamily="34" charset="-127"/>
                </a:rPr>
                <a:t>대안이 너무 </a:t>
              </a:r>
              <a:r>
                <a:rPr lang="ko-KR" altLang="en-US" sz="2800" dirty="0">
                  <a:solidFill>
                    <a:schemeClr val="accent2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많음</a:t>
              </a:r>
            </a:p>
          </p:txBody>
        </p:sp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05D7AD49-669A-CA9C-C264-76DDD1800E0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62251" y="1915911"/>
              <a:ext cx="3251200" cy="3251200"/>
            </a:xfrm>
            <a:prstGeom prst="rect">
              <a:avLst/>
            </a:prstGeom>
          </p:spPr>
        </p:pic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1A64BD3A-62FF-71E3-4F8B-6F00CAB04F87}"/>
              </a:ext>
            </a:extLst>
          </p:cNvPr>
          <p:cNvGrpSpPr/>
          <p:nvPr/>
        </p:nvGrpSpPr>
        <p:grpSpPr>
          <a:xfrm>
            <a:off x="4470400" y="1887336"/>
            <a:ext cx="3251200" cy="4116308"/>
            <a:chOff x="4470400" y="1887336"/>
            <a:chExt cx="3251200" cy="4116308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7811595-4F93-9773-D43F-E20986171132}"/>
                </a:ext>
              </a:extLst>
            </p:cNvPr>
            <p:cNvSpPr txBox="1"/>
            <p:nvPr/>
          </p:nvSpPr>
          <p:spPr>
            <a:xfrm>
              <a:off x="4841875" y="5480424"/>
              <a:ext cx="250825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2800" dirty="0">
                  <a:solidFill>
                    <a:schemeClr val="accent2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부정</a:t>
              </a:r>
              <a:r>
                <a:rPr lang="ko-KR" altLang="en-US" sz="2000" dirty="0">
                  <a:effectLst/>
                  <a:latin typeface="NanumGothic" panose="020D0604000000000000" pitchFamily="34" charset="-127"/>
                  <a:ea typeface="NanumGothic" panose="020D0604000000000000" pitchFamily="34" charset="-127"/>
                </a:rPr>
                <a:t>적인 감정</a:t>
              </a:r>
              <a:endParaRPr lang="ko-KR" altLang="en-US" sz="2800" dirty="0">
                <a:solidFill>
                  <a:schemeClr val="accent2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13308FBD-3610-E5A3-A9DF-5C3004023BE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470400" y="1887336"/>
              <a:ext cx="3251200" cy="3251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87856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97C7031E-9157-0CF0-9374-0C522931B186}"/>
              </a:ext>
            </a:extLst>
          </p:cNvPr>
          <p:cNvGrpSpPr/>
          <p:nvPr/>
        </p:nvGrpSpPr>
        <p:grpSpPr>
          <a:xfrm>
            <a:off x="120422" y="203915"/>
            <a:ext cx="4093029" cy="522514"/>
            <a:chOff x="4049485" y="185057"/>
            <a:chExt cx="4093029" cy="522514"/>
          </a:xfrm>
        </p:grpSpPr>
        <p:cxnSp>
          <p:nvCxnSpPr>
            <p:cNvPr id="5" name="직선 연결선[R] 4">
              <a:extLst>
                <a:ext uri="{FF2B5EF4-FFF2-40B4-BE49-F238E27FC236}">
                  <a16:creationId xmlns:a16="http://schemas.microsoft.com/office/drawing/2014/main" id="{6CF65BDE-2A5C-52D4-4786-F7B3DB82A37E}"/>
                </a:ext>
              </a:extLst>
            </p:cNvPr>
            <p:cNvCxnSpPr/>
            <p:nvPr/>
          </p:nvCxnSpPr>
          <p:spPr>
            <a:xfrm>
              <a:off x="4049485" y="707571"/>
              <a:ext cx="4093029" cy="0"/>
            </a:xfrm>
            <a:prstGeom prst="line">
              <a:avLst/>
            </a:prstGeom>
            <a:ln w="19050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B747AE8-A85A-2562-F2E0-F35AB842B6F1}"/>
                </a:ext>
              </a:extLst>
            </p:cNvPr>
            <p:cNvSpPr txBox="1"/>
            <p:nvPr/>
          </p:nvSpPr>
          <p:spPr>
            <a:xfrm>
              <a:off x="4103914" y="185057"/>
              <a:ext cx="39732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2400" dirty="0"/>
                <a:t>Why </a:t>
              </a:r>
              <a:r>
                <a:rPr kumimoji="1" lang="ko-KR" altLang="en-US" sz="2400" dirty="0"/>
                <a:t>추천시스템 구축</a:t>
              </a:r>
              <a:r>
                <a:rPr kumimoji="1" lang="en-US" altLang="ko-KR" sz="2400" dirty="0"/>
                <a:t>?</a:t>
              </a:r>
              <a:endParaRPr kumimoji="1" lang="ko-Kore-KR" altLang="en-US" sz="2400" dirty="0"/>
            </a:p>
          </p:txBody>
        </p:sp>
      </p:grpSp>
      <p:pic>
        <p:nvPicPr>
          <p:cNvPr id="3" name="카메라 2">
            <a:extLst>
              <a:ext uri="{FF2B5EF4-FFF2-40B4-BE49-F238E27FC236}">
                <a16:creationId xmlns:a16="http://schemas.microsoft.com/office/drawing/2014/main" id="{DE4B4B61-0D5C-FD2B-A435-D2F6D5BDDA97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92304" y="0"/>
            <a:ext cx="2399696" cy="134982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F9113BF-81B3-D4C1-657C-08DC42A7B767}"/>
              </a:ext>
            </a:extLst>
          </p:cNvPr>
          <p:cNvSpPr txBox="1"/>
          <p:nvPr/>
        </p:nvSpPr>
        <p:spPr>
          <a:xfrm>
            <a:off x="580336" y="1013165"/>
            <a:ext cx="605064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dirty="0">
                <a:solidFill>
                  <a:schemeClr val="bg1">
                    <a:lumMod val="6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⌜웹 로그 분석을 통한 소비자 구매지연행동 연구⌟ 논문</a:t>
            </a:r>
            <a:endParaRPr lang="ko-KR" altLang="en-US" sz="2800" dirty="0">
              <a:solidFill>
                <a:schemeClr val="bg1">
                  <a:lumMod val="6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74317E6B-487C-BFA7-F9C1-1FD39288296C}"/>
              </a:ext>
            </a:extLst>
          </p:cNvPr>
          <p:cNvGrpSpPr/>
          <p:nvPr/>
        </p:nvGrpSpPr>
        <p:grpSpPr>
          <a:xfrm>
            <a:off x="7428294" y="1939088"/>
            <a:ext cx="3251200" cy="4122005"/>
            <a:chOff x="1199849" y="2060473"/>
            <a:chExt cx="3251200" cy="4122005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2FE337FF-42D7-B941-49C5-3353433155B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99849" y="2060473"/>
              <a:ext cx="3251200" cy="3251200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727DC4D-F128-B8AB-1AFA-3387278255C1}"/>
                </a:ext>
              </a:extLst>
            </p:cNvPr>
            <p:cNvSpPr txBox="1"/>
            <p:nvPr/>
          </p:nvSpPr>
          <p:spPr>
            <a:xfrm>
              <a:off x="1571324" y="5659258"/>
              <a:ext cx="250825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2000" dirty="0">
                  <a:effectLst/>
                  <a:latin typeface="NanumGothic" panose="020D0604000000000000" pitchFamily="34" charset="-127"/>
                  <a:ea typeface="NanumGothic" panose="020D0604000000000000" pitchFamily="34" charset="-127"/>
                </a:rPr>
                <a:t>제품 구매 </a:t>
              </a:r>
              <a:r>
                <a:rPr lang="ko-KR" altLang="en-US" sz="2800" dirty="0">
                  <a:solidFill>
                    <a:schemeClr val="accent2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지연</a:t>
              </a: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06F84B94-32E8-0276-7FC9-8AC860CCFA7B}"/>
              </a:ext>
            </a:extLst>
          </p:cNvPr>
          <p:cNvGrpSpPr/>
          <p:nvPr/>
        </p:nvGrpSpPr>
        <p:grpSpPr>
          <a:xfrm>
            <a:off x="1512507" y="1700010"/>
            <a:ext cx="3251200" cy="4772151"/>
            <a:chOff x="1204532" y="1625726"/>
            <a:chExt cx="3251200" cy="4772151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7811595-4F93-9773-D43F-E20986171132}"/>
                </a:ext>
              </a:extLst>
            </p:cNvPr>
            <p:cNvSpPr txBox="1"/>
            <p:nvPr/>
          </p:nvSpPr>
          <p:spPr>
            <a:xfrm>
              <a:off x="1639887" y="5874657"/>
              <a:ext cx="250825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2800" dirty="0">
                  <a:solidFill>
                    <a:schemeClr val="accent2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부정</a:t>
              </a:r>
              <a:r>
                <a:rPr lang="ko-KR" altLang="en-US" sz="2000" dirty="0">
                  <a:effectLst/>
                  <a:latin typeface="NanumGothic" panose="020D0604000000000000" pitchFamily="34" charset="-127"/>
                  <a:ea typeface="NanumGothic" panose="020D0604000000000000" pitchFamily="34" charset="-127"/>
                </a:rPr>
                <a:t>적인 감정</a:t>
              </a:r>
              <a:endParaRPr lang="ko-KR" altLang="en-US" sz="2800" dirty="0">
                <a:solidFill>
                  <a:schemeClr val="accent2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BC00351D-A891-46C3-C535-EEC13A984B8B}"/>
                </a:ext>
              </a:extLst>
            </p:cNvPr>
            <p:cNvGrpSpPr/>
            <p:nvPr/>
          </p:nvGrpSpPr>
          <p:grpSpPr>
            <a:xfrm>
              <a:off x="1204532" y="1625726"/>
              <a:ext cx="3251200" cy="3897530"/>
              <a:chOff x="755271" y="1887336"/>
              <a:chExt cx="3251200" cy="3897530"/>
            </a:xfrm>
          </p:grpSpPr>
          <p:grpSp>
            <p:nvGrpSpPr>
              <p:cNvPr id="20" name="그룹 19">
                <a:extLst>
                  <a:ext uri="{FF2B5EF4-FFF2-40B4-BE49-F238E27FC236}">
                    <a16:creationId xmlns:a16="http://schemas.microsoft.com/office/drawing/2014/main" id="{77887816-6281-F685-2B6F-8939264BD0F5}"/>
                  </a:ext>
                </a:extLst>
              </p:cNvPr>
              <p:cNvGrpSpPr/>
              <p:nvPr/>
            </p:nvGrpSpPr>
            <p:grpSpPr>
              <a:xfrm>
                <a:off x="755271" y="1887336"/>
                <a:ext cx="3251200" cy="3897530"/>
                <a:chOff x="962251" y="1915911"/>
                <a:chExt cx="3251200" cy="3897530"/>
              </a:xfrm>
            </p:grpSpPr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E96A529F-9CC8-BCAD-242E-9230982653FE}"/>
                    </a:ext>
                  </a:extLst>
                </p:cNvPr>
                <p:cNvSpPr txBox="1"/>
                <p:nvPr/>
              </p:nvSpPr>
              <p:spPr>
                <a:xfrm>
                  <a:off x="1445231" y="5290221"/>
                  <a:ext cx="2508250" cy="52322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ko-KR" altLang="en-US" sz="2000" dirty="0">
                      <a:effectLst/>
                      <a:latin typeface="NanumGothic" panose="020D0604000000000000" pitchFamily="34" charset="-127"/>
                      <a:ea typeface="NanumGothic" panose="020D0604000000000000" pitchFamily="34" charset="-127"/>
                    </a:rPr>
                    <a:t>대안이 너무 </a:t>
                  </a:r>
                  <a:r>
                    <a:rPr lang="ko-KR" altLang="en-US" sz="2800" dirty="0">
                      <a:solidFill>
                        <a:schemeClr val="accent2"/>
                      </a:solidFill>
                      <a:latin typeface="NanumGothic" panose="020D0604000000000000" pitchFamily="34" charset="-127"/>
                      <a:ea typeface="NanumGothic" panose="020D0604000000000000" pitchFamily="34" charset="-127"/>
                    </a:rPr>
                    <a:t>많음</a:t>
                  </a:r>
                </a:p>
              </p:txBody>
            </p:sp>
            <p:pic>
              <p:nvPicPr>
                <p:cNvPr id="18" name="그림 17">
                  <a:extLst>
                    <a:ext uri="{FF2B5EF4-FFF2-40B4-BE49-F238E27FC236}">
                      <a16:creationId xmlns:a16="http://schemas.microsoft.com/office/drawing/2014/main" id="{05D7AD49-669A-CA9C-C264-76DDD1800E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962251" y="1915911"/>
                  <a:ext cx="3251200" cy="3251200"/>
                </a:xfrm>
                <a:prstGeom prst="rect">
                  <a:avLst/>
                </a:prstGeom>
              </p:spPr>
            </p:pic>
          </p:grpSp>
          <p:pic>
            <p:nvPicPr>
              <p:cNvPr id="16" name="그림 15">
                <a:extLst>
                  <a:ext uri="{FF2B5EF4-FFF2-40B4-BE49-F238E27FC236}">
                    <a16:creationId xmlns:a16="http://schemas.microsoft.com/office/drawing/2014/main" id="{13308FBD-3610-E5A3-A9DF-5C3004023BE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898777" y="2655887"/>
                <a:ext cx="973137" cy="973137"/>
              </a:xfrm>
              <a:prstGeom prst="rect">
                <a:avLst/>
              </a:prstGeom>
            </p:spPr>
          </p:pic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A0532B2-5E9F-509F-8D0C-7E117168DD85}"/>
                </a:ext>
              </a:extLst>
            </p:cNvPr>
            <p:cNvSpPr txBox="1"/>
            <p:nvPr/>
          </p:nvSpPr>
          <p:spPr>
            <a:xfrm>
              <a:off x="2698749" y="5463589"/>
              <a:ext cx="4857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2800" dirty="0">
                  <a:solidFill>
                    <a:schemeClr val="accent2"/>
                  </a:solidFill>
                </a:rPr>
                <a:t>+</a:t>
              </a:r>
              <a:endParaRPr kumimoji="1" lang="ko-Kore-KR" altLang="en-US" sz="2800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26" name="오른쪽 화살표[R] 25">
            <a:extLst>
              <a:ext uri="{FF2B5EF4-FFF2-40B4-BE49-F238E27FC236}">
                <a16:creationId xmlns:a16="http://schemas.microsoft.com/office/drawing/2014/main" id="{294A065F-F48B-C169-3620-EF094E2B4074}"/>
              </a:ext>
            </a:extLst>
          </p:cNvPr>
          <p:cNvSpPr/>
          <p:nvPr/>
        </p:nvSpPr>
        <p:spPr>
          <a:xfrm>
            <a:off x="5286375" y="2955129"/>
            <a:ext cx="1557338" cy="959646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86388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97C7031E-9157-0CF0-9374-0C522931B186}"/>
              </a:ext>
            </a:extLst>
          </p:cNvPr>
          <p:cNvGrpSpPr/>
          <p:nvPr/>
        </p:nvGrpSpPr>
        <p:grpSpPr>
          <a:xfrm>
            <a:off x="120422" y="203915"/>
            <a:ext cx="4093029" cy="522514"/>
            <a:chOff x="4049485" y="185057"/>
            <a:chExt cx="4093029" cy="522514"/>
          </a:xfrm>
        </p:grpSpPr>
        <p:cxnSp>
          <p:nvCxnSpPr>
            <p:cNvPr id="5" name="직선 연결선[R] 4">
              <a:extLst>
                <a:ext uri="{FF2B5EF4-FFF2-40B4-BE49-F238E27FC236}">
                  <a16:creationId xmlns:a16="http://schemas.microsoft.com/office/drawing/2014/main" id="{6CF65BDE-2A5C-52D4-4786-F7B3DB82A37E}"/>
                </a:ext>
              </a:extLst>
            </p:cNvPr>
            <p:cNvCxnSpPr/>
            <p:nvPr/>
          </p:nvCxnSpPr>
          <p:spPr>
            <a:xfrm>
              <a:off x="4049485" y="707571"/>
              <a:ext cx="4093029" cy="0"/>
            </a:xfrm>
            <a:prstGeom prst="line">
              <a:avLst/>
            </a:prstGeom>
            <a:ln w="19050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B747AE8-A85A-2562-F2E0-F35AB842B6F1}"/>
                </a:ext>
              </a:extLst>
            </p:cNvPr>
            <p:cNvSpPr txBox="1"/>
            <p:nvPr/>
          </p:nvSpPr>
          <p:spPr>
            <a:xfrm>
              <a:off x="4103914" y="185057"/>
              <a:ext cx="39732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2400" dirty="0"/>
                <a:t>추천 시스템 적용 및 결과</a:t>
              </a:r>
              <a:endParaRPr kumimoji="1" lang="ko-Kore-KR" altLang="en-US" sz="2400" dirty="0"/>
            </a:p>
          </p:txBody>
        </p:sp>
      </p:grpSp>
      <p:pic>
        <p:nvPicPr>
          <p:cNvPr id="3" name="카메라 2">
            <a:extLst>
              <a:ext uri="{FF2B5EF4-FFF2-40B4-BE49-F238E27FC236}">
                <a16:creationId xmlns:a16="http://schemas.microsoft.com/office/drawing/2014/main" id="{DE4B4B61-0D5C-FD2B-A435-D2F6D5BDDA97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92304" y="0"/>
            <a:ext cx="2399696" cy="1349829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8700E26C-FC6C-226D-964E-61250840AE86}"/>
              </a:ext>
            </a:extLst>
          </p:cNvPr>
          <p:cNvSpPr/>
          <p:nvPr/>
        </p:nvSpPr>
        <p:spPr>
          <a:xfrm>
            <a:off x="6096000" y="2800349"/>
            <a:ext cx="6096000" cy="4057649"/>
          </a:xfrm>
          <a:prstGeom prst="rect">
            <a:avLst/>
          </a:prstGeom>
          <a:solidFill>
            <a:schemeClr val="accent2">
              <a:lumMod val="60000"/>
              <a:lumOff val="40000"/>
              <a:alpha val="4968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9113BF-81B3-D4C1-657C-08DC42A7B767}"/>
              </a:ext>
            </a:extLst>
          </p:cNvPr>
          <p:cNvSpPr txBox="1"/>
          <p:nvPr/>
        </p:nvSpPr>
        <p:spPr>
          <a:xfrm>
            <a:off x="580336" y="1013165"/>
            <a:ext cx="754925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dirty="0" err="1">
                <a:solidFill>
                  <a:schemeClr val="accent2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hit@k</a:t>
            </a:r>
            <a:r>
              <a:rPr lang="en-US" altLang="ko-KR" sz="2000" dirty="0">
                <a:latin typeface="NanumGothic" panose="020D0604000000000000" pitchFamily="34" charset="-127"/>
                <a:ea typeface="NanumGothic" panose="020D0604000000000000" pitchFamily="34" charset="-127"/>
              </a:rPr>
              <a:t> : k</a:t>
            </a:r>
            <a:r>
              <a:rPr lang="ko-KR" altLang="en-US" sz="2000" dirty="0">
                <a:latin typeface="NanumGothic" panose="020D0604000000000000" pitchFamily="34" charset="-127"/>
                <a:ea typeface="NanumGothic" panose="020D0604000000000000" pitchFamily="34" charset="-127"/>
              </a:rPr>
              <a:t>개의 추천 아이템 중 사용자가 본 제품이 있다면 </a:t>
            </a:r>
            <a:r>
              <a:rPr lang="en-US" altLang="ko-KR" sz="2000" dirty="0">
                <a:latin typeface="NanumGothic" panose="020D0604000000000000" pitchFamily="34" charset="-127"/>
                <a:ea typeface="NanumGothic" panose="020D0604000000000000" pitchFamily="34" charset="-127"/>
              </a:rPr>
              <a:t>1</a:t>
            </a:r>
            <a:r>
              <a:rPr lang="ko-KR" altLang="en-US" sz="2000" dirty="0">
                <a:latin typeface="NanumGothic" panose="020D0604000000000000" pitchFamily="34" charset="-127"/>
                <a:ea typeface="NanumGothic" panose="020D0604000000000000" pitchFamily="34" charset="-127"/>
              </a:rPr>
              <a:t> 없다면 </a:t>
            </a:r>
            <a:r>
              <a:rPr lang="en-US" altLang="ko-KR" sz="2000" dirty="0">
                <a:latin typeface="NanumGothic" panose="020D0604000000000000" pitchFamily="34" charset="-127"/>
                <a:ea typeface="NanumGothic" panose="020D0604000000000000" pitchFamily="34" charset="-127"/>
              </a:rPr>
              <a:t>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2638C5-701F-921B-1068-81E28ACD13DC}"/>
              </a:ext>
            </a:extLst>
          </p:cNvPr>
          <p:cNvSpPr txBox="1"/>
          <p:nvPr/>
        </p:nvSpPr>
        <p:spPr>
          <a:xfrm>
            <a:off x="580336" y="1417637"/>
            <a:ext cx="754925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10</a:t>
            </a:r>
            <a:r>
              <a:rPr lang="ko-KR" altLang="en-US" sz="2000" dirty="0">
                <a:solidFill>
                  <a:schemeClr val="bg1">
                    <a:lumMod val="6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개의 추천 아이템 중 본 제품이 하나라도 있다면 </a:t>
            </a:r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:</a:t>
            </a:r>
            <a:r>
              <a:rPr lang="ko-KR" altLang="en-US" sz="2000" dirty="0">
                <a:solidFill>
                  <a:schemeClr val="bg1">
                    <a:lumMod val="6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4AD9E6-7B7C-D6B1-3129-25B7F5E74B83}"/>
              </a:ext>
            </a:extLst>
          </p:cNvPr>
          <p:cNvSpPr txBox="1"/>
          <p:nvPr/>
        </p:nvSpPr>
        <p:spPr>
          <a:xfrm>
            <a:off x="580336" y="1822109"/>
            <a:ext cx="754925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dirty="0" err="1">
                <a:solidFill>
                  <a:schemeClr val="accent2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precision@k</a:t>
            </a:r>
            <a:r>
              <a:rPr lang="en-US" altLang="ko-KR" sz="2000" dirty="0">
                <a:latin typeface="NanumGothic" panose="020D0604000000000000" pitchFamily="34" charset="-127"/>
                <a:ea typeface="NanumGothic" panose="020D0604000000000000" pitchFamily="34" charset="-127"/>
              </a:rPr>
              <a:t> : k</a:t>
            </a:r>
            <a:r>
              <a:rPr lang="ko-KR" altLang="en-US" sz="2000" dirty="0">
                <a:latin typeface="NanumGothic" panose="020D0604000000000000" pitchFamily="34" charset="-127"/>
                <a:ea typeface="NanumGothic" panose="020D0604000000000000" pitchFamily="34" charset="-127"/>
              </a:rPr>
              <a:t>개의 추천 아이템 중 몇 개의 제품을 봤는지</a:t>
            </a:r>
            <a:endParaRPr lang="en-US" altLang="ko-KR" sz="20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5A5A04-57D7-4EDA-67C5-0F1C4D76C4BF}"/>
              </a:ext>
            </a:extLst>
          </p:cNvPr>
          <p:cNvSpPr txBox="1"/>
          <p:nvPr/>
        </p:nvSpPr>
        <p:spPr>
          <a:xfrm>
            <a:off x="580336" y="2226581"/>
            <a:ext cx="754925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10</a:t>
            </a:r>
            <a:r>
              <a:rPr lang="ko-KR" altLang="en-US" sz="2000" dirty="0">
                <a:solidFill>
                  <a:schemeClr val="bg1">
                    <a:lumMod val="6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개의 추천 아이템 중 </a:t>
            </a:r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4</a:t>
            </a:r>
            <a:r>
              <a:rPr lang="ko-KR" altLang="en-US" sz="2000" dirty="0">
                <a:solidFill>
                  <a:schemeClr val="bg1">
                    <a:lumMod val="6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개를 봤다면 </a:t>
            </a:r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:</a:t>
            </a:r>
            <a:r>
              <a:rPr lang="ko-KR" altLang="en-US" sz="2000" dirty="0">
                <a:solidFill>
                  <a:schemeClr val="bg1">
                    <a:lumMod val="6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0.4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7037F33-B1E2-9C4A-C906-5497E16B37EA}"/>
              </a:ext>
            </a:extLst>
          </p:cNvPr>
          <p:cNvSpPr txBox="1"/>
          <p:nvPr/>
        </p:nvSpPr>
        <p:spPr>
          <a:xfrm>
            <a:off x="894661" y="2951854"/>
            <a:ext cx="460602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800" dirty="0">
                <a:latin typeface="NanumGothic" panose="020D0604000000000000" pitchFamily="34" charset="-127"/>
                <a:ea typeface="NanumGothic" panose="020D0604000000000000" pitchFamily="34" charset="-127"/>
              </a:rPr>
              <a:t>전환이 일어나지 않은 사용자</a:t>
            </a:r>
            <a:endParaRPr lang="en-US" altLang="ko-KR" sz="28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1782BF5-E2AE-759D-F4C9-CCBBB8C3B0F4}"/>
              </a:ext>
            </a:extLst>
          </p:cNvPr>
          <p:cNvSpPr txBox="1"/>
          <p:nvPr/>
        </p:nvSpPr>
        <p:spPr>
          <a:xfrm>
            <a:off x="6691312" y="2951854"/>
            <a:ext cx="460602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800" dirty="0">
                <a:latin typeface="NanumGothic" panose="020D0604000000000000" pitchFamily="34" charset="-127"/>
                <a:ea typeface="NanumGothic" panose="020D0604000000000000" pitchFamily="34" charset="-127"/>
              </a:rPr>
              <a:t>전환이 일어난 사용자</a:t>
            </a:r>
            <a:endParaRPr lang="en-US" altLang="ko-KR" sz="28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167B5F0-B3CE-05E5-7EBC-EBE8A3D721CB}"/>
              </a:ext>
            </a:extLst>
          </p:cNvPr>
          <p:cNvSpPr txBox="1"/>
          <p:nvPr/>
        </p:nvSpPr>
        <p:spPr>
          <a:xfrm>
            <a:off x="894661" y="3757616"/>
            <a:ext cx="44774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kumimoji="1" lang="en-US" altLang="ko-KR" dirty="0" err="1"/>
              <a:t>hit@k</a:t>
            </a:r>
            <a:r>
              <a:rPr kumimoji="1" lang="en-US" altLang="ko-KR" dirty="0"/>
              <a:t> : 0.27</a:t>
            </a:r>
          </a:p>
          <a:p>
            <a:pPr marL="285750" indent="-285750">
              <a:buFontTx/>
              <a:buChar char="-"/>
            </a:pPr>
            <a:r>
              <a:rPr kumimoji="1" lang="en-US" altLang="ko-Kore-KR" dirty="0" err="1"/>
              <a:t>precision@k</a:t>
            </a:r>
            <a:r>
              <a:rPr kumimoji="1" lang="en-US" altLang="ko-Kore-KR" dirty="0"/>
              <a:t> : 0.04</a:t>
            </a:r>
            <a:endParaRPr kumimoji="1" lang="ko-Kore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92F6197-346A-2E0E-B16A-89EB3C49C159}"/>
              </a:ext>
            </a:extLst>
          </p:cNvPr>
          <p:cNvSpPr txBox="1"/>
          <p:nvPr/>
        </p:nvSpPr>
        <p:spPr>
          <a:xfrm>
            <a:off x="4354962" y="3880726"/>
            <a:ext cx="343376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>
                <a:latin typeface="NanumGothic" panose="020D0604000000000000" pitchFamily="34" charset="-127"/>
                <a:ea typeface="NanumGothic" panose="020D0604000000000000" pitchFamily="34" charset="-127"/>
              </a:rPr>
              <a:t>기준 모델</a:t>
            </a:r>
            <a:endParaRPr lang="en-US" altLang="ko-KR" sz="20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B7EB94D-1896-3238-945D-D69575845422}"/>
              </a:ext>
            </a:extLst>
          </p:cNvPr>
          <p:cNvSpPr txBox="1"/>
          <p:nvPr/>
        </p:nvSpPr>
        <p:spPr>
          <a:xfrm>
            <a:off x="4354962" y="4790401"/>
            <a:ext cx="343376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>
                <a:latin typeface="NanumGothic" panose="020D0604000000000000" pitchFamily="34" charset="-127"/>
                <a:ea typeface="NanumGothic" panose="020D0604000000000000" pitchFamily="34" charset="-127"/>
              </a:rPr>
              <a:t>가중치 조절 모델</a:t>
            </a:r>
            <a:endParaRPr lang="en-US" altLang="ko-KR" sz="20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1715E8E-B55B-8D04-80EA-4C35A2F6274B}"/>
              </a:ext>
            </a:extLst>
          </p:cNvPr>
          <p:cNvSpPr txBox="1"/>
          <p:nvPr/>
        </p:nvSpPr>
        <p:spPr>
          <a:xfrm>
            <a:off x="4379118" y="5744264"/>
            <a:ext cx="343376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튜닝 후 모델</a:t>
            </a:r>
            <a:endParaRPr lang="en-US" altLang="ko-KR" sz="20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890B3CD-725D-3C40-5E82-FCBFE9C2C9A9}"/>
              </a:ext>
            </a:extLst>
          </p:cNvPr>
          <p:cNvSpPr txBox="1"/>
          <p:nvPr/>
        </p:nvSpPr>
        <p:spPr>
          <a:xfrm>
            <a:off x="894661" y="4667290"/>
            <a:ext cx="44774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kumimoji="1" lang="en-US" altLang="ko-KR" dirty="0" err="1"/>
              <a:t>hit@k</a:t>
            </a:r>
            <a:r>
              <a:rPr kumimoji="1" lang="en-US" altLang="ko-KR" dirty="0"/>
              <a:t> : 0.27</a:t>
            </a:r>
          </a:p>
          <a:p>
            <a:pPr marL="285750" indent="-285750">
              <a:buFontTx/>
              <a:buChar char="-"/>
            </a:pPr>
            <a:r>
              <a:rPr kumimoji="1" lang="en-US" altLang="ko-Kore-KR" dirty="0" err="1"/>
              <a:t>precision@k</a:t>
            </a:r>
            <a:r>
              <a:rPr kumimoji="1" lang="en-US" altLang="ko-Kore-KR" dirty="0"/>
              <a:t> : 0.04</a:t>
            </a:r>
            <a:endParaRPr kumimoji="1" lang="ko-Kore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6751C0D-C815-B3D6-F504-6149AE7050A2}"/>
              </a:ext>
            </a:extLst>
          </p:cNvPr>
          <p:cNvSpPr txBox="1"/>
          <p:nvPr/>
        </p:nvSpPr>
        <p:spPr>
          <a:xfrm>
            <a:off x="894660" y="5681446"/>
            <a:ext cx="44774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kumimoji="1" lang="en-US" altLang="ko-KR" b="1" dirty="0" err="1"/>
              <a:t>hit@k</a:t>
            </a:r>
            <a:r>
              <a:rPr kumimoji="1" lang="en-US" altLang="ko-KR" b="1" dirty="0"/>
              <a:t> : 0.27</a:t>
            </a:r>
          </a:p>
          <a:p>
            <a:pPr marL="285750" indent="-285750">
              <a:buFontTx/>
              <a:buChar char="-"/>
            </a:pPr>
            <a:r>
              <a:rPr kumimoji="1" lang="en-US" altLang="ko-Kore-KR" b="1" dirty="0" err="1"/>
              <a:t>precision@k</a:t>
            </a:r>
            <a:r>
              <a:rPr kumimoji="1" lang="en-US" altLang="ko-Kore-KR" b="1" dirty="0"/>
              <a:t> : 0.04</a:t>
            </a:r>
            <a:endParaRPr kumimoji="1" lang="ko-Kore-KR" altLang="en-US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300ECA7-0416-4C0C-4139-9DCAD4BB22A2}"/>
              </a:ext>
            </a:extLst>
          </p:cNvPr>
          <p:cNvSpPr txBox="1"/>
          <p:nvPr/>
        </p:nvSpPr>
        <p:spPr>
          <a:xfrm>
            <a:off x="7292749" y="3767509"/>
            <a:ext cx="44774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kumimoji="1" lang="en-US" altLang="ko-KR" dirty="0" err="1"/>
              <a:t>hit@k</a:t>
            </a:r>
            <a:r>
              <a:rPr kumimoji="1" lang="en-US" altLang="ko-KR" dirty="0"/>
              <a:t> : 0.27</a:t>
            </a:r>
          </a:p>
          <a:p>
            <a:pPr marL="285750" indent="-285750">
              <a:buFontTx/>
              <a:buChar char="-"/>
            </a:pPr>
            <a:r>
              <a:rPr kumimoji="1" lang="en-US" altLang="ko-Kore-KR" dirty="0" err="1"/>
              <a:t>precision@k</a:t>
            </a:r>
            <a:r>
              <a:rPr kumimoji="1" lang="en-US" altLang="ko-Kore-KR" dirty="0"/>
              <a:t> : 0.04</a:t>
            </a:r>
            <a:endParaRPr kumimoji="1" lang="ko-Kore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12BDD3B-541E-C75E-4D58-ECEC5AFDB67E}"/>
              </a:ext>
            </a:extLst>
          </p:cNvPr>
          <p:cNvSpPr txBox="1"/>
          <p:nvPr/>
        </p:nvSpPr>
        <p:spPr>
          <a:xfrm>
            <a:off x="7254649" y="4711479"/>
            <a:ext cx="44774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kumimoji="1" lang="en-US" altLang="ko-KR" dirty="0" err="1"/>
              <a:t>hit@k</a:t>
            </a:r>
            <a:r>
              <a:rPr kumimoji="1" lang="en-US" altLang="ko-KR" dirty="0"/>
              <a:t> : 0.27</a:t>
            </a:r>
          </a:p>
          <a:p>
            <a:pPr marL="285750" indent="-285750">
              <a:buFontTx/>
              <a:buChar char="-"/>
            </a:pPr>
            <a:r>
              <a:rPr kumimoji="1" lang="en-US" altLang="ko-Kore-KR" dirty="0" err="1"/>
              <a:t>precision@k</a:t>
            </a:r>
            <a:r>
              <a:rPr kumimoji="1" lang="en-US" altLang="ko-Kore-KR" dirty="0"/>
              <a:t> : 0.04</a:t>
            </a:r>
            <a:endParaRPr kumimoji="1" lang="ko-Kore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0CCBBD8-72C9-FBF4-523E-B01149787B8B}"/>
              </a:ext>
            </a:extLst>
          </p:cNvPr>
          <p:cNvSpPr txBox="1"/>
          <p:nvPr/>
        </p:nvSpPr>
        <p:spPr>
          <a:xfrm>
            <a:off x="7254648" y="5621153"/>
            <a:ext cx="44774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kumimoji="1" lang="en-US" altLang="ko-KR" b="1" dirty="0" err="1"/>
              <a:t>hit@k</a:t>
            </a:r>
            <a:r>
              <a:rPr kumimoji="1" lang="en-US" altLang="ko-KR" b="1" dirty="0"/>
              <a:t> : 0.27</a:t>
            </a:r>
          </a:p>
          <a:p>
            <a:pPr marL="285750" indent="-285750">
              <a:buFontTx/>
              <a:buChar char="-"/>
            </a:pPr>
            <a:r>
              <a:rPr kumimoji="1" lang="en-US" altLang="ko-Kore-KR" b="1" dirty="0" err="1"/>
              <a:t>precision@k</a:t>
            </a:r>
            <a:r>
              <a:rPr kumimoji="1" lang="en-US" altLang="ko-Kore-KR" b="1" dirty="0"/>
              <a:t> : 0.04</a:t>
            </a:r>
            <a:endParaRPr kumimoji="1" lang="ko-Kore-KR" altLang="en-US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FE21274-4CCB-605E-5D89-20952276586C}"/>
              </a:ext>
            </a:extLst>
          </p:cNvPr>
          <p:cNvSpPr txBox="1"/>
          <p:nvPr/>
        </p:nvSpPr>
        <p:spPr>
          <a:xfrm>
            <a:off x="2432957" y="6425653"/>
            <a:ext cx="75492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10,000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명의 사용자를 랜덤 샘플링</a:t>
            </a:r>
            <a:endParaRPr lang="en-US" altLang="ko-KR" dirty="0">
              <a:solidFill>
                <a:schemeClr val="bg1">
                  <a:lumMod val="6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121031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97C7031E-9157-0CF0-9374-0C522931B186}"/>
              </a:ext>
            </a:extLst>
          </p:cNvPr>
          <p:cNvGrpSpPr/>
          <p:nvPr/>
        </p:nvGrpSpPr>
        <p:grpSpPr>
          <a:xfrm>
            <a:off x="120422" y="203915"/>
            <a:ext cx="4093029" cy="522514"/>
            <a:chOff x="4049485" y="185057"/>
            <a:chExt cx="4093029" cy="522514"/>
          </a:xfrm>
        </p:grpSpPr>
        <p:cxnSp>
          <p:nvCxnSpPr>
            <p:cNvPr id="5" name="직선 연결선[R] 4">
              <a:extLst>
                <a:ext uri="{FF2B5EF4-FFF2-40B4-BE49-F238E27FC236}">
                  <a16:creationId xmlns:a16="http://schemas.microsoft.com/office/drawing/2014/main" id="{6CF65BDE-2A5C-52D4-4786-F7B3DB82A37E}"/>
                </a:ext>
              </a:extLst>
            </p:cNvPr>
            <p:cNvCxnSpPr/>
            <p:nvPr/>
          </p:nvCxnSpPr>
          <p:spPr>
            <a:xfrm>
              <a:off x="4049485" y="707571"/>
              <a:ext cx="4093029" cy="0"/>
            </a:xfrm>
            <a:prstGeom prst="line">
              <a:avLst/>
            </a:prstGeom>
            <a:ln w="19050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B747AE8-A85A-2562-F2E0-F35AB842B6F1}"/>
                </a:ext>
              </a:extLst>
            </p:cNvPr>
            <p:cNvSpPr txBox="1"/>
            <p:nvPr/>
          </p:nvSpPr>
          <p:spPr>
            <a:xfrm>
              <a:off x="4103914" y="185057"/>
              <a:ext cx="39732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2400" dirty="0"/>
                <a:t>추천 시스템 적용 및 결과</a:t>
              </a:r>
              <a:endParaRPr kumimoji="1" lang="ko-Kore-KR" altLang="en-US" sz="2400" dirty="0"/>
            </a:p>
          </p:txBody>
        </p:sp>
      </p:grpSp>
      <p:pic>
        <p:nvPicPr>
          <p:cNvPr id="3" name="카메라 2">
            <a:extLst>
              <a:ext uri="{FF2B5EF4-FFF2-40B4-BE49-F238E27FC236}">
                <a16:creationId xmlns:a16="http://schemas.microsoft.com/office/drawing/2014/main" id="{DE4B4B61-0D5C-FD2B-A435-D2F6D5BDDA97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92304" y="0"/>
            <a:ext cx="2399696" cy="1349829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8700E26C-FC6C-226D-964E-61250840AE86}"/>
              </a:ext>
            </a:extLst>
          </p:cNvPr>
          <p:cNvSpPr/>
          <p:nvPr/>
        </p:nvSpPr>
        <p:spPr>
          <a:xfrm>
            <a:off x="6096000" y="2886075"/>
            <a:ext cx="6096000" cy="397192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9113BF-81B3-D4C1-657C-08DC42A7B767}"/>
              </a:ext>
            </a:extLst>
          </p:cNvPr>
          <p:cNvSpPr txBox="1"/>
          <p:nvPr/>
        </p:nvSpPr>
        <p:spPr>
          <a:xfrm>
            <a:off x="580336" y="1013165"/>
            <a:ext cx="754925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hit@k</a:t>
            </a:r>
            <a:r>
              <a:rPr lang="en-US" altLang="ko-KR" sz="2000" dirty="0">
                <a:latin typeface="NanumGothic" panose="020D0604000000000000" pitchFamily="34" charset="-127"/>
                <a:ea typeface="NanumGothic" panose="020D0604000000000000" pitchFamily="34" charset="-127"/>
              </a:rPr>
              <a:t> : k</a:t>
            </a:r>
            <a:r>
              <a:rPr lang="ko-KR" altLang="en-US" sz="2000" dirty="0">
                <a:latin typeface="NanumGothic" panose="020D0604000000000000" pitchFamily="34" charset="-127"/>
                <a:ea typeface="NanumGothic" panose="020D0604000000000000" pitchFamily="34" charset="-127"/>
              </a:rPr>
              <a:t>개의 추천 아이템 중 사용자가 본 제품이 있다면 </a:t>
            </a:r>
            <a:r>
              <a:rPr lang="en-US" altLang="ko-KR" sz="2000" dirty="0">
                <a:latin typeface="NanumGothic" panose="020D0604000000000000" pitchFamily="34" charset="-127"/>
                <a:ea typeface="NanumGothic" panose="020D0604000000000000" pitchFamily="34" charset="-127"/>
              </a:rPr>
              <a:t>1</a:t>
            </a:r>
            <a:r>
              <a:rPr lang="ko-KR" altLang="en-US" sz="2000" dirty="0">
                <a:latin typeface="NanumGothic" panose="020D0604000000000000" pitchFamily="34" charset="-127"/>
                <a:ea typeface="NanumGothic" panose="020D0604000000000000" pitchFamily="34" charset="-127"/>
              </a:rPr>
              <a:t> 없다면 </a:t>
            </a:r>
            <a:r>
              <a:rPr lang="en-US" altLang="ko-KR" sz="2000" dirty="0">
                <a:latin typeface="NanumGothic" panose="020D0604000000000000" pitchFamily="34" charset="-127"/>
                <a:ea typeface="NanumGothic" panose="020D0604000000000000" pitchFamily="34" charset="-127"/>
              </a:rPr>
              <a:t>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2638C5-701F-921B-1068-81E28ACD13DC}"/>
              </a:ext>
            </a:extLst>
          </p:cNvPr>
          <p:cNvSpPr txBox="1"/>
          <p:nvPr/>
        </p:nvSpPr>
        <p:spPr>
          <a:xfrm>
            <a:off x="580336" y="1417637"/>
            <a:ext cx="754925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10</a:t>
            </a:r>
            <a:r>
              <a:rPr lang="ko-KR" altLang="en-US" sz="2000" dirty="0">
                <a:solidFill>
                  <a:schemeClr val="bg1">
                    <a:lumMod val="6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개의 추천 아이템 중 본 제품이 하나라도 있다면 </a:t>
            </a:r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:</a:t>
            </a:r>
            <a:r>
              <a:rPr lang="ko-KR" altLang="en-US" sz="2000" dirty="0">
                <a:solidFill>
                  <a:schemeClr val="bg1">
                    <a:lumMod val="6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4AD9E6-7B7C-D6B1-3129-25B7F5E74B83}"/>
              </a:ext>
            </a:extLst>
          </p:cNvPr>
          <p:cNvSpPr txBox="1"/>
          <p:nvPr/>
        </p:nvSpPr>
        <p:spPr>
          <a:xfrm>
            <a:off x="580336" y="1822109"/>
            <a:ext cx="754925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precision@k</a:t>
            </a:r>
            <a:r>
              <a:rPr lang="en-US" altLang="ko-KR" sz="2000" dirty="0">
                <a:latin typeface="NanumGothic" panose="020D0604000000000000" pitchFamily="34" charset="-127"/>
                <a:ea typeface="NanumGothic" panose="020D0604000000000000" pitchFamily="34" charset="-127"/>
              </a:rPr>
              <a:t> : k</a:t>
            </a:r>
            <a:r>
              <a:rPr lang="ko-KR" altLang="en-US" sz="2000" dirty="0">
                <a:latin typeface="NanumGothic" panose="020D0604000000000000" pitchFamily="34" charset="-127"/>
                <a:ea typeface="NanumGothic" panose="020D0604000000000000" pitchFamily="34" charset="-127"/>
              </a:rPr>
              <a:t>개의 추천 아이템 중 몇 개의 제품을 봤는지</a:t>
            </a:r>
            <a:endParaRPr lang="en-US" altLang="ko-KR" sz="20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5A5A04-57D7-4EDA-67C5-0F1C4D76C4BF}"/>
              </a:ext>
            </a:extLst>
          </p:cNvPr>
          <p:cNvSpPr txBox="1"/>
          <p:nvPr/>
        </p:nvSpPr>
        <p:spPr>
          <a:xfrm>
            <a:off x="580336" y="2226581"/>
            <a:ext cx="754925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10</a:t>
            </a:r>
            <a:r>
              <a:rPr lang="ko-KR" altLang="en-US" sz="2000" dirty="0">
                <a:solidFill>
                  <a:schemeClr val="bg1">
                    <a:lumMod val="6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개의 추천 아이템 중 </a:t>
            </a:r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4</a:t>
            </a:r>
            <a:r>
              <a:rPr lang="ko-KR" altLang="en-US" sz="2000" dirty="0">
                <a:solidFill>
                  <a:schemeClr val="bg1">
                    <a:lumMod val="6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개를 봤다면 </a:t>
            </a:r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:</a:t>
            </a:r>
            <a:r>
              <a:rPr lang="ko-KR" altLang="en-US" sz="2000" dirty="0">
                <a:solidFill>
                  <a:schemeClr val="bg1">
                    <a:lumMod val="6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0.4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D01D975-8F25-5EFD-2EB1-5ADDE9CC9CE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6164" t="32059" r="25838" b="20588"/>
          <a:stretch/>
        </p:blipFill>
        <p:spPr>
          <a:xfrm>
            <a:off x="263525" y="654728"/>
            <a:ext cx="9729787" cy="5999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9995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</TotalTime>
  <Words>523</Words>
  <Application>Microsoft Macintosh PowerPoint</Application>
  <PresentationFormat>와이드스크린</PresentationFormat>
  <Paragraphs>71</Paragraphs>
  <Slides>8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5" baseType="lpstr">
      <vt:lpstr>Apple SD Gothic Neo</vt:lpstr>
      <vt:lpstr>NanumGothic</vt:lpstr>
      <vt:lpstr>Arial</vt:lpstr>
      <vt:lpstr>Calibri</vt:lpstr>
      <vt:lpstr>Calibri Light</vt:lpstr>
      <vt:lpstr>Helvetica Neue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Han Jaewon</dc:creator>
  <cp:lastModifiedBy>Han Jaewon</cp:lastModifiedBy>
  <cp:revision>1</cp:revision>
  <dcterms:created xsi:type="dcterms:W3CDTF">2022-10-12T02:41:13Z</dcterms:created>
  <dcterms:modified xsi:type="dcterms:W3CDTF">2022-10-12T07:34:45Z</dcterms:modified>
</cp:coreProperties>
</file>