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04" r:id="rId3"/>
    <p:sldId id="274" r:id="rId4"/>
    <p:sldId id="302" r:id="rId5"/>
    <p:sldId id="312" r:id="rId6"/>
    <p:sldId id="305" r:id="rId7"/>
    <p:sldId id="278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06" r:id="rId16"/>
    <p:sldId id="307" r:id="rId17"/>
    <p:sldId id="308" r:id="rId18"/>
    <p:sldId id="310" r:id="rId19"/>
    <p:sldId id="287" r:id="rId20"/>
    <p:sldId id="288" r:id="rId21"/>
    <p:sldId id="289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6272F-E03C-4669-A59D-22800330457F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8815-631D-4863-90CD-B44F298D3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4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099F-A0B1-424C-9581-897E3D112014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CB6A-C41F-4D66-9B5E-A8B9CA5B0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7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79562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7200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65419" y="5517232"/>
            <a:ext cx="6008712" cy="36004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소속을 입력하십시오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5419" y="5805264"/>
            <a:ext cx="6008712" cy="3600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이름을 입력하십시오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72510" y="5508765"/>
            <a:ext cx="36004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1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79562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826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 marL="897750" indent="-285750">
              <a:buFont typeface="Arial" panose="020B0604020202020204" pitchFamily="34" charset="0"/>
              <a:buChar char="•"/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8CF0-1FE3-4EE9-93A7-2C88A9A5EEA2}" type="datetime1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3B84807-CA73-472C-824B-2639D17E73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6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(바탕그림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96B-0D05-41A4-9399-336797FFEB59}" type="datetime1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3B84807-CA73-472C-824B-2639D17E73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2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(글상자흰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73624" y="1340768"/>
            <a:ext cx="8172000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184575"/>
          </a:xfrm>
        </p:spPr>
        <p:txBody>
          <a:bodyPr/>
          <a:lstStyle>
            <a:lvl2pPr>
              <a:lnSpc>
                <a:spcPct val="2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9DC6-E9AC-40BE-960E-0D48239D7860}" type="datetime1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3B84807-CA73-472C-824B-2639D17E73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395536" y="2780928"/>
            <a:ext cx="820919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12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53217" y="1340768"/>
            <a:ext cx="8237566" cy="47575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목차를 입력하는 페이지입니다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9430-106E-40BB-AC40-C399244ED355}" type="datetime1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3B84807-CA73-472C-824B-2639D17E73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29476" y="5301208"/>
            <a:ext cx="732904" cy="694831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841911" y="1777830"/>
            <a:ext cx="7402497" cy="4027434"/>
          </a:xfrm>
        </p:spPr>
        <p:txBody>
          <a:bodyPr/>
          <a:lstStyle>
            <a:lvl1pPr marL="271463" indent="-271463">
              <a:buFontTx/>
              <a:buBlip>
                <a:blip r:embed="rId3"/>
              </a:buBlip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 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내용 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606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62473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836712"/>
            <a:ext cx="8291264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다섯째 수준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맑은 고딕" panose="020B0503020000020004" pitchFamily="50" charset="-127"/>
              </a:defRPr>
            </a:lvl1pPr>
          </a:lstStyle>
          <a:p>
            <a:fld id="{BE304DFF-2482-417E-BBA5-CFBA5E26A6CA}" type="datetime1">
              <a:rPr lang="ko-KR" altLang="en-US" smtClean="0">
                <a:latin typeface="맑은 고딕" panose="020B0503020000020004" pitchFamily="50" charset="-127"/>
              </a:rPr>
              <a:t>2017-07-30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맑은 고딕" panose="020B0503020000020004" pitchFamily="50" charset="-127"/>
              </a:defRPr>
            </a:lvl1pPr>
          </a:lstStyle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8424" y="188640"/>
            <a:ext cx="5144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맑은 고딕" panose="020B0503020000020004" pitchFamily="50" charset="-127"/>
              </a:defRPr>
            </a:lvl1pPr>
          </a:lstStyle>
          <a:p>
            <a:fld id="{13B84807-CA73-472C-824B-2639D17E73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64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0" r:id="rId4"/>
    <p:sldLayoutId id="2147483661" r:id="rId5"/>
    <p:sldLayoutId id="2147483662" r:id="rId6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i="0" kern="1200" baseline="0">
          <a:solidFill>
            <a:schemeClr val="tx2"/>
          </a:solidFill>
          <a:latin typeface="맑은고딕"/>
          <a:ea typeface="맑은 고딕" panose="020B0503020000020004" pitchFamily="50" charset="-127"/>
          <a:cs typeface="+mj-cs"/>
        </a:defRPr>
      </a:lvl1pPr>
    </p:titleStyle>
    <p:bodyStyle>
      <a:lvl1pPr marL="180000" indent="-180000" algn="l" defTabSz="914400" rtl="0" eaLnBrk="1" latinLnBrk="1" hangingPunct="1">
        <a:lnSpc>
          <a:spcPct val="120000"/>
        </a:lnSpc>
        <a:spcBef>
          <a:spcPct val="20000"/>
        </a:spcBef>
        <a:buFontTx/>
        <a:buBlip>
          <a:blip r:embed="rId9"/>
        </a:buBlip>
        <a:defRPr sz="1800" b="1" i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252000" algn="l" defTabSz="914400" rtl="0" eaLnBrk="1" latinLnBrk="1" hangingPunct="1">
        <a:lnSpc>
          <a:spcPct val="120000"/>
        </a:lnSpc>
        <a:spcBef>
          <a:spcPct val="20000"/>
        </a:spcBef>
        <a:buFontTx/>
        <a:buBlip>
          <a:blip r:embed="rId10"/>
        </a:buBlip>
        <a:defRPr sz="1600" b="1" i="0" kern="1200" baseline="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97750" indent="-28575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80000" indent="-18000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b="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40000" indent="-216000" algn="l" defTabSz="914400" rtl="0" eaLnBrk="1" latinLnBrk="1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기본 지식</a:t>
            </a:r>
            <a:endParaRPr lang="en-US" altLang="ko-KR" dirty="0"/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형식문자열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28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0C4E-9106-4C5F-9E40-01FE32B1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A0147-EAEB-4F4C-A884-5DE0554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전기적 정보를 저장할 수 있는 수단을 사용하자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메모리에 프로그램을 저장하고</a:t>
            </a:r>
            <a:r>
              <a:rPr lang="en-US" altLang="ko-KR" dirty="0"/>
              <a:t>, </a:t>
            </a:r>
            <a:r>
              <a:rPr lang="ko-KR" altLang="en-US" dirty="0"/>
              <a:t>저장된 명령을 하나씩 가져와서 </a:t>
            </a:r>
            <a:r>
              <a:rPr lang="en-US" altLang="ko-KR" dirty="0"/>
              <a:t>CPU</a:t>
            </a:r>
            <a:r>
              <a:rPr lang="ko-KR" altLang="en-US" dirty="0"/>
              <a:t>가 수행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84F67-CA27-4B4A-84B4-2D822D6C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2816"/>
            <a:ext cx="4896544" cy="46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C190E-5F62-4CD1-B513-F9FCE6C8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1F031-924B-421F-89C4-0F4102B7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현대 컴퓨터는 훨씬 복잡해졌지만</a:t>
            </a:r>
            <a:r>
              <a:rPr lang="en-US" altLang="ko-KR" dirty="0"/>
              <a:t> </a:t>
            </a:r>
            <a:r>
              <a:rPr lang="ko-KR" altLang="en-US" dirty="0"/>
              <a:t>모두 폰 </a:t>
            </a:r>
            <a:r>
              <a:rPr lang="ko-KR" altLang="en-US" dirty="0" err="1"/>
              <a:t>노이만</a:t>
            </a:r>
            <a:r>
              <a:rPr lang="ko-KR" altLang="en-US" dirty="0"/>
              <a:t> 구조를 따른다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80DA4-B698-4B28-8C10-DF80D6485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840760" cy="51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7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E9AA6-6927-4C21-AF86-89D709D1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(</a:t>
            </a:r>
            <a:r>
              <a:rPr lang="ko-KR" altLang="en-US" dirty="0"/>
              <a:t>주 기억 장치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58E1FE-585E-480F-9FA4-651BE9834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291512" cy="466397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2118A1-67E9-489C-A5D1-ED3D84939368}"/>
              </a:ext>
            </a:extLst>
          </p:cNvPr>
          <p:cNvSpPr txBox="1">
            <a:spLocks/>
          </p:cNvSpPr>
          <p:nvPr/>
        </p:nvSpPr>
        <p:spPr>
          <a:xfrm>
            <a:off x="395536" y="836713"/>
            <a:ext cx="8712968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  <a:defRPr sz="1800" b="1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0000" indent="-252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4"/>
              </a:buBlip>
              <a:defRPr sz="1600" b="1" i="0" kern="1200" baseline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97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b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40000" indent="-216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전기가 차단되면 데이터가 증발한다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4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877A7-0725-4FB1-9167-0551C6D0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CPU(Central Processing Unit)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C59841-31C7-43B1-BE8C-08AE60EED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704968" cy="4896544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4862454-6354-4CAF-B03B-7D6C667DF62B}"/>
              </a:ext>
            </a:extLst>
          </p:cNvPr>
          <p:cNvSpPr txBox="1">
            <a:spLocks/>
          </p:cNvSpPr>
          <p:nvPr/>
        </p:nvSpPr>
        <p:spPr>
          <a:xfrm>
            <a:off x="395536" y="836713"/>
            <a:ext cx="8291264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  <a:defRPr sz="1800" b="1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0000" indent="-252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4"/>
              </a:buBlip>
              <a:defRPr sz="1600" b="1" i="0" kern="1200" baseline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97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b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40000" indent="-216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컴퓨터의 두뇌에 해당한다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92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3170A-203D-4120-B83F-9431B0B4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 기억 장치</a:t>
            </a:r>
            <a:r>
              <a:rPr lang="en-US" altLang="ko-KR" dirty="0"/>
              <a:t>(</a:t>
            </a:r>
            <a:r>
              <a:rPr lang="ko-KR" altLang="en-US" dirty="0"/>
              <a:t>하드 디스크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287294-FF16-48DD-8C42-8CE260759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579790" cy="504056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0CCFF77-5DB1-47D6-A2F8-49FD9D4DF42C}"/>
              </a:ext>
            </a:extLst>
          </p:cNvPr>
          <p:cNvSpPr txBox="1">
            <a:spLocks/>
          </p:cNvSpPr>
          <p:nvPr/>
        </p:nvSpPr>
        <p:spPr>
          <a:xfrm>
            <a:off x="395536" y="836713"/>
            <a:ext cx="8291264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  <a:defRPr sz="1800" b="1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0000" indent="-252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4"/>
              </a:buBlip>
              <a:defRPr sz="1600" b="1" i="0" kern="1200" baseline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97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80000" indent="-180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b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40000" indent="-2160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휘발성인 메모리 대신 데이터를 오랫동안 저장할 수 있는 장치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47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35943-3061-44B5-8667-7F512BAA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98118-425E-414B-8B1A-4062BB54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링크 과정을 통해 소스 파일로부터 실행 파일을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4FBEC-20F2-4CEB-8CBD-A42DBEB7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98239" cy="45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7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0925-42F7-4389-9503-02FF3049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24FAD-2F24-418D-BCB5-FFDC33C6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3"/>
            <a:ext cx="8291264" cy="43204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메모리에 적재 시킨 후</a:t>
            </a:r>
            <a:r>
              <a:rPr lang="en-US" altLang="ko-KR" dirty="0"/>
              <a:t>, CPU</a:t>
            </a:r>
            <a:r>
              <a:rPr lang="ko-KR" altLang="en-US" dirty="0"/>
              <a:t>가 이를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3297A-E988-4B00-B9AC-AAB2DB8AC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9009"/>
            <a:ext cx="8712968" cy="51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0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9C508-517E-4A14-A643-0BABD399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579A4-1B9E-4697-9F24-AF32477A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CPU</a:t>
            </a:r>
            <a:r>
              <a:rPr lang="ko-KR" altLang="en-US" dirty="0"/>
              <a:t>가 프로그램 내의 명령어에 따라 컴퓨터를 동작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63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B98BD-A273-41BC-AB5B-62C4BC3D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 시작하기</a:t>
            </a:r>
          </a:p>
        </p:txBody>
      </p:sp>
    </p:spTree>
    <p:extLst>
      <p:ext uri="{BB962C8B-B14F-4D97-AF65-F5344CB8AC3E}">
        <p14:creationId xmlns:p14="http://schemas.microsoft.com/office/powerpoint/2010/main" val="414066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줄 주석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//</a:t>
            </a:r>
            <a:r>
              <a:rPr lang="ko-KR" altLang="en-US" dirty="0"/>
              <a:t>부터 해당 줄의 끝까지를 주석으로 간주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여러 줄 주석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/*</a:t>
            </a:r>
            <a:r>
              <a:rPr lang="ko-KR" altLang="en-US" dirty="0"/>
              <a:t>부터 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*/</a:t>
            </a:r>
            <a:r>
              <a:rPr lang="ko-KR" altLang="en-US" dirty="0"/>
              <a:t>까지를 주석으로 간주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18" y="1700808"/>
            <a:ext cx="76581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220" y="3765848"/>
            <a:ext cx="765810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958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6266-BF93-4A0E-9812-BB23281B5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프로그래밍에 관한 기본 지식</a:t>
            </a:r>
          </a:p>
        </p:txBody>
      </p:sp>
    </p:spTree>
    <p:extLst>
      <p:ext uri="{BB962C8B-B14F-4D97-AF65-F5344CB8AC3E}">
        <p14:creationId xmlns:p14="http://schemas.microsoft.com/office/powerpoint/2010/main" val="241181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전체에 대한 간략한 정보를 제공하기 위한 목적으로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코드 중 특정 문장이 수행되지 않도록 하려면 주석 처리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968" y="1340768"/>
            <a:ext cx="3962400" cy="273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118" y="4869160"/>
            <a:ext cx="765810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55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사용 시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/* */</a:t>
            </a:r>
            <a:r>
              <a:rPr lang="ko-KR" altLang="en-US" dirty="0"/>
              <a:t>로 된 주석은 중첩해서 사용할 수 없음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068" y="2132856"/>
            <a:ext cx="7696200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35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진입점</a:t>
            </a:r>
            <a:r>
              <a:rPr lang="ko-KR" altLang="en-US" dirty="0"/>
              <a:t> 함수</a:t>
            </a:r>
            <a:r>
              <a:rPr lang="en-US" altLang="ko-KR" dirty="0"/>
              <a:t>(entry-point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4320480" cy="5289451"/>
          </a:xfrm>
        </p:spPr>
        <p:txBody>
          <a:bodyPr/>
          <a:lstStyle/>
          <a:p>
            <a:r>
              <a:rPr lang="ko-KR" altLang="en-US" dirty="0"/>
              <a:t>프로그램이 처음 시작될 때 호출되는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main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r>
              <a:rPr lang="ko-KR" altLang="en-US" dirty="0"/>
              <a:t>가 </a:t>
            </a:r>
            <a:r>
              <a:rPr lang="ko-KR" altLang="en-US" dirty="0" err="1"/>
              <a:t>진입점</a:t>
            </a:r>
            <a:r>
              <a:rPr lang="ko-KR" altLang="en-US" dirty="0"/>
              <a:t> 함수이므로</a:t>
            </a:r>
            <a:r>
              <a:rPr lang="en-US" altLang="ko-KR" dirty="0"/>
              <a:t>, C </a:t>
            </a:r>
            <a:r>
              <a:rPr lang="ko-KR" altLang="en-US" dirty="0"/>
              <a:t>프로그램에는 반드시 </a:t>
            </a:r>
            <a:r>
              <a:rPr lang="en-US" altLang="ko-KR" dirty="0"/>
              <a:t>main</a:t>
            </a:r>
            <a:r>
              <a:rPr lang="ko-KR" altLang="en-US" dirty="0"/>
              <a:t>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함수가 없거나</a:t>
            </a:r>
            <a:r>
              <a:rPr lang="en-US" altLang="ko-KR" dirty="0"/>
              <a:t>,</a:t>
            </a:r>
            <a:r>
              <a:rPr lang="ko-KR" altLang="en-US" dirty="0"/>
              <a:t> 여러 개의 </a:t>
            </a:r>
            <a:r>
              <a:rPr lang="en-US" altLang="ko-KR" dirty="0"/>
              <a:t>main </a:t>
            </a:r>
            <a:r>
              <a:rPr lang="ko-KR" altLang="en-US" dirty="0"/>
              <a:t>함수를 가진 프로그램은 잘못된 프로그램임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80728"/>
            <a:ext cx="4007644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3676" y="3754086"/>
            <a:ext cx="5334000" cy="266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33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main </a:t>
            </a:r>
            <a:r>
              <a:rPr lang="ko-KR" altLang="en-US" dirty="0"/>
              <a:t>함수의 원형</a:t>
            </a:r>
          </a:p>
          <a:p>
            <a:pPr lvl="1">
              <a:defRPr/>
            </a:pPr>
            <a:r>
              <a:rPr lang="en-US" altLang="ko-KR" dirty="0"/>
              <a:t>main </a:t>
            </a:r>
            <a:r>
              <a:rPr lang="ko-KR" altLang="en-US" dirty="0"/>
              <a:t>함수는 </a:t>
            </a:r>
            <a:r>
              <a:rPr lang="en-US" altLang="ko-KR" dirty="0"/>
              <a:t>void</a:t>
            </a:r>
            <a:r>
              <a:rPr lang="ko-KR" altLang="en-US" dirty="0"/>
              <a:t>형을 </a:t>
            </a:r>
            <a:r>
              <a:rPr lang="ko-KR" altLang="en-US" dirty="0" err="1"/>
              <a:t>리턴하거나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 main(void)</a:t>
            </a:r>
          </a:p>
          <a:p>
            <a:pPr lvl="2">
              <a:defRPr/>
            </a:pP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dirty="0"/>
              <a:t> main(void)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main </a:t>
            </a:r>
            <a:r>
              <a:rPr lang="ko-KR" altLang="en-US" dirty="0"/>
              <a:t>함수의 리턴 값</a:t>
            </a:r>
          </a:p>
          <a:p>
            <a:pPr lvl="1">
              <a:defRPr/>
            </a:pPr>
            <a:r>
              <a:rPr lang="ko-KR" altLang="en-US" dirty="0"/>
              <a:t>프로그램의 </a:t>
            </a:r>
            <a:r>
              <a:rPr lang="ko-KR" altLang="en-US" dirty="0">
                <a:solidFill>
                  <a:srgbClr val="FF0000"/>
                </a:solidFill>
              </a:rPr>
              <a:t>종료 코드</a:t>
            </a:r>
            <a:r>
              <a:rPr lang="en-US" altLang="ko-KR" dirty="0">
                <a:solidFill>
                  <a:srgbClr val="FF0000"/>
                </a:solidFill>
              </a:rPr>
              <a:t>(exit code)</a:t>
            </a:r>
          </a:p>
          <a:p>
            <a:pPr lvl="1">
              <a:defRPr/>
            </a:pPr>
            <a:r>
              <a:rPr lang="ko-KR" altLang="en-US" dirty="0"/>
              <a:t>프로그램이 종료될 때 운영체제에게 넘겨주는 값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149080"/>
            <a:ext cx="6680970" cy="1704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97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  <a:r>
              <a:rPr lang="en-US" altLang="ko-KR" dirty="0"/>
              <a:t>(Indentation)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 indent="-180000">
              <a:buBlip>
                <a:blip r:embed="rId2"/>
              </a:buBlip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프로그램의 각 문장은 세미콜론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(;)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끝남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같은 블록에 속한 문장들을 들여쓰기를 하는 것이 좋음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568" y="1268760"/>
            <a:ext cx="6553200" cy="1335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1768" y="3573016"/>
            <a:ext cx="5638800" cy="206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007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출력을 위한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 indent="-180000">
              <a:buBlip>
                <a:blip r:embed="rId2"/>
              </a:buBlip>
            </a:pPr>
            <a:r>
              <a:rPr lang="ko-KR" altLang="en-US" dirty="0">
                <a:latin typeface="+mn-ea"/>
              </a:rPr>
              <a:t>입출력 라이브러리를 사용하려면 먼저 입출력 라이브러리에 대한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헤더 파일을 포함</a:t>
            </a:r>
            <a:r>
              <a:rPr lang="ko-KR" altLang="en-US" dirty="0">
                <a:latin typeface="+mn-ea"/>
              </a:rPr>
              <a:t>해야 함</a:t>
            </a: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r>
              <a:rPr lang="ko-KR" altLang="en-US" dirty="0">
                <a:latin typeface="+mn-ea"/>
              </a:rPr>
              <a:t>헤더 파일 없이 </a:t>
            </a: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호출하면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컴파일 경고</a:t>
            </a:r>
            <a:r>
              <a:rPr lang="en-US" altLang="ko-KR" dirty="0">
                <a:latin typeface="+mn-ea"/>
              </a:rPr>
              <a:t>(warning)</a:t>
            </a:r>
            <a:r>
              <a:rPr lang="ko-KR" altLang="en-US" dirty="0">
                <a:latin typeface="+mn-ea"/>
              </a:rPr>
              <a:t>가 발생함</a:t>
            </a:r>
            <a:endParaRPr lang="en-US" altLang="ko-KR" dirty="0">
              <a:latin typeface="+mn-ea"/>
            </a:endParaRPr>
          </a:p>
          <a:p>
            <a:pPr marL="180000" lvl="1" indent="-180000">
              <a:buBlip>
                <a:blip r:embed="rId2"/>
              </a:buBlip>
            </a:pP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2"/>
            <a:ext cx="462187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43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출력하기 위한 사용하는 함수</a:t>
            </a:r>
            <a:endParaRPr lang="en-US" altLang="ko-KR" dirty="0"/>
          </a:p>
          <a:p>
            <a:r>
              <a:rPr lang="ko-KR" altLang="en-US" dirty="0"/>
              <a:t>출력할 내용을 </a:t>
            </a:r>
            <a:r>
              <a:rPr lang="en-US" altLang="ko-KR" dirty="0"/>
              <a:t>“ ”</a:t>
            </a:r>
            <a:r>
              <a:rPr lang="ko-KR" altLang="en-US" dirty="0"/>
              <a:t>로 묶어서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함수의 </a:t>
            </a:r>
            <a:r>
              <a:rPr lang="en-US" altLang="ko-KR" dirty="0"/>
              <a:t>()</a:t>
            </a:r>
            <a:r>
              <a:rPr lang="ko-KR" altLang="en-US" dirty="0"/>
              <a:t>안에 </a:t>
            </a:r>
            <a:r>
              <a:rPr lang="ko-KR" altLang="en-US" dirty="0" err="1"/>
              <a:t>써줌</a:t>
            </a:r>
            <a:endParaRPr lang="en-US" altLang="ko-KR" dirty="0"/>
          </a:p>
          <a:p>
            <a:r>
              <a:rPr lang="ko-KR" altLang="en-US" dirty="0"/>
              <a:t>문자열을 출력한 다음에 커서를 다음 줄로 이동하려면 줄 바꿈 문자</a:t>
            </a:r>
            <a:r>
              <a:rPr lang="en-US" altLang="ko-KR" dirty="0"/>
              <a:t>(\n)</a:t>
            </a:r>
            <a:r>
              <a:rPr lang="ko-KR" altLang="en-US" dirty="0"/>
              <a:t>를 함께 </a:t>
            </a:r>
            <a:r>
              <a:rPr lang="ko-KR" altLang="en-US" dirty="0" err="1"/>
              <a:t>써줌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453" y="2492896"/>
            <a:ext cx="4833430" cy="3162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42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형태로 </a:t>
            </a:r>
            <a:r>
              <a:rPr lang="ko-KR" altLang="en-US" dirty="0">
                <a:solidFill>
                  <a:srgbClr val="C00000"/>
                </a:solidFill>
              </a:rPr>
              <a:t>본인의 학번과 성명을 출력</a:t>
            </a:r>
            <a:r>
              <a:rPr lang="ko-KR" altLang="en-US" dirty="0"/>
              <a:t>하는 프로그램을 작성해 보자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함수는 한 번만 호출해야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43" y="1988840"/>
            <a:ext cx="5886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984776" cy="504056"/>
          </a:xfrm>
        </p:spPr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를 이용한 정수의 출력과 </a:t>
            </a:r>
            <a:r>
              <a:rPr lang="ko-KR" altLang="en-US" dirty="0" err="1"/>
              <a:t>형식문자열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309812"/>
            <a:ext cx="431482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타원 4"/>
          <p:cNvSpPr/>
          <p:nvPr/>
        </p:nvSpPr>
        <p:spPr>
          <a:xfrm>
            <a:off x="4716016" y="3356992"/>
            <a:ext cx="360040" cy="28803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설명선 2 5"/>
          <p:cNvSpPr/>
          <p:nvPr/>
        </p:nvSpPr>
        <p:spPr>
          <a:xfrm>
            <a:off x="5724128" y="2924944"/>
            <a:ext cx="1584176" cy="392980"/>
          </a:xfrm>
          <a:prstGeom prst="borderCallout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형식문자열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395536" y="4869160"/>
            <a:ext cx="8291264" cy="1257003"/>
          </a:xfrm>
        </p:spPr>
        <p:txBody>
          <a:bodyPr/>
          <a:lstStyle/>
          <a:p>
            <a:r>
              <a:rPr lang="ko-KR" altLang="en-US" dirty="0" err="1"/>
              <a:t>형식문자열</a:t>
            </a:r>
            <a:endParaRPr lang="en-US" altLang="ko-KR" dirty="0"/>
          </a:p>
          <a:p>
            <a:pPr lvl="1"/>
            <a:r>
              <a:rPr lang="ko-KR" altLang="en-US" dirty="0" err="1"/>
              <a:t>서식문자</a:t>
            </a:r>
            <a:r>
              <a:rPr lang="en-US" altLang="ko-KR" dirty="0"/>
              <a:t>(conversion specifier)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1"/>
            <a:r>
              <a:rPr lang="ko-KR" altLang="en-US" dirty="0"/>
              <a:t>출력의 형태를 지정하는 용도로 사용됨</a:t>
            </a:r>
          </a:p>
        </p:txBody>
      </p:sp>
    </p:spTree>
    <p:extLst>
      <p:ext uri="{BB962C8B-B14F-4D97-AF65-F5344CB8AC3E}">
        <p14:creationId xmlns:p14="http://schemas.microsoft.com/office/powerpoint/2010/main" val="120658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형식문자열의 종류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%d</a:t>
            </a:r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(decimal number)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printf</a:t>
            </a:r>
            <a:r>
              <a:rPr lang="en-US" altLang="ko-KR" dirty="0"/>
              <a:t>(“%d”, 10);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%f</a:t>
            </a:r>
          </a:p>
          <a:p>
            <a:pPr lvl="1"/>
            <a:r>
              <a:rPr lang="ko-KR" altLang="en-US" dirty="0"/>
              <a:t>실수</a:t>
            </a:r>
            <a:r>
              <a:rPr lang="en-US" altLang="ko-KR" dirty="0"/>
              <a:t>(float number)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printf</a:t>
            </a:r>
            <a:r>
              <a:rPr lang="en-US" altLang="ko-KR" dirty="0"/>
              <a:t>(“%f”, 10.0);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%c</a:t>
            </a:r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(character)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printf</a:t>
            </a:r>
            <a:r>
              <a:rPr lang="en-US" altLang="ko-KR" dirty="0"/>
              <a:t>(“%c”, ‘a’);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%s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printf</a:t>
            </a:r>
            <a:r>
              <a:rPr lang="en-US" altLang="ko-KR" dirty="0"/>
              <a:t>(“%s”, “a”);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59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</a:t>
            </a:r>
            <a:r>
              <a:rPr lang="en-US" altLang="ko-KR" dirty="0"/>
              <a:t>(program)</a:t>
            </a:r>
          </a:p>
          <a:p>
            <a:pPr lvl="1"/>
            <a:r>
              <a:rPr lang="ko-KR" altLang="en-US" dirty="0"/>
              <a:t>컴퓨터를 실행시키기 위해 차례대로 작성된 명령어 모음</a:t>
            </a:r>
            <a:endParaRPr lang="en-US" altLang="ko-KR" dirty="0"/>
          </a:p>
          <a:p>
            <a:pPr marL="288000" lvl="1" indent="0">
              <a:buNone/>
            </a:pPr>
            <a:endParaRPr lang="en-US" altLang="ko-KR" dirty="0"/>
          </a:p>
          <a:p>
            <a:r>
              <a:rPr lang="ko-KR" altLang="en-US" dirty="0"/>
              <a:t>프로그래밍</a:t>
            </a:r>
            <a:r>
              <a:rPr lang="en-US" altLang="ko-KR" dirty="0"/>
              <a:t>(programming)</a:t>
            </a:r>
          </a:p>
          <a:p>
            <a:pPr lvl="1"/>
            <a:r>
              <a:rPr lang="ko-KR" altLang="en-US" dirty="0"/>
              <a:t>프로그램을 만드는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코딩</a:t>
            </a:r>
            <a:r>
              <a:rPr lang="en-US" altLang="ko-KR" dirty="0"/>
              <a:t>(coding)</a:t>
            </a:r>
          </a:p>
          <a:p>
            <a:pPr lvl="1"/>
            <a:r>
              <a:rPr lang="ko-KR" altLang="en-US" dirty="0"/>
              <a:t>프로그램의 명령어를 작성하는 행위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프로그래밍 언어</a:t>
            </a:r>
            <a:r>
              <a:rPr lang="en-US" altLang="ko-KR" dirty="0"/>
              <a:t>(programming language)</a:t>
            </a:r>
          </a:p>
          <a:p>
            <a:pPr lvl="1"/>
            <a:r>
              <a:rPr lang="ko-KR" altLang="en-US" dirty="0"/>
              <a:t>프로그램 작성을 위해 인위적으로 만들어낸 언어</a:t>
            </a:r>
            <a:endParaRPr lang="en-US" altLang="ko-KR" dirty="0"/>
          </a:p>
          <a:p>
            <a:pPr lvl="1"/>
            <a:r>
              <a:rPr lang="en-US" altLang="ko-KR" dirty="0"/>
              <a:t>C, C++, C#, Java, JavaScript, Python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프로그래밍 언어는 각자의 개성과</a:t>
            </a:r>
            <a:r>
              <a:rPr lang="en-US" altLang="ko-KR" dirty="0"/>
              <a:t> </a:t>
            </a:r>
            <a:r>
              <a:rPr lang="ko-KR" altLang="en-US" dirty="0"/>
              <a:t>장단점이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176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형태로 </a:t>
            </a:r>
            <a:r>
              <a:rPr lang="ko-KR" altLang="en-US" dirty="0">
                <a:solidFill>
                  <a:srgbClr val="C00000"/>
                </a:solidFill>
              </a:rPr>
              <a:t>성명과 나이를 출력</a:t>
            </a:r>
            <a:r>
              <a:rPr lang="ko-KR" altLang="en-US" dirty="0"/>
              <a:t>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성명과 나이는 </a:t>
            </a:r>
            <a:r>
              <a:rPr lang="ko-KR" altLang="en-US" dirty="0">
                <a:solidFill>
                  <a:srgbClr val="C00000"/>
                </a:solidFill>
              </a:rPr>
              <a:t>형식문자열을 이용</a:t>
            </a:r>
            <a:r>
              <a:rPr lang="ko-KR" altLang="en-US" dirty="0"/>
              <a:t>하여 출력하도록 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0480"/>
            <a:ext cx="5762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9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45371-67C9-495E-8A12-4909154C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128792" cy="504056"/>
          </a:xfrm>
        </p:spPr>
        <p:txBody>
          <a:bodyPr/>
          <a:lstStyle/>
          <a:p>
            <a:r>
              <a:rPr lang="ko-KR" altLang="en-US" sz="2500" dirty="0"/>
              <a:t>프로그래밍 언어의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34FB7-B154-4F46-8710-16436295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616624"/>
          </a:xfrm>
        </p:spPr>
        <p:txBody>
          <a:bodyPr/>
          <a:lstStyle/>
          <a:p>
            <a:r>
              <a:rPr lang="ko-KR" altLang="en-US" dirty="0"/>
              <a:t>기계어</a:t>
            </a:r>
            <a:r>
              <a:rPr lang="en-US" altLang="ko-KR" dirty="0"/>
              <a:t>(machine language)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 숫자</a:t>
            </a:r>
            <a:r>
              <a:rPr lang="en-US" altLang="ko-KR" dirty="0"/>
              <a:t>(binary digit, 0</a:t>
            </a:r>
            <a:r>
              <a:rPr lang="ko-KR" altLang="en-US" dirty="0"/>
              <a:t>과 </a:t>
            </a:r>
            <a:r>
              <a:rPr lang="en-US" altLang="ko-KR" dirty="0"/>
              <a:t>1)</a:t>
            </a:r>
            <a:r>
              <a:rPr lang="ko-KR" altLang="en-US" dirty="0"/>
              <a:t>로 나타낸 언어</a:t>
            </a:r>
            <a:endParaRPr lang="en-US" altLang="ko-KR" dirty="0"/>
          </a:p>
          <a:p>
            <a:pPr marL="288000" lvl="1" indent="0">
              <a:buNone/>
            </a:pPr>
            <a:endParaRPr lang="en-US" altLang="ko-KR" dirty="0"/>
          </a:p>
          <a:p>
            <a:r>
              <a:rPr lang="ko-KR" altLang="en-US" dirty="0"/>
              <a:t>어셈블리어</a:t>
            </a:r>
            <a:r>
              <a:rPr lang="en-US" altLang="ko-KR" dirty="0"/>
              <a:t>(Assembly Language)</a:t>
            </a:r>
          </a:p>
          <a:p>
            <a:pPr lvl="1"/>
            <a:r>
              <a:rPr lang="ko-KR" altLang="en-US" dirty="0"/>
              <a:t>기계어를 </a:t>
            </a:r>
            <a:r>
              <a:rPr lang="en-US" altLang="ko-KR" dirty="0"/>
              <a:t>1:1</a:t>
            </a:r>
            <a:r>
              <a:rPr lang="ko-KR" altLang="en-US" dirty="0"/>
              <a:t>로 대응하는 단어로 바꿔 놓은 언어</a:t>
            </a:r>
            <a:r>
              <a:rPr lang="en-US" altLang="ko-KR" dirty="0"/>
              <a:t>. </a:t>
            </a:r>
            <a:r>
              <a:rPr lang="ko-KR" altLang="en-US" dirty="0"/>
              <a:t>번역이 간단하다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88AF82-5E91-4AC4-9D79-6E3E907CB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40968"/>
            <a:ext cx="884721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7CB85-CD83-46D4-AF2D-3936E9BB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C8CB0-2CB0-43E5-8B52-8C4EABA4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고급 언어</a:t>
            </a:r>
            <a:r>
              <a:rPr lang="en-US" altLang="ko-KR" dirty="0"/>
              <a:t>(High-Level Language)</a:t>
            </a:r>
          </a:p>
          <a:p>
            <a:pPr lvl="1"/>
            <a:r>
              <a:rPr lang="ko-KR" altLang="en-US" dirty="0"/>
              <a:t>사람이 사용하기 편하도록 수식 등을 사용하는 언어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대부분의 프로그램은 고급 언어로 만든다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7DF22-446C-41CB-A822-026B115DE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b="300"/>
          <a:stretch/>
        </p:blipFill>
        <p:spPr>
          <a:xfrm>
            <a:off x="1619672" y="1988840"/>
            <a:ext cx="5688632" cy="44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1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6266-BF93-4A0E-9812-BB23281B5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프로그램이 만들어지는 과정</a:t>
            </a:r>
          </a:p>
        </p:txBody>
      </p:sp>
    </p:spTree>
    <p:extLst>
      <p:ext uri="{BB962C8B-B14F-4D97-AF65-F5344CB8AC3E}">
        <p14:creationId xmlns:p14="http://schemas.microsoft.com/office/powerpoint/2010/main" val="80185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프로그램의 개발 및 실행 과정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소스 파일</a:t>
            </a:r>
            <a:r>
              <a:rPr lang="en-US" altLang="ko-KR" dirty="0"/>
              <a:t>(source code)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.c </a:t>
            </a:r>
            <a:r>
              <a:rPr lang="ko-KR" altLang="en-US" dirty="0" err="1"/>
              <a:t>확장자를</a:t>
            </a:r>
            <a:r>
              <a:rPr lang="ko-KR" altLang="en-US" dirty="0"/>
              <a:t> 갖는 파일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컴파일</a:t>
            </a:r>
            <a:r>
              <a:rPr lang="en-US" altLang="ko-KR" dirty="0"/>
              <a:t>(Compile)</a:t>
            </a:r>
          </a:p>
          <a:p>
            <a:pPr lvl="1"/>
            <a:r>
              <a:rPr lang="ko-KR" altLang="en-US" dirty="0"/>
              <a:t>소스 코드를 기계어로 번역하여 오브젝트 파일 생성</a:t>
            </a:r>
            <a:endParaRPr lang="en-US" altLang="ko-KR" dirty="0"/>
          </a:p>
          <a:p>
            <a:pPr lvl="1"/>
            <a:r>
              <a:rPr lang="ko-KR" altLang="en-US" dirty="0"/>
              <a:t>컴파일을 수행하는 프로그램을 컴파일러라고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링크</a:t>
            </a:r>
            <a:r>
              <a:rPr lang="en-US" altLang="ko-KR" dirty="0"/>
              <a:t>(Link)</a:t>
            </a:r>
          </a:p>
          <a:p>
            <a:pPr lvl="1"/>
            <a:r>
              <a:rPr lang="ko-KR" altLang="en-US" dirty="0"/>
              <a:t>오브젝트 파일들을 연결해서 실행파일 생성</a:t>
            </a:r>
            <a:endParaRPr lang="en-US" altLang="ko-KR" dirty="0"/>
          </a:p>
          <a:p>
            <a:pPr lvl="1"/>
            <a:r>
              <a:rPr lang="ko-KR" altLang="en-US" dirty="0"/>
              <a:t>이런 역할을 하는 프로그램을 </a:t>
            </a:r>
            <a:r>
              <a:rPr lang="ko-KR" altLang="en-US" dirty="0" err="1"/>
              <a:t>링커라고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로드</a:t>
            </a:r>
            <a:r>
              <a:rPr lang="en-US" altLang="ko-KR" dirty="0"/>
              <a:t>(Load)</a:t>
            </a:r>
          </a:p>
          <a:p>
            <a:pPr lvl="1"/>
            <a:r>
              <a:rPr lang="ko-KR" altLang="en-US" dirty="0"/>
              <a:t>실행 파일을 메모리에 적재해서 구동 시키는 단계</a:t>
            </a:r>
            <a:endParaRPr lang="en-US" altLang="ko-KR" dirty="0"/>
          </a:p>
          <a:p>
            <a:pPr lvl="1"/>
            <a:r>
              <a:rPr lang="ko-KR" altLang="en-US" dirty="0"/>
              <a:t>이런 역할을 하는 프로그램을 </a:t>
            </a:r>
            <a:r>
              <a:rPr lang="ko-KR" altLang="en-US" dirty="0" err="1"/>
              <a:t>로더라고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프로세스</a:t>
            </a:r>
            <a:r>
              <a:rPr lang="en-US" altLang="ko-KR" dirty="0"/>
              <a:t>(Process)</a:t>
            </a:r>
          </a:p>
          <a:p>
            <a:pPr lvl="1"/>
            <a:r>
              <a:rPr lang="ko-KR" altLang="en-US" dirty="0"/>
              <a:t>현재 실행 중인 기계어 프로그램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59696"/>
            <a:ext cx="4572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>
              <a:latin typeface="Times New Roman" panose="02020603050405020304" pitchFamily="18" charset="0"/>
            </a:endParaRPr>
          </a:p>
          <a:p>
            <a:endParaRPr lang="ko-KR" altLang="en-US" sz="1100" dirty="0">
              <a:latin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C480EC-9D83-413C-BCA3-19056D84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11" y="867544"/>
            <a:ext cx="2078321" cy="54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6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F52D9-FE9B-4845-98D8-E79289D3F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프로그램의 동작 원리</a:t>
            </a:r>
          </a:p>
        </p:txBody>
      </p:sp>
    </p:spTree>
    <p:extLst>
      <p:ext uri="{BB962C8B-B14F-4D97-AF65-F5344CB8AC3E}">
        <p14:creationId xmlns:p14="http://schemas.microsoft.com/office/powerpoint/2010/main" val="89118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6125A-72DD-463E-8E37-88000314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00174-447F-46EA-B3B8-2C072FEB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이전의 컴퓨터는 전선을 꽂는 방식이었다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최초의 컴퓨터로 불리는 </a:t>
            </a:r>
            <a:r>
              <a:rPr lang="en-US" altLang="ko-KR" dirty="0"/>
              <a:t>ENIAC</a:t>
            </a:r>
            <a:r>
              <a:rPr lang="ko-KR" altLang="en-US" dirty="0"/>
              <a:t>은 이 방식으로 작동되었다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E71440-22D3-4771-B5F7-C7BC70459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1"/>
            <a:ext cx="7427168" cy="483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703</Words>
  <Application>Microsoft Office PowerPoint</Application>
  <PresentationFormat>화면 슬라이드 쇼(4:3)</PresentationFormat>
  <Paragraphs>160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(한글 글꼴 사용)</vt:lpstr>
      <vt:lpstr>KoPub돋움체 Bold</vt:lpstr>
      <vt:lpstr>맑은 고딕</vt:lpstr>
      <vt:lpstr>맑은고딕</vt:lpstr>
      <vt:lpstr>Arial</vt:lpstr>
      <vt:lpstr>Calibri</vt:lpstr>
      <vt:lpstr>Times New Roman</vt:lpstr>
      <vt:lpstr>Office 테마</vt:lpstr>
      <vt:lpstr>목차</vt:lpstr>
      <vt:lpstr>프로그래밍에 관한 기본 지식</vt:lpstr>
      <vt:lpstr>프로그래밍이란?</vt:lpstr>
      <vt:lpstr>프로그래밍 언어의 종류</vt:lpstr>
      <vt:lpstr>프로그래밍 언어의 종류</vt:lpstr>
      <vt:lpstr>프로그램이 만들어지는 과정</vt:lpstr>
      <vt:lpstr>C 프로그램의 개발 및 실행 과정(수정)</vt:lpstr>
      <vt:lpstr>프로그램의 동작 원리</vt:lpstr>
      <vt:lpstr>폰 노이만 구조</vt:lpstr>
      <vt:lpstr>폰 노이만 구조</vt:lpstr>
      <vt:lpstr>폰 노이만 구조</vt:lpstr>
      <vt:lpstr>메모리(주 기억 장치)</vt:lpstr>
      <vt:lpstr>CPU(Central Processing Unit)</vt:lpstr>
      <vt:lpstr>보조 기억 장치(하드 디스크 등)</vt:lpstr>
      <vt:lpstr>프로그램의 동작 원리</vt:lpstr>
      <vt:lpstr>프로그램의 동작 원리</vt:lpstr>
      <vt:lpstr>프로그램의 동작 원리</vt:lpstr>
      <vt:lpstr>C 언어 시작하기</vt:lpstr>
      <vt:lpstr>주석(Comment)</vt:lpstr>
      <vt:lpstr>주석의 사용</vt:lpstr>
      <vt:lpstr>주석 사용 시 주의사항</vt:lpstr>
      <vt:lpstr>진입점 함수(entry-point function)</vt:lpstr>
      <vt:lpstr>main 함수</vt:lpstr>
      <vt:lpstr>들여쓰기(Indentation)</vt:lpstr>
      <vt:lpstr>출력을 위한 준비</vt:lpstr>
      <vt:lpstr>printf 함수</vt:lpstr>
      <vt:lpstr>실습과제 1</vt:lpstr>
      <vt:lpstr>Printf를 이용한 정수의 출력과 형식문자열</vt:lpstr>
      <vt:lpstr>형식문자열의 종류</vt:lpstr>
      <vt:lpstr>실습과제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한승민</cp:lastModifiedBy>
  <cp:revision>136</cp:revision>
  <dcterms:created xsi:type="dcterms:W3CDTF">2015-01-22T02:33:10Z</dcterms:created>
  <dcterms:modified xsi:type="dcterms:W3CDTF">2017-07-30T07:05:47Z</dcterms:modified>
</cp:coreProperties>
</file>