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1" r:id="rId2"/>
    <p:sldId id="256" r:id="rId3"/>
    <p:sldId id="268" r:id="rId4"/>
    <p:sldId id="257" r:id="rId5"/>
    <p:sldId id="259" r:id="rId6"/>
    <p:sldId id="269" r:id="rId7"/>
    <p:sldId id="260" r:id="rId8"/>
    <p:sldId id="262" r:id="rId9"/>
    <p:sldId id="263" r:id="rId10"/>
    <p:sldId id="264" r:id="rId11"/>
    <p:sldId id="258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B45D45-8798-934A-B4E1-5578AB784CFC}">
          <p14:sldIdLst/>
        </p14:section>
        <p14:section name="1108" id="{CC40887B-4934-034A-BFD9-A4F46DB590C2}">
          <p14:sldIdLst>
            <p14:sldId id="261"/>
          </p14:sldIdLst>
        </p14:section>
        <p14:section name="Default Section" id="{486B58DA-2654-4E49-9A68-A345C6C0E131}">
          <p14:sldIdLst>
            <p14:sldId id="256"/>
            <p14:sldId id="268"/>
            <p14:sldId id="257"/>
          </p14:sldIdLst>
        </p14:section>
        <p14:section name="1108" id="{AE3450AE-6E7E-49CB-8945-201916E7A2BB}">
          <p14:sldIdLst>
            <p14:sldId id="259"/>
            <p14:sldId id="269"/>
            <p14:sldId id="260"/>
            <p14:sldId id="262"/>
            <p14:sldId id="263"/>
            <p14:sldId id="264"/>
            <p14:sldId id="258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/>
    <p:restoredTop sz="94678"/>
  </p:normalViewPr>
  <p:slideViewPr>
    <p:cSldViewPr snapToGrid="0" snapToObjects="1" showGuides="1">
      <p:cViewPr varScale="1">
        <p:scale>
          <a:sx n="103" d="100"/>
          <a:sy n="103" d="100"/>
        </p:scale>
        <p:origin x="150" y="31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CheckV</a:t>
            </a:r>
            <a:r>
              <a:rPr lang="en-US" dirty="0"/>
              <a:t> Quality Assessment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02-FA45-907D-1315A4BA3C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02-FA45-907D-1315A4BA3C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02-FA45-907D-1315A4BA3C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02-FA45-907D-1315A4BA3C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D02-FA45-907D-1315A4BA3CEC}"/>
              </c:ext>
            </c:extLst>
          </c:dPt>
          <c:dLbls>
            <c:dLbl>
              <c:idx val="1"/>
              <c:layout>
                <c:manualLayout>
                  <c:x val="0.13147769874338988"/>
                  <c:y val="2.344411193742132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D02-FA45-907D-1315A4BA3CEC}"/>
                </c:ext>
              </c:extLst>
            </c:dLbl>
            <c:dLbl>
              <c:idx val="4"/>
              <c:layout>
                <c:manualLayout>
                  <c:x val="-8.1802423802665673E-3"/>
                  <c:y val="-2.005180553150478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D02-FA45-907D-1315A4BA3C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eparator>,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 Complete</c:v>
                </c:pt>
                <c:pt idx="1">
                  <c:v>High-quality</c:v>
                </c:pt>
                <c:pt idx="2">
                  <c:v>Low-quality</c:v>
                </c:pt>
                <c:pt idx="3">
                  <c:v>Medium-quality</c:v>
                </c:pt>
                <c:pt idx="4">
                  <c:v>Not-determined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15777</c:v>
                </c:pt>
                <c:pt idx="1">
                  <c:v>28135</c:v>
                </c:pt>
                <c:pt idx="2">
                  <c:v>1353513</c:v>
                </c:pt>
                <c:pt idx="3">
                  <c:v>71077</c:v>
                </c:pt>
                <c:pt idx="4">
                  <c:v>56421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D02-FA45-907D-1315A4BA3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26ABD-44CB-6248-BD76-D6E37384D5C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EE5A0-9709-904A-A70F-848DAD7D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0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HK" b="0" i="0" dirty="0">
                <a:solidFill>
                  <a:srgbClr val="222222"/>
                </a:solidFill>
                <a:effectLst/>
                <a:latin typeface="-apple-system"/>
              </a:rPr>
              <a:t>Dion, M.B., </a:t>
            </a:r>
            <a:r>
              <a:rPr lang="en-HK" b="0" i="0" dirty="0" err="1">
                <a:solidFill>
                  <a:srgbClr val="222222"/>
                </a:solidFill>
                <a:effectLst/>
                <a:latin typeface="-apple-system"/>
              </a:rPr>
              <a:t>Oechslin</a:t>
            </a:r>
            <a:r>
              <a:rPr lang="en-HK" b="0" i="0" dirty="0">
                <a:solidFill>
                  <a:srgbClr val="222222"/>
                </a:solidFill>
                <a:effectLst/>
                <a:latin typeface="-apple-system"/>
              </a:rPr>
              <a:t>, F. &amp; </a:t>
            </a:r>
            <a:r>
              <a:rPr lang="en-HK" b="0" i="0" dirty="0" err="1">
                <a:solidFill>
                  <a:srgbClr val="222222"/>
                </a:solidFill>
                <a:effectLst/>
                <a:latin typeface="-apple-system"/>
              </a:rPr>
              <a:t>Moineau</a:t>
            </a:r>
            <a:r>
              <a:rPr lang="en-HK" b="0" i="0" dirty="0">
                <a:solidFill>
                  <a:srgbClr val="222222"/>
                </a:solidFill>
                <a:effectLst/>
                <a:latin typeface="-apple-system"/>
              </a:rPr>
              <a:t>, S. Phage diversity, genomics and phylogeny. </a:t>
            </a:r>
            <a:r>
              <a:rPr lang="en-HK" b="0" i="1" dirty="0">
                <a:solidFill>
                  <a:srgbClr val="222222"/>
                </a:solidFill>
                <a:effectLst/>
                <a:latin typeface="-apple-system"/>
              </a:rPr>
              <a:t>Nat Rev </a:t>
            </a:r>
            <a:r>
              <a:rPr lang="en-HK" b="0" i="1" dirty="0" err="1">
                <a:solidFill>
                  <a:srgbClr val="222222"/>
                </a:solidFill>
                <a:effectLst/>
                <a:latin typeface="-apple-system"/>
              </a:rPr>
              <a:t>Microbiol</a:t>
            </a:r>
            <a:r>
              <a:rPr lang="en-HK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HK" b="1" i="0" dirty="0">
                <a:solidFill>
                  <a:srgbClr val="222222"/>
                </a:solidFill>
                <a:effectLst/>
                <a:latin typeface="-apple-system"/>
              </a:rPr>
              <a:t>18</a:t>
            </a:r>
            <a:r>
              <a:rPr lang="en-HK" b="0" i="0" dirty="0">
                <a:solidFill>
                  <a:srgbClr val="222222"/>
                </a:solidFill>
                <a:effectLst/>
                <a:latin typeface="-apple-system"/>
              </a:rPr>
              <a:t>, 125–138 (2020). https://</a:t>
            </a:r>
            <a:r>
              <a:rPr lang="en-HK" b="0" i="0" dirty="0" err="1">
                <a:solidFill>
                  <a:srgbClr val="222222"/>
                </a:solidFill>
                <a:effectLst/>
                <a:latin typeface="-apple-system"/>
              </a:rPr>
              <a:t>doi.org</a:t>
            </a:r>
            <a:r>
              <a:rPr lang="en-HK" b="0" i="0" dirty="0">
                <a:solidFill>
                  <a:srgbClr val="222222"/>
                </a:solidFill>
                <a:effectLst/>
                <a:latin typeface="-apple-system"/>
              </a:rPr>
              <a:t>/10.1038/s41579-019-0311-5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EE5A0-9709-904A-A70F-848DAD7DA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5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8EE0-6471-8747-BBC0-ED87E7716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689AF-3E7D-C041-A8F4-FED110E3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2DBF2-BA3F-ED46-BE93-D51D36BA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DBA9-1A17-9749-A108-60B6FF4C550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DD39-DB38-9049-B24A-B3C3630D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ADBB-ADAC-9641-A2FD-535AE556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9AD2-7EB2-AF43-99A6-679A269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6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F769-390E-1945-9702-85095585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78B83-F1D1-8A4B-AAA5-4853DBD9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6CE7D-4FD0-294E-9671-52B05BAA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DBA9-1A17-9749-A108-60B6FF4C550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4EE64-8FB5-F449-9098-4F7E3156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00FF-02CB-2849-912C-5592C228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9AD2-7EB2-AF43-99A6-679A269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7FA99-8D13-E84C-B2CA-E4658AB23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1BC42-A2AD-1E44-95CC-9B912D3BA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837BB-F189-E841-9FBD-117785E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DBA9-1A17-9749-A108-60B6FF4C550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A93A5-C704-DD44-BDDB-DA520BF2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2DF1F-B79F-384A-91AC-9475473A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9AD2-7EB2-AF43-99A6-679A269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AA7B-BD15-BF49-98C4-CB809713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15B56-8B15-D64B-83CE-C41E8A50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6575C-9F74-314C-A41A-AB976112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DBA9-1A17-9749-A108-60B6FF4C550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11F8-DE91-0F40-A071-C7BD9589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569E-598B-194B-9BD0-6E775860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9AD2-7EB2-AF43-99A6-679A269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FE7A-FB52-B742-98D2-A0A23963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C3533-BB50-6347-A6F5-0954EAB06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8DE03-4904-4C44-B263-E421E2B0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DBA9-1A17-9749-A108-60B6FF4C550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86F20-8556-4849-8B97-70AA7B6B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C3E5B-6CBE-DA4B-AF12-571B6394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9AD2-7EB2-AF43-99A6-679A269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6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0A08-6885-3E42-94E4-E0848C58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F16D-6C19-DE43-B236-430E8799D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DEC81-EDBB-CF4D-804F-16DCE1C0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9CBB5-3384-7940-885A-81093A7D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DBA9-1A17-9749-A108-60B6FF4C550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C04D9-ED7C-3948-A177-D99917D8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9052C-27A7-A542-A67B-784F0FBD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9AD2-7EB2-AF43-99A6-679A269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5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1CAA-1338-3F47-8B39-8C05C51F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4AAA1-52FA-724D-9AC8-9B6671A52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BED6D-FB03-E449-9408-9BAE61A2F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27A52-E2B0-834E-BC55-5B077CB34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0912F-AB5A-194A-A5AF-B6CF604F7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0384C-C873-2642-B6A0-E7595AA2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DBA9-1A17-9749-A108-60B6FF4C550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BDCE9-C52E-554B-A664-46FC9289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54BB6-9DA1-E149-B325-3D54D731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9AD2-7EB2-AF43-99A6-679A269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5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5EAE-7832-4643-B4CD-4CC99C45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15093-E41A-3143-A27A-2D7E6C3F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DBA9-1A17-9749-A108-60B6FF4C550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BBE57-06BA-0643-BDF1-4A6A7FCE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40CCE-E0C6-5140-B092-21B66FB6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9AD2-7EB2-AF43-99A6-679A269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4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D57CC-A218-894D-80C4-E5DC10CF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DBA9-1A17-9749-A108-60B6FF4C550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1D9A6-371E-874D-950D-0C1CD623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31855-6FA2-954C-9DE9-E4BFEFDB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9AD2-7EB2-AF43-99A6-679A269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3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020A-F333-AC49-9D1A-BE3E3113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78F4-D4A0-5A41-A7D9-26167BB64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96731-5D31-334D-86C3-B520CE3C5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E2483-5F76-C048-AD94-92BCADFE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DBA9-1A17-9749-A108-60B6FF4C550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99EF1-92C6-9348-AAD0-D6D93754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5B931-89CB-C64A-AF73-992B39B7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9AD2-7EB2-AF43-99A6-679A269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CE0B-A91D-F241-9938-569740A4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89B01-F8E8-D641-AD9B-6A88EDBE9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1BD57-CF57-134B-AEF8-6EBE345C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4E967-0B31-4044-AAE6-A78B055D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DBA9-1A17-9749-A108-60B6FF4C550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D71FC-8C64-9C43-8636-F12D89B0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091E2-F800-AC48-8404-5043DB4C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9AD2-7EB2-AF43-99A6-679A269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1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765C9-D7D5-9E44-AF17-85074E11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C1C77-B618-D041-9979-3DF8598C3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E76FE-3CD4-334D-80BB-CB3F0927A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DDBA9-1A17-9749-A108-60B6FF4C550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BAA23-FA9C-694A-9B18-5E0D1CD72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44DC1-A9EB-E843-B36A-8D655947B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09AD2-7EB2-AF43-99A6-679A269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8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5B7445-77BD-6840-916E-E5DA8684B132}"/>
              </a:ext>
            </a:extLst>
          </p:cNvPr>
          <p:cNvSpPr txBox="1"/>
          <p:nvPr/>
        </p:nvSpPr>
        <p:spPr>
          <a:xfrm>
            <a:off x="361950" y="228600"/>
            <a:ext cx="3189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Redundancy inspection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B01546-B8C1-422C-9C88-C3A04916BA49}"/>
              </a:ext>
            </a:extLst>
          </p:cNvPr>
          <p:cNvSpPr txBox="1"/>
          <p:nvPr/>
        </p:nvSpPr>
        <p:spPr>
          <a:xfrm>
            <a:off x="686809" y="757254"/>
            <a:ext cx="2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----</a:t>
            </a:r>
            <a:r>
              <a:rPr lang="en-US" altLang="zh-CN" sz="2000" b="1" dirty="0"/>
              <a:t>Input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8F10C9-B024-466E-B5B9-055782AB6975}"/>
              </a:ext>
            </a:extLst>
          </p:cNvPr>
          <p:cNvSpPr txBox="1"/>
          <p:nvPr/>
        </p:nvSpPr>
        <p:spPr>
          <a:xfrm>
            <a:off x="1320800" y="1255130"/>
            <a:ext cx="1075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File_1</a:t>
            </a:r>
            <a:r>
              <a:rPr lang="en-US" altLang="zh-CN" dirty="0"/>
              <a:t>=“../</a:t>
            </a:r>
            <a:r>
              <a:rPr lang="en-US" altLang="zh-CN" dirty="0" err="1"/>
              <a:t>govc</a:t>
            </a:r>
            <a:r>
              <a:rPr lang="en-US" altLang="zh-CN" dirty="0"/>
              <a:t>/Input/</a:t>
            </a:r>
            <a:r>
              <a:rPr lang="en-US" altLang="zh-CN" dirty="0" err="1"/>
              <a:t>fromCooperate</a:t>
            </a:r>
            <a:r>
              <a:rPr lang="en-US" altLang="zh-CN" dirty="0"/>
              <a:t>/marine-</a:t>
            </a:r>
            <a:r>
              <a:rPr lang="en-US" altLang="zh-CN" dirty="0" err="1"/>
              <a:t>bgi</a:t>
            </a:r>
            <a:r>
              <a:rPr lang="en-US" altLang="zh-CN" dirty="0"/>
              <a:t>/</a:t>
            </a:r>
            <a:r>
              <a:rPr lang="en-US" altLang="zh-CN" dirty="0" err="1"/>
              <a:t>vOTU_LabGovImgvrBGI.fasta</a:t>
            </a:r>
            <a:r>
              <a:rPr lang="en-US" altLang="zh-CN" dirty="0"/>
              <a:t>”</a:t>
            </a:r>
          </a:p>
          <a:p>
            <a:r>
              <a:rPr lang="en-US" altLang="zh-CN" b="1" dirty="0"/>
              <a:t>File_2</a:t>
            </a:r>
            <a:r>
              <a:rPr lang="en-US" altLang="zh-CN" dirty="0"/>
              <a:t>=“../ </a:t>
            </a:r>
            <a:r>
              <a:rPr lang="en-US" altLang="zh-CN" dirty="0" err="1"/>
              <a:t>govc</a:t>
            </a:r>
            <a:r>
              <a:rPr lang="en-US" altLang="zh-CN" dirty="0"/>
              <a:t>/Input/</a:t>
            </a:r>
            <a:r>
              <a:rPr lang="en-US" altLang="zh-CN" dirty="0" err="1"/>
              <a:t>fromCooperate</a:t>
            </a:r>
            <a:r>
              <a:rPr lang="en-US" altLang="zh-CN" dirty="0"/>
              <a:t>/marine-</a:t>
            </a:r>
            <a:r>
              <a:rPr lang="en-US" altLang="zh-CN" dirty="0" err="1"/>
              <a:t>bgi</a:t>
            </a:r>
            <a:r>
              <a:rPr lang="en-US" altLang="zh-CN" dirty="0"/>
              <a:t>/</a:t>
            </a:r>
            <a:r>
              <a:rPr lang="en-US" altLang="zh-CN" dirty="0" err="1"/>
              <a:t>all_vOTU.fasta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6C27804D-3351-4816-8B9D-529EA15A4BF4}"/>
              </a:ext>
            </a:extLst>
          </p:cNvPr>
          <p:cNvSpPr txBox="1"/>
          <p:nvPr/>
        </p:nvSpPr>
        <p:spPr>
          <a:xfrm>
            <a:off x="5393267" y="3228945"/>
            <a:ext cx="140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4B4EBB-D897-4124-A8C6-F05226559AFD}"/>
              </a:ext>
            </a:extLst>
          </p:cNvPr>
          <p:cNvSpPr txBox="1"/>
          <p:nvPr/>
        </p:nvSpPr>
        <p:spPr>
          <a:xfrm>
            <a:off x="686809" y="1999227"/>
            <a:ext cx="2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----</a:t>
            </a:r>
            <a:r>
              <a:rPr lang="en-US" altLang="zh-CN" sz="2000" b="1" dirty="0"/>
              <a:t>Based ID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309D20-8E91-445C-BAE5-23BC8DEF01E0}"/>
              </a:ext>
            </a:extLst>
          </p:cNvPr>
          <p:cNvSpPr txBox="1"/>
          <p:nvPr/>
        </p:nvSpPr>
        <p:spPr>
          <a:xfrm>
            <a:off x="1430867" y="246144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</a:t>
            </a:r>
            <a:r>
              <a:rPr lang="en-US" altLang="zh-CN" b="1" dirty="0"/>
              <a:t>Output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402F881-8940-4EE7-BD57-1ADAB92BD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3" y="2892891"/>
            <a:ext cx="9049806" cy="17525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2487B5F-5BB2-4D24-8F8D-FDCBF8620D9D}"/>
              </a:ext>
            </a:extLst>
          </p:cNvPr>
          <p:cNvSpPr txBox="1"/>
          <p:nvPr/>
        </p:nvSpPr>
        <p:spPr>
          <a:xfrm>
            <a:off x="1430867" y="4767965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--Analysis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19372C-B72C-4B69-810D-2A23D536479F}"/>
              </a:ext>
            </a:extLst>
          </p:cNvPr>
          <p:cNvSpPr txBox="1"/>
          <p:nvPr/>
        </p:nvSpPr>
        <p:spPr>
          <a:xfrm>
            <a:off x="1320800" y="5259821"/>
            <a:ext cx="1075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965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E5E9DA1-BBD8-4DD3-ADAF-A7B482267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1" y="2055341"/>
            <a:ext cx="6451599" cy="408386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C258FF8-6CBA-4C08-A253-DC6C8D647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4" y="2376236"/>
            <a:ext cx="5409662" cy="38954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5B7445-77BD-6840-916E-E5DA8684B132}"/>
              </a:ext>
            </a:extLst>
          </p:cNvPr>
          <p:cNvSpPr txBox="1"/>
          <p:nvPr/>
        </p:nvSpPr>
        <p:spPr>
          <a:xfrm>
            <a:off x="361950" y="228600"/>
            <a:ext cx="557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Extract and Classify Based On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hmmsearch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B01546-B8C1-422C-9C88-C3A04916BA49}"/>
              </a:ext>
            </a:extLst>
          </p:cNvPr>
          <p:cNvSpPr txBox="1"/>
          <p:nvPr/>
        </p:nvSpPr>
        <p:spPr>
          <a:xfrm>
            <a:off x="686809" y="825911"/>
            <a:ext cx="2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----</a:t>
            </a:r>
            <a:r>
              <a:rPr lang="en-US" altLang="zh-CN" sz="2000" b="1" dirty="0"/>
              <a:t>Input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8F10C9-B024-466E-B5B9-055782AB6975}"/>
              </a:ext>
            </a:extLst>
          </p:cNvPr>
          <p:cNvSpPr txBox="1"/>
          <p:nvPr/>
        </p:nvSpPr>
        <p:spPr>
          <a:xfrm>
            <a:off x="1643542" y="1263655"/>
            <a:ext cx="9083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File=“…/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final_virus.proteins.faa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#checkV筛选后的病毒基因组翻译后的蛋白序列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File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=“…/ total.hmmsearch.txt.gz”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蛋白序列hmmsearch结果文件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6C27804D-3351-4816-8B9D-529EA15A4BF4}"/>
              </a:ext>
            </a:extLst>
          </p:cNvPr>
          <p:cNvSpPr txBox="1"/>
          <p:nvPr/>
        </p:nvSpPr>
        <p:spPr>
          <a:xfrm>
            <a:off x="5393267" y="3228945"/>
            <a:ext cx="140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4B4EBB-D897-4124-A8C6-F05226559AFD}"/>
              </a:ext>
            </a:extLst>
          </p:cNvPr>
          <p:cNvSpPr txBox="1"/>
          <p:nvPr/>
        </p:nvSpPr>
        <p:spPr>
          <a:xfrm>
            <a:off x="686809" y="1839897"/>
            <a:ext cx="5409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----Classify </a:t>
            </a:r>
            <a:r>
              <a:rPr lang="en-US" altLang="zh-CN" sz="2000" b="1" dirty="0" err="1"/>
              <a:t>non_NA</a:t>
            </a:r>
            <a:r>
              <a:rPr lang="en-US" altLang="zh-CN" sz="2000" b="1" dirty="0"/>
              <a:t>  Protein Sequence  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309D20-8E91-445C-BAE5-23BC8DEF01E0}"/>
              </a:ext>
            </a:extLst>
          </p:cNvPr>
          <p:cNvSpPr txBox="1"/>
          <p:nvPr/>
        </p:nvSpPr>
        <p:spPr>
          <a:xfrm>
            <a:off x="891166" y="2342723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</a:t>
            </a:r>
            <a:r>
              <a:rPr lang="en-US" altLang="zh-CN" b="1" dirty="0"/>
              <a:t>Output</a:t>
            </a:r>
            <a:endParaRPr lang="zh-CN" altLang="en-US" b="1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4EF447-DA68-4966-8120-DA4EF1C913ED}"/>
              </a:ext>
            </a:extLst>
          </p:cNvPr>
          <p:cNvGrpSpPr/>
          <p:nvPr/>
        </p:nvGrpSpPr>
        <p:grpSpPr>
          <a:xfrm>
            <a:off x="891166" y="5962815"/>
            <a:ext cx="10986003" cy="783664"/>
            <a:chOff x="982541" y="5215053"/>
            <a:chExt cx="10986003" cy="78366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2487B5F-5BB2-4D24-8F8D-FDCBF8620D9D}"/>
                </a:ext>
              </a:extLst>
            </p:cNvPr>
            <p:cNvSpPr txBox="1"/>
            <p:nvPr/>
          </p:nvSpPr>
          <p:spPr>
            <a:xfrm>
              <a:off x="982541" y="5215053"/>
              <a:ext cx="25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--Analysis</a:t>
              </a:r>
              <a:endParaRPr lang="zh-CN" altLang="en-US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C7F0FD6-5CF7-43F2-92FA-4D546CA913F7}"/>
                </a:ext>
              </a:extLst>
            </p:cNvPr>
            <p:cNvSpPr txBox="1"/>
            <p:nvPr/>
          </p:nvSpPr>
          <p:spPr>
            <a:xfrm>
              <a:off x="1215878" y="5660163"/>
              <a:ext cx="107526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1600" b="1" dirty="0">
                  <a:latin typeface="宋体" panose="02010600030101010101" pitchFamily="2" charset="-122"/>
                </a:rPr>
                <a:t>CDS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和注释不在分类标准中的较多，占到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52%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915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9E657B-C94A-4C92-B895-78B67C49B0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t="2334" b="5367"/>
          <a:stretch/>
        </p:blipFill>
        <p:spPr>
          <a:xfrm>
            <a:off x="30308" y="93133"/>
            <a:ext cx="12131383" cy="67648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8FFECC0-93B8-422A-94E3-F19448C86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29" t="13520" r="1857" b="65004"/>
          <a:stretch/>
        </p:blipFill>
        <p:spPr bwMode="auto">
          <a:xfrm>
            <a:off x="8763000" y="507999"/>
            <a:ext cx="3158066" cy="245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E5EA8D5-B055-4E9B-8C27-5A4C9C9F360A}"/>
              </a:ext>
            </a:extLst>
          </p:cNvPr>
          <p:cNvSpPr/>
          <p:nvPr/>
        </p:nvSpPr>
        <p:spPr>
          <a:xfrm>
            <a:off x="10790374" y="2117280"/>
            <a:ext cx="896683" cy="18288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95% of length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2AE31DC-66AC-4A58-93AA-043C7AE2667F}"/>
              </a:ext>
            </a:extLst>
          </p:cNvPr>
          <p:cNvSpPr/>
          <p:nvPr/>
        </p:nvSpPr>
        <p:spPr>
          <a:xfrm>
            <a:off x="9893691" y="2128054"/>
            <a:ext cx="896683" cy="18288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80% of length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3251461-E3B9-4877-B5F3-6D30CB0D647F}"/>
              </a:ext>
            </a:extLst>
          </p:cNvPr>
          <p:cNvSpPr/>
          <p:nvPr/>
        </p:nvSpPr>
        <p:spPr>
          <a:xfrm>
            <a:off x="8860977" y="2149603"/>
            <a:ext cx="1053489" cy="32266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50% of length fall within the range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65D804E-1EE6-4A9F-A317-91F22B2314AF}"/>
              </a:ext>
            </a:extLst>
          </p:cNvPr>
          <p:cNvSpPr/>
          <p:nvPr/>
        </p:nvSpPr>
        <p:spPr>
          <a:xfrm>
            <a:off x="10109451" y="873922"/>
            <a:ext cx="1064008" cy="23583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Distribution of length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8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9E0D8FA-E114-450F-B3AB-CB06BCB4E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93" r="2661" b="-1275"/>
          <a:stretch/>
        </p:blipFill>
        <p:spPr>
          <a:xfrm>
            <a:off x="1565562" y="3160585"/>
            <a:ext cx="4139191" cy="13885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5B7445-77BD-6840-916E-E5DA8684B132}"/>
              </a:ext>
            </a:extLst>
          </p:cNvPr>
          <p:cNvSpPr txBox="1"/>
          <p:nvPr/>
        </p:nvSpPr>
        <p:spPr>
          <a:xfrm>
            <a:off x="361950" y="228600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	——CDHIT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B01546-B8C1-422C-9C88-C3A04916BA49}"/>
              </a:ext>
            </a:extLst>
          </p:cNvPr>
          <p:cNvSpPr txBox="1"/>
          <p:nvPr/>
        </p:nvSpPr>
        <p:spPr>
          <a:xfrm>
            <a:off x="686809" y="825911"/>
            <a:ext cx="2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----</a:t>
            </a:r>
            <a:r>
              <a:rPr lang="en-US" altLang="zh-CN" sz="2000" b="1" dirty="0"/>
              <a:t>Input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8F10C9-B024-466E-B5B9-055782AB6975}"/>
              </a:ext>
            </a:extLst>
          </p:cNvPr>
          <p:cNvSpPr txBox="1"/>
          <p:nvPr/>
        </p:nvSpPr>
        <p:spPr>
          <a:xfrm>
            <a:off x="1643542" y="1263655"/>
            <a:ext cx="9083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File=“…/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non_na_all.fasta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#D+H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比对后，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score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非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NA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的蛋白序列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File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=“…/ classified_to_12_no_NA”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依据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hmmsearch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分类后的蛋白序列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6C27804D-3351-4816-8B9D-529EA15A4BF4}"/>
              </a:ext>
            </a:extLst>
          </p:cNvPr>
          <p:cNvSpPr txBox="1"/>
          <p:nvPr/>
        </p:nvSpPr>
        <p:spPr>
          <a:xfrm>
            <a:off x="5393267" y="3228945"/>
            <a:ext cx="140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4B4EBB-D897-4124-A8C6-F05226559AFD}"/>
              </a:ext>
            </a:extLst>
          </p:cNvPr>
          <p:cNvSpPr txBox="1"/>
          <p:nvPr/>
        </p:nvSpPr>
        <p:spPr>
          <a:xfrm>
            <a:off x="686809" y="1866949"/>
            <a:ext cx="5409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----Based on all the sequence in a </a:t>
            </a:r>
            <a:r>
              <a:rPr lang="en-US" altLang="zh-CN" sz="2000" b="1" dirty="0" err="1"/>
              <a:t>fasta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309D20-8E91-445C-BAE5-23BC8DEF01E0}"/>
              </a:ext>
            </a:extLst>
          </p:cNvPr>
          <p:cNvSpPr txBox="1"/>
          <p:nvPr/>
        </p:nvSpPr>
        <p:spPr>
          <a:xfrm>
            <a:off x="620579" y="2363117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</a:t>
            </a:r>
            <a:r>
              <a:rPr lang="en-US" altLang="zh-CN" b="1" dirty="0"/>
              <a:t>Output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465821-1427-46E3-A2EE-A0961E2E3EC9}"/>
              </a:ext>
            </a:extLst>
          </p:cNvPr>
          <p:cNvSpPr txBox="1"/>
          <p:nvPr/>
        </p:nvSpPr>
        <p:spPr>
          <a:xfrm>
            <a:off x="2402695" y="465997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--C 1.0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1A8DDF-1741-41B3-8CA4-2C5FCA81CBCA}"/>
              </a:ext>
            </a:extLst>
          </p:cNvPr>
          <p:cNvSpPr txBox="1"/>
          <p:nvPr/>
        </p:nvSpPr>
        <p:spPr>
          <a:xfrm>
            <a:off x="7732572" y="465997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--C 0.7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D694FD-BE46-4C15-9BCA-66A3484EA8F6}"/>
              </a:ext>
            </a:extLst>
          </p:cNvPr>
          <p:cNvSpPr/>
          <p:nvPr/>
        </p:nvSpPr>
        <p:spPr>
          <a:xfrm>
            <a:off x="1643542" y="3293303"/>
            <a:ext cx="2699858" cy="3037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7AFBBBDB-5650-40B8-8546-DCF052663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404" y="3078820"/>
            <a:ext cx="45243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7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5B7445-77BD-6840-916E-E5DA8684B132}"/>
              </a:ext>
            </a:extLst>
          </p:cNvPr>
          <p:cNvSpPr txBox="1"/>
          <p:nvPr/>
        </p:nvSpPr>
        <p:spPr>
          <a:xfrm>
            <a:off x="361950" y="228600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	——CDHIT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B01546-B8C1-422C-9C88-C3A04916BA49}"/>
              </a:ext>
            </a:extLst>
          </p:cNvPr>
          <p:cNvSpPr txBox="1"/>
          <p:nvPr/>
        </p:nvSpPr>
        <p:spPr>
          <a:xfrm>
            <a:off x="686809" y="825911"/>
            <a:ext cx="2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----</a:t>
            </a:r>
            <a:r>
              <a:rPr lang="en-US" altLang="zh-CN" sz="2000" b="1" dirty="0"/>
              <a:t>Input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8F10C9-B024-466E-B5B9-055782AB6975}"/>
              </a:ext>
            </a:extLst>
          </p:cNvPr>
          <p:cNvSpPr txBox="1"/>
          <p:nvPr/>
        </p:nvSpPr>
        <p:spPr>
          <a:xfrm>
            <a:off x="1643542" y="1263655"/>
            <a:ext cx="9083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File=“…/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non_na_all.fasta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#D+H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比对后，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score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非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NA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的蛋白序列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File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=“…/ classified_to_12_no_NA”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依据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hmmsearch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分类后的蛋白序列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6C27804D-3351-4816-8B9D-529EA15A4BF4}"/>
              </a:ext>
            </a:extLst>
          </p:cNvPr>
          <p:cNvSpPr txBox="1"/>
          <p:nvPr/>
        </p:nvSpPr>
        <p:spPr>
          <a:xfrm>
            <a:off x="5393267" y="3228945"/>
            <a:ext cx="140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4B4EBB-D897-4124-A8C6-F05226559AFD}"/>
              </a:ext>
            </a:extLst>
          </p:cNvPr>
          <p:cNvSpPr txBox="1"/>
          <p:nvPr/>
        </p:nvSpPr>
        <p:spPr>
          <a:xfrm>
            <a:off x="686809" y="1866949"/>
            <a:ext cx="63764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----Based on all the sequence in different  </a:t>
            </a:r>
            <a:r>
              <a:rPr lang="en-US" altLang="zh-CN" sz="2000" b="1" dirty="0" err="1"/>
              <a:t>fasta</a:t>
            </a:r>
            <a:endParaRPr lang="zh-CN" altLang="en-US" sz="2000" b="1" dirty="0"/>
          </a:p>
          <a:p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309D20-8E91-445C-BAE5-23BC8DEF01E0}"/>
              </a:ext>
            </a:extLst>
          </p:cNvPr>
          <p:cNvSpPr txBox="1"/>
          <p:nvPr/>
        </p:nvSpPr>
        <p:spPr>
          <a:xfrm>
            <a:off x="1030089" y="2300612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</a:t>
            </a:r>
            <a:r>
              <a:rPr lang="en-US" altLang="zh-CN" b="1" dirty="0"/>
              <a:t>Output</a:t>
            </a:r>
            <a:endParaRPr lang="zh-CN" altLang="en-US" b="1" dirty="0"/>
          </a:p>
        </p:txBody>
      </p:sp>
      <p:graphicFrame>
        <p:nvGraphicFramePr>
          <p:cNvPr id="13" name="表格 25">
            <a:extLst>
              <a:ext uri="{FF2B5EF4-FFF2-40B4-BE49-F238E27FC236}">
                <a16:creationId xmlns:a16="http://schemas.microsoft.com/office/drawing/2014/main" id="{EC1C9739-DCC8-4F0F-8F1E-02B6AC624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32765"/>
              </p:ext>
            </p:extLst>
          </p:nvPr>
        </p:nvGraphicFramePr>
        <p:xfrm>
          <a:off x="1866295" y="2720284"/>
          <a:ext cx="3526972" cy="31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23969137"/>
                    </a:ext>
                  </a:extLst>
                </a:gridCol>
                <a:gridCol w="909482">
                  <a:extLst>
                    <a:ext uri="{9D8B030D-6E8A-4147-A177-3AD203B41FA5}">
                      <a16:colId xmlns:a16="http://schemas.microsoft.com/office/drawing/2014/main" val="1743767703"/>
                    </a:ext>
                  </a:extLst>
                </a:gridCol>
                <a:gridCol w="1441833">
                  <a:extLst>
                    <a:ext uri="{9D8B030D-6E8A-4147-A177-3AD203B41FA5}">
                      <a16:colId xmlns:a16="http://schemas.microsoft.com/office/drawing/2014/main" val="551851915"/>
                    </a:ext>
                  </a:extLst>
                </a:gridCol>
              </a:tblGrid>
              <a:tr h="1992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GROUPS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BEFORE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AFTER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T="72000" anchor="ctr"/>
                </a:tc>
                <a:extLst>
                  <a:ext uri="{0D108BD9-81ED-4DB2-BD59-A6C34878D82A}">
                    <a16:rowId xmlns:a16="http://schemas.microsoft.com/office/drawing/2014/main" val="3825746247"/>
                  </a:ext>
                </a:extLst>
              </a:tr>
              <a:tr h="1976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TRNA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2786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1383</a:t>
                      </a:r>
                    </a:p>
                  </a:txBody>
                  <a:tcPr marL="9525" marR="9525" marT="72000" marB="0" anchor="ctr"/>
                </a:tc>
                <a:extLst>
                  <a:ext uri="{0D108BD9-81ED-4DB2-BD59-A6C34878D82A}">
                    <a16:rowId xmlns:a16="http://schemas.microsoft.com/office/drawing/2014/main" val="3224984795"/>
                  </a:ext>
                </a:extLst>
              </a:tr>
              <a:tr h="1976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EVA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3703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1405</a:t>
                      </a:r>
                    </a:p>
                  </a:txBody>
                  <a:tcPr marL="9525" marR="9525" marT="72000" marB="0" anchor="ctr"/>
                </a:tc>
                <a:extLst>
                  <a:ext uri="{0D108BD9-81ED-4DB2-BD59-A6C34878D82A}">
                    <a16:rowId xmlns:a16="http://schemas.microsoft.com/office/drawing/2014/main" val="3625212366"/>
                  </a:ext>
                </a:extLst>
              </a:tr>
              <a:tr h="1976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REG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21870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8623</a:t>
                      </a:r>
                    </a:p>
                  </a:txBody>
                  <a:tcPr marL="9525" marR="9525" marT="72000" marB="0" anchor="ctr"/>
                </a:tc>
                <a:extLst>
                  <a:ext uri="{0D108BD9-81ED-4DB2-BD59-A6C34878D82A}">
                    <a16:rowId xmlns:a16="http://schemas.microsoft.com/office/drawing/2014/main" val="3380416075"/>
                  </a:ext>
                </a:extLst>
              </a:tr>
              <a:tr h="1976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LYS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59620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11381</a:t>
                      </a:r>
                    </a:p>
                  </a:txBody>
                  <a:tcPr marL="9525" marR="9525" marT="72000" marB="0" anchor="ctr"/>
                </a:tc>
                <a:extLst>
                  <a:ext uri="{0D108BD9-81ED-4DB2-BD59-A6C34878D82A}">
                    <a16:rowId xmlns:a16="http://schemas.microsoft.com/office/drawing/2014/main" val="2323032170"/>
                  </a:ext>
                </a:extLst>
              </a:tr>
              <a:tr h="1976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INT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67101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17139</a:t>
                      </a:r>
                    </a:p>
                  </a:txBody>
                  <a:tcPr marL="9525" marR="9525" marT="72000" marB="0" anchor="ctr"/>
                </a:tc>
                <a:extLst>
                  <a:ext uri="{0D108BD9-81ED-4DB2-BD59-A6C34878D82A}">
                    <a16:rowId xmlns:a16="http://schemas.microsoft.com/office/drawing/2014/main" val="409058991"/>
                  </a:ext>
                </a:extLst>
              </a:tr>
              <a:tr h="1976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PAC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315388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54750</a:t>
                      </a:r>
                    </a:p>
                  </a:txBody>
                  <a:tcPr marL="9525" marR="9525" marT="72000" marB="0" anchor="ctr"/>
                </a:tc>
                <a:extLst>
                  <a:ext uri="{0D108BD9-81ED-4DB2-BD59-A6C34878D82A}">
                    <a16:rowId xmlns:a16="http://schemas.microsoft.com/office/drawing/2014/main" val="3488071364"/>
                  </a:ext>
                </a:extLst>
              </a:tr>
              <a:tr h="1976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REP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433958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67264</a:t>
                      </a:r>
                    </a:p>
                  </a:txBody>
                  <a:tcPr marL="9525" marR="9525" marT="72000" marB="0" anchor="ctr"/>
                </a:tc>
                <a:extLst>
                  <a:ext uri="{0D108BD9-81ED-4DB2-BD59-A6C34878D82A}">
                    <a16:rowId xmlns:a16="http://schemas.microsoft.com/office/drawing/2014/main" val="3759652410"/>
                  </a:ext>
                </a:extLst>
              </a:tr>
              <a:tr h="1976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ASB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632914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121344</a:t>
                      </a:r>
                    </a:p>
                  </a:txBody>
                  <a:tcPr marL="9525" marR="9525" marT="72000" marB="0" anchor="ctr"/>
                </a:tc>
                <a:extLst>
                  <a:ext uri="{0D108BD9-81ED-4DB2-BD59-A6C34878D82A}">
                    <a16:rowId xmlns:a16="http://schemas.microsoft.com/office/drawing/2014/main" val="3660833300"/>
                  </a:ext>
                </a:extLst>
              </a:tr>
              <a:tr h="1976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INF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666084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158900</a:t>
                      </a:r>
                    </a:p>
                  </a:txBody>
                  <a:tcPr marL="9525" marR="9525" marT="72000" marB="0" anchor="ctr"/>
                </a:tc>
                <a:extLst>
                  <a:ext uri="{0D108BD9-81ED-4DB2-BD59-A6C34878D82A}">
                    <a16:rowId xmlns:a16="http://schemas.microsoft.com/office/drawing/2014/main" val="259633294"/>
                  </a:ext>
                </a:extLst>
              </a:tr>
              <a:tr h="1976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Unc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1425700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366243</a:t>
                      </a:r>
                    </a:p>
                  </a:txBody>
                  <a:tcPr marL="9525" marR="9525" marT="72000" marB="0" anchor="ctr"/>
                </a:tc>
                <a:extLst>
                  <a:ext uri="{0D108BD9-81ED-4DB2-BD59-A6C34878D82A}">
                    <a16:rowId xmlns:a16="http://schemas.microsoft.com/office/drawing/2014/main" val="3729819252"/>
                  </a:ext>
                </a:extLst>
              </a:tr>
              <a:tr h="1976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HYP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1818000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444371</a:t>
                      </a:r>
                    </a:p>
                  </a:txBody>
                  <a:tcPr marL="9525" marR="9525" marT="72000" marB="0" anchor="ctr"/>
                </a:tc>
                <a:extLst>
                  <a:ext uri="{0D108BD9-81ED-4DB2-BD59-A6C34878D82A}">
                    <a16:rowId xmlns:a16="http://schemas.microsoft.com/office/drawing/2014/main" val="1709798144"/>
                  </a:ext>
                </a:extLst>
              </a:tr>
              <a:tr h="1976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CDS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2164127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367602</a:t>
                      </a:r>
                    </a:p>
                  </a:txBody>
                  <a:tcPr marL="9525" marR="9525" marT="72000" marB="0" anchor="ctr"/>
                </a:tc>
                <a:extLst>
                  <a:ext uri="{0D108BD9-81ED-4DB2-BD59-A6C34878D82A}">
                    <a16:rowId xmlns:a16="http://schemas.microsoft.com/office/drawing/2014/main" val="975577062"/>
                  </a:ext>
                </a:extLst>
              </a:tr>
              <a:tr h="1976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SUM</a:t>
                      </a:r>
                    </a:p>
                  </a:txBody>
                  <a:tcPr marL="9525" marR="9525" marT="720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7611251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1620405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8944687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011DEDA7-4155-4889-9D05-305FF9E4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642" y="2155860"/>
            <a:ext cx="5775599" cy="416271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52E5CBF-7230-422D-B7D2-C462BEF1779D}"/>
              </a:ext>
            </a:extLst>
          </p:cNvPr>
          <p:cNvSpPr txBox="1"/>
          <p:nvPr/>
        </p:nvSpPr>
        <p:spPr>
          <a:xfrm>
            <a:off x="3226809" y="5949243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--C 0.7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8532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5B7445-77BD-6840-916E-E5DA8684B132}"/>
              </a:ext>
            </a:extLst>
          </p:cNvPr>
          <p:cNvSpPr txBox="1"/>
          <p:nvPr/>
        </p:nvSpPr>
        <p:spPr>
          <a:xfrm>
            <a:off x="361950" y="228600"/>
            <a:ext cx="1363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 do list</a:t>
            </a: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6C27804D-3351-4816-8B9D-529EA15A4BF4}"/>
              </a:ext>
            </a:extLst>
          </p:cNvPr>
          <p:cNvSpPr txBox="1"/>
          <p:nvPr/>
        </p:nvSpPr>
        <p:spPr>
          <a:xfrm>
            <a:off x="5393267" y="3228945"/>
            <a:ext cx="140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1A7F74-0470-449B-9A41-E9788726C914}"/>
              </a:ext>
            </a:extLst>
          </p:cNvPr>
          <p:cNvSpPr txBox="1"/>
          <p:nvPr/>
        </p:nvSpPr>
        <p:spPr>
          <a:xfrm>
            <a:off x="1043547" y="1087520"/>
            <a:ext cx="110567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Alphafold2 </a:t>
            </a:r>
            <a:r>
              <a:rPr lang="zh-CN" altLang="en-US" dirty="0">
                <a:latin typeface="Times New Roman" panose="02020603050405020304" pitchFamily="18" charset="0"/>
              </a:rPr>
              <a:t>安装测试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Rosettafold2</a:t>
            </a:r>
            <a:r>
              <a:rPr lang="zh-CN" altLang="en-US" dirty="0">
                <a:latin typeface="Times New Roman" panose="02020603050405020304" pitchFamily="18" charset="0"/>
              </a:rPr>
              <a:t>安装测试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</a:rPr>
              <a:t>Cdhit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</a:rPr>
              <a:t>seqkit</a:t>
            </a:r>
            <a:r>
              <a:rPr lang="zh-CN" altLang="en-US" dirty="0">
                <a:latin typeface="Times New Roman" panose="02020603050405020304" pitchFamily="18" charset="0"/>
              </a:rPr>
              <a:t>去冗余</a:t>
            </a:r>
          </a:p>
        </p:txBody>
      </p:sp>
    </p:spTree>
    <p:extLst>
      <p:ext uri="{BB962C8B-B14F-4D97-AF65-F5344CB8AC3E}">
        <p14:creationId xmlns:p14="http://schemas.microsoft.com/office/powerpoint/2010/main" val="145596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995458-46E8-B945-9324-A5E1A28D5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468"/>
            <a:ext cx="7037576" cy="6029532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B9EF805-DDD5-0046-BEF3-98DA33EAC172}"/>
              </a:ext>
            </a:extLst>
          </p:cNvPr>
          <p:cNvGraphicFramePr>
            <a:graphicFrameLocks noGrp="1"/>
          </p:cNvGraphicFramePr>
          <p:nvPr/>
        </p:nvGraphicFramePr>
        <p:xfrm>
          <a:off x="6693410" y="682752"/>
          <a:ext cx="5498590" cy="1328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006">
                  <a:extLst>
                    <a:ext uri="{9D8B030D-6E8A-4147-A177-3AD203B41FA5}">
                      <a16:colId xmlns:a16="http://schemas.microsoft.com/office/drawing/2014/main" val="1365975066"/>
                    </a:ext>
                  </a:extLst>
                </a:gridCol>
                <a:gridCol w="1231392">
                  <a:extLst>
                    <a:ext uri="{9D8B030D-6E8A-4147-A177-3AD203B41FA5}">
                      <a16:colId xmlns:a16="http://schemas.microsoft.com/office/drawing/2014/main" val="1809079434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333420557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427030362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3070189290"/>
                    </a:ext>
                  </a:extLst>
                </a:gridCol>
              </a:tblGrid>
              <a:tr h="3796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num_seqs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max_len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min_len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avg_len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73594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vOTU_LabGovImgvrBGI.fasta.gz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1,524,923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630,638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13,345.5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858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D860FFA-52CE-9E44-AE73-326B44EC052B}"/>
              </a:ext>
            </a:extLst>
          </p:cNvPr>
          <p:cNvSpPr txBox="1"/>
          <p:nvPr/>
        </p:nvSpPr>
        <p:spPr>
          <a:xfrm>
            <a:off x="243840" y="256032"/>
            <a:ext cx="280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Statistics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vOTU</a:t>
            </a:r>
            <a:r>
              <a:rPr lang="zh-CN" altLang="en-US" dirty="0"/>
              <a:t> </a:t>
            </a:r>
            <a:r>
              <a:rPr lang="en-US" altLang="zh-CN" dirty="0" err="1"/>
              <a:t>Fasta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E341A-E69E-0443-903A-1F12F01DE0C5}"/>
              </a:ext>
            </a:extLst>
          </p:cNvPr>
          <p:cNvSpPr txBox="1"/>
          <p:nvPr/>
        </p:nvSpPr>
        <p:spPr>
          <a:xfrm>
            <a:off x="7156704" y="5632704"/>
            <a:ext cx="407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percentage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number/</a:t>
            </a:r>
            <a:r>
              <a:rPr lang="en-US" altLang="zh-CN" dirty="0" err="1"/>
              <a:t>vOTU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zh-CN" dirty="0"/>
              <a:t>%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1DC7A1-9265-5241-834D-267A15B6F13E}"/>
              </a:ext>
            </a:extLst>
          </p:cNvPr>
          <p:cNvSpPr/>
          <p:nvPr/>
        </p:nvSpPr>
        <p:spPr>
          <a:xfrm>
            <a:off x="694944" y="5084064"/>
            <a:ext cx="2694432" cy="1773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C582647-231A-1E45-9E1B-781B6D4F62CD}"/>
              </a:ext>
            </a:extLst>
          </p:cNvPr>
          <p:cNvSpPr/>
          <p:nvPr/>
        </p:nvSpPr>
        <p:spPr>
          <a:xfrm>
            <a:off x="7467601" y="4584192"/>
            <a:ext cx="1975104" cy="9997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dirty="0"/>
              <a:t>cutoff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55A5150-ECB9-514C-8A57-573731ABF699}"/>
              </a:ext>
            </a:extLst>
          </p:cNvPr>
          <p:cNvSpPr/>
          <p:nvPr/>
        </p:nvSpPr>
        <p:spPr>
          <a:xfrm>
            <a:off x="7997953" y="2429256"/>
            <a:ext cx="1975104" cy="9997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virus</a:t>
            </a:r>
            <a:r>
              <a:rPr lang="zh-CN" altLang="en-US" dirty="0"/>
              <a:t> </a:t>
            </a:r>
            <a:r>
              <a:rPr lang="en-US" altLang="zh-CN" dirty="0"/>
              <a:t>seq? Jumbo phage?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595DCE-3D1B-A645-AC10-3B173A54C0D5}"/>
              </a:ext>
            </a:extLst>
          </p:cNvPr>
          <p:cNvSpPr/>
          <p:nvPr/>
        </p:nvSpPr>
        <p:spPr>
          <a:xfrm>
            <a:off x="2407920" y="1280160"/>
            <a:ext cx="981456" cy="1499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4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3FB84754-EE57-D748-99AE-CD941053F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0"/>
            <a:ext cx="8124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9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591D5F-86D1-FA47-9D23-6AF7554D7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1" y="826058"/>
            <a:ext cx="6428484" cy="550768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BE5CB5-3119-0544-A675-D7811AD292A6}"/>
              </a:ext>
            </a:extLst>
          </p:cNvPr>
          <p:cNvGraphicFramePr>
            <a:graphicFrameLocks noGrp="1"/>
          </p:cNvGraphicFramePr>
          <p:nvPr/>
        </p:nvGraphicFramePr>
        <p:xfrm>
          <a:off x="6693410" y="682752"/>
          <a:ext cx="5498590" cy="1328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006">
                  <a:extLst>
                    <a:ext uri="{9D8B030D-6E8A-4147-A177-3AD203B41FA5}">
                      <a16:colId xmlns:a16="http://schemas.microsoft.com/office/drawing/2014/main" val="1365975066"/>
                    </a:ext>
                  </a:extLst>
                </a:gridCol>
                <a:gridCol w="1231392">
                  <a:extLst>
                    <a:ext uri="{9D8B030D-6E8A-4147-A177-3AD203B41FA5}">
                      <a16:colId xmlns:a16="http://schemas.microsoft.com/office/drawing/2014/main" val="1809079434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333420557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427030362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3070189290"/>
                    </a:ext>
                  </a:extLst>
                </a:gridCol>
              </a:tblGrid>
              <a:tr h="3796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num_seqs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max_len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min_len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avg_len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73594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vOTU_LabGovImgvrBGI.faa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26,166,546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24,507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858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DB9DB9-AE88-9A40-8E55-993E0A1A9AC0}"/>
              </a:ext>
            </a:extLst>
          </p:cNvPr>
          <p:cNvSpPr txBox="1"/>
          <p:nvPr/>
        </p:nvSpPr>
        <p:spPr>
          <a:xfrm>
            <a:off x="243840" y="256032"/>
            <a:ext cx="281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Statistics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protein</a:t>
            </a:r>
            <a:r>
              <a:rPr lang="zh-CN" altLang="en-US" dirty="0"/>
              <a:t> </a:t>
            </a:r>
            <a:r>
              <a:rPr lang="en-US" altLang="zh-CN" dirty="0" err="1"/>
              <a:t>Faa</a:t>
            </a:r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2658407-850F-AB46-B042-5FBE7C82C931}"/>
              </a:ext>
            </a:extLst>
          </p:cNvPr>
          <p:cNvSpPr/>
          <p:nvPr/>
        </p:nvSpPr>
        <p:spPr>
          <a:xfrm>
            <a:off x="7120128" y="4489704"/>
            <a:ext cx="2572511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Protein? Prediction parameters?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0CDD05-423B-EA46-A85D-0FC261EE9485}"/>
              </a:ext>
            </a:extLst>
          </p:cNvPr>
          <p:cNvSpPr/>
          <p:nvPr/>
        </p:nvSpPr>
        <p:spPr>
          <a:xfrm>
            <a:off x="1426464" y="4739639"/>
            <a:ext cx="1816608" cy="1594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1C85FB-7E77-874D-AB05-2C5D5B942C78}"/>
              </a:ext>
            </a:extLst>
          </p:cNvPr>
          <p:cNvSpPr txBox="1"/>
          <p:nvPr/>
        </p:nvSpPr>
        <p:spPr>
          <a:xfrm>
            <a:off x="1017545" y="611470"/>
            <a:ext cx="6818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checkv</a:t>
            </a:r>
            <a:r>
              <a:rPr lang="en-US" dirty="0"/>
              <a:t> </a:t>
            </a:r>
            <a:r>
              <a:rPr lang="en-US" dirty="0" err="1"/>
              <a:t>end_to_end</a:t>
            </a:r>
            <a:r>
              <a:rPr lang="en-US" dirty="0"/>
              <a:t>  -t 28 -d /data2/checkv-db-v1.5 </a:t>
            </a:r>
            <a:r>
              <a:rPr lang="en-US" dirty="0" err="1"/>
              <a:t>input.fasta</a:t>
            </a:r>
            <a:r>
              <a:rPr lang="en-US" dirty="0"/>
              <a:t> output/</a:t>
            </a:r>
          </a:p>
          <a:p>
            <a:r>
              <a:rPr lang="en-US" dirty="0"/>
              <a:t>prodigal-</a:t>
            </a:r>
            <a:r>
              <a:rPr lang="en-US" dirty="0" err="1"/>
              <a:t>gv</a:t>
            </a:r>
            <a:r>
              <a:rPr lang="en-US" dirty="0"/>
              <a:t> -m -p meta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input.fasta</a:t>
            </a:r>
            <a:r>
              <a:rPr lang="en-US" dirty="0"/>
              <a:t>  -a </a:t>
            </a:r>
            <a:r>
              <a:rPr lang="en-US" dirty="0" err="1"/>
              <a:t>protein.faa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4FEB0-1D0C-2143-B180-D88F34EFB0BF}"/>
              </a:ext>
            </a:extLst>
          </p:cNvPr>
          <p:cNvSpPr txBox="1"/>
          <p:nvPr/>
        </p:nvSpPr>
        <p:spPr>
          <a:xfrm>
            <a:off x="1017545" y="1349936"/>
            <a:ext cx="2967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CheckV</a:t>
            </a:r>
            <a:r>
              <a:rPr lang="en-US" dirty="0"/>
              <a:t> v1.0.3, database v1.5 </a:t>
            </a:r>
          </a:p>
          <a:p>
            <a:r>
              <a:rPr lang="en-US" dirty="0"/>
              <a:t>Prodigal V2.11.0-gv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4428B-CD00-D14F-A261-EFA2783E4591}"/>
              </a:ext>
            </a:extLst>
          </p:cNvPr>
          <p:cNvSpPr txBox="1"/>
          <p:nvPr/>
        </p:nvSpPr>
        <p:spPr>
          <a:xfrm>
            <a:off x="525295" y="150004"/>
            <a:ext cx="1535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7EEAA-F2E4-0844-8544-AE3A1396DA8F}"/>
              </a:ext>
            </a:extLst>
          </p:cNvPr>
          <p:cNvSpPr txBox="1"/>
          <p:nvPr/>
        </p:nvSpPr>
        <p:spPr>
          <a:xfrm>
            <a:off x="525295" y="2220597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14727-AC2D-3240-BF12-CF939091F28D}"/>
              </a:ext>
            </a:extLst>
          </p:cNvPr>
          <p:cNvSpPr txBox="1"/>
          <p:nvPr/>
        </p:nvSpPr>
        <p:spPr>
          <a:xfrm>
            <a:off x="1077048" y="2826127"/>
            <a:ext cx="34363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20G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final.viruses.fna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11G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final_virus.proteins.faa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2.3G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final_virus.gene_features.uniq.tsv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206M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total.quality_summary.tsv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6.4M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final.tr.fna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4.2M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final.proviruses.fna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8.9G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total.aai.tsv.gz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8.0M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total.complete_genomes.tsv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268M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total.completeness.tsv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134M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total.contamination.tsv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4.2G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total.proteins.faa.gz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26G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total.diamond.tsv.gz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3.6G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total.hmmsearch.txt.gz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421M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total.gene_features.tsv.gz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8E4CD-81FD-434B-A1B4-CF566F8EBA4F}"/>
              </a:ext>
            </a:extLst>
          </p:cNvPr>
          <p:cNvSpPr txBox="1"/>
          <p:nvPr/>
        </p:nvSpPr>
        <p:spPr>
          <a:xfrm>
            <a:off x="8529179" y="611470"/>
            <a:ext cx="313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vOTU_LabGovImgvrBGI.fasta.gz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903EE-0B0A-7B44-A610-BE03B889EABF}"/>
              </a:ext>
            </a:extLst>
          </p:cNvPr>
          <p:cNvSpPr txBox="1"/>
          <p:nvPr/>
        </p:nvSpPr>
        <p:spPr>
          <a:xfrm>
            <a:off x="4608576" y="2682262"/>
            <a:ext cx="6288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最终checkV筛选后的病毒序列</a:t>
            </a:r>
            <a:endParaRPr lang="en-US" dirty="0"/>
          </a:p>
          <a:p>
            <a:r>
              <a:rPr lang="en-US" dirty="0" err="1"/>
              <a:t>最终checkV筛选后的病毒基因组翻译后的蛋白序列</a:t>
            </a:r>
            <a:endParaRPr lang="en-US" dirty="0"/>
          </a:p>
          <a:p>
            <a:r>
              <a:rPr lang="en-US" dirty="0" err="1"/>
              <a:t>以上蛋白序列</a:t>
            </a:r>
            <a:r>
              <a:rPr lang="en-US" dirty="0"/>
              <a:t> Diamond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dirty="0" err="1"/>
              <a:t>hmmsearch比对数据库后的结果文件</a:t>
            </a:r>
            <a:endParaRPr lang="en-US" dirty="0"/>
          </a:p>
          <a:p>
            <a:r>
              <a:rPr lang="en-US" dirty="0" err="1"/>
              <a:t>全部输入病毒的质量评估表格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1943B-BAD0-6D41-A126-65DD42F84363}"/>
              </a:ext>
            </a:extLst>
          </p:cNvPr>
          <p:cNvSpPr txBox="1"/>
          <p:nvPr/>
        </p:nvSpPr>
        <p:spPr>
          <a:xfrm>
            <a:off x="4513438" y="414086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末端重复序列</a:t>
            </a:r>
            <a:endParaRPr lang="en-US" dirty="0"/>
          </a:p>
          <a:p>
            <a:r>
              <a:rPr lang="en-US" dirty="0" err="1"/>
              <a:t>原病毒序列</a:t>
            </a:r>
            <a:endParaRPr lang="en-US" dirty="0"/>
          </a:p>
          <a:p>
            <a:r>
              <a:rPr lang="en-US" dirty="0" err="1"/>
              <a:t>氨基酸相似性</a:t>
            </a:r>
            <a:endParaRPr lang="en-HK" dirty="0"/>
          </a:p>
          <a:p>
            <a:r>
              <a:rPr lang="zh-CN" altLang="en-US" dirty="0"/>
              <a:t>基因组完整度</a:t>
            </a:r>
            <a:endParaRPr lang="en-HK" altLang="zh-CN" dirty="0"/>
          </a:p>
          <a:p>
            <a:r>
              <a:rPr lang="en-US" dirty="0" err="1"/>
              <a:t>污染度</a:t>
            </a:r>
            <a:endParaRPr lang="en-US" dirty="0"/>
          </a:p>
          <a:p>
            <a:r>
              <a:rPr lang="en-US" dirty="0" err="1"/>
              <a:t>全部输入病毒的蛋白序列</a:t>
            </a:r>
            <a:endParaRPr lang="en-US" dirty="0"/>
          </a:p>
          <a:p>
            <a:r>
              <a:rPr lang="en-US" dirty="0" err="1"/>
              <a:t>Diamond比对</a:t>
            </a:r>
            <a:endParaRPr lang="en-US" dirty="0"/>
          </a:p>
          <a:p>
            <a:r>
              <a:rPr lang="en-US" dirty="0" err="1"/>
              <a:t>Hmmsearch比对结果</a:t>
            </a:r>
            <a:endParaRPr lang="en-US" dirty="0"/>
          </a:p>
          <a:p>
            <a:r>
              <a:rPr lang="en-US" dirty="0"/>
              <a:t>Diamond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dirty="0" err="1"/>
              <a:t>hmmsearch比对数据库后的结果文件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835DFD-836C-E14C-8A5D-00585C75E338}"/>
              </a:ext>
            </a:extLst>
          </p:cNvPr>
          <p:cNvSpPr txBox="1"/>
          <p:nvPr/>
        </p:nvSpPr>
        <p:spPr>
          <a:xfrm>
            <a:off x="-28703" y="4620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中间文件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32C9F-2039-754F-A9DD-E63FE1043192}"/>
              </a:ext>
            </a:extLst>
          </p:cNvPr>
          <p:cNvSpPr txBox="1"/>
          <p:nvPr/>
        </p:nvSpPr>
        <p:spPr>
          <a:xfrm>
            <a:off x="0" y="32126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最终文件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FB7D2-1EBB-A040-BBFA-D7F524BA81C9}"/>
              </a:ext>
            </a:extLst>
          </p:cNvPr>
          <p:cNvSpPr txBox="1"/>
          <p:nvPr/>
        </p:nvSpPr>
        <p:spPr>
          <a:xfrm>
            <a:off x="1628802" y="2266763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0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/Files/</a:t>
            </a:r>
            <a:r>
              <a:rPr lang="en-HK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ResultData</a:t>
            </a:r>
            <a:r>
              <a:rPr lang="en-HK" b="0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/Notebook/</a:t>
            </a:r>
            <a:r>
              <a:rPr lang="en-HK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limin</a:t>
            </a:r>
            <a:r>
              <a:rPr lang="en-HK" b="0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HK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Final_marine_checkv</a:t>
            </a:r>
            <a:r>
              <a:rPr lang="en-HK" b="0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/final/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83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CB65AE4-F9BF-2948-ACF8-726ADC69F7BE}"/>
              </a:ext>
            </a:extLst>
          </p:cNvPr>
          <p:cNvGraphicFramePr/>
          <p:nvPr/>
        </p:nvGraphicFramePr>
        <p:xfrm>
          <a:off x="-190500" y="742950"/>
          <a:ext cx="7562850" cy="537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115BEC7-FB4D-034B-A5DD-4AD574196B4C}"/>
              </a:ext>
            </a:extLst>
          </p:cNvPr>
          <p:cNvSpPr txBox="1"/>
          <p:nvPr/>
        </p:nvSpPr>
        <p:spPr>
          <a:xfrm>
            <a:off x="361950" y="228600"/>
            <a:ext cx="2419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CheckV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3AE60-6E68-2245-B282-963511E7921A}"/>
              </a:ext>
            </a:extLst>
          </p:cNvPr>
          <p:cNvSpPr txBox="1"/>
          <p:nvPr/>
        </p:nvSpPr>
        <p:spPr>
          <a:xfrm>
            <a:off x="8673061" y="779396"/>
            <a:ext cx="162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Contamination</a:t>
            </a:r>
            <a:r>
              <a:rPr lang="zh-CN" altLang="en-US" dirty="0"/>
              <a:t> </a:t>
            </a:r>
            <a:endParaRPr lang="en-US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1B9B28A-8112-224D-9056-117934C2680F}"/>
              </a:ext>
            </a:extLst>
          </p:cNvPr>
          <p:cNvGraphicFramePr>
            <a:graphicFrameLocks noGrp="1"/>
          </p:cNvGraphicFramePr>
          <p:nvPr/>
        </p:nvGraphicFramePr>
        <p:xfrm>
          <a:off x="6461760" y="3280432"/>
          <a:ext cx="5608319" cy="1725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47">
                  <a:extLst>
                    <a:ext uri="{9D8B030D-6E8A-4147-A177-3AD203B41FA5}">
                      <a16:colId xmlns:a16="http://schemas.microsoft.com/office/drawing/2014/main" val="4294233226"/>
                    </a:ext>
                  </a:extLst>
                </a:gridCol>
                <a:gridCol w="1013082">
                  <a:extLst>
                    <a:ext uri="{9D8B030D-6E8A-4147-A177-3AD203B41FA5}">
                      <a16:colId xmlns:a16="http://schemas.microsoft.com/office/drawing/2014/main" val="3893000683"/>
                    </a:ext>
                  </a:extLst>
                </a:gridCol>
                <a:gridCol w="955215">
                  <a:extLst>
                    <a:ext uri="{9D8B030D-6E8A-4147-A177-3AD203B41FA5}">
                      <a16:colId xmlns:a16="http://schemas.microsoft.com/office/drawing/2014/main" val="1015863694"/>
                    </a:ext>
                  </a:extLst>
                </a:gridCol>
                <a:gridCol w="832245">
                  <a:extLst>
                    <a:ext uri="{9D8B030D-6E8A-4147-A177-3AD203B41FA5}">
                      <a16:colId xmlns:a16="http://schemas.microsoft.com/office/drawing/2014/main" val="1077784206"/>
                    </a:ext>
                  </a:extLst>
                </a:gridCol>
                <a:gridCol w="955215">
                  <a:extLst>
                    <a:ext uri="{9D8B030D-6E8A-4147-A177-3AD203B41FA5}">
                      <a16:colId xmlns:a16="http://schemas.microsoft.com/office/drawing/2014/main" val="3611436902"/>
                    </a:ext>
                  </a:extLst>
                </a:gridCol>
                <a:gridCol w="955215">
                  <a:extLst>
                    <a:ext uri="{9D8B030D-6E8A-4147-A177-3AD203B41FA5}">
                      <a16:colId xmlns:a16="http://schemas.microsoft.com/office/drawing/2014/main" val="1611413556"/>
                    </a:ext>
                  </a:extLst>
                </a:gridCol>
              </a:tblGrid>
              <a:tr h="5843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num_seqs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min_len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avg_len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max_len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7297"/>
                  </a:ext>
                </a:extLst>
              </a:tr>
              <a:tr h="10851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final.viruses.fna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1,524,471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1,558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13,345.4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630,638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353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DD4630-F706-2E45-A715-374FAD9F84C5}"/>
              </a:ext>
            </a:extLst>
          </p:cNvPr>
          <p:cNvSpPr txBox="1"/>
          <p:nvPr/>
        </p:nvSpPr>
        <p:spPr>
          <a:xfrm>
            <a:off x="8115875" y="1357133"/>
            <a:ext cx="313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vOTU_LabGovImgvrBGI.fasta.gz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02C98C-5908-8C4F-9F15-932E5F76A1CE}"/>
              </a:ext>
            </a:extLst>
          </p:cNvPr>
          <p:cNvCxnSpPr/>
          <p:nvPr/>
        </p:nvCxnSpPr>
        <p:spPr>
          <a:xfrm flipH="1">
            <a:off x="8790432" y="1726465"/>
            <a:ext cx="560832" cy="78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D0E0DE-C58E-0243-AC4A-AD77B0C1E069}"/>
              </a:ext>
            </a:extLst>
          </p:cNvPr>
          <p:cNvCxnSpPr/>
          <p:nvPr/>
        </p:nvCxnSpPr>
        <p:spPr>
          <a:xfrm>
            <a:off x="10070592" y="1726465"/>
            <a:ext cx="890016" cy="77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0FC3A4-3C07-E342-946E-1E10FB17808C}"/>
              </a:ext>
            </a:extLst>
          </p:cNvPr>
          <p:cNvSpPr txBox="1"/>
          <p:nvPr/>
        </p:nvSpPr>
        <p:spPr>
          <a:xfrm>
            <a:off x="7044513" y="2755392"/>
            <a:ext cx="16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final.viruses.fna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D8588-88E1-C446-9BDD-390A1343FCD7}"/>
              </a:ext>
            </a:extLst>
          </p:cNvPr>
          <p:cNvSpPr txBox="1"/>
          <p:nvPr/>
        </p:nvSpPr>
        <p:spPr>
          <a:xfrm>
            <a:off x="10040897" y="2722388"/>
            <a:ext cx="1980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final.proviruses.fna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(425)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B6E15C-342A-864A-9C98-1F71B9280F4F}"/>
              </a:ext>
            </a:extLst>
          </p:cNvPr>
          <p:cNvSpPr txBox="1"/>
          <p:nvPr/>
        </p:nvSpPr>
        <p:spPr>
          <a:xfrm>
            <a:off x="1239520" y="3338972"/>
            <a:ext cx="3692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Hmmsearch</a:t>
            </a:r>
            <a:r>
              <a:rPr lang="en-US" dirty="0"/>
              <a:t> </a:t>
            </a:r>
            <a:r>
              <a:rPr lang="en-US" dirty="0" err="1"/>
              <a:t>注释率</a:t>
            </a:r>
            <a:endParaRPr lang="en-US" dirty="0"/>
          </a:p>
          <a:p>
            <a:endParaRPr lang="en-US" dirty="0"/>
          </a:p>
          <a:p>
            <a:r>
              <a:rPr lang="en-US" dirty="0"/>
              <a:t>7,611,245/ 26,131,560 *100= 29.12%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76081-7371-964E-8EDA-50E84899316A}"/>
              </a:ext>
            </a:extLst>
          </p:cNvPr>
          <p:cNvSpPr txBox="1"/>
          <p:nvPr/>
        </p:nvSpPr>
        <p:spPr>
          <a:xfrm>
            <a:off x="361950" y="228600"/>
            <a:ext cx="3812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Protein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Prediction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Overview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5D22116-573A-BE4B-8F65-C73A79EA7A9D}"/>
              </a:ext>
            </a:extLst>
          </p:cNvPr>
          <p:cNvGraphicFramePr>
            <a:graphicFrameLocks noGrp="1"/>
          </p:cNvGraphicFramePr>
          <p:nvPr/>
        </p:nvGraphicFramePr>
        <p:xfrm>
          <a:off x="1239520" y="1268752"/>
          <a:ext cx="9660126" cy="1477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416">
                  <a:extLst>
                    <a:ext uri="{9D8B030D-6E8A-4147-A177-3AD203B41FA5}">
                      <a16:colId xmlns:a16="http://schemas.microsoft.com/office/drawing/2014/main" val="4294233226"/>
                    </a:ext>
                  </a:extLst>
                </a:gridCol>
                <a:gridCol w="1463620">
                  <a:extLst>
                    <a:ext uri="{9D8B030D-6E8A-4147-A177-3AD203B41FA5}">
                      <a16:colId xmlns:a16="http://schemas.microsoft.com/office/drawing/2014/main" val="3893000683"/>
                    </a:ext>
                  </a:extLst>
                </a:gridCol>
                <a:gridCol w="1380018">
                  <a:extLst>
                    <a:ext uri="{9D8B030D-6E8A-4147-A177-3AD203B41FA5}">
                      <a16:colId xmlns:a16="http://schemas.microsoft.com/office/drawing/2014/main" val="1015863694"/>
                    </a:ext>
                  </a:extLst>
                </a:gridCol>
                <a:gridCol w="1557674">
                  <a:extLst>
                    <a:ext uri="{9D8B030D-6E8A-4147-A177-3AD203B41FA5}">
                      <a16:colId xmlns:a16="http://schemas.microsoft.com/office/drawing/2014/main" val="3283372578"/>
                    </a:ext>
                  </a:extLst>
                </a:gridCol>
                <a:gridCol w="1202362">
                  <a:extLst>
                    <a:ext uri="{9D8B030D-6E8A-4147-A177-3AD203B41FA5}">
                      <a16:colId xmlns:a16="http://schemas.microsoft.com/office/drawing/2014/main" val="1077784206"/>
                    </a:ext>
                  </a:extLst>
                </a:gridCol>
                <a:gridCol w="1380018">
                  <a:extLst>
                    <a:ext uri="{9D8B030D-6E8A-4147-A177-3AD203B41FA5}">
                      <a16:colId xmlns:a16="http://schemas.microsoft.com/office/drawing/2014/main" val="3611436902"/>
                    </a:ext>
                  </a:extLst>
                </a:gridCol>
                <a:gridCol w="1380018">
                  <a:extLst>
                    <a:ext uri="{9D8B030D-6E8A-4147-A177-3AD203B41FA5}">
                      <a16:colId xmlns:a16="http://schemas.microsoft.com/office/drawing/2014/main" val="1611413556"/>
                    </a:ext>
                  </a:extLst>
                </a:gridCol>
              </a:tblGrid>
              <a:tr h="4567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num_seqs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sum_len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min_len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avg_len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max_len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7297"/>
                  </a:ext>
                </a:extLst>
              </a:tr>
              <a:tr h="102062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final_virus.proteins.faa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26,131,560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6,402,065,253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24,476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35335"/>
                  </a:ext>
                </a:extLst>
              </a:tr>
            </a:tbl>
          </a:graphicData>
        </a:graphic>
      </p:graphicFrame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A4264295-489C-D845-8E5A-2AF1174CEA5D}"/>
              </a:ext>
            </a:extLst>
          </p:cNvPr>
          <p:cNvGraphicFramePr>
            <a:graphicFrameLocks noGrp="1"/>
          </p:cNvGraphicFramePr>
          <p:nvPr/>
        </p:nvGraphicFramePr>
        <p:xfrm>
          <a:off x="6331940" y="3465513"/>
          <a:ext cx="4738396" cy="31694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69198">
                  <a:extLst>
                    <a:ext uri="{9D8B030D-6E8A-4147-A177-3AD203B41FA5}">
                      <a16:colId xmlns:a16="http://schemas.microsoft.com/office/drawing/2014/main" val="2279144580"/>
                    </a:ext>
                  </a:extLst>
                </a:gridCol>
                <a:gridCol w="2369198">
                  <a:extLst>
                    <a:ext uri="{9D8B030D-6E8A-4147-A177-3AD203B41FA5}">
                      <a16:colId xmlns:a16="http://schemas.microsoft.com/office/drawing/2014/main" val="1296164046"/>
                    </a:ext>
                  </a:extLst>
                </a:gridCol>
              </a:tblGrid>
              <a:tr h="3961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annotated_seq_num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83103"/>
                  </a:ext>
                </a:extLst>
              </a:tr>
              <a:tr h="3961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606,436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82664"/>
                  </a:ext>
                </a:extLst>
              </a:tr>
              <a:tr h="3961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pfam_a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334,029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403750"/>
                  </a:ext>
                </a:extLst>
              </a:tr>
              <a:tr h="3961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pfam_b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36,292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493973"/>
                  </a:ext>
                </a:extLst>
              </a:tr>
              <a:tr h="3961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rvdb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212,754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24640"/>
                  </a:ext>
                </a:extLst>
              </a:tr>
              <a:tr h="3961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87,715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500759"/>
                  </a:ext>
                </a:extLst>
              </a:tr>
              <a:tr h="3961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3,490,798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11139"/>
                  </a:ext>
                </a:extLst>
              </a:tr>
              <a:tr h="3961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vpfs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2,843,227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413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2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5B7445-77BD-6840-916E-E5DA8684B132}"/>
              </a:ext>
            </a:extLst>
          </p:cNvPr>
          <p:cNvSpPr txBox="1"/>
          <p:nvPr/>
        </p:nvSpPr>
        <p:spPr>
          <a:xfrm>
            <a:off x="361950" y="228600"/>
            <a:ext cx="3189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Redundancy inspection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B01546-B8C1-422C-9C88-C3A04916BA49}"/>
              </a:ext>
            </a:extLst>
          </p:cNvPr>
          <p:cNvSpPr txBox="1"/>
          <p:nvPr/>
        </p:nvSpPr>
        <p:spPr>
          <a:xfrm>
            <a:off x="686809" y="757254"/>
            <a:ext cx="2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----</a:t>
            </a:r>
            <a:r>
              <a:rPr lang="en-US" altLang="zh-CN" sz="2000" b="1" dirty="0"/>
              <a:t>Input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8F10C9-B024-466E-B5B9-055782AB6975}"/>
              </a:ext>
            </a:extLst>
          </p:cNvPr>
          <p:cNvSpPr txBox="1"/>
          <p:nvPr/>
        </p:nvSpPr>
        <p:spPr>
          <a:xfrm>
            <a:off x="1320800" y="1255130"/>
            <a:ext cx="1075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File_1</a:t>
            </a:r>
            <a:r>
              <a:rPr lang="en-US" altLang="zh-CN" dirty="0"/>
              <a:t>=“../</a:t>
            </a:r>
            <a:r>
              <a:rPr lang="en-US" altLang="zh-CN" dirty="0" err="1"/>
              <a:t>govc</a:t>
            </a:r>
            <a:r>
              <a:rPr lang="en-US" altLang="zh-CN" dirty="0"/>
              <a:t>/Input/</a:t>
            </a:r>
            <a:r>
              <a:rPr lang="en-US" altLang="zh-CN" dirty="0" err="1"/>
              <a:t>fromCooperate</a:t>
            </a:r>
            <a:r>
              <a:rPr lang="en-US" altLang="zh-CN" dirty="0"/>
              <a:t>/marine-</a:t>
            </a:r>
            <a:r>
              <a:rPr lang="en-US" altLang="zh-CN" dirty="0" err="1"/>
              <a:t>bgi</a:t>
            </a:r>
            <a:r>
              <a:rPr lang="en-US" altLang="zh-CN" dirty="0"/>
              <a:t>/</a:t>
            </a:r>
            <a:r>
              <a:rPr lang="en-US" altLang="zh-CN" dirty="0" err="1"/>
              <a:t>vOTU_LabGovImgvrBGI.fasta</a:t>
            </a:r>
            <a:r>
              <a:rPr lang="en-US" altLang="zh-CN" dirty="0"/>
              <a:t>”</a:t>
            </a:r>
          </a:p>
          <a:p>
            <a:r>
              <a:rPr lang="en-US" altLang="zh-CN" b="1" dirty="0"/>
              <a:t>File_2</a:t>
            </a:r>
            <a:r>
              <a:rPr lang="en-US" altLang="zh-CN" dirty="0"/>
              <a:t>=“../ </a:t>
            </a:r>
            <a:r>
              <a:rPr lang="en-US" altLang="zh-CN" dirty="0" err="1"/>
              <a:t>govc</a:t>
            </a:r>
            <a:r>
              <a:rPr lang="en-US" altLang="zh-CN" dirty="0"/>
              <a:t>/Input/</a:t>
            </a:r>
            <a:r>
              <a:rPr lang="en-US" altLang="zh-CN" dirty="0" err="1"/>
              <a:t>fromCooperate</a:t>
            </a:r>
            <a:r>
              <a:rPr lang="en-US" altLang="zh-CN" dirty="0"/>
              <a:t>/marine-</a:t>
            </a:r>
            <a:r>
              <a:rPr lang="en-US" altLang="zh-CN" dirty="0" err="1"/>
              <a:t>bgi</a:t>
            </a:r>
            <a:r>
              <a:rPr lang="en-US" altLang="zh-CN" dirty="0"/>
              <a:t>/</a:t>
            </a:r>
            <a:r>
              <a:rPr lang="en-US" altLang="zh-CN" dirty="0" err="1"/>
              <a:t>all_vOTU.fasta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6C27804D-3351-4816-8B9D-529EA15A4BF4}"/>
              </a:ext>
            </a:extLst>
          </p:cNvPr>
          <p:cNvSpPr txBox="1"/>
          <p:nvPr/>
        </p:nvSpPr>
        <p:spPr>
          <a:xfrm>
            <a:off x="5393267" y="3228945"/>
            <a:ext cx="140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4B4EBB-D897-4124-A8C6-F05226559AFD}"/>
              </a:ext>
            </a:extLst>
          </p:cNvPr>
          <p:cNvSpPr txBox="1"/>
          <p:nvPr/>
        </p:nvSpPr>
        <p:spPr>
          <a:xfrm>
            <a:off x="686809" y="1999227"/>
            <a:ext cx="2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----</a:t>
            </a:r>
            <a:r>
              <a:rPr lang="en-US" altLang="zh-CN" sz="2000" b="1" dirty="0"/>
              <a:t>Based Sequence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309D20-8E91-445C-BAE5-23BC8DEF01E0}"/>
              </a:ext>
            </a:extLst>
          </p:cNvPr>
          <p:cNvSpPr txBox="1"/>
          <p:nvPr/>
        </p:nvSpPr>
        <p:spPr>
          <a:xfrm>
            <a:off x="1430867" y="2399789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</a:t>
            </a:r>
            <a:r>
              <a:rPr lang="en-US" altLang="zh-CN" b="1" dirty="0"/>
              <a:t>Output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402F881-8940-4EE7-BD57-1ADAB92BD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71" r="642"/>
          <a:stretch/>
        </p:blipFill>
        <p:spPr>
          <a:xfrm>
            <a:off x="1647678" y="2897665"/>
            <a:ext cx="9164255" cy="216748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2487B5F-5BB2-4D24-8F8D-FDCBF8620D9D}"/>
              </a:ext>
            </a:extLst>
          </p:cNvPr>
          <p:cNvSpPr txBox="1"/>
          <p:nvPr/>
        </p:nvSpPr>
        <p:spPr>
          <a:xfrm>
            <a:off x="1430867" y="5231989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--Analysis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7F0FD6-5CF7-43F2-92FA-4D546CA913F7}"/>
              </a:ext>
            </a:extLst>
          </p:cNvPr>
          <p:cNvSpPr txBox="1"/>
          <p:nvPr/>
        </p:nvSpPr>
        <p:spPr>
          <a:xfrm>
            <a:off x="1732345" y="5660163"/>
            <a:ext cx="10752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</a:rPr>
              <a:t>没有考虑到反向互补，需要重新写脚本统计（存在</a:t>
            </a:r>
            <a:r>
              <a:rPr lang="en-US" altLang="zh-CN" sz="1600" b="1" dirty="0">
                <a:latin typeface="宋体" panose="02010600030101010101" pitchFamily="2" charset="-122"/>
              </a:rPr>
              <a:t>11</a:t>
            </a:r>
            <a:r>
              <a:rPr lang="zh-CN" altLang="en-US" sz="1600" b="1" dirty="0">
                <a:latin typeface="宋体" panose="02010600030101010101" pitchFamily="2" charset="-122"/>
              </a:rPr>
              <a:t>对序列为反向互补实际），计划使用：</a:t>
            </a:r>
            <a:endParaRPr lang="en-US" altLang="zh-CN" sz="1600" b="1" dirty="0">
              <a:latin typeface="宋体" panose="02010600030101010101" pitchFamily="2" charset="-122"/>
            </a:endParaRPr>
          </a:p>
          <a:p>
            <a:r>
              <a:rPr lang="en-US" altLang="zh-CN" sz="1600" b="1" dirty="0" err="1">
                <a:latin typeface="宋体" panose="02010600030101010101" pitchFamily="2" charset="-122"/>
              </a:rPr>
              <a:t>Seqkit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en-US" altLang="zh-CN" sz="1600" b="1" dirty="0" err="1">
                <a:latin typeface="宋体" panose="02010600030101010101" pitchFamily="2" charset="-122"/>
              </a:rPr>
              <a:t>cdhit</a:t>
            </a:r>
            <a:r>
              <a:rPr lang="zh-CN" altLang="en-US" sz="1600" b="1" dirty="0">
                <a:latin typeface="宋体" panose="02010600030101010101" pitchFamily="2" charset="-122"/>
              </a:rPr>
              <a:t>，学习和比较两者的效果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31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5B7445-77BD-6840-916E-E5DA8684B132}"/>
              </a:ext>
            </a:extLst>
          </p:cNvPr>
          <p:cNvSpPr txBox="1"/>
          <p:nvPr/>
        </p:nvSpPr>
        <p:spPr>
          <a:xfrm>
            <a:off x="361950" y="228600"/>
            <a:ext cx="4955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Extract and Classify Based On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hmmer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B01546-B8C1-422C-9C88-C3A04916BA49}"/>
              </a:ext>
            </a:extLst>
          </p:cNvPr>
          <p:cNvSpPr txBox="1"/>
          <p:nvPr/>
        </p:nvSpPr>
        <p:spPr>
          <a:xfrm>
            <a:off x="686809" y="825911"/>
            <a:ext cx="2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----</a:t>
            </a:r>
            <a:r>
              <a:rPr lang="en-US" altLang="zh-CN" sz="2000" b="1" dirty="0"/>
              <a:t>Input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8F10C9-B024-466E-B5B9-055782AB6975}"/>
              </a:ext>
            </a:extLst>
          </p:cNvPr>
          <p:cNvSpPr txBox="1"/>
          <p:nvPr/>
        </p:nvSpPr>
        <p:spPr>
          <a:xfrm>
            <a:off x="1956809" y="1253429"/>
            <a:ext cx="908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File=“…/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final_virus.proteins.faa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#checkV筛选后的病毒基因组翻译后的蛋白序列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File=“…/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final_virus.gene_features.uniq.tsv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  #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蛋白序列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Diamond +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hmmsearch比对数据库的结果文件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6C27804D-3351-4816-8B9D-529EA15A4BF4}"/>
              </a:ext>
            </a:extLst>
          </p:cNvPr>
          <p:cNvSpPr txBox="1"/>
          <p:nvPr/>
        </p:nvSpPr>
        <p:spPr>
          <a:xfrm>
            <a:off x="5393267" y="3228945"/>
            <a:ext cx="140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4B4EBB-D897-4124-A8C6-F05226559AFD}"/>
              </a:ext>
            </a:extLst>
          </p:cNvPr>
          <p:cNvSpPr txBox="1"/>
          <p:nvPr/>
        </p:nvSpPr>
        <p:spPr>
          <a:xfrm>
            <a:off x="686809" y="1943400"/>
            <a:ext cx="5409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----</a:t>
            </a:r>
            <a:r>
              <a:rPr lang="en-US" altLang="zh-CN" sz="2000" b="1" dirty="0"/>
              <a:t>Extract </a:t>
            </a:r>
            <a:r>
              <a:rPr lang="en-US" altLang="zh-CN" sz="2000" b="1" dirty="0" err="1"/>
              <a:t>non_NA</a:t>
            </a:r>
            <a:r>
              <a:rPr lang="en-US" altLang="zh-CN" sz="2000" b="1" dirty="0"/>
              <a:t>  Protein Sequence  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309D20-8E91-445C-BAE5-23BC8DEF01E0}"/>
              </a:ext>
            </a:extLst>
          </p:cNvPr>
          <p:cNvSpPr txBox="1"/>
          <p:nvPr/>
        </p:nvSpPr>
        <p:spPr>
          <a:xfrm>
            <a:off x="1430867" y="235614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</a:t>
            </a:r>
            <a:r>
              <a:rPr lang="en-US" altLang="zh-CN" b="1" dirty="0"/>
              <a:t>Output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487B5F-5BB2-4D24-8F8D-FDCBF8620D9D}"/>
              </a:ext>
            </a:extLst>
          </p:cNvPr>
          <p:cNvSpPr txBox="1"/>
          <p:nvPr/>
        </p:nvSpPr>
        <p:spPr>
          <a:xfrm>
            <a:off x="1430867" y="5231989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--Analysis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7F0FD6-5CF7-43F2-92FA-4D546CA913F7}"/>
              </a:ext>
            </a:extLst>
          </p:cNvPr>
          <p:cNvSpPr txBox="1"/>
          <p:nvPr/>
        </p:nvSpPr>
        <p:spPr>
          <a:xfrm>
            <a:off x="1732345" y="5660163"/>
            <a:ext cx="1075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</a:rPr>
              <a:t>存在蛋白序列</a:t>
            </a:r>
            <a:r>
              <a:rPr lang="en-US" altLang="zh-CN" sz="1600" b="1" dirty="0" err="1">
                <a:latin typeface="宋体" panose="02010600030101010101" pitchFamily="2" charset="-122"/>
              </a:rPr>
              <a:t>hmmsearch</a:t>
            </a:r>
            <a:r>
              <a:rPr lang="zh-CN" altLang="en-US" sz="1600" b="1" dirty="0">
                <a:latin typeface="宋体" panose="02010600030101010101" pitchFamily="2" charset="-122"/>
              </a:rPr>
              <a:t>比对上多次的情况（</a:t>
            </a:r>
            <a:r>
              <a:rPr lang="en-US" altLang="zh-CN" sz="1600" b="1" dirty="0">
                <a:latin typeface="宋体" panose="02010600030101010101" pitchFamily="2" charset="-122"/>
              </a:rPr>
              <a:t>7</a:t>
            </a:r>
            <a:r>
              <a:rPr lang="zh-CN" altLang="en-US" sz="1600" b="1" dirty="0">
                <a:latin typeface="宋体" panose="02010600030101010101" pitchFamily="2" charset="-122"/>
              </a:rPr>
              <a:t>条），但本处仅为过滤和得到</a:t>
            </a:r>
            <a:r>
              <a:rPr lang="en-US" altLang="zh-CN" sz="1600" b="1" dirty="0" err="1">
                <a:latin typeface="宋体" panose="02010600030101010101" pitchFamily="2" charset="-122"/>
              </a:rPr>
              <a:t>non_NA</a:t>
            </a:r>
            <a:r>
              <a:rPr lang="en-US" altLang="zh-CN" sz="1600" b="1" dirty="0">
                <a:latin typeface="宋体" panose="02010600030101010101" pitchFamily="2" charset="-122"/>
              </a:rPr>
              <a:t> sequence</a:t>
            </a:r>
            <a:r>
              <a:rPr lang="zh-CN" altLang="en-US" sz="1600" b="1" dirty="0">
                <a:latin typeface="宋体" panose="02010600030101010101" pitchFamily="2" charset="-122"/>
              </a:rPr>
              <a:t>，可不找出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2A85E2-B91C-4245-A62D-23AA3ECE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45" y="2769121"/>
            <a:ext cx="6129867" cy="2352877"/>
          </a:xfrm>
          <a:prstGeom prst="rect">
            <a:avLst/>
          </a:prstGeom>
        </p:spPr>
      </p:pic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E149E404-4E53-449B-A9E3-F1B929F6A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25072"/>
              </p:ext>
            </p:extLst>
          </p:nvPr>
        </p:nvGraphicFramePr>
        <p:xfrm>
          <a:off x="6925734" y="2197393"/>
          <a:ext cx="4318000" cy="2926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227914458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1296164046"/>
                    </a:ext>
                  </a:extLst>
                </a:gridCol>
              </a:tblGrid>
              <a:tr h="3144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annotated_seq_num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83103"/>
                  </a:ext>
                </a:extLst>
              </a:tr>
              <a:tr h="3144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606,436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82664"/>
                  </a:ext>
                </a:extLst>
              </a:tr>
              <a:tr h="31444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pfam_a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334,029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403750"/>
                  </a:ext>
                </a:extLst>
              </a:tr>
              <a:tr h="31444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pfam_b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36,292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493973"/>
                  </a:ext>
                </a:extLst>
              </a:tr>
              <a:tr h="31444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rvdb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212,754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24640"/>
                  </a:ext>
                </a:extLst>
              </a:tr>
              <a:tr h="31444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87,715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500759"/>
                  </a:ext>
                </a:extLst>
              </a:tr>
              <a:tr h="31444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3,490,798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11139"/>
                  </a:ext>
                </a:extLst>
              </a:tr>
              <a:tr h="31444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vpfs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2,843,227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413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27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953</Words>
  <Application>Microsoft Office PowerPoint</Application>
  <PresentationFormat>宽屏</PresentationFormat>
  <Paragraphs>235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-apple-system</vt:lpstr>
      <vt:lpstr>宋体</vt:lpstr>
      <vt:lpstr>微软雅黑</vt:lpstr>
      <vt:lpstr>微软雅黑</vt:lpstr>
      <vt:lpstr>Arial</vt:lpstr>
      <vt:lpstr>Calibri</vt:lpstr>
      <vt:lpstr>Calibri Light</vt:lpstr>
      <vt:lpstr>Roboto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李敏(Limin5)</dc:creator>
  <cp:keywords/>
  <dc:description/>
  <cp:lastModifiedBy>韩涛(Tao Han)</cp:lastModifiedBy>
  <cp:revision>45</cp:revision>
  <dcterms:created xsi:type="dcterms:W3CDTF">2024-10-27T14:50:39Z</dcterms:created>
  <dcterms:modified xsi:type="dcterms:W3CDTF">2024-11-18T06:20:04Z</dcterms:modified>
  <cp:category/>
</cp:coreProperties>
</file>