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69" r:id="rId3"/>
    <p:sldId id="279" r:id="rId4"/>
    <p:sldId id="336" r:id="rId5"/>
    <p:sldId id="289" r:id="rId6"/>
    <p:sldId id="292" r:id="rId7"/>
    <p:sldId id="295" r:id="rId8"/>
    <p:sldId id="267" r:id="rId9"/>
    <p:sldId id="286" r:id="rId10"/>
    <p:sldId id="306" r:id="rId11"/>
    <p:sldId id="308" r:id="rId12"/>
    <p:sldId id="314" r:id="rId13"/>
    <p:sldId id="313" r:id="rId14"/>
    <p:sldId id="277" r:id="rId15"/>
    <p:sldId id="315" r:id="rId16"/>
    <p:sldId id="316" r:id="rId17"/>
    <p:sldId id="317" r:id="rId18"/>
    <p:sldId id="319" r:id="rId19"/>
    <p:sldId id="309" r:id="rId20"/>
    <p:sldId id="324" r:id="rId21"/>
    <p:sldId id="323" r:id="rId22"/>
    <p:sldId id="320" r:id="rId23"/>
    <p:sldId id="280" r:id="rId24"/>
    <p:sldId id="312" r:id="rId25"/>
    <p:sldId id="337" r:id="rId26"/>
    <p:sldId id="331" r:id="rId27"/>
    <p:sldId id="326" r:id="rId28"/>
    <p:sldId id="333" r:id="rId29"/>
    <p:sldId id="327" r:id="rId30"/>
    <p:sldId id="329" r:id="rId31"/>
    <p:sldId id="334" r:id="rId32"/>
    <p:sldId id="330" r:id="rId33"/>
    <p:sldId id="332" r:id="rId34"/>
    <p:sldId id="338" r:id="rId35"/>
    <p:sldId id="321" r:id="rId3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Helvetica" panose="020B0604020202020204" pitchFamily="34" charset="0"/>
      <p:regular r:id="rId39"/>
      <p:bold r:id="rId40"/>
      <p:italic r:id="rId41"/>
      <p:boldItalic r:id="rId42"/>
    </p:embeddedFont>
    <p:embeddedFont>
      <p:font typeface="Mistral" panose="03090702030407020403" pitchFamily="66" charset="0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4049" autoAdjust="0"/>
  </p:normalViewPr>
  <p:slideViewPr>
    <p:cSldViewPr>
      <p:cViewPr varScale="1">
        <p:scale>
          <a:sx n="73" d="100"/>
          <a:sy n="73" d="100"/>
        </p:scale>
        <p:origin x="17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5A251-C895-402E-B8A6-D7EC2C05CCF3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87D19-E6D4-408C-A2D6-F825A8489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6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tfeV_VmdGdZD5ObVVpPDPIODSDxKnFSU0bsN_rgZXc/pub?start=false&amp;loop=false&amp;delayms=3000&amp;slide=id.g179f601b72_0_10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-images.githubusercontent.com/24144491/48844084-4621ac00-eddc-11e8-897b-8e7c1348eb92.p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tfeV_VmdGdZD5ObVVpPDPIODSDxKnFSU0bsN_rgZXc/pub?start=false&amp;loop=false&amp;delayms=3000&amp;slide=id.g179f601b72_0_106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tfeV_VmdGdZD5ObVVpPDPIODSDxKnFSU0bsN_rgZXc/pub?start=false&amp;loop=false&amp;delayms=3000&amp;slide=id.g179f601b72_0_106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tfeV_VmdGdZD5ObVVpPDPIODSDxKnFSU0bsN_rgZXc/pub?start=false&amp;loop=false&amp;delayms=3000&amp;slide=id.g179f601b72_0_106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-images.githubusercontent.com/24144491/48844084-4621ac00-eddc-11e8-897b-8e7c1348eb92.p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sogangori&amp;logNo=221087066947&amp;proxyReferer=https://www.google.co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rc.cvc.uab.es/?ch=15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voelk/ssd_detector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object-detection-speed-and-accuracy-comparison-faster-r-cnn-r-fcn-ssd-and-yol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object-detection-speed-and-accuracy-comparison-faster-r-cnn-r-fcn-ssd-and-yol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-images.githubusercontent.com/24144491/48844084-4621ac00-eddc-11e8-897b-8e7c1348eb92.p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tfeV_VmdGdZD5ObVVpPDPIODSDxKnFSU0bsN_rgZXc/pub?start=false&amp;loop=false&amp;delayms=3000&amp;slide=id.g179f601b72_0_10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tfeV_VmdGdZD5ObVVpPDPIODSDxKnFSU0bsN_rgZXc/pub?start=false&amp;loop=false&amp;delayms=3000&amp;slide=id.g179f601b72_0_10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-images.githubusercontent.com/24144491/48844084-4621ac00-eddc-11e8-897b-8e7c1348eb92.p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tfeV_VmdGdZD5ObVVpPDPIODSDxKnFSU0bsN_rgZXc/pub?start=false&amp;loop=false&amp;delayms=3000&amp;slide=id.g179f601b72_0_106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tfeV_VmdGdZD5ObVVpPDPIODSDxKnFSU0bsN_rgZXc/pub?start=false&amp;loop=false&amp;delayms=3000&amp;slide=id.g179f601b72_0_106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tbpp</a:t>
            </a:r>
            <a:r>
              <a:rPr lang="en-US" altLang="ko-KR" dirty="0" smtClean="0"/>
              <a:t> 2018</a:t>
            </a:r>
          </a:p>
          <a:p>
            <a:r>
              <a:rPr lang="en-US" altLang="ko-KR" dirty="0" smtClean="0"/>
              <a:t>Survey</a:t>
            </a:r>
            <a:r>
              <a:rPr lang="en-US" altLang="ko-KR" baseline="0" dirty="0" smtClean="0"/>
              <a:t>: SSD YOLOv2 Faster R-CNN</a:t>
            </a:r>
          </a:p>
          <a:p>
            <a:r>
              <a:rPr lang="en-US" altLang="ko-KR" baseline="0" dirty="0" smtClean="0"/>
              <a:t>Faster – RCNN : 7 </a:t>
            </a:r>
          </a:p>
          <a:p>
            <a:r>
              <a:rPr lang="en-US" altLang="ko-KR" baseline="0" dirty="0" smtClean="0"/>
              <a:t>SSD: 46 / 19</a:t>
            </a:r>
          </a:p>
          <a:p>
            <a:r>
              <a:rPr lang="en-US" altLang="ko-KR" baseline="0" dirty="0" smtClean="0"/>
              <a:t>YOLO 40 / 91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1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https://docs.google.com/presentation/d/1rtfeV_VmdGdZD5ObVVpPDPIODSDxKnFSU0bsN_rgZXc/pub?start=false&amp;loop=false&amp;delayms=3000&amp;slide=id.g179f601b72_0_106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BBOX</a:t>
            </a:r>
            <a:r>
              <a:rPr lang="en-US" altLang="ko-KR" baseline="0" dirty="0" smtClean="0">
                <a:solidFill>
                  <a:schemeClr val="tx1"/>
                </a:solidFill>
              </a:rPr>
              <a:t> =&gt; IOU for NMS </a:t>
            </a:r>
          </a:p>
          <a:p>
            <a:r>
              <a:rPr lang="en-US" altLang="ko-KR" baseline="0" dirty="0" smtClean="0">
                <a:solidFill>
                  <a:schemeClr val="tx1"/>
                </a:solidFill>
              </a:rPr>
              <a:t>QBOX =&gt; IOU for </a:t>
            </a:r>
            <a:r>
              <a:rPr lang="en-US" altLang="ko-KR" baseline="0" dirty="0" err="1" smtClean="0">
                <a:solidFill>
                  <a:schemeClr val="tx1"/>
                </a:solidFill>
              </a:rPr>
              <a:t>Fscore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7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Default Boxes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4+#classes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element</a:t>
            </a:r>
            <a:r>
              <a:rPr lang="ko-KR" altLang="en-US" baseline="0" dirty="0" smtClean="0"/>
              <a:t>를 포함</a:t>
            </a:r>
            <a:endParaRPr lang="en-US" altLang="ko-KR" baseline="0" dirty="0" smtClean="0"/>
          </a:p>
          <a:p>
            <a:r>
              <a:rPr lang="en-US" altLang="ko-KR" dirty="0" smtClean="0">
                <a:hlinkClick r:id="rId3"/>
              </a:rPr>
              <a:t>https://user-images.githubusercontent.com/24144491/48844084-4621ac00-eddc-11e8-897b-8e7c1348eb92.png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2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https://docs.google.com/presentation/d/1rtfeV_VmdGdZD5ObVVpPDPIODSDxKnFSU0bsN_rgZXc/pub?start=false&amp;loop=false&amp;delayms=3000&amp;slide=id.g179f601b72_0_106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7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https://docs.google.com/presentation/d/1rtfeV_VmdGdZD5ObVVpPDPIODSDxKnFSU0bsN_rgZXc/pub?start=false&amp;loop=false&amp;delayms=3000&amp;slide=id.g179f601b72_0_106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7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https://docs.google.com/presentation/d/1rtfeV_VmdGdZD5ObVVpPDPIODSDxKnFSU0bsN_rgZXc/pub?start=false&amp;loop=false&amp;delayms=3000&amp;slide=id.g179f601b72_0_106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77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Default Boxes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4+#classes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element</a:t>
            </a:r>
            <a:r>
              <a:rPr lang="ko-KR" altLang="en-US" baseline="0" dirty="0" smtClean="0"/>
              <a:t>를 포함</a:t>
            </a:r>
            <a:endParaRPr lang="en-US" altLang="ko-KR" baseline="0" dirty="0" smtClean="0"/>
          </a:p>
          <a:p>
            <a:r>
              <a:rPr lang="en-US" altLang="ko-KR" dirty="0" smtClean="0">
                <a:hlinkClick r:id="rId3"/>
              </a:rPr>
              <a:t>https://user-images.githubusercontent.com/24144491/48844084-4621ac00-eddc-11e8-897b-8e7c1348eb92.png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27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76454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Focal loss alpha-balance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내용은 뺐음</a:t>
            </a:r>
            <a:endParaRPr lang="en-US" altLang="ko-KR" baseline="0" dirty="0" smtClean="0"/>
          </a:p>
          <a:p>
            <a:r>
              <a:rPr lang="en-US" altLang="ko-KR" dirty="0" smtClean="0"/>
              <a:t>“””</a:t>
            </a:r>
          </a:p>
          <a:p>
            <a:r>
              <a:rPr lang="en-US" altLang="ko-KR" dirty="0" smtClean="0"/>
              <a:t>Class Imbalance: Both classic one-stage object detection methods, like boosted detectors [37, 5] and DPMs [8], and more recent methods, like SSD [22], face a large class imbalance during training. These detectors evaluate 104 - 105 candidate locations per image but only a few locations contain objects. This imbalance causes two problems: (1) training is inefficient as most locations are easy negatives that contribute no useful learning signal; (2) 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 masse, the easy negatives can overwhelm training and lead to degenerate models. A common solution is to perform some form of hard negative mining [33, 37, 8, 31, 22] that samples hard examples during training or more complex sampling/reweighing schemes [2]. In contrast, we show that our proposed focal loss naturally handles the class imbalance faced by a one-stage detector and allows us to efficiently train on all examples without sampling and without easy negatives overwhelming the loss and computed gradients.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this work, we identify class imbalance as the primary obstacle preventing one-stage object detectors from surpassing top-performing, two-stage methods. To address this, we propose the focal loss which applies a modulating term to the cross entropy loss in order to focus learning on hard negative examples. Our approach is simple and highly effective.</a:t>
            </a:r>
          </a:p>
          <a:p>
            <a:r>
              <a:rPr lang="en-US" altLang="ko-KR" dirty="0" smtClean="0"/>
              <a:t>“””#[Focal</a:t>
            </a:r>
            <a:r>
              <a:rPr lang="en-US" altLang="ko-KR" baseline="0" dirty="0" smtClean="0"/>
              <a:t> loss for dense object detection 17</a:t>
            </a:r>
            <a:r>
              <a:rPr lang="en-US" altLang="ko-KR" dirty="0" smtClean="0"/>
              <a:t>]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“””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Imbalance: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boosted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detector,DPMs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최신의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일반적인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one-stage object detection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학습 과정에서 클래스 불균형 문제가 심각했다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detectors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한장의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10^4~10^5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후보 위치를 제안하지만 실제로는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오브젝트만 있을 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불균형 현상은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문제를 일으킨다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분류하기 쉬운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negative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대부분인데 이들이 학습에 기여하는 것이 거의 없기 때문에 학습이 비효율적이다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negative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학습 과정을 압도하므로 비일반적인 모델이 학습되어 버린다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해결방법은 학습과정에서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examples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negative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minining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학습이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샘플들을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모으는것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하거나 더 복잡한 샘플링 기법 혹은 가중치 조절 방법을 쓰는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제안하는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focal loss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one-stage detector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피할 수 없는 클래스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블균형문제를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자연스럽게 해결한다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 기법을 사용하지 않고도 모든 샘플에 대해서 효율적인 학습이 이루어지도록 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focal 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negative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압도당하지 않는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로스와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그라디언트를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“”” #</a:t>
            </a:r>
            <a:r>
              <a:rPr lang="en-US" altLang="ko-KR" dirty="0" smtClean="0">
                <a:hlinkClick r:id="rId3"/>
              </a:rPr>
              <a:t>https://m.blog.naver.com/PostView.nhn?blogId=sogangori&amp;logNo=221087066947&amp;proxyReferer=https%3A%2F%2Fwww.google.com%2F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err="1" smtClean="0"/>
              <a:t>TBPP+focal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높아졌으니 </a:t>
            </a:r>
            <a:r>
              <a:rPr lang="en-US" altLang="ko-KR" dirty="0" err="1" smtClean="0"/>
              <a:t>lamb_conf</a:t>
            </a:r>
            <a:r>
              <a:rPr lang="ko-KR" altLang="en-US" dirty="0" smtClean="0"/>
              <a:t>가 커져야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맞는건가</a:t>
            </a:r>
            <a:r>
              <a:rPr lang="en-US" altLang="ko-KR" dirty="0" smtClean="0"/>
              <a:t>..? -&gt; </a:t>
            </a:r>
            <a:r>
              <a:rPr lang="ko-KR" altLang="en-US" dirty="0" smtClean="0"/>
              <a:t>사실은 </a:t>
            </a:r>
            <a:r>
              <a:rPr lang="ko-KR" altLang="en-US" dirty="0" err="1" smtClean="0"/>
              <a:t>작아져야할듯</a:t>
            </a:r>
            <a:r>
              <a:rPr lang="en-US" altLang="ko-KR" dirty="0" smtClean="0"/>
              <a:t>..?</a:t>
            </a:r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로 나눠졌다고 </a:t>
            </a:r>
            <a:r>
              <a:rPr lang="ko-KR" altLang="en-US" dirty="0" err="1" smtClean="0"/>
              <a:t>이해해야하는건가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3"/>
              </a:rPr>
              <a:t>Github</a:t>
            </a:r>
            <a:r>
              <a:rPr lang="en-US" altLang="ko-KR" dirty="0" smtClean="0">
                <a:hlinkClick r:id="rId3"/>
              </a:rPr>
              <a:t>:</a:t>
            </a:r>
            <a:r>
              <a:rPr lang="en-US" altLang="ko-KR" baseline="0" dirty="0" smtClean="0">
                <a:hlinkClick r:id="rId3"/>
              </a:rPr>
              <a:t> </a:t>
            </a:r>
            <a:r>
              <a:rPr lang="en-US" altLang="ko-KR" dirty="0" smtClean="0">
                <a:hlinkClick r:id="rId4"/>
              </a:rPr>
              <a:t>https://github.com/mvoelk/ssd_detectors</a:t>
            </a:r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Copyright© 2016 Andrey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Rykov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Copyright© 2017-2018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Markus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Völk</a:t>
            </a:r>
            <a:endParaRPr lang="en-US" altLang="ko-KR" dirty="0" smtClean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r>
              <a:rPr lang="en-US" altLang="ko-KR" dirty="0" err="1" smtClean="0">
                <a:hlinkClick r:id="rId3"/>
              </a:rPr>
              <a:t>Datatset</a:t>
            </a:r>
            <a:r>
              <a:rPr lang="en-US" altLang="ko-KR" dirty="0" smtClean="0">
                <a:hlinkClick r:id="rId3"/>
              </a:rPr>
              <a:t>:</a:t>
            </a:r>
            <a:r>
              <a:rPr lang="en-US" altLang="ko-KR" baseline="0" dirty="0" smtClean="0">
                <a:hlinkClick r:id="rId3"/>
              </a:rPr>
              <a:t> </a:t>
            </a:r>
            <a:r>
              <a:rPr lang="en-US" altLang="ko-KR" dirty="0" smtClean="0">
                <a:hlinkClick r:id="rId3"/>
              </a:rPr>
              <a:t>https://rrc.cvc.uab.es/?ch=15</a:t>
            </a:r>
            <a:endParaRPr lang="en-US" altLang="ko-KR" dirty="0" smtClean="0"/>
          </a:p>
          <a:p>
            <a:r>
              <a:rPr lang="en-US" altLang="ko-KR" dirty="0" smtClean="0"/>
              <a:t>Augmentation</a:t>
            </a:r>
            <a:r>
              <a:rPr lang="en-US" altLang="ko-KR" baseline="0" dirty="0" smtClean="0"/>
              <a:t>: aspect ratio + 512x512 resize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https://mc.ai/object-detection-speed-and-accuracy-comparison-faster-r-cnn-r-fcn-ssd-and-yolo/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28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10000</a:t>
            </a:r>
            <a:r>
              <a:rPr lang="ko-KR" altLang="en-US" dirty="0" smtClean="0"/>
              <a:t>개 중 </a:t>
            </a:r>
            <a:r>
              <a:rPr lang="en-US" altLang="ko-KR" dirty="0" smtClean="0"/>
              <a:t>bad</a:t>
            </a:r>
            <a:r>
              <a:rPr lang="en-US" altLang="ko-KR" baseline="0" dirty="0" smtClean="0"/>
              <a:t> data 54</a:t>
            </a:r>
            <a:r>
              <a:rPr lang="ko-KR" altLang="en-US" baseline="0" dirty="0" smtClean="0"/>
              <a:t>개 버리고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9005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train</a:t>
            </a:r>
          </a:p>
          <a:p>
            <a:r>
              <a:rPr lang="en-US" altLang="ko-KR" baseline="0" dirty="0" smtClean="0"/>
              <a:t>941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validate </a:t>
            </a:r>
            <a:r>
              <a:rPr lang="ko-KR" altLang="en-US" baseline="0" dirty="0" smtClean="0"/>
              <a:t>및 </a:t>
            </a:r>
            <a:r>
              <a:rPr lang="en-US" altLang="ko-KR" baseline="0" dirty="0" err="1" smtClean="0"/>
              <a:t>IoU</a:t>
            </a:r>
            <a:r>
              <a:rPr lang="en-US" altLang="ko-KR" baseline="0" dirty="0" smtClean="0"/>
              <a:t> grid search</a:t>
            </a:r>
            <a:r>
              <a:rPr lang="ko-KR" altLang="en-US" baseline="0" dirty="0" smtClean="0"/>
              <a:t>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24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10000</a:t>
            </a:r>
            <a:r>
              <a:rPr lang="ko-KR" altLang="en-US" dirty="0" smtClean="0"/>
              <a:t>개 중 </a:t>
            </a:r>
            <a:r>
              <a:rPr lang="en-US" altLang="ko-KR" dirty="0" smtClean="0"/>
              <a:t>bad</a:t>
            </a:r>
            <a:r>
              <a:rPr lang="en-US" altLang="ko-KR" baseline="0" dirty="0" smtClean="0"/>
              <a:t> data 54</a:t>
            </a:r>
            <a:r>
              <a:rPr lang="ko-KR" altLang="en-US" baseline="0" dirty="0" smtClean="0"/>
              <a:t>개 버리고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9005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train</a:t>
            </a:r>
          </a:p>
          <a:p>
            <a:r>
              <a:rPr lang="en-US" altLang="ko-KR" baseline="0" dirty="0" smtClean="0"/>
              <a:t>941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validate </a:t>
            </a:r>
            <a:r>
              <a:rPr lang="ko-KR" altLang="en-US" baseline="0" dirty="0" smtClean="0"/>
              <a:t>및 </a:t>
            </a:r>
            <a:r>
              <a:rPr lang="en-US" altLang="ko-KR" baseline="0" dirty="0" err="1" smtClean="0"/>
              <a:t>IoU</a:t>
            </a:r>
            <a:r>
              <a:rPr lang="en-US" altLang="ko-KR" baseline="0" dirty="0" smtClean="0"/>
              <a:t> grid search</a:t>
            </a:r>
            <a:r>
              <a:rPr lang="ko-KR" altLang="en-US" baseline="0" dirty="0" smtClean="0"/>
              <a:t>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11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500 images per 38.063seconds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https://mc.ai/object-detection-speed-and-accuracy-comparison-faster-r-cnn-r-fcn-ssd-and-yolo/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5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Default Boxes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4+#classes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element</a:t>
            </a:r>
            <a:r>
              <a:rPr lang="ko-KR" altLang="en-US" baseline="0" dirty="0" smtClean="0"/>
              <a:t>를 포함</a:t>
            </a:r>
            <a:endParaRPr lang="en-US" altLang="ko-KR" baseline="0" dirty="0" smtClean="0"/>
          </a:p>
          <a:p>
            <a:r>
              <a:rPr lang="en-US" altLang="ko-KR" dirty="0" smtClean="0">
                <a:hlinkClick r:id="rId3"/>
              </a:rPr>
              <a:t>https://user-images.githubusercontent.com/24144491/48844084-4621ac00-eddc-11e8-897b-8e7c1348eb92.png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2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https://docs.google.com/presentation/d/1rtfeV_VmdGdZD5ObVVpPDPIODSDxKnFSU0bsN_rgZXc/pub?start=false&amp;loop=false&amp;delayms=3000&amp;slide=id.g179f601b72_0_106</a:t>
            </a:r>
            <a:endParaRPr lang="en-US" altLang="ko-KR" dirty="0" smtClean="0"/>
          </a:p>
          <a:p>
            <a:r>
              <a:rPr lang="en-US" altLang="ko-KR" dirty="0" smtClean="0"/>
              <a:t>Area</a:t>
            </a:r>
            <a:r>
              <a:rPr lang="ko-KR" altLang="en-US" dirty="0" smtClean="0"/>
              <a:t>는 등차로 감소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2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https://docs.google.com/presentation/d/1rtfeV_VmdGdZD5ObVVpPDPIODSDxKnFSU0bsN_rgZXc/pub?start=false&amp;loop=false&amp;delayms=3000&amp;slide=id.g179f601b72_0_106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TODO 6x(4+c)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차원 숫자로 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57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Default Boxes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4+#classes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element</a:t>
            </a:r>
            <a:r>
              <a:rPr lang="ko-KR" altLang="en-US" baseline="0" dirty="0" smtClean="0"/>
              <a:t>를 포함</a:t>
            </a:r>
            <a:endParaRPr lang="en-US" altLang="ko-KR" baseline="0" dirty="0" smtClean="0"/>
          </a:p>
          <a:p>
            <a:r>
              <a:rPr lang="en-US" altLang="ko-KR" dirty="0" smtClean="0">
                <a:hlinkClick r:id="rId3"/>
              </a:rPr>
              <a:t>https://user-images.githubusercontent.com/24144491/48844084-4621ac00-eddc-11e8-897b-8e7c1348eb92.png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2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https://docs.google.com/presentation/d/1rtfeV_VmdGdZD5ObVVpPDPIODSDxKnFSU0bsN_rgZXc/pub?start=false&amp;loop=false&amp;delayms=3000&amp;slide=id.g179f601b72_0_106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77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https://docs.google.com/presentation/d/1rtfeV_VmdGdZD5ObVVpPDPIODSDxKnFSU0bsN_rgZXc/pub?start=false&amp;loop=false&amp;delayms=3000&amp;slide=id.g179f601b72_0_106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87D19-E6D4-408C-A2D6-F825A84890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5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1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7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8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0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29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2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4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2F52-4430-46E6-97A9-6FA7CA473FE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E987-11F9-4DA5-BD4D-2EACF74E9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" panose="020B0604020202030204" pitchFamily="34" charset="0"/>
          <a:ea typeface="한컴 윤고딕 24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Helvetica" panose="020B0604020202030204" pitchFamily="34" charset="0"/>
          <a:ea typeface="한컴 윤고딕 2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Helvetica" panose="020B0604020202030204" pitchFamily="34" charset="0"/>
        <a:buChar char="−"/>
        <a:defRPr sz="2800" kern="1200">
          <a:solidFill>
            <a:schemeClr val="tx1"/>
          </a:solidFill>
          <a:latin typeface="Helvetica" panose="020B0604020202030204" pitchFamily="34" charset="0"/>
          <a:ea typeface="한컴 윤고딕 230" panose="02020603020101020101" pitchFamily="18" charset="-127"/>
          <a:cs typeface="+mn-cs"/>
        </a:defRPr>
      </a:lvl2pPr>
      <a:lvl3pPr marL="1371600" indent="-457200" algn="l" defTabSz="914400" rtl="0" eaLnBrk="1" latinLnBrk="1" hangingPunct="1">
        <a:spcBef>
          <a:spcPct val="20000"/>
        </a:spcBef>
        <a:buFont typeface="Helvetica" panose="020B0604020202030204" pitchFamily="34" charset="0"/>
        <a:buChar char="•"/>
        <a:defRPr sz="2400" kern="1200">
          <a:solidFill>
            <a:schemeClr val="tx1"/>
          </a:solidFill>
          <a:latin typeface="Helvetica" panose="020B0604020202030204" pitchFamily="34" charset="0"/>
          <a:ea typeface="한컴 윤고딕 2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Helvetica" panose="020B0604020202030204" pitchFamily="34" charset="0"/>
          <a:ea typeface="한컴 윤고딕 2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Helvetica" panose="020B0604020202030204" pitchFamily="34" charset="0"/>
          <a:ea typeface="한컴 윤고딕 2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voelk/ssd_detectors" TargetMode="External"/><Relationship Id="rId2" Type="http://schemas.openxmlformats.org/officeDocument/2006/relationships/hyperlink" Target="https://arxiv.org/pdf/1801.0276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Multi-Lingual </a:t>
            </a:r>
            <a:r>
              <a:rPr lang="en-US" altLang="ko-KR" dirty="0" err="1" smtClean="0"/>
              <a:t>TextBoxes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한컴 윤고딕 230" panose="02020603020101020101" pitchFamily="18" charset="-127"/>
              </a:rPr>
              <a:t>박재현 한상준 이용우</a:t>
            </a:r>
            <a:endParaRPr lang="en-US" altLang="ko-KR" dirty="0" smtClean="0">
              <a:solidFill>
                <a:schemeClr val="tx1"/>
              </a:solidFill>
              <a:latin typeface="한컴 윤고딕 230" panose="02020603020101020101" pitchFamily="18" charset="-127"/>
            </a:endParaRPr>
          </a:p>
          <a:p>
            <a:r>
              <a:rPr lang="en-US" altLang="ko-KR" smtClean="0"/>
              <a:t>04 </a:t>
            </a:r>
            <a:r>
              <a:rPr lang="en-US" altLang="ko-KR" dirty="0" smtClean="0"/>
              <a:t>Jun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0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TBPP: Model Description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2822" y="1628307"/>
            <a:ext cx="1314660" cy="110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Input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512x512x3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048" y="3130153"/>
            <a:ext cx="1074739" cy="106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64x64x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512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7480" y="3330484"/>
            <a:ext cx="941942" cy="868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32x32x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1024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54249" y="3523505"/>
            <a:ext cx="670786" cy="667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16x16x512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74004" y="3615936"/>
            <a:ext cx="585961" cy="582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8x8x</a:t>
            </a:r>
          </a:p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256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73353" y="3653939"/>
            <a:ext cx="552148" cy="537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4x4x</a:t>
            </a:r>
          </a:p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256</a:t>
            </a:r>
            <a:endParaRPr lang="ko-KR" altLang="en-US" sz="1200" dirty="0">
              <a:latin typeface="Helvetica" panose="020B0604020202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27776" y="3760351"/>
            <a:ext cx="485820" cy="438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Helvetica" panose="020B0604020202030204" pitchFamily="34" charset="0"/>
              </a:rPr>
              <a:t>2x2x</a:t>
            </a:r>
          </a:p>
          <a:p>
            <a:pPr algn="ctr"/>
            <a:r>
              <a:rPr lang="en-US" altLang="ko-KR" sz="1100" dirty="0" smtClean="0">
                <a:latin typeface="Helvetica" panose="020B0604020202030204" pitchFamily="34" charset="0"/>
              </a:rPr>
              <a:t>256</a:t>
            </a:r>
            <a:endParaRPr lang="ko-KR" altLang="en-US" sz="1100" dirty="0">
              <a:latin typeface="Helvetica" panose="020B0604020202030204" pitchFamily="34" charset="0"/>
            </a:endParaRPr>
          </a:p>
        </p:txBody>
      </p:sp>
      <p:cxnSp>
        <p:nvCxnSpPr>
          <p:cNvPr id="25" name="꺾인 연결선 24"/>
          <p:cNvCxnSpPr>
            <a:stCxn id="4" idx="3"/>
            <a:endCxn id="5" idx="0"/>
          </p:cNvCxnSpPr>
          <p:nvPr/>
        </p:nvCxnSpPr>
        <p:spPr>
          <a:xfrm flipH="1">
            <a:off x="1112418" y="2181582"/>
            <a:ext cx="1995064" cy="948571"/>
          </a:xfrm>
          <a:prstGeom prst="bentConnector4">
            <a:avLst>
              <a:gd name="adj1" fmla="val -11458"/>
              <a:gd name="adj2" fmla="val 79164"/>
            </a:avLst>
          </a:prstGeom>
          <a:solidFill>
            <a:schemeClr val="bg1">
              <a:lumMod val="95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직사각형 34"/>
          <p:cNvSpPr/>
          <p:nvPr/>
        </p:nvSpPr>
        <p:spPr>
          <a:xfrm>
            <a:off x="3147682" y="2276872"/>
            <a:ext cx="1352310" cy="65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VGG up to Conv 4_3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16958" y="4061376"/>
            <a:ext cx="296658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085652" y="4053515"/>
            <a:ext cx="330290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373254" y="4061376"/>
            <a:ext cx="348698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508104" y="4061376"/>
            <a:ext cx="412916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716928" y="4061376"/>
            <a:ext cx="373725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298056" y="4111574"/>
            <a:ext cx="114820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VGG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up to fc7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91697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67949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20072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18941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314759" y="4239056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 rot="5400000">
            <a:off x="1110344" y="4230462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524143" y="4239057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rot="5400000">
            <a:off x="2319882" y="4230462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60584" y="4239057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5400000">
            <a:off x="3593168" y="4230463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5018560" y="4239058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 rot="5400000">
            <a:off x="4814146" y="4230463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6247814" y="4239059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 rot="5400000">
            <a:off x="6043400" y="4230463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1422" y="4239061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 rot="5400000">
            <a:off x="7087007" y="4230465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-120456" y="4200694"/>
            <a:ext cx="1034097" cy="356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Output</a:t>
            </a:r>
          </a:p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Layers</a:t>
            </a:r>
            <a:endParaRPr lang="ko-KR" altLang="en-US" sz="1200" dirty="0">
              <a:latin typeface="Helvetica" panose="020B0604020202030204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55576" y="4668328"/>
            <a:ext cx="1089600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64x64x14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013616" y="4668328"/>
            <a:ext cx="1037312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32x32x14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294074" y="4668328"/>
            <a:ext cx="1133910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16x16x14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572000" y="4668328"/>
            <a:ext cx="982096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8x8x14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750144" y="4668328"/>
            <a:ext cx="982096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4x4x14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57056" y="4668328"/>
            <a:ext cx="874736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2x2x14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-108520" y="4653136"/>
            <a:ext cx="982096" cy="416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# Predict Boxes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55576" y="5553236"/>
            <a:ext cx="8078192" cy="324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Non-Maximum Suppression</a:t>
            </a:r>
            <a:endParaRPr lang="ko-KR" altLang="en-US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1330929" y="5229200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2566044" y="5229201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3893677" y="5229201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139244" y="5229202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6250852" y="5229202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7378435" y="5229203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77410" y="6309009"/>
            <a:ext cx="1793027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Output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378527" y="5965603"/>
            <a:ext cx="0" cy="271709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4636259" y="2350747"/>
            <a:ext cx="4047945" cy="503325"/>
          </a:xfrm>
        </p:spPr>
        <p:txBody>
          <a:bodyPr>
            <a:noAutofit/>
          </a:bodyPr>
          <a:lstStyle/>
          <a:p>
            <a:pPr marL="266700" indent="-266700"/>
            <a:r>
              <a:rPr lang="en-US" altLang="ko-KR" sz="1800" dirty="0" smtClean="0"/>
              <a:t>Same base structure with SSD512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63" name="직사각형 62"/>
          <p:cNvSpPr/>
          <p:nvPr/>
        </p:nvSpPr>
        <p:spPr>
          <a:xfrm>
            <a:off x="8154197" y="3857391"/>
            <a:ext cx="378243" cy="3411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atin typeface="Helvetica" panose="020B0604020202030204" pitchFamily="34" charset="0"/>
              </a:rPr>
              <a:t>1x1x256</a:t>
            </a:r>
            <a:endParaRPr lang="ko-KR" altLang="en-US" sz="700" dirty="0">
              <a:latin typeface="Helvetica" panose="020B0604020202030204" pitchFamily="34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731792" y="4061376"/>
            <a:ext cx="260080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415808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8336047" y="4239061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5400000">
            <a:off x="8131632" y="4230465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98344" y="4668328"/>
            <a:ext cx="922128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1x1x14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310644" y="5229203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99319" y="3523505"/>
            <a:ext cx="1104041" cy="17056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TBPP: Prediction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7" y="2060848"/>
            <a:ext cx="3672408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5874060" y="2172310"/>
            <a:ext cx="2274920" cy="1168950"/>
            <a:chOff x="5874060" y="1814981"/>
            <a:chExt cx="2274920" cy="1168950"/>
          </a:xfrm>
        </p:grpSpPr>
        <p:sp>
          <p:nvSpPr>
            <p:cNvPr id="31" name="직사각형 30"/>
            <p:cNvSpPr/>
            <p:nvPr/>
          </p:nvSpPr>
          <p:spPr>
            <a:xfrm>
              <a:off x="6098468" y="181498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6460" y="1886989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46068" y="1958997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74060" y="202073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92280" y="22394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4x4x256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34296" y="4907947"/>
            <a:ext cx="2758184" cy="465269"/>
            <a:chOff x="5448508" y="4803498"/>
            <a:chExt cx="2758184" cy="465269"/>
          </a:xfrm>
        </p:grpSpPr>
        <p:sp>
          <p:nvSpPr>
            <p:cNvPr id="82" name="TextBox 81"/>
            <p:cNvSpPr txBox="1"/>
            <p:nvPr/>
          </p:nvSpPr>
          <p:spPr>
            <a:xfrm>
              <a:off x="7612775" y="4803498"/>
              <a:ext cx="59391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latin typeface="Helvetica" panose="020B0604020202030204" pitchFamily="34" charset="0"/>
                </a:rPr>
                <a:t>conf</a:t>
              </a:r>
              <a:endParaRPr lang="ko-KR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448508" y="508876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92065" y="508876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679828" y="502034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178985" y="50887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622542" y="50887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6410305" y="502034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6915888" y="5088767"/>
              <a:ext cx="1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359445" y="5088767"/>
              <a:ext cx="1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147208" y="502034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652040" y="508876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879434" y="508876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82794" y="4803498"/>
              <a:ext cx="74192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latin typeface="Helvetica" panose="020B0604020202030204" pitchFamily="34" charset="0"/>
                </a:rPr>
                <a:t>bbox</a:t>
              </a:r>
              <a:endParaRPr lang="ko-KR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74882" y="4803498"/>
              <a:ext cx="74192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Helvetica" panose="020B0604020202030204" pitchFamily="34" charset="0"/>
                </a:rPr>
                <a:t>q</a:t>
              </a:r>
              <a:r>
                <a:rPr lang="en-US" altLang="ko-KR" sz="1400" dirty="0" err="1" smtClean="0">
                  <a:latin typeface="Helvetica" panose="020B0604020202030204" pitchFamily="34" charset="0"/>
                </a:rPr>
                <a:t>box</a:t>
              </a:r>
              <a:endParaRPr lang="ko-KR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964703" y="4803498"/>
              <a:ext cx="74192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latin typeface="Helvetica" panose="020B0604020202030204" pitchFamily="34" charset="0"/>
                </a:rPr>
                <a:t>rbox</a:t>
              </a:r>
              <a:endParaRPr lang="ko-KR" altLang="en-US" sz="1400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61692" y="2702402"/>
            <a:ext cx="1147238" cy="1341890"/>
            <a:chOff x="1294404" y="2414832"/>
            <a:chExt cx="1147238" cy="155146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1294404" y="2414832"/>
              <a:ext cx="1147238" cy="1250076"/>
              <a:chOff x="1457127" y="2564693"/>
              <a:chExt cx="1147238" cy="125007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457127" y="3042589"/>
                <a:ext cx="1147238" cy="294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546753" y="2929931"/>
                <a:ext cx="967986" cy="5101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607511" y="2831081"/>
                <a:ext cx="846470" cy="717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678540" y="2744693"/>
                <a:ext cx="724958" cy="89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1726473" y="2654693"/>
                <a:ext cx="628736" cy="107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1808395" y="2564693"/>
                <a:ext cx="464892" cy="125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1294404" y="2716222"/>
              <a:ext cx="1147238" cy="1250076"/>
              <a:chOff x="1457127" y="2564693"/>
              <a:chExt cx="1147238" cy="1250076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1457127" y="3042589"/>
                <a:ext cx="1147238" cy="294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546753" y="2929931"/>
                <a:ext cx="967986" cy="5101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607511" y="2831081"/>
                <a:ext cx="846470" cy="717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678540" y="2744693"/>
                <a:ext cx="724958" cy="89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1726473" y="2654693"/>
                <a:ext cx="628736" cy="107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808395" y="2564693"/>
                <a:ext cx="464892" cy="125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/>
          <p:cNvSpPr/>
          <p:nvPr/>
        </p:nvSpPr>
        <p:spPr>
          <a:xfrm>
            <a:off x="6132365" y="2643624"/>
            <a:ext cx="180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211266" y="3587612"/>
            <a:ext cx="48972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</a:rPr>
              <a:t>Default boxes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elvetica" panose="020B0604020202030204" pitchFamily="34" charset="0"/>
              </a:rPr>
              <a:t>Various aspect ratios and </a:t>
            </a:r>
            <a:r>
              <a:rPr lang="en-US" altLang="ko-KR" b="1" dirty="0" smtClean="0">
                <a:solidFill>
                  <a:srgbClr val="FF0000"/>
                </a:solidFill>
                <a:latin typeface="Helvetica" panose="020B0604020202030204" pitchFamily="34" charset="0"/>
              </a:rPr>
              <a:t>vertical offsets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elvetica" panose="020B0604020202030204" pitchFamily="34" charset="0"/>
              </a:rPr>
              <a:t>(# aspect ratio)x(# vertical offset)x(layer size) many default boxes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13585" y="2256234"/>
            <a:ext cx="2900915" cy="3210587"/>
            <a:chOff x="713585" y="2256234"/>
            <a:chExt cx="2900915" cy="3210587"/>
          </a:xfrm>
        </p:grpSpPr>
        <p:sp>
          <p:nvSpPr>
            <p:cNvPr id="173" name="타원 172"/>
            <p:cNvSpPr/>
            <p:nvPr/>
          </p:nvSpPr>
          <p:spPr>
            <a:xfrm>
              <a:off x="713585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타원 225"/>
            <p:cNvSpPr/>
            <p:nvPr/>
          </p:nvSpPr>
          <p:spPr>
            <a:xfrm>
              <a:off x="713585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타원 198"/>
            <p:cNvSpPr/>
            <p:nvPr/>
          </p:nvSpPr>
          <p:spPr>
            <a:xfrm>
              <a:off x="1662955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1662955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2535433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2535433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타원 202"/>
            <p:cNvSpPr/>
            <p:nvPr/>
          </p:nvSpPr>
          <p:spPr>
            <a:xfrm>
              <a:off x="3484803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3484803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713585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713585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1662955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타원 207"/>
            <p:cNvSpPr/>
            <p:nvPr/>
          </p:nvSpPr>
          <p:spPr>
            <a:xfrm>
              <a:off x="1662955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2535433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2535433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3484803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3484803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713585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713585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1662955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1662955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2535433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2535433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3484803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3484803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13585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13585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1662955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1662955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2535433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/>
            <p:cNvSpPr/>
            <p:nvPr/>
          </p:nvSpPr>
          <p:spPr>
            <a:xfrm>
              <a:off x="2535433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3484803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3484803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601221" y="3067589"/>
            <a:ext cx="244749" cy="6852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/>
          <p:cNvSpPr txBox="1"/>
          <p:nvPr/>
        </p:nvSpPr>
        <p:spPr>
          <a:xfrm>
            <a:off x="4211266" y="5122345"/>
            <a:ext cx="48972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</a:rPr>
              <a:t>Predict Boxes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Helvetica" panose="020B0604020202030204" pitchFamily="34" charset="0"/>
              </a:rPr>
              <a:t>bbox</a:t>
            </a:r>
            <a:r>
              <a:rPr lang="en-US" altLang="ko-KR" dirty="0" smtClean="0">
                <a:latin typeface="Helvetica" panose="020B0604020202030204" pitchFamily="34" charset="0"/>
              </a:rPr>
              <a:t>(4)+ </a:t>
            </a:r>
            <a:r>
              <a:rPr lang="en-US" altLang="ko-KR" dirty="0" err="1" smtClean="0">
                <a:solidFill>
                  <a:srgbClr val="FF0000"/>
                </a:solidFill>
                <a:latin typeface="Helvetica" panose="020B0604020202030204" pitchFamily="34" charset="0"/>
              </a:rPr>
              <a:t>qbox</a:t>
            </a:r>
            <a:r>
              <a:rPr lang="en-US" altLang="ko-KR" dirty="0" smtClean="0">
                <a:solidFill>
                  <a:srgbClr val="FF0000"/>
                </a:solidFill>
                <a:latin typeface="Helvetica" panose="020B0604020202030204" pitchFamily="34" charset="0"/>
              </a:rPr>
              <a:t>(8) + </a:t>
            </a:r>
            <a:r>
              <a:rPr lang="en-US" altLang="ko-KR" dirty="0" err="1" smtClean="0">
                <a:solidFill>
                  <a:srgbClr val="FF0000"/>
                </a:solidFill>
                <a:latin typeface="Helvetica" panose="020B0604020202030204" pitchFamily="34" charset="0"/>
              </a:rPr>
              <a:t>rbox</a:t>
            </a:r>
            <a:r>
              <a:rPr lang="en-US" altLang="ko-KR" dirty="0" smtClean="0">
                <a:solidFill>
                  <a:srgbClr val="FF0000"/>
                </a:solidFill>
                <a:latin typeface="Helvetica" panose="020B0604020202030204" pitchFamily="34" charset="0"/>
              </a:rPr>
              <a:t>(5) </a:t>
            </a:r>
            <a:r>
              <a:rPr lang="en-US" altLang="ko-KR" dirty="0" smtClean="0">
                <a:latin typeface="Helvetica" panose="020B0604020202030204" pitchFamily="34" charset="0"/>
              </a:rPr>
              <a:t>+ </a:t>
            </a:r>
            <a:r>
              <a:rPr lang="en-US" altLang="ko-KR" dirty="0" smtClean="0">
                <a:solidFill>
                  <a:schemeClr val="tx2"/>
                </a:solidFill>
                <a:latin typeface="Helvetica" panose="020B0604020202030204" pitchFamily="34" charset="0"/>
              </a:rPr>
              <a:t>confidence(2)</a:t>
            </a:r>
          </a:p>
          <a:p>
            <a:pPr marL="174625" lvl="1" indent="-174625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elvetica" panose="020B0604020202030204" pitchFamily="34" charset="0"/>
              </a:rPr>
              <a:t>Quadrilateral / Rotated rectangle representation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475656" y="582354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elvetica" panose="020B0604020202030204" pitchFamily="34" charset="0"/>
              </a:rPr>
              <a:t>Vertically dense search!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2137976" y="4281193"/>
            <a:ext cx="1641936" cy="803991"/>
            <a:chOff x="2137976" y="4281193"/>
            <a:chExt cx="1641936" cy="803991"/>
          </a:xfrm>
        </p:grpSpPr>
        <p:sp>
          <p:nvSpPr>
            <p:cNvPr id="96" name="직사각형 95"/>
            <p:cNvSpPr/>
            <p:nvPr/>
          </p:nvSpPr>
          <p:spPr>
            <a:xfrm>
              <a:off x="2137976" y="4281193"/>
              <a:ext cx="1008112" cy="5040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384786" y="4715852"/>
              <a:ext cx="13951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Default Box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7041789" y="4651321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elvetica" panose="020B0604020202030204" pitchFamily="34" charset="0"/>
              </a:rPr>
              <a:t>Oriented texts!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1" grpId="0"/>
      <p:bldP spid="17" grpId="0" animBg="1"/>
      <p:bldP spid="17" grpId="1" animBg="1"/>
      <p:bldP spid="255" grpId="0"/>
      <p:bldP spid="94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TBPP: Prediction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7" y="2060848"/>
            <a:ext cx="3672408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5863900" y="2182470"/>
            <a:ext cx="2285080" cy="1158790"/>
            <a:chOff x="5863900" y="1825141"/>
            <a:chExt cx="2285080" cy="1158790"/>
          </a:xfrm>
        </p:grpSpPr>
        <p:sp>
          <p:nvSpPr>
            <p:cNvPr id="31" name="직사각형 30"/>
            <p:cNvSpPr/>
            <p:nvPr/>
          </p:nvSpPr>
          <p:spPr>
            <a:xfrm>
              <a:off x="6098468" y="182514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6460" y="1886989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46068" y="1958997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63900" y="202073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92280" y="22394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4x4x256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514052" y="3531009"/>
            <a:ext cx="1854357" cy="646331"/>
            <a:chOff x="6523466" y="3583178"/>
            <a:chExt cx="1854357" cy="646331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523466" y="3625185"/>
              <a:ext cx="0" cy="5623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596566" y="3583178"/>
              <a:ext cx="1781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Helvetica" panose="020B0604020202030204" pitchFamily="34" charset="0"/>
                </a:rPr>
                <a:t>3x5</a:t>
              </a:r>
              <a:r>
                <a:rPr lang="en-US" altLang="ko-KR" dirty="0" smtClean="0">
                  <a:latin typeface="Helvetica" panose="020B0604020202030204" pitchFamily="34" charset="0"/>
                </a:rPr>
                <a:t> Conv</a:t>
              </a:r>
            </a:p>
            <a:p>
              <a:r>
                <a:rPr lang="en-US" altLang="ko-KR" dirty="0" smtClean="0">
                  <a:latin typeface="Helvetica" panose="020B0604020202030204" pitchFamily="34" charset="0"/>
                </a:rPr>
                <a:t>#filter=(7x</a:t>
              </a:r>
              <a:r>
                <a:rPr lang="en-US" altLang="ko-KR" dirty="0" smtClean="0">
                  <a:solidFill>
                    <a:schemeClr val="accent6"/>
                  </a:solidFill>
                  <a:latin typeface="Helvetica" panose="020B0604020202030204" pitchFamily="34" charset="0"/>
                </a:rPr>
                <a:t>2</a:t>
              </a:r>
              <a:r>
                <a:rPr lang="en-US" altLang="ko-KR" dirty="0" smtClean="0">
                  <a:latin typeface="Helvetica" panose="020B0604020202030204" pitchFamily="34" charset="0"/>
                </a:rPr>
                <a:t>)x</a:t>
              </a:r>
              <a:r>
                <a:rPr lang="en-US" altLang="ko-KR" dirty="0" smtClean="0">
                  <a:solidFill>
                    <a:schemeClr val="accent6"/>
                  </a:solidFill>
                  <a:latin typeface="Helvetica" panose="020B0604020202030204" pitchFamily="34" charset="0"/>
                </a:rPr>
                <a:t>19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13585" y="2256234"/>
            <a:ext cx="2900915" cy="3210587"/>
            <a:chOff x="713585" y="2256234"/>
            <a:chExt cx="2900915" cy="3210587"/>
          </a:xfrm>
        </p:grpSpPr>
        <p:sp>
          <p:nvSpPr>
            <p:cNvPr id="173" name="타원 172"/>
            <p:cNvSpPr/>
            <p:nvPr/>
          </p:nvSpPr>
          <p:spPr>
            <a:xfrm>
              <a:off x="713585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타원 225"/>
            <p:cNvSpPr/>
            <p:nvPr/>
          </p:nvSpPr>
          <p:spPr>
            <a:xfrm>
              <a:off x="713585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타원 198"/>
            <p:cNvSpPr/>
            <p:nvPr/>
          </p:nvSpPr>
          <p:spPr>
            <a:xfrm>
              <a:off x="1662955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1662955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2535433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2535433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타원 202"/>
            <p:cNvSpPr/>
            <p:nvPr/>
          </p:nvSpPr>
          <p:spPr>
            <a:xfrm>
              <a:off x="3484803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3484803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713585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713585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1662955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타원 207"/>
            <p:cNvSpPr/>
            <p:nvPr/>
          </p:nvSpPr>
          <p:spPr>
            <a:xfrm>
              <a:off x="1662955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2535433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2535433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3484803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3484803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713585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713585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1662955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1662955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2535433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2535433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3484803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3484803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13585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13585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1662955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1662955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2535433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/>
            <p:cNvSpPr/>
            <p:nvPr/>
          </p:nvSpPr>
          <p:spPr>
            <a:xfrm>
              <a:off x="2535433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3484803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3484803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74060" y="4508186"/>
            <a:ext cx="2822971" cy="1096942"/>
            <a:chOff x="5874060" y="1886989"/>
            <a:chExt cx="2822971" cy="1096942"/>
          </a:xfrm>
        </p:grpSpPr>
        <p:sp>
          <p:nvSpPr>
            <p:cNvPr id="108" name="직사각형 107"/>
            <p:cNvSpPr/>
            <p:nvPr/>
          </p:nvSpPr>
          <p:spPr>
            <a:xfrm>
              <a:off x="6026460" y="1886989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46068" y="1958997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874060" y="202073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27371" y="223947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4x4x(7x2x19)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359758" y="5134885"/>
            <a:ext cx="180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683152" y="320368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elvetica" panose="020B0604020202030204" pitchFamily="34" charset="0"/>
              </a:rPr>
              <a:t>Long texts!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486561" y="3705344"/>
            <a:ext cx="1787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Helvetica" panose="020B0604020202030204" pitchFamily="34" charset="0"/>
              </a:rPr>
              <a:t>※ SSD</a:t>
            </a:r>
            <a:r>
              <a:rPr lang="en-US" altLang="ko-KR" sz="1600" dirty="0" smtClean="0">
                <a:latin typeface="Helvetica" panose="020B0604020202030204" pitchFamily="34" charset="0"/>
              </a:rPr>
              <a:t> 3x3 Conv</a:t>
            </a:r>
          </a:p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#filter 7x(4+c)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137976" y="4281193"/>
            <a:ext cx="1641936" cy="803991"/>
            <a:chOff x="2137976" y="4281193"/>
            <a:chExt cx="1641936" cy="803991"/>
          </a:xfrm>
        </p:grpSpPr>
        <p:sp>
          <p:nvSpPr>
            <p:cNvPr id="89" name="직사각형 88"/>
            <p:cNvSpPr/>
            <p:nvPr/>
          </p:nvSpPr>
          <p:spPr>
            <a:xfrm>
              <a:off x="2137976" y="4281193"/>
              <a:ext cx="1008112" cy="5040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84786" y="4715852"/>
              <a:ext cx="13951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Default Box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5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7" y="2060848"/>
            <a:ext cx="3672408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713585" y="2256234"/>
            <a:ext cx="2900915" cy="3210587"/>
            <a:chOff x="713585" y="2256234"/>
            <a:chExt cx="2900915" cy="3210587"/>
          </a:xfrm>
          <a:solidFill>
            <a:schemeClr val="bg1">
              <a:lumMod val="85000"/>
            </a:schemeClr>
          </a:solidFill>
        </p:grpSpPr>
        <p:sp>
          <p:nvSpPr>
            <p:cNvPr id="137" name="타원 136"/>
            <p:cNvSpPr/>
            <p:nvPr/>
          </p:nvSpPr>
          <p:spPr>
            <a:xfrm>
              <a:off x="713585" y="25727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713585" y="225623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662955" y="25727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662955" y="225623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2535433" y="25727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2535433" y="225623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3484803" y="25727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3484803" y="225623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713585" y="350488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713585" y="3188411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1662955" y="350488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1662955" y="3188411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2535433" y="350488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2535433" y="3188411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3484803" y="350488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3484803" y="3188411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타원 180"/>
            <p:cNvSpPr/>
            <p:nvPr/>
          </p:nvSpPr>
          <p:spPr>
            <a:xfrm>
              <a:off x="713585" y="4404947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13585" y="4088476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1662955" y="4404947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1662955" y="4088476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2535433" y="4404947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2535433" y="4088476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3484803" y="4404947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484803" y="4088476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713585" y="533712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713585" y="5020653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1662955" y="533712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1662955" y="5020653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2535433" y="533712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2535433" y="5020653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3484803" y="533712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3484803" y="5020653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TBPP: Prediction</a:t>
            </a:r>
            <a:endParaRPr lang="ko-KR" altLang="en-US" dirty="0"/>
          </a:p>
        </p:txBody>
      </p:sp>
      <p:grpSp>
        <p:nvGrpSpPr>
          <p:cNvPr id="166" name="그룹 165"/>
          <p:cNvGrpSpPr/>
          <p:nvPr/>
        </p:nvGrpSpPr>
        <p:grpSpPr>
          <a:xfrm>
            <a:off x="5863900" y="2182470"/>
            <a:ext cx="2285080" cy="1158790"/>
            <a:chOff x="5863900" y="1825141"/>
            <a:chExt cx="2285080" cy="1158790"/>
          </a:xfrm>
        </p:grpSpPr>
        <p:sp>
          <p:nvSpPr>
            <p:cNvPr id="31" name="직사각형 30"/>
            <p:cNvSpPr/>
            <p:nvPr/>
          </p:nvSpPr>
          <p:spPr>
            <a:xfrm>
              <a:off x="6098468" y="182514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6460" y="1886989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46068" y="1958997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63900" y="202073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92280" y="22394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4x4x256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37976" y="4281193"/>
            <a:ext cx="1641936" cy="910613"/>
            <a:chOff x="2137976" y="4281193"/>
            <a:chExt cx="1641936" cy="910613"/>
          </a:xfrm>
        </p:grpSpPr>
        <p:sp>
          <p:nvSpPr>
            <p:cNvPr id="131" name="직사각형 130"/>
            <p:cNvSpPr/>
            <p:nvPr/>
          </p:nvSpPr>
          <p:spPr>
            <a:xfrm>
              <a:off x="2137976" y="4281193"/>
              <a:ext cx="1008112" cy="5040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84786" y="4822474"/>
              <a:ext cx="13951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Default Box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217" name="타원 216"/>
          <p:cNvSpPr/>
          <p:nvPr/>
        </p:nvSpPr>
        <p:spPr>
          <a:xfrm>
            <a:off x="2535433" y="4404947"/>
            <a:ext cx="129697" cy="1296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422055" y="439934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5865612" y="439934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5653375" y="433092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46" name="직사각형 245"/>
          <p:cNvSpPr/>
          <p:nvPr/>
        </p:nvSpPr>
        <p:spPr>
          <a:xfrm>
            <a:off x="6152532" y="439934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직사각형 246"/>
          <p:cNvSpPr/>
          <p:nvPr/>
        </p:nvSpPr>
        <p:spPr>
          <a:xfrm>
            <a:off x="6596089" y="439934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직사각형 247"/>
          <p:cNvSpPr/>
          <p:nvPr/>
        </p:nvSpPr>
        <p:spPr>
          <a:xfrm>
            <a:off x="6383852" y="433092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49" name="직사각형 248"/>
          <p:cNvSpPr/>
          <p:nvPr/>
        </p:nvSpPr>
        <p:spPr>
          <a:xfrm>
            <a:off x="6889435" y="439934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직사각형 249"/>
          <p:cNvSpPr/>
          <p:nvPr/>
        </p:nvSpPr>
        <p:spPr>
          <a:xfrm>
            <a:off x="7332992" y="439934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직사각형 254"/>
          <p:cNvSpPr/>
          <p:nvPr/>
        </p:nvSpPr>
        <p:spPr>
          <a:xfrm>
            <a:off x="7120755" y="433092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7625587" y="439934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직사각형 256"/>
          <p:cNvSpPr/>
          <p:nvPr/>
        </p:nvSpPr>
        <p:spPr>
          <a:xfrm>
            <a:off x="7852981" y="439934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직사각형 276"/>
          <p:cNvSpPr/>
          <p:nvPr/>
        </p:nvSpPr>
        <p:spPr>
          <a:xfrm>
            <a:off x="5422055" y="468619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직사각형 277"/>
          <p:cNvSpPr/>
          <p:nvPr/>
        </p:nvSpPr>
        <p:spPr>
          <a:xfrm>
            <a:off x="5865612" y="468619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직사각형 278"/>
          <p:cNvSpPr/>
          <p:nvPr/>
        </p:nvSpPr>
        <p:spPr>
          <a:xfrm>
            <a:off x="5653375" y="461777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80" name="직사각형 279"/>
          <p:cNvSpPr/>
          <p:nvPr/>
        </p:nvSpPr>
        <p:spPr>
          <a:xfrm>
            <a:off x="6152532" y="46861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직사각형 280"/>
          <p:cNvSpPr/>
          <p:nvPr/>
        </p:nvSpPr>
        <p:spPr>
          <a:xfrm>
            <a:off x="6596089" y="46861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직사각형 281"/>
          <p:cNvSpPr/>
          <p:nvPr/>
        </p:nvSpPr>
        <p:spPr>
          <a:xfrm>
            <a:off x="6383852" y="461777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83" name="직사각형 282"/>
          <p:cNvSpPr/>
          <p:nvPr/>
        </p:nvSpPr>
        <p:spPr>
          <a:xfrm>
            <a:off x="6889435" y="468619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직사각형 283"/>
          <p:cNvSpPr/>
          <p:nvPr/>
        </p:nvSpPr>
        <p:spPr>
          <a:xfrm>
            <a:off x="7332992" y="468619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직사각형 284"/>
          <p:cNvSpPr/>
          <p:nvPr/>
        </p:nvSpPr>
        <p:spPr>
          <a:xfrm>
            <a:off x="7120755" y="461777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86" name="직사각형 285"/>
          <p:cNvSpPr/>
          <p:nvPr/>
        </p:nvSpPr>
        <p:spPr>
          <a:xfrm>
            <a:off x="7625587" y="468619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직사각형 286"/>
          <p:cNvSpPr/>
          <p:nvPr/>
        </p:nvSpPr>
        <p:spPr>
          <a:xfrm>
            <a:off x="7852981" y="468619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직사각형 287"/>
          <p:cNvSpPr/>
          <p:nvPr/>
        </p:nvSpPr>
        <p:spPr>
          <a:xfrm>
            <a:off x="5422055" y="522405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직사각형 288"/>
          <p:cNvSpPr/>
          <p:nvPr/>
        </p:nvSpPr>
        <p:spPr>
          <a:xfrm>
            <a:off x="5865612" y="522405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직사각형 289"/>
          <p:cNvSpPr/>
          <p:nvPr/>
        </p:nvSpPr>
        <p:spPr>
          <a:xfrm>
            <a:off x="5653375" y="515563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1" name="직사각형 290"/>
          <p:cNvSpPr/>
          <p:nvPr/>
        </p:nvSpPr>
        <p:spPr>
          <a:xfrm>
            <a:off x="6152532" y="522405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직사각형 291"/>
          <p:cNvSpPr/>
          <p:nvPr/>
        </p:nvSpPr>
        <p:spPr>
          <a:xfrm>
            <a:off x="6596089" y="522405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직사각형 292"/>
          <p:cNvSpPr/>
          <p:nvPr/>
        </p:nvSpPr>
        <p:spPr>
          <a:xfrm>
            <a:off x="6383852" y="515563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4" name="직사각형 293"/>
          <p:cNvSpPr/>
          <p:nvPr/>
        </p:nvSpPr>
        <p:spPr>
          <a:xfrm>
            <a:off x="6889435" y="522405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직사각형 294"/>
          <p:cNvSpPr/>
          <p:nvPr/>
        </p:nvSpPr>
        <p:spPr>
          <a:xfrm>
            <a:off x="7332992" y="522405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직사각형 295"/>
          <p:cNvSpPr/>
          <p:nvPr/>
        </p:nvSpPr>
        <p:spPr>
          <a:xfrm>
            <a:off x="7120755" y="515563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7" name="직사각형 296"/>
          <p:cNvSpPr/>
          <p:nvPr/>
        </p:nvSpPr>
        <p:spPr>
          <a:xfrm>
            <a:off x="7625587" y="522405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직사각형 297"/>
          <p:cNvSpPr/>
          <p:nvPr/>
        </p:nvSpPr>
        <p:spPr>
          <a:xfrm>
            <a:off x="7852981" y="522405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직사각형 298"/>
          <p:cNvSpPr/>
          <p:nvPr/>
        </p:nvSpPr>
        <p:spPr>
          <a:xfrm rot="5400000">
            <a:off x="5424453" y="4988780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0" name="직사각형 299"/>
          <p:cNvSpPr/>
          <p:nvPr/>
        </p:nvSpPr>
        <p:spPr>
          <a:xfrm rot="5400000">
            <a:off x="5843939" y="4988781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1" name="직사각형 300"/>
          <p:cNvSpPr/>
          <p:nvPr/>
        </p:nvSpPr>
        <p:spPr>
          <a:xfrm rot="5400000">
            <a:off x="6193144" y="4988782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2" name="직사각형 301"/>
          <p:cNvSpPr/>
          <p:nvPr/>
        </p:nvSpPr>
        <p:spPr>
          <a:xfrm rot="5400000">
            <a:off x="6625192" y="4988783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3" name="직사각형 302"/>
          <p:cNvSpPr/>
          <p:nvPr/>
        </p:nvSpPr>
        <p:spPr>
          <a:xfrm rot="5400000">
            <a:off x="6913224" y="4988784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4" name="직사각형 303"/>
          <p:cNvSpPr/>
          <p:nvPr/>
        </p:nvSpPr>
        <p:spPr>
          <a:xfrm rot="5400000">
            <a:off x="7345272" y="4988785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5" name="직사각형 304"/>
          <p:cNvSpPr/>
          <p:nvPr/>
        </p:nvSpPr>
        <p:spPr>
          <a:xfrm rot="5400000">
            <a:off x="7633304" y="4988786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6" name="직사각형 305"/>
          <p:cNvSpPr/>
          <p:nvPr/>
        </p:nvSpPr>
        <p:spPr>
          <a:xfrm rot="5400000">
            <a:off x="7849328" y="4988787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grpSp>
        <p:nvGrpSpPr>
          <p:cNvPr id="307" name="그룹 306"/>
          <p:cNvGrpSpPr/>
          <p:nvPr/>
        </p:nvGrpSpPr>
        <p:grpSpPr>
          <a:xfrm>
            <a:off x="4646941" y="4374170"/>
            <a:ext cx="3372825" cy="1620031"/>
            <a:chOff x="3907976" y="5100533"/>
            <a:chExt cx="2379155" cy="1954917"/>
          </a:xfrm>
        </p:grpSpPr>
        <p:sp>
          <p:nvSpPr>
            <p:cNvPr id="308" name="TextBox 307"/>
            <p:cNvSpPr txBox="1"/>
            <p:nvPr/>
          </p:nvSpPr>
          <p:spPr>
            <a:xfrm rot="16200000">
              <a:off x="3688139" y="5573880"/>
              <a:ext cx="721908" cy="28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Helvetica" panose="020B0604020202030204" pitchFamily="34" charset="0"/>
                </a:rPr>
                <a:t>7x2</a:t>
              </a:r>
              <a:endParaRPr lang="ko-KR" altLang="en-US" sz="2000" dirty="0">
                <a:latin typeface="Helvetica" panose="020B0604020202030204" pitchFamily="34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168957" y="6572631"/>
              <a:ext cx="619666" cy="482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Helvetica" panose="020B0604020202030204" pitchFamily="34" charset="0"/>
                </a:rPr>
                <a:t>19</a:t>
              </a:r>
              <a:endParaRPr lang="ko-KR" altLang="en-US" sz="2000" dirty="0">
                <a:latin typeface="Helvetica" panose="020B0604020202030204" pitchFamily="34" charset="0"/>
              </a:endParaRPr>
            </a:p>
          </p:txBody>
        </p:sp>
        <p:sp>
          <p:nvSpPr>
            <p:cNvPr id="310" name="왼쪽 중괄호 309"/>
            <p:cNvSpPr/>
            <p:nvPr/>
          </p:nvSpPr>
          <p:spPr>
            <a:xfrm>
              <a:off x="4200011" y="5100533"/>
              <a:ext cx="169277" cy="122892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오른쪽 중괄호 310"/>
            <p:cNvSpPr/>
            <p:nvPr/>
          </p:nvSpPr>
          <p:spPr>
            <a:xfrm rot="5400000">
              <a:off x="5298919" y="5663810"/>
              <a:ext cx="189604" cy="1786820"/>
            </a:xfrm>
            <a:prstGeom prst="rightBrace">
              <a:avLst>
                <a:gd name="adj1" fmla="val 8333"/>
                <a:gd name="adj2" fmla="val 495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365636" y="4638092"/>
            <a:ext cx="2742266" cy="2834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2" name="그룹 311"/>
          <p:cNvGrpSpPr/>
          <p:nvPr/>
        </p:nvGrpSpPr>
        <p:grpSpPr>
          <a:xfrm>
            <a:off x="6514052" y="3512909"/>
            <a:ext cx="1918477" cy="646331"/>
            <a:chOff x="6523466" y="3654900"/>
            <a:chExt cx="1918477" cy="646331"/>
          </a:xfrm>
        </p:grpSpPr>
        <p:cxnSp>
          <p:nvCxnSpPr>
            <p:cNvPr id="313" name="직선 화살표 연결선 312"/>
            <p:cNvCxnSpPr/>
            <p:nvPr/>
          </p:nvCxnSpPr>
          <p:spPr>
            <a:xfrm>
              <a:off x="6523466" y="3710939"/>
              <a:ext cx="0" cy="5623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6596566" y="3654900"/>
              <a:ext cx="1845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Helvetica" panose="020B0604020202030204" pitchFamily="34" charset="0"/>
                </a:rPr>
                <a:t>3x5</a:t>
              </a:r>
              <a:r>
                <a:rPr lang="en-US" altLang="ko-KR" dirty="0" smtClean="0">
                  <a:latin typeface="Helvetica" panose="020B0604020202030204" pitchFamily="34" charset="0"/>
                </a:rPr>
                <a:t> Conv</a:t>
              </a:r>
            </a:p>
            <a:p>
              <a:r>
                <a:rPr lang="en-US" altLang="ko-KR" dirty="0" smtClean="0">
                  <a:latin typeface="Helvetica" panose="020B0604020202030204" pitchFamily="34" charset="0"/>
                </a:rPr>
                <a:t>#filter=</a:t>
              </a:r>
              <a:r>
                <a:rPr lang="en-US" altLang="ko-KR" dirty="0">
                  <a:latin typeface="Helvetica" panose="020B0604020202030204" pitchFamily="34" charset="0"/>
                </a:rPr>
                <a:t> (7x</a:t>
              </a:r>
              <a:r>
                <a:rPr lang="en-US" altLang="ko-KR" dirty="0">
                  <a:solidFill>
                    <a:schemeClr val="accent6"/>
                  </a:solidFill>
                  <a:latin typeface="Helvetica" panose="020B0604020202030204" pitchFamily="34" charset="0"/>
                </a:rPr>
                <a:t>2</a:t>
              </a:r>
              <a:r>
                <a:rPr lang="en-US" altLang="ko-KR" dirty="0">
                  <a:latin typeface="Helvetica" panose="020B0604020202030204" pitchFamily="34" charset="0"/>
                </a:rPr>
                <a:t>)x</a:t>
              </a:r>
              <a:r>
                <a:rPr lang="en-US" altLang="ko-KR" dirty="0">
                  <a:solidFill>
                    <a:schemeClr val="accent6"/>
                  </a:solidFill>
                  <a:latin typeface="Helvetica" panose="020B0604020202030204" pitchFamily="34" charset="0"/>
                </a:rPr>
                <a:t>19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09145" y="4403078"/>
            <a:ext cx="3612781" cy="1402186"/>
            <a:chOff x="4717757" y="5078241"/>
            <a:chExt cx="3612781" cy="1402186"/>
          </a:xfrm>
        </p:grpSpPr>
        <p:grpSp>
          <p:nvGrpSpPr>
            <p:cNvPr id="10" name="그룹 9"/>
            <p:cNvGrpSpPr/>
            <p:nvPr/>
          </p:nvGrpSpPr>
          <p:grpSpPr>
            <a:xfrm>
              <a:off x="5364089" y="6141873"/>
              <a:ext cx="2966449" cy="338554"/>
              <a:chOff x="5076057" y="4448504"/>
              <a:chExt cx="2966449" cy="338554"/>
            </a:xfrm>
          </p:grpSpPr>
          <p:sp>
            <p:nvSpPr>
              <p:cNvPr id="242" name="TextBox 241"/>
              <p:cNvSpPr txBox="1"/>
              <p:nvPr/>
            </p:nvSpPr>
            <p:spPr>
              <a:xfrm>
                <a:off x="7436167" y="4448504"/>
                <a:ext cx="606339" cy="33855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Helvetica" panose="020B0604020202030204" pitchFamily="34" charset="0"/>
                  </a:rPr>
                  <a:t>conf</a:t>
                </a:r>
                <a:endParaRPr lang="ko-KR" altLang="en-US" sz="1600" dirty="0">
                  <a:latin typeface="Helvetica" panose="020B0604020202030204" pitchFamily="34" charset="0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5076057" y="4448504"/>
                <a:ext cx="639494" cy="33855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Helvetica" panose="020B0604020202030204" pitchFamily="34" charset="0"/>
                  </a:rPr>
                  <a:t>bbox</a:t>
                </a:r>
                <a:endParaRPr lang="ko-KR" altLang="en-US" sz="1600" dirty="0">
                  <a:latin typeface="Helvetica" panose="020B0604020202030204" pitchFamily="34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868145" y="4448504"/>
                <a:ext cx="639494" cy="338554"/>
              </a:xfrm>
              <a:prstGeom prst="rect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>
                    <a:latin typeface="Helvetica" panose="020B0604020202030204" pitchFamily="34" charset="0"/>
                  </a:rPr>
                  <a:t>q</a:t>
                </a:r>
                <a:r>
                  <a:rPr lang="en-US" altLang="ko-KR" sz="1600" dirty="0" err="1" smtClean="0">
                    <a:latin typeface="Helvetica" panose="020B0604020202030204" pitchFamily="34" charset="0"/>
                  </a:rPr>
                  <a:t>box</a:t>
                </a:r>
                <a:endParaRPr lang="ko-KR" altLang="en-US" sz="1600" dirty="0">
                  <a:latin typeface="Helvetica" panose="020B0604020202030204" pitchFamily="34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660233" y="4448504"/>
                <a:ext cx="639494" cy="338554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Helvetica" panose="020B0604020202030204" pitchFamily="34" charset="0"/>
                  </a:rPr>
                  <a:t>rbox</a:t>
                </a:r>
                <a:endParaRPr lang="ko-KR" altLang="en-US" sz="1600" dirty="0">
                  <a:latin typeface="Helvetica" panose="020B0604020202030204" pitchFamily="34" charset="0"/>
                </a:endParaRPr>
              </a:p>
            </p:txBody>
          </p:sp>
        </p:grpSp>
        <p:sp>
          <p:nvSpPr>
            <p:cNvPr id="315" name="TextBox 314"/>
            <p:cNvSpPr txBox="1"/>
            <p:nvPr/>
          </p:nvSpPr>
          <p:spPr>
            <a:xfrm rot="16200000">
              <a:off x="4583105" y="5212893"/>
              <a:ext cx="9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Default</a:t>
              </a:r>
            </a:p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Boxes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317" name="타원 316"/>
          <p:cNvSpPr/>
          <p:nvPr/>
        </p:nvSpPr>
        <p:spPr>
          <a:xfrm>
            <a:off x="2539615" y="4087232"/>
            <a:ext cx="129697" cy="1296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05553" y="4077072"/>
            <a:ext cx="2224117" cy="859647"/>
            <a:chOff x="1520922" y="4088975"/>
            <a:chExt cx="2224117" cy="859647"/>
          </a:xfrm>
        </p:grpSpPr>
        <p:sp>
          <p:nvSpPr>
            <p:cNvPr id="85" name="직사각형 84"/>
            <p:cNvSpPr/>
            <p:nvPr/>
          </p:nvSpPr>
          <p:spPr>
            <a:xfrm>
              <a:off x="2719121" y="4088975"/>
              <a:ext cx="1025918" cy="652012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20922" y="457929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Predict Box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 rot="20465205">
              <a:off x="2755551" y="4230450"/>
              <a:ext cx="944682" cy="37041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20465205">
              <a:off x="2812899" y="4198280"/>
              <a:ext cx="812663" cy="38894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2108753" y="363457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elvetica" panose="020B0604020202030204" pitchFamily="34" charset="0"/>
              </a:rPr>
              <a:t>Oriented texts!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7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Multi-Lingual Text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97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800" dirty="0" smtClean="0"/>
              <a:t>We aim to detect and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classify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multi-lingual </a:t>
            </a:r>
            <a:r>
              <a:rPr lang="en-US" altLang="ko-KR" sz="2800" dirty="0" smtClean="0"/>
              <a:t>texts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TBPP </a:t>
            </a:r>
            <a:r>
              <a:rPr lang="en-US" altLang="ko-KR" sz="2800" b="1" dirty="0" smtClean="0"/>
              <a:t>does not work </a:t>
            </a:r>
            <a:r>
              <a:rPr lang="en-US" altLang="ko-KR" sz="2800" dirty="0" smtClean="0"/>
              <a:t>for multi-lingual text problems</a:t>
            </a:r>
          </a:p>
          <a:p>
            <a:pPr lvl="1"/>
            <a:r>
              <a:rPr lang="en-US" altLang="ko-KR" sz="2400" dirty="0" smtClean="0"/>
              <a:t>TBPP does not consider </a:t>
            </a:r>
            <a:r>
              <a:rPr lang="en-US" altLang="ko-KR" sz="2400" b="1" dirty="0" smtClean="0"/>
              <a:t>languages</a:t>
            </a:r>
          </a:p>
          <a:p>
            <a:pPr lvl="1">
              <a:tabLst>
                <a:tab pos="1524000" algn="l"/>
              </a:tabLst>
            </a:pPr>
            <a:r>
              <a:rPr lang="en-US" altLang="ko-KR" sz="2400" dirty="0" smtClean="0"/>
              <a:t>Some parameters for TBPP are </a:t>
            </a:r>
            <a:r>
              <a:rPr lang="en-US" altLang="ko-KR" sz="2400" b="1" dirty="0" smtClean="0"/>
              <a:t>NOT optimal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We implement </a:t>
            </a:r>
            <a:r>
              <a:rPr lang="en-US" altLang="ko-KR" sz="2800" b="1" dirty="0" smtClean="0"/>
              <a:t>Multi-Lingual </a:t>
            </a:r>
            <a:r>
              <a:rPr lang="en-US" altLang="ko-KR" sz="2800" b="1" dirty="0" err="1" smtClean="0"/>
              <a:t>TextBoxes</a:t>
            </a:r>
            <a:r>
              <a:rPr lang="en-US" altLang="ko-KR" sz="2800" b="1" dirty="0" smtClean="0"/>
              <a:t>++ </a:t>
            </a:r>
            <a:r>
              <a:rPr lang="en-US" altLang="ko-KR" sz="2800" dirty="0" smtClean="0"/>
              <a:t>(MLTBPP)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/>
              <a:t>TBPP with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language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concept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/>
              <a:t>Better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loss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/>
              <a:t>Optimize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MLTBPP: Model Description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2900" y="1641174"/>
            <a:ext cx="1314660" cy="110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Input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512x512x3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048" y="3130153"/>
            <a:ext cx="1074739" cy="106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64x64x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512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7480" y="3330484"/>
            <a:ext cx="941942" cy="868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32x32x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1024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54249" y="3523505"/>
            <a:ext cx="670786" cy="667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16x16x512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74004" y="3615936"/>
            <a:ext cx="585961" cy="582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8x8x</a:t>
            </a:r>
          </a:p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256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2873" y="3653939"/>
            <a:ext cx="552148" cy="537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4x4x</a:t>
            </a:r>
          </a:p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256</a:t>
            </a:r>
            <a:endParaRPr lang="ko-KR" altLang="en-US" sz="1200" dirty="0">
              <a:latin typeface="Helvetica" panose="020B0604020202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27776" y="3760351"/>
            <a:ext cx="485820" cy="438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Helvetica" panose="020B0604020202030204" pitchFamily="34" charset="0"/>
              </a:rPr>
              <a:t>2x2x</a:t>
            </a:r>
          </a:p>
          <a:p>
            <a:pPr algn="ctr"/>
            <a:r>
              <a:rPr lang="en-US" altLang="ko-KR" sz="1050" dirty="0" smtClean="0">
                <a:latin typeface="Helvetica" panose="020B0604020202030204" pitchFamily="34" charset="0"/>
              </a:rPr>
              <a:t>256</a:t>
            </a:r>
            <a:endParaRPr lang="ko-KR" altLang="en-US" sz="1050" dirty="0">
              <a:latin typeface="Helvetica" panose="020B0604020202030204" pitchFamily="34" charset="0"/>
            </a:endParaRPr>
          </a:p>
        </p:txBody>
      </p:sp>
      <p:cxnSp>
        <p:nvCxnSpPr>
          <p:cNvPr id="25" name="꺾인 연결선 24"/>
          <p:cNvCxnSpPr>
            <a:stCxn id="4" idx="3"/>
            <a:endCxn id="5" idx="0"/>
          </p:cNvCxnSpPr>
          <p:nvPr/>
        </p:nvCxnSpPr>
        <p:spPr>
          <a:xfrm flipH="1">
            <a:off x="1112418" y="2194449"/>
            <a:ext cx="745142" cy="935704"/>
          </a:xfrm>
          <a:prstGeom prst="bentConnector4">
            <a:avLst>
              <a:gd name="adj1" fmla="val -30679"/>
              <a:gd name="adj2" fmla="val 79565"/>
            </a:avLst>
          </a:prstGeom>
          <a:solidFill>
            <a:schemeClr val="bg1">
              <a:lumMod val="95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직사각형 34"/>
          <p:cNvSpPr/>
          <p:nvPr/>
        </p:nvSpPr>
        <p:spPr>
          <a:xfrm>
            <a:off x="1889889" y="2276871"/>
            <a:ext cx="1352310" cy="65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VGG up to Conv 4_3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16958" y="4061376"/>
            <a:ext cx="296658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085652" y="4053515"/>
            <a:ext cx="330290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373254" y="4061376"/>
            <a:ext cx="348698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508104" y="4061376"/>
            <a:ext cx="412916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716928" y="4061376"/>
            <a:ext cx="373725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298056" y="4111574"/>
            <a:ext cx="114820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VGG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up to fc7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91697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67949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20072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18941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314759" y="4239056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 rot="5400000">
            <a:off x="1110344" y="4230462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524143" y="4239057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rot="5400000">
            <a:off x="2319882" y="4230462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60584" y="4239057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5400000">
            <a:off x="3593168" y="4230463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5018560" y="4239058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 rot="5400000">
            <a:off x="4814146" y="4230463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6178527" y="4239059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 rot="5400000">
            <a:off x="5974113" y="4230463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1422" y="4239061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 rot="5400000">
            <a:off x="7087007" y="4230465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-120456" y="4200694"/>
            <a:ext cx="1034097" cy="356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Output</a:t>
            </a:r>
          </a:p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Layers</a:t>
            </a:r>
            <a:endParaRPr lang="ko-KR" altLang="en-US" sz="1200" dirty="0">
              <a:latin typeface="Helvetica" panose="020B0604020202030204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55576" y="4668328"/>
            <a:ext cx="1089600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64x64x14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013616" y="4668328"/>
            <a:ext cx="1037312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32x32x14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294074" y="4668328"/>
            <a:ext cx="1133910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16x16x14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572000" y="4668328"/>
            <a:ext cx="982096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8x8x14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678136" y="4668328"/>
            <a:ext cx="982096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4x4x14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57056" y="4668328"/>
            <a:ext cx="874736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2x2x14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-108520" y="4668328"/>
            <a:ext cx="982096" cy="416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# Predict Boxes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55576" y="5553236"/>
            <a:ext cx="8078192" cy="324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Non-Maximum Suppression</a:t>
            </a:r>
            <a:endParaRPr lang="ko-KR" altLang="en-US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1330929" y="5229200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2566044" y="5229201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3893677" y="5229201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139244" y="5229202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6321972" y="5229202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7378435" y="5229203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77410" y="6309009"/>
            <a:ext cx="1793027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Output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378527" y="5965603"/>
            <a:ext cx="0" cy="271709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4145211" y="2110275"/>
            <a:ext cx="4047945" cy="503325"/>
          </a:xfrm>
        </p:spPr>
        <p:txBody>
          <a:bodyPr>
            <a:noAutofit/>
          </a:bodyPr>
          <a:lstStyle/>
          <a:p>
            <a:pPr marL="266700" indent="-266700"/>
            <a:r>
              <a:rPr lang="en-US" altLang="ko-KR" sz="1800" dirty="0" smtClean="0"/>
              <a:t>Same base structure with TBPP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63" name="직사각형 62"/>
          <p:cNvSpPr/>
          <p:nvPr/>
        </p:nvSpPr>
        <p:spPr>
          <a:xfrm>
            <a:off x="8154197" y="3857391"/>
            <a:ext cx="378243" cy="3411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atin typeface="Helvetica" panose="020B0604020202030204" pitchFamily="34" charset="0"/>
              </a:rPr>
              <a:t>1x1x256</a:t>
            </a:r>
            <a:endParaRPr lang="ko-KR" altLang="en-US" sz="700" dirty="0">
              <a:latin typeface="Helvetica" panose="020B0604020202030204" pitchFamily="34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731792" y="4061376"/>
            <a:ext cx="260080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415808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8336047" y="4239061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5400000">
            <a:off x="8131632" y="4230465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98344" y="4668328"/>
            <a:ext cx="922128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1x1x14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310644" y="5229203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12887" y="3523505"/>
            <a:ext cx="1244169" cy="17056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MLTBPP: Output Layer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7" y="2060848"/>
            <a:ext cx="3672408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5874060" y="2172310"/>
            <a:ext cx="2274920" cy="1168950"/>
            <a:chOff x="5874060" y="1814981"/>
            <a:chExt cx="2274920" cy="1168950"/>
          </a:xfrm>
        </p:grpSpPr>
        <p:sp>
          <p:nvSpPr>
            <p:cNvPr id="31" name="직사각형 30"/>
            <p:cNvSpPr/>
            <p:nvPr/>
          </p:nvSpPr>
          <p:spPr>
            <a:xfrm>
              <a:off x="6098468" y="181498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6460" y="1886989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46068" y="1958997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74060" y="202073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92280" y="22394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4x4x256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70268" y="5393085"/>
            <a:ext cx="3214100" cy="556195"/>
            <a:chOff x="5448508" y="5020349"/>
            <a:chExt cx="3214100" cy="556195"/>
          </a:xfrm>
        </p:grpSpPr>
        <p:sp>
          <p:nvSpPr>
            <p:cNvPr id="82" name="TextBox 81"/>
            <p:cNvSpPr txBox="1"/>
            <p:nvPr/>
          </p:nvSpPr>
          <p:spPr>
            <a:xfrm>
              <a:off x="7632120" y="5268767"/>
              <a:ext cx="103048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Helvetica" panose="020B0604020202030204" pitchFamily="34" charset="0"/>
                </a:rPr>
                <a:t>language</a:t>
              </a:r>
              <a:endParaRPr lang="ko-KR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448508" y="508876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92065" y="508876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679828" y="502034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178985" y="50887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622542" y="50887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6410305" y="502034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6915888" y="5088767"/>
              <a:ext cx="1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359445" y="5088767"/>
              <a:ext cx="1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147208" y="502034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652040" y="508876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8086212" y="508876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82426" y="5268767"/>
              <a:ext cx="58964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latin typeface="Helvetica" panose="020B0604020202030204" pitchFamily="34" charset="0"/>
                </a:rPr>
                <a:t>bbox</a:t>
              </a:r>
              <a:endParaRPr lang="ko-KR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24355" y="5268767"/>
              <a:ext cx="57818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Helvetica" panose="020B0604020202030204" pitchFamily="34" charset="0"/>
                </a:rPr>
                <a:t>q</a:t>
              </a:r>
              <a:r>
                <a:rPr lang="en-US" altLang="ko-KR" sz="1400" dirty="0" err="1" smtClean="0">
                  <a:latin typeface="Helvetica" panose="020B0604020202030204" pitchFamily="34" charset="0"/>
                </a:rPr>
                <a:t>box</a:t>
              </a:r>
              <a:endParaRPr lang="ko-KR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964704" y="5268767"/>
              <a:ext cx="5747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latin typeface="Helvetica" panose="020B0604020202030204" pitchFamily="34" charset="0"/>
                </a:rPr>
                <a:t>rbox</a:t>
              </a:r>
              <a:endParaRPr lang="ko-KR" altLang="en-US" sz="1400" dirty="0">
                <a:latin typeface="Helvetica" panose="020B0604020202030204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338392" y="508876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870162" y="502034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61692" y="2702402"/>
            <a:ext cx="1147238" cy="1341890"/>
            <a:chOff x="1294404" y="2414832"/>
            <a:chExt cx="1147238" cy="155146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1294404" y="2414832"/>
              <a:ext cx="1147238" cy="1250076"/>
              <a:chOff x="1457127" y="2564693"/>
              <a:chExt cx="1147238" cy="125007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457127" y="3042589"/>
                <a:ext cx="1147238" cy="294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546753" y="2929931"/>
                <a:ext cx="967986" cy="5101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607511" y="2831081"/>
                <a:ext cx="846470" cy="717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678540" y="2744693"/>
                <a:ext cx="724958" cy="89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1726473" y="2654693"/>
                <a:ext cx="628736" cy="107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1808395" y="2564693"/>
                <a:ext cx="464892" cy="125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1294404" y="2716222"/>
              <a:ext cx="1147238" cy="1250076"/>
              <a:chOff x="1457127" y="2564693"/>
              <a:chExt cx="1147238" cy="1250076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1457127" y="3042589"/>
                <a:ext cx="1147238" cy="294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546753" y="2929931"/>
                <a:ext cx="967986" cy="5101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607511" y="2831081"/>
                <a:ext cx="846470" cy="717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678540" y="2744693"/>
                <a:ext cx="724958" cy="89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1726473" y="2654693"/>
                <a:ext cx="628736" cy="107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808395" y="2564693"/>
                <a:ext cx="464892" cy="12500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1" name="TextBox 170"/>
          <p:cNvSpPr txBox="1"/>
          <p:nvPr/>
        </p:nvSpPr>
        <p:spPr>
          <a:xfrm>
            <a:off x="4211266" y="3803636"/>
            <a:ext cx="39377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</a:rPr>
              <a:t>Default boxes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elvetica" panose="020B0604020202030204" pitchFamily="34" charset="0"/>
              </a:rPr>
              <a:t>Same with TBPP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13585" y="2256234"/>
            <a:ext cx="2900915" cy="3210587"/>
            <a:chOff x="713585" y="2256234"/>
            <a:chExt cx="2900915" cy="3210587"/>
          </a:xfrm>
        </p:grpSpPr>
        <p:sp>
          <p:nvSpPr>
            <p:cNvPr id="173" name="타원 172"/>
            <p:cNvSpPr/>
            <p:nvPr/>
          </p:nvSpPr>
          <p:spPr>
            <a:xfrm>
              <a:off x="713585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타원 225"/>
            <p:cNvSpPr/>
            <p:nvPr/>
          </p:nvSpPr>
          <p:spPr>
            <a:xfrm>
              <a:off x="713585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타원 198"/>
            <p:cNvSpPr/>
            <p:nvPr/>
          </p:nvSpPr>
          <p:spPr>
            <a:xfrm>
              <a:off x="1662955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1662955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2535433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2535433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타원 202"/>
            <p:cNvSpPr/>
            <p:nvPr/>
          </p:nvSpPr>
          <p:spPr>
            <a:xfrm>
              <a:off x="3484803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3484803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713585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713585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1662955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타원 207"/>
            <p:cNvSpPr/>
            <p:nvPr/>
          </p:nvSpPr>
          <p:spPr>
            <a:xfrm>
              <a:off x="1662955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2535433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2535433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3484803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3484803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713585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713585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1662955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1662955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2535433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2535433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3484803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3484803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13585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13585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1662955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1662955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2535433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/>
            <p:cNvSpPr/>
            <p:nvPr/>
          </p:nvSpPr>
          <p:spPr>
            <a:xfrm>
              <a:off x="2535433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3484803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3484803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4211266" y="4677604"/>
            <a:ext cx="4105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</a:rPr>
              <a:t>Predict Boxes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elvetica" panose="020B0604020202030204" pitchFamily="34" charset="0"/>
              </a:rPr>
              <a:t>offsets(4+8+5) + language score(</a:t>
            </a:r>
            <a:r>
              <a:rPr lang="en-US" altLang="ko-KR" dirty="0">
                <a:latin typeface="Mistral" panose="03090702030407020403" pitchFamily="66" charset="0"/>
              </a:rPr>
              <a:t>l</a:t>
            </a:r>
            <a:r>
              <a:rPr lang="en-US" altLang="ko-KR" dirty="0" smtClean="0">
                <a:latin typeface="Helvetica" panose="020B0604020202030204" pitchFamily="34" charset="0"/>
              </a:rPr>
              <a:t>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2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MLTBPP: Output Layer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7" y="2060848"/>
            <a:ext cx="3672408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5863900" y="2182470"/>
            <a:ext cx="2285080" cy="1158790"/>
            <a:chOff x="5863900" y="1825141"/>
            <a:chExt cx="2285080" cy="1158790"/>
          </a:xfrm>
        </p:grpSpPr>
        <p:sp>
          <p:nvSpPr>
            <p:cNvPr id="31" name="직사각형 30"/>
            <p:cNvSpPr/>
            <p:nvPr/>
          </p:nvSpPr>
          <p:spPr>
            <a:xfrm>
              <a:off x="6098468" y="182514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6460" y="1886989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46068" y="1958997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63900" y="202073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92280" y="22394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4x4x256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440134" y="3684132"/>
            <a:ext cx="2354016" cy="835999"/>
            <a:chOff x="6523466" y="3710939"/>
            <a:chExt cx="2354016" cy="835999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523466" y="3710939"/>
              <a:ext cx="0" cy="8359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743564" y="3745580"/>
              <a:ext cx="21339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3x5 Conv</a:t>
              </a:r>
            </a:p>
            <a:p>
              <a:r>
                <a:rPr lang="en-US" altLang="ko-KR" dirty="0" smtClean="0">
                  <a:latin typeface="Helvetica" panose="020B0604020202030204" pitchFamily="34" charset="0"/>
                </a:rPr>
                <a:t>#filter=(7x2)x</a:t>
              </a:r>
              <a:r>
                <a:rPr lang="en-US" altLang="ko-KR" dirty="0" smtClean="0">
                  <a:solidFill>
                    <a:srgbClr val="FF0000"/>
                  </a:solidFill>
                  <a:latin typeface="Helvetica" panose="020B0604020202030204" pitchFamily="34" charset="0"/>
                </a:rPr>
                <a:t>(17+</a:t>
              </a:r>
              <a:r>
                <a:rPr lang="en-US" altLang="ko-KR" dirty="0" smtClean="0">
                  <a:solidFill>
                    <a:srgbClr val="FF0000"/>
                  </a:solidFill>
                  <a:latin typeface="Mistral" panose="03090702030407020403" pitchFamily="66" charset="0"/>
                </a:rPr>
                <a:t>l</a:t>
              </a:r>
              <a:r>
                <a:rPr lang="en-US" altLang="ko-KR" dirty="0" smtClean="0">
                  <a:solidFill>
                    <a:srgbClr val="FF0000"/>
                  </a:solidFill>
                  <a:latin typeface="Helvetica" panose="020B0604020202030204" pitchFamily="34" charset="0"/>
                </a:rPr>
                <a:t>)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13585" y="2256234"/>
            <a:ext cx="2900915" cy="3210587"/>
            <a:chOff x="713585" y="2256234"/>
            <a:chExt cx="2900915" cy="3210587"/>
          </a:xfrm>
        </p:grpSpPr>
        <p:sp>
          <p:nvSpPr>
            <p:cNvPr id="173" name="타원 172"/>
            <p:cNvSpPr/>
            <p:nvPr/>
          </p:nvSpPr>
          <p:spPr>
            <a:xfrm>
              <a:off x="713585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타원 225"/>
            <p:cNvSpPr/>
            <p:nvPr/>
          </p:nvSpPr>
          <p:spPr>
            <a:xfrm>
              <a:off x="713585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타원 198"/>
            <p:cNvSpPr/>
            <p:nvPr/>
          </p:nvSpPr>
          <p:spPr>
            <a:xfrm>
              <a:off x="1662955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1662955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2535433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2535433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타원 202"/>
            <p:cNvSpPr/>
            <p:nvPr/>
          </p:nvSpPr>
          <p:spPr>
            <a:xfrm>
              <a:off x="3484803" y="25727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3484803" y="225623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713585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713585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1662955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타원 207"/>
            <p:cNvSpPr/>
            <p:nvPr/>
          </p:nvSpPr>
          <p:spPr>
            <a:xfrm>
              <a:off x="1662955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2535433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2535433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3484803" y="350488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3484803" y="3188411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713585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713585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1662955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1662955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2535433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2535433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3484803" y="4404947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3484803" y="4088476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13585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13585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1662955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1662955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2535433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/>
            <p:cNvSpPr/>
            <p:nvPr/>
          </p:nvSpPr>
          <p:spPr>
            <a:xfrm>
              <a:off x="2535433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3484803" y="5337124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3484803" y="5020653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74060" y="4903808"/>
            <a:ext cx="3175632" cy="1096942"/>
            <a:chOff x="5874060" y="1886989"/>
            <a:chExt cx="3175632" cy="1096942"/>
          </a:xfrm>
        </p:grpSpPr>
        <p:sp>
          <p:nvSpPr>
            <p:cNvPr id="108" name="직사각형 107"/>
            <p:cNvSpPr/>
            <p:nvPr/>
          </p:nvSpPr>
          <p:spPr>
            <a:xfrm>
              <a:off x="6026460" y="1886989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46068" y="1958997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874060" y="202073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27371" y="2239473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4x4x(7x2x(</a:t>
              </a:r>
              <a:r>
                <a:rPr lang="en-US" altLang="ko-KR" dirty="0" smtClean="0">
                  <a:solidFill>
                    <a:srgbClr val="FF0000"/>
                  </a:solidFill>
                  <a:latin typeface="Helvetica" panose="020B0604020202030204" pitchFamily="34" charset="0"/>
                </a:rPr>
                <a:t>17+</a:t>
              </a:r>
              <a:r>
                <a:rPr lang="en-US" altLang="ko-KR" dirty="0" smtClean="0">
                  <a:solidFill>
                    <a:srgbClr val="FF0000"/>
                  </a:solidFill>
                  <a:latin typeface="Mistral" panose="03090702030407020403" pitchFamily="66" charset="0"/>
                </a:rPr>
                <a:t>l</a:t>
              </a:r>
              <a:r>
                <a:rPr lang="en-US" altLang="ko-KR" dirty="0" smtClean="0">
                  <a:latin typeface="Helvetica" panose="020B0604020202030204" pitchFamily="34" charset="0"/>
                </a:rPr>
                <a:t>))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364670" y="5535624"/>
            <a:ext cx="180000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87014" y="3820172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</a:rPr>
              <a:t>※</a:t>
            </a:r>
            <a:r>
              <a:rPr lang="en-US" altLang="ko-KR" sz="1600" dirty="0" smtClean="0">
                <a:latin typeface="Helvetica" panose="020B0604020202030204" pitchFamily="34" charset="0"/>
              </a:rPr>
              <a:t> </a:t>
            </a:r>
            <a:r>
              <a:rPr lang="en-US" altLang="ko-KR" sz="1600" b="1" dirty="0" smtClean="0">
                <a:latin typeface="Helvetica" panose="020B0604020202030204" pitchFamily="34" charset="0"/>
              </a:rPr>
              <a:t>TBPP</a:t>
            </a:r>
            <a:r>
              <a:rPr lang="en-US" altLang="ko-KR" sz="1600" dirty="0" smtClean="0">
                <a:latin typeface="Helvetica" panose="020B0604020202030204" pitchFamily="34" charset="0"/>
              </a:rPr>
              <a:t> 3x5 Conv</a:t>
            </a:r>
            <a:endParaRPr lang="en-US" altLang="ko-KR" sz="1600" dirty="0">
              <a:latin typeface="Helvetica" panose="020B0604020202030204" pitchFamily="34" charset="0"/>
            </a:endParaRPr>
          </a:p>
          <a:p>
            <a:r>
              <a:rPr lang="en-US" altLang="ko-KR" sz="1600" dirty="0" smtClean="0">
                <a:latin typeface="Helvetica" panose="020B0604020202030204" pitchFamily="34" charset="0"/>
              </a:rPr>
              <a:t>#filter=(7x2)x19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7" y="2081697"/>
            <a:ext cx="3672408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713585" y="2256234"/>
            <a:ext cx="2900915" cy="3210587"/>
            <a:chOff x="713585" y="2256234"/>
            <a:chExt cx="2900915" cy="3210587"/>
          </a:xfrm>
          <a:solidFill>
            <a:schemeClr val="bg1">
              <a:lumMod val="85000"/>
            </a:schemeClr>
          </a:solidFill>
        </p:grpSpPr>
        <p:sp>
          <p:nvSpPr>
            <p:cNvPr id="137" name="타원 136"/>
            <p:cNvSpPr/>
            <p:nvPr/>
          </p:nvSpPr>
          <p:spPr>
            <a:xfrm>
              <a:off x="713585" y="25727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713585" y="225623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662955" y="25727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662955" y="225623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2535433" y="25727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2535433" y="225623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3484803" y="25727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3484803" y="225623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713585" y="350488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713585" y="3188411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1662955" y="350488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1662955" y="3188411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2535433" y="350488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2535433" y="3188411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3484803" y="350488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3484803" y="3188411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타원 180"/>
            <p:cNvSpPr/>
            <p:nvPr/>
          </p:nvSpPr>
          <p:spPr>
            <a:xfrm>
              <a:off x="713585" y="4404947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13585" y="4088476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1662955" y="4404947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1662955" y="4088476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2535433" y="4404947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2535433" y="4088476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3484803" y="4404947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484803" y="4088476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713585" y="533712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713585" y="5020653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1662955" y="533712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1662955" y="5020653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2535433" y="533712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2535433" y="5020653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3484803" y="5337124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3484803" y="5020653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MLTBPP: Output Layer</a:t>
            </a:r>
            <a:endParaRPr lang="ko-KR" altLang="en-US" dirty="0"/>
          </a:p>
        </p:txBody>
      </p:sp>
      <p:grpSp>
        <p:nvGrpSpPr>
          <p:cNvPr id="166" name="그룹 165"/>
          <p:cNvGrpSpPr/>
          <p:nvPr/>
        </p:nvGrpSpPr>
        <p:grpSpPr>
          <a:xfrm>
            <a:off x="5863900" y="2182470"/>
            <a:ext cx="2285080" cy="1158790"/>
            <a:chOff x="5863900" y="1825141"/>
            <a:chExt cx="2285080" cy="1158790"/>
          </a:xfrm>
        </p:grpSpPr>
        <p:sp>
          <p:nvSpPr>
            <p:cNvPr id="31" name="직사각형 30"/>
            <p:cNvSpPr/>
            <p:nvPr/>
          </p:nvSpPr>
          <p:spPr>
            <a:xfrm>
              <a:off x="6098468" y="182514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6460" y="1886989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46068" y="1958997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63900" y="2020731"/>
              <a:ext cx="943321" cy="96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92280" y="22394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4x4x256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37976" y="4281193"/>
            <a:ext cx="1641936" cy="910613"/>
            <a:chOff x="2137976" y="4281193"/>
            <a:chExt cx="1641936" cy="910613"/>
          </a:xfrm>
        </p:grpSpPr>
        <p:sp>
          <p:nvSpPr>
            <p:cNvPr id="131" name="직사각형 130"/>
            <p:cNvSpPr/>
            <p:nvPr/>
          </p:nvSpPr>
          <p:spPr>
            <a:xfrm>
              <a:off x="2137976" y="4281193"/>
              <a:ext cx="1008112" cy="5040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84786" y="4822474"/>
              <a:ext cx="13951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Default Box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217" name="타원 216"/>
          <p:cNvSpPr/>
          <p:nvPr/>
        </p:nvSpPr>
        <p:spPr>
          <a:xfrm>
            <a:off x="2535433" y="4404947"/>
            <a:ext cx="129697" cy="1296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422055" y="439934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5865612" y="439934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5653375" y="433092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46" name="직사각형 245"/>
          <p:cNvSpPr/>
          <p:nvPr/>
        </p:nvSpPr>
        <p:spPr>
          <a:xfrm>
            <a:off x="6152532" y="439934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직사각형 246"/>
          <p:cNvSpPr/>
          <p:nvPr/>
        </p:nvSpPr>
        <p:spPr>
          <a:xfrm>
            <a:off x="6596089" y="439934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직사각형 247"/>
          <p:cNvSpPr/>
          <p:nvPr/>
        </p:nvSpPr>
        <p:spPr>
          <a:xfrm>
            <a:off x="6383852" y="433092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49" name="직사각형 248"/>
          <p:cNvSpPr/>
          <p:nvPr/>
        </p:nvSpPr>
        <p:spPr>
          <a:xfrm>
            <a:off x="6889435" y="439934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직사각형 249"/>
          <p:cNvSpPr/>
          <p:nvPr/>
        </p:nvSpPr>
        <p:spPr>
          <a:xfrm>
            <a:off x="7332992" y="439934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직사각형 254"/>
          <p:cNvSpPr/>
          <p:nvPr/>
        </p:nvSpPr>
        <p:spPr>
          <a:xfrm>
            <a:off x="7120755" y="433092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7625587" y="439934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직사각형 256"/>
          <p:cNvSpPr/>
          <p:nvPr/>
        </p:nvSpPr>
        <p:spPr>
          <a:xfrm>
            <a:off x="8069321" y="439934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직사각형 276"/>
          <p:cNvSpPr/>
          <p:nvPr/>
        </p:nvSpPr>
        <p:spPr>
          <a:xfrm>
            <a:off x="5422055" y="468619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직사각형 277"/>
          <p:cNvSpPr/>
          <p:nvPr/>
        </p:nvSpPr>
        <p:spPr>
          <a:xfrm>
            <a:off x="5865612" y="468619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직사각형 278"/>
          <p:cNvSpPr/>
          <p:nvPr/>
        </p:nvSpPr>
        <p:spPr>
          <a:xfrm>
            <a:off x="5653375" y="461777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80" name="직사각형 279"/>
          <p:cNvSpPr/>
          <p:nvPr/>
        </p:nvSpPr>
        <p:spPr>
          <a:xfrm>
            <a:off x="6152532" y="46861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직사각형 280"/>
          <p:cNvSpPr/>
          <p:nvPr/>
        </p:nvSpPr>
        <p:spPr>
          <a:xfrm>
            <a:off x="6596089" y="46861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직사각형 281"/>
          <p:cNvSpPr/>
          <p:nvPr/>
        </p:nvSpPr>
        <p:spPr>
          <a:xfrm>
            <a:off x="6383852" y="461777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83" name="직사각형 282"/>
          <p:cNvSpPr/>
          <p:nvPr/>
        </p:nvSpPr>
        <p:spPr>
          <a:xfrm>
            <a:off x="6889435" y="468619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직사각형 283"/>
          <p:cNvSpPr/>
          <p:nvPr/>
        </p:nvSpPr>
        <p:spPr>
          <a:xfrm>
            <a:off x="7332992" y="468619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직사각형 284"/>
          <p:cNvSpPr/>
          <p:nvPr/>
        </p:nvSpPr>
        <p:spPr>
          <a:xfrm>
            <a:off x="7120755" y="461777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86" name="직사각형 285"/>
          <p:cNvSpPr/>
          <p:nvPr/>
        </p:nvSpPr>
        <p:spPr>
          <a:xfrm>
            <a:off x="7625587" y="468619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직사각형 286"/>
          <p:cNvSpPr/>
          <p:nvPr/>
        </p:nvSpPr>
        <p:spPr>
          <a:xfrm>
            <a:off x="8069321" y="468619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직사각형 287"/>
          <p:cNvSpPr/>
          <p:nvPr/>
        </p:nvSpPr>
        <p:spPr>
          <a:xfrm>
            <a:off x="5422055" y="522405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직사각형 288"/>
          <p:cNvSpPr/>
          <p:nvPr/>
        </p:nvSpPr>
        <p:spPr>
          <a:xfrm>
            <a:off x="5865612" y="5224050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직사각형 289"/>
          <p:cNvSpPr/>
          <p:nvPr/>
        </p:nvSpPr>
        <p:spPr>
          <a:xfrm>
            <a:off x="5653375" y="515563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1" name="직사각형 290"/>
          <p:cNvSpPr/>
          <p:nvPr/>
        </p:nvSpPr>
        <p:spPr>
          <a:xfrm>
            <a:off x="6152532" y="522405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직사각형 291"/>
          <p:cNvSpPr/>
          <p:nvPr/>
        </p:nvSpPr>
        <p:spPr>
          <a:xfrm>
            <a:off x="6596089" y="522405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직사각형 292"/>
          <p:cNvSpPr/>
          <p:nvPr/>
        </p:nvSpPr>
        <p:spPr>
          <a:xfrm>
            <a:off x="6383852" y="515563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4" name="직사각형 293"/>
          <p:cNvSpPr/>
          <p:nvPr/>
        </p:nvSpPr>
        <p:spPr>
          <a:xfrm>
            <a:off x="6889435" y="522405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직사각형 294"/>
          <p:cNvSpPr/>
          <p:nvPr/>
        </p:nvSpPr>
        <p:spPr>
          <a:xfrm>
            <a:off x="7332992" y="5224050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직사각형 295"/>
          <p:cNvSpPr/>
          <p:nvPr/>
        </p:nvSpPr>
        <p:spPr>
          <a:xfrm>
            <a:off x="7120755" y="515563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7" name="직사각형 296"/>
          <p:cNvSpPr/>
          <p:nvPr/>
        </p:nvSpPr>
        <p:spPr>
          <a:xfrm>
            <a:off x="7625587" y="522405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직사각형 297"/>
          <p:cNvSpPr/>
          <p:nvPr/>
        </p:nvSpPr>
        <p:spPr>
          <a:xfrm>
            <a:off x="8069321" y="522405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직사각형 298"/>
          <p:cNvSpPr/>
          <p:nvPr/>
        </p:nvSpPr>
        <p:spPr>
          <a:xfrm rot="5400000">
            <a:off x="5424453" y="4988780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0" name="직사각형 299"/>
          <p:cNvSpPr/>
          <p:nvPr/>
        </p:nvSpPr>
        <p:spPr>
          <a:xfrm rot="5400000">
            <a:off x="5843939" y="4988781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1" name="직사각형 300"/>
          <p:cNvSpPr/>
          <p:nvPr/>
        </p:nvSpPr>
        <p:spPr>
          <a:xfrm rot="5400000">
            <a:off x="6193144" y="4988782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2" name="직사각형 301"/>
          <p:cNvSpPr/>
          <p:nvPr/>
        </p:nvSpPr>
        <p:spPr>
          <a:xfrm rot="5400000">
            <a:off x="6625192" y="4988783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3" name="직사각형 302"/>
          <p:cNvSpPr/>
          <p:nvPr/>
        </p:nvSpPr>
        <p:spPr>
          <a:xfrm rot="5400000">
            <a:off x="6913224" y="4988784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4" name="직사각형 303"/>
          <p:cNvSpPr/>
          <p:nvPr/>
        </p:nvSpPr>
        <p:spPr>
          <a:xfrm rot="5400000">
            <a:off x="7345272" y="4988785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5" name="직사각형 304"/>
          <p:cNvSpPr/>
          <p:nvPr/>
        </p:nvSpPr>
        <p:spPr>
          <a:xfrm rot="5400000">
            <a:off x="7633304" y="4988786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06" name="직사각형 305"/>
          <p:cNvSpPr/>
          <p:nvPr/>
        </p:nvSpPr>
        <p:spPr>
          <a:xfrm rot="5400000">
            <a:off x="8065668" y="4988787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grpSp>
        <p:nvGrpSpPr>
          <p:cNvPr id="307" name="그룹 306"/>
          <p:cNvGrpSpPr/>
          <p:nvPr/>
        </p:nvGrpSpPr>
        <p:grpSpPr>
          <a:xfrm>
            <a:off x="4646942" y="4374169"/>
            <a:ext cx="3854983" cy="1620033"/>
            <a:chOff x="3907976" y="5100533"/>
            <a:chExt cx="2719264" cy="1954920"/>
          </a:xfrm>
        </p:grpSpPr>
        <p:sp>
          <p:nvSpPr>
            <p:cNvPr id="308" name="TextBox 307"/>
            <p:cNvSpPr txBox="1"/>
            <p:nvPr/>
          </p:nvSpPr>
          <p:spPr>
            <a:xfrm rot="16200000">
              <a:off x="3688139" y="5573880"/>
              <a:ext cx="721908" cy="28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Helvetica" panose="020B0604020202030204" pitchFamily="34" charset="0"/>
                </a:rPr>
                <a:t>7x2</a:t>
              </a:r>
              <a:endParaRPr lang="ko-KR" altLang="en-US" sz="2000" dirty="0">
                <a:latin typeface="Helvetica" panose="020B0604020202030204" pitchFamily="34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826648" y="6572630"/>
              <a:ext cx="1552548" cy="482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Helvetica" panose="020B0604020202030204" pitchFamily="34" charset="0"/>
                </a:rPr>
                <a:t>17+</a:t>
              </a:r>
              <a:r>
                <a:rPr lang="en-US" altLang="ko-KR" sz="2000" dirty="0" smtClean="0">
                  <a:latin typeface="Mistral" panose="03090702030407020403" pitchFamily="66" charset="0"/>
                </a:rPr>
                <a:t>l</a:t>
              </a:r>
              <a:endParaRPr lang="ko-KR" altLang="en-US" sz="2000" dirty="0">
                <a:latin typeface="Mistral" panose="03090702030407020403" pitchFamily="66" charset="0"/>
              </a:endParaRPr>
            </a:p>
          </p:txBody>
        </p:sp>
        <p:sp>
          <p:nvSpPr>
            <p:cNvPr id="310" name="왼쪽 중괄호 309"/>
            <p:cNvSpPr/>
            <p:nvPr/>
          </p:nvSpPr>
          <p:spPr>
            <a:xfrm>
              <a:off x="4200011" y="5100533"/>
              <a:ext cx="169277" cy="122892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오른쪽 중괄호 310"/>
            <p:cNvSpPr/>
            <p:nvPr/>
          </p:nvSpPr>
          <p:spPr>
            <a:xfrm rot="5400000">
              <a:off x="5468972" y="5493757"/>
              <a:ext cx="189606" cy="2126930"/>
            </a:xfrm>
            <a:prstGeom prst="rightBrace">
              <a:avLst>
                <a:gd name="adj1" fmla="val 8333"/>
                <a:gd name="adj2" fmla="val 495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365635" y="4638092"/>
            <a:ext cx="3195089" cy="2834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709145" y="4403078"/>
            <a:ext cx="3709554" cy="1433554"/>
            <a:chOff x="4717757" y="5078241"/>
            <a:chExt cx="3709554" cy="1433554"/>
          </a:xfrm>
        </p:grpSpPr>
        <p:grpSp>
          <p:nvGrpSpPr>
            <p:cNvPr id="10" name="그룹 9"/>
            <p:cNvGrpSpPr/>
            <p:nvPr/>
          </p:nvGrpSpPr>
          <p:grpSpPr>
            <a:xfrm>
              <a:off x="5445369" y="6173241"/>
              <a:ext cx="2981942" cy="338554"/>
              <a:chOff x="5157337" y="4479872"/>
              <a:chExt cx="2981942" cy="338554"/>
            </a:xfrm>
          </p:grpSpPr>
          <p:sp>
            <p:nvSpPr>
              <p:cNvPr id="242" name="TextBox 241"/>
              <p:cNvSpPr txBox="1"/>
              <p:nvPr/>
            </p:nvSpPr>
            <p:spPr>
              <a:xfrm>
                <a:off x="7532940" y="4479872"/>
                <a:ext cx="606339" cy="33855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Helvetica" panose="020B0604020202030204" pitchFamily="34" charset="0"/>
                  </a:rPr>
                  <a:t>lang</a:t>
                </a:r>
                <a:endParaRPr lang="ko-KR" altLang="en-US" sz="1600" dirty="0">
                  <a:latin typeface="Helvetica" panose="020B0604020202030204" pitchFamily="34" charset="0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5157337" y="4479872"/>
                <a:ext cx="639494" cy="33855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Helvetica" panose="020B0604020202030204" pitchFamily="34" charset="0"/>
                  </a:rPr>
                  <a:t>bbox</a:t>
                </a:r>
                <a:endParaRPr lang="ko-KR" altLang="en-US" sz="1600" dirty="0">
                  <a:latin typeface="Helvetica" panose="020B0604020202030204" pitchFamily="34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888465" y="4479872"/>
                <a:ext cx="639494" cy="338554"/>
              </a:xfrm>
              <a:prstGeom prst="rect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>
                    <a:latin typeface="Helvetica" panose="020B0604020202030204" pitchFamily="34" charset="0"/>
                  </a:rPr>
                  <a:t>q</a:t>
                </a:r>
                <a:r>
                  <a:rPr lang="en-US" altLang="ko-KR" sz="1600" dirty="0" err="1" smtClean="0">
                    <a:latin typeface="Helvetica" panose="020B0604020202030204" pitchFamily="34" charset="0"/>
                  </a:rPr>
                  <a:t>box</a:t>
                </a:r>
                <a:endParaRPr lang="ko-KR" altLang="en-US" sz="1600" dirty="0">
                  <a:latin typeface="Helvetica" panose="020B0604020202030204" pitchFamily="34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639913" y="4479872"/>
                <a:ext cx="639494" cy="338554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Helvetica" panose="020B0604020202030204" pitchFamily="34" charset="0"/>
                  </a:rPr>
                  <a:t>rbox</a:t>
                </a:r>
                <a:endParaRPr lang="ko-KR" altLang="en-US" sz="1600" dirty="0">
                  <a:latin typeface="Helvetica" panose="020B0604020202030204" pitchFamily="34" charset="0"/>
                </a:endParaRPr>
              </a:p>
            </p:txBody>
          </p:sp>
        </p:grpSp>
        <p:sp>
          <p:nvSpPr>
            <p:cNvPr id="315" name="TextBox 314"/>
            <p:cNvSpPr txBox="1"/>
            <p:nvPr/>
          </p:nvSpPr>
          <p:spPr>
            <a:xfrm rot="16200000">
              <a:off x="4583105" y="5212893"/>
              <a:ext cx="9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Default</a:t>
              </a:r>
            </a:p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Boxes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317" name="타원 316"/>
          <p:cNvSpPr/>
          <p:nvPr/>
        </p:nvSpPr>
        <p:spPr>
          <a:xfrm>
            <a:off x="2539615" y="4087232"/>
            <a:ext cx="129697" cy="1296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8321926" y="439934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8321926" y="468619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8321926" y="522405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>
          <a:xfrm rot="5400000">
            <a:off x="8318273" y="4988787"/>
            <a:ext cx="330053" cy="15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9" name="직사각형 138"/>
          <p:cNvSpPr/>
          <p:nvPr/>
        </p:nvSpPr>
        <p:spPr>
          <a:xfrm>
            <a:off x="7838756" y="433092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7838756" y="461777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41" name="직사각형 140"/>
          <p:cNvSpPr/>
          <p:nvPr/>
        </p:nvSpPr>
        <p:spPr>
          <a:xfrm>
            <a:off x="7838756" y="5155632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05553" y="3815271"/>
            <a:ext cx="2224117" cy="1121448"/>
            <a:chOff x="805553" y="3815271"/>
            <a:chExt cx="2224117" cy="1121448"/>
          </a:xfrm>
        </p:grpSpPr>
        <p:sp>
          <p:nvSpPr>
            <p:cNvPr id="85" name="직사각형 84"/>
            <p:cNvSpPr/>
            <p:nvPr/>
          </p:nvSpPr>
          <p:spPr>
            <a:xfrm>
              <a:off x="2003752" y="4077072"/>
              <a:ext cx="1025918" cy="652012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05553" y="456738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Predict Box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 rot="20465205">
              <a:off x="2040182" y="4218547"/>
              <a:ext cx="944682" cy="37041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20465205">
              <a:off x="2097530" y="4186377"/>
              <a:ext cx="812663" cy="38894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92465" y="3815271"/>
              <a:ext cx="678551" cy="174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B050"/>
                  </a:solidFill>
                  <a:latin typeface="Helvetica" panose="020B0604020202030204" pitchFamily="34" charset="0"/>
                </a:rPr>
                <a:t>Korean</a:t>
              </a:r>
              <a:endParaRPr lang="ko-KR" altLang="en-US" sz="1200" dirty="0">
                <a:solidFill>
                  <a:srgbClr val="00B050"/>
                </a:solidFill>
                <a:latin typeface="Helvetica" panose="020B0604020202030204" pitchFamily="34" charset="0"/>
              </a:endParaRP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6440134" y="3501008"/>
            <a:ext cx="2354016" cy="680972"/>
            <a:chOff x="6523466" y="3710939"/>
            <a:chExt cx="2354016" cy="680972"/>
          </a:xfrm>
        </p:grpSpPr>
        <p:cxnSp>
          <p:nvCxnSpPr>
            <p:cNvPr id="144" name="직선 화살표 연결선 143"/>
            <p:cNvCxnSpPr/>
            <p:nvPr/>
          </p:nvCxnSpPr>
          <p:spPr>
            <a:xfrm>
              <a:off x="6523466" y="3710939"/>
              <a:ext cx="0" cy="651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6743564" y="3745580"/>
              <a:ext cx="21339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3x5 Conv</a:t>
              </a:r>
            </a:p>
            <a:p>
              <a:r>
                <a:rPr lang="en-US" altLang="ko-KR" dirty="0" smtClean="0">
                  <a:latin typeface="Helvetica" panose="020B0604020202030204" pitchFamily="34" charset="0"/>
                </a:rPr>
                <a:t>#filter=(7x2)x</a:t>
              </a:r>
              <a:r>
                <a:rPr lang="en-US" altLang="ko-KR" dirty="0" smtClean="0">
                  <a:solidFill>
                    <a:srgbClr val="FF0000"/>
                  </a:solidFill>
                  <a:latin typeface="Helvetica" panose="020B0604020202030204" pitchFamily="34" charset="0"/>
                </a:rPr>
                <a:t>(17+</a:t>
              </a:r>
              <a:r>
                <a:rPr lang="en-US" altLang="ko-KR" dirty="0" smtClean="0">
                  <a:solidFill>
                    <a:srgbClr val="FF0000"/>
                  </a:solidFill>
                  <a:latin typeface="Mistral" panose="03090702030407020403" pitchFamily="66" charset="0"/>
                </a:rPr>
                <a:t>l</a:t>
              </a:r>
              <a:r>
                <a:rPr lang="en-US" altLang="ko-KR" dirty="0" smtClean="0">
                  <a:solidFill>
                    <a:srgbClr val="FF0000"/>
                  </a:solidFill>
                  <a:latin typeface="Helvetica" panose="020B0604020202030204" pitchFamily="34" charset="0"/>
                </a:rPr>
                <a:t>)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6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MLTBPP: Summary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5048" y="1549317"/>
            <a:ext cx="1314660" cy="110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Input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512x512x3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048" y="3130153"/>
            <a:ext cx="1074739" cy="106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64x64x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512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7480" y="3330484"/>
            <a:ext cx="941942" cy="868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32x32x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1024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54249" y="3523505"/>
            <a:ext cx="670786" cy="667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16x16x512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74004" y="3623686"/>
            <a:ext cx="585961" cy="582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8x8x</a:t>
            </a:r>
          </a:p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256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7656" y="3661689"/>
            <a:ext cx="552148" cy="537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4x4x</a:t>
            </a:r>
          </a:p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256</a:t>
            </a:r>
            <a:endParaRPr lang="ko-KR" altLang="en-US" sz="1200" dirty="0">
              <a:latin typeface="Helvetica" panose="020B0604020202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27776" y="3760351"/>
            <a:ext cx="485820" cy="438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Helvetica" panose="020B0604020202030204" pitchFamily="34" charset="0"/>
              </a:rPr>
              <a:t>2x2x</a:t>
            </a:r>
          </a:p>
          <a:p>
            <a:pPr algn="ctr"/>
            <a:r>
              <a:rPr lang="en-US" altLang="ko-KR" sz="1100" dirty="0" smtClean="0">
                <a:latin typeface="Helvetica" panose="020B0604020202030204" pitchFamily="34" charset="0"/>
              </a:rPr>
              <a:t>256</a:t>
            </a:r>
            <a:endParaRPr lang="ko-KR" altLang="en-US" sz="1100" dirty="0">
              <a:latin typeface="Helvetica" panose="020B0604020202030204" pitchFamily="34" charset="0"/>
            </a:endParaRPr>
          </a:p>
        </p:txBody>
      </p:sp>
      <p:cxnSp>
        <p:nvCxnSpPr>
          <p:cNvPr id="25" name="꺾인 연결선 24"/>
          <p:cNvCxnSpPr>
            <a:stCxn id="4" idx="3"/>
            <a:endCxn id="5" idx="0"/>
          </p:cNvCxnSpPr>
          <p:nvPr/>
        </p:nvCxnSpPr>
        <p:spPr>
          <a:xfrm flipH="1">
            <a:off x="1112418" y="2102592"/>
            <a:ext cx="777290" cy="1027561"/>
          </a:xfrm>
          <a:prstGeom prst="bentConnector4">
            <a:avLst>
              <a:gd name="adj1" fmla="val -29410"/>
              <a:gd name="adj2" fmla="val 76922"/>
            </a:avLst>
          </a:prstGeom>
          <a:solidFill>
            <a:schemeClr val="bg1">
              <a:lumMod val="95000"/>
            </a:schemeClr>
          </a:solidFill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직사각형 34"/>
          <p:cNvSpPr/>
          <p:nvPr/>
        </p:nvSpPr>
        <p:spPr>
          <a:xfrm>
            <a:off x="2063632" y="2136760"/>
            <a:ext cx="1352310" cy="65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VGG up to Conv 4_3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16958" y="4061376"/>
            <a:ext cx="296658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085652" y="4053515"/>
            <a:ext cx="330290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373254" y="4061376"/>
            <a:ext cx="348698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612887" y="4061376"/>
            <a:ext cx="412916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716928" y="4061376"/>
            <a:ext cx="373725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298056" y="4111574"/>
            <a:ext cx="114820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VGG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up to fc7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91697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67949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1196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18941" y="400300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314759" y="4239056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 rot="5400000">
            <a:off x="1110344" y="4230462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524143" y="4239057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rot="5400000">
            <a:off x="2319882" y="4230462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60584" y="4239057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5400000">
            <a:off x="3593168" y="4230463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5018560" y="4239058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 rot="5400000">
            <a:off x="4814146" y="4230463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6283310" y="4239059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 rot="5400000">
            <a:off x="6078896" y="4230463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1422" y="4239061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 rot="5400000">
            <a:off x="7087007" y="4230465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11" y="4296589"/>
            <a:ext cx="1034097" cy="356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Output</a:t>
            </a:r>
          </a:p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Layers</a:t>
            </a:r>
            <a:endParaRPr lang="ko-KR" altLang="en-US" sz="1200" dirty="0">
              <a:latin typeface="Helvetica" panose="020B0604020202030204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55576" y="4668328"/>
            <a:ext cx="1089600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64x64x14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013616" y="4676078"/>
            <a:ext cx="1037312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elvetica" panose="020B0604020202030204" pitchFamily="34" charset="0"/>
              </a:rPr>
              <a:t>32x32x14</a:t>
            </a:r>
            <a:endParaRPr lang="ko-KR" altLang="en-US" sz="1400" dirty="0">
              <a:latin typeface="Helvetica" panose="020B0604020202030204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294074" y="4668328"/>
            <a:ext cx="1133910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16x16x14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572000" y="4668328"/>
            <a:ext cx="982096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8x8x14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678136" y="4668328"/>
            <a:ext cx="982096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4x4x14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57056" y="4668328"/>
            <a:ext cx="874736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2x2x14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-82504" y="4740336"/>
            <a:ext cx="982096" cy="416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Helvetica" panose="020B0604020202030204" pitchFamily="34" charset="0"/>
              </a:rPr>
              <a:t># Predict Boxes</a:t>
            </a:r>
            <a:endParaRPr lang="ko-KR" altLang="en-US" sz="1200" dirty="0">
              <a:latin typeface="Helvetica" panose="020B0604020202030204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55576" y="5553236"/>
            <a:ext cx="8078192" cy="324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Non-Maximum Suppression</a:t>
            </a:r>
            <a:endParaRPr lang="ko-KR" altLang="en-US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1330929" y="5229200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2566044" y="5229201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3893677" y="5229201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139244" y="5229202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6321972" y="5229202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7378435" y="5229203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77410" y="6309009"/>
            <a:ext cx="1793027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Output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378527" y="5965603"/>
            <a:ext cx="0" cy="271709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154197" y="3857391"/>
            <a:ext cx="378243" cy="3411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atin typeface="Helvetica" panose="020B0604020202030204" pitchFamily="34" charset="0"/>
              </a:rPr>
              <a:t>1x1x256</a:t>
            </a:r>
            <a:endParaRPr lang="ko-KR" altLang="en-US" sz="700" dirty="0">
              <a:latin typeface="Helvetica" panose="020B0604020202030204" pitchFamily="34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731792" y="4061376"/>
            <a:ext cx="260080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415808" y="4010751"/>
            <a:ext cx="876231" cy="32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8336047" y="4239061"/>
            <a:ext cx="0" cy="399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5400000">
            <a:off x="8131632" y="4230465"/>
            <a:ext cx="698214" cy="39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Conv</a:t>
            </a:r>
            <a:endParaRPr lang="ko-KR" altLang="en-US" sz="12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98344" y="4668328"/>
            <a:ext cx="922128" cy="4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elvetica" panose="020B0604020202030204" pitchFamily="34" charset="0"/>
              </a:rPr>
              <a:t>1x1x14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310644" y="5229203"/>
            <a:ext cx="0" cy="24220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64504" y="3214343"/>
            <a:ext cx="3253835" cy="1342898"/>
            <a:chOff x="5664504" y="3214343"/>
            <a:chExt cx="3253835" cy="1342898"/>
          </a:xfrm>
        </p:grpSpPr>
        <p:cxnSp>
          <p:nvCxnSpPr>
            <p:cNvPr id="90" name="구부러진 연결선 89"/>
            <p:cNvCxnSpPr>
              <a:stCxn id="89" idx="3"/>
            </p:cNvCxnSpPr>
            <p:nvPr/>
          </p:nvCxnSpPr>
          <p:spPr>
            <a:xfrm flipH="1">
              <a:off x="8664241" y="3381531"/>
              <a:ext cx="254098" cy="1175710"/>
            </a:xfrm>
            <a:prstGeom prst="curvedConnector4">
              <a:avLst>
                <a:gd name="adj1" fmla="val -33986"/>
                <a:gd name="adj2" fmla="val 57110"/>
              </a:avLst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5664504" y="3214343"/>
              <a:ext cx="3253835" cy="334375"/>
              <a:chOff x="5678136" y="3310649"/>
              <a:chExt cx="3253835" cy="334375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678136" y="3310649"/>
                <a:ext cx="3253835" cy="33437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778002" y="3387847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221559" y="3387847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009322" y="3319429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…</a:t>
                </a:r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508479" y="338784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952036" y="338784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739799" y="3319429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…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245382" y="3387847"/>
                <a:ext cx="180000" cy="18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688939" y="3387847"/>
                <a:ext cx="180000" cy="18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476702" y="3319429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…</a:t>
                </a:r>
                <a:endParaRPr lang="ko-KR" altLang="en-US" dirty="0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7981534" y="3387847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8425268" y="3387847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8677873" y="3387847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8194703" y="3319429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…</a:t>
                </a:r>
                <a:endParaRPr lang="ko-KR" altLang="en-US" dirty="0"/>
              </a:p>
            </p:txBody>
          </p:sp>
        </p:grpSp>
      </p:grpSp>
      <p:sp>
        <p:nvSpPr>
          <p:cNvPr id="118" name="내용 개체 틀 2"/>
          <p:cNvSpPr txBox="1">
            <a:spLocks/>
          </p:cNvSpPr>
          <p:nvPr/>
        </p:nvSpPr>
        <p:spPr>
          <a:xfrm>
            <a:off x="3803681" y="1662196"/>
            <a:ext cx="5040560" cy="1645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Helvetica" panose="020B0604020202030204" pitchFamily="34" charset="0"/>
              <a:buChar char="−"/>
              <a:defRPr sz="28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2pPr>
            <a:lvl3pPr marL="1371600" indent="-457200" algn="l" defTabSz="914400" rtl="0" eaLnBrk="1" latinLnBrk="1" hangingPunct="1">
              <a:spcBef>
                <a:spcPct val="20000"/>
              </a:spcBef>
              <a:buFont typeface="Helvetica" panose="020B060402020203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/>
            <a:r>
              <a:rPr lang="en-US" altLang="ko-KR" sz="1800" dirty="0" smtClean="0"/>
              <a:t> End-to-end solution with a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simple pipe line</a:t>
            </a:r>
          </a:p>
          <a:p>
            <a:pPr marL="174625" indent="-174625"/>
            <a:r>
              <a:rPr lang="en-US" altLang="ko-KR" sz="1800" dirty="0" smtClean="0"/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Multi-scale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/>
              <a:t>feature maps</a:t>
            </a:r>
          </a:p>
          <a:p>
            <a:pPr marL="174625" indent="-174625"/>
            <a:r>
              <a:rPr lang="en-US" altLang="ko-KR" sz="1800" dirty="0"/>
              <a:t> </a:t>
            </a:r>
            <a:r>
              <a:rPr lang="en-US" altLang="ko-KR" sz="1800" dirty="0" smtClean="0"/>
              <a:t>Detects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long </a:t>
            </a:r>
            <a:r>
              <a:rPr lang="en-US" altLang="ko-KR" sz="1800" dirty="0" smtClean="0"/>
              <a:t>and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oriented </a:t>
            </a:r>
            <a:r>
              <a:rPr lang="en-US" altLang="ko-KR" sz="1800" dirty="0" smtClean="0"/>
              <a:t>texts</a:t>
            </a:r>
          </a:p>
          <a:p>
            <a:pPr marL="174625" indent="-174625"/>
            <a:r>
              <a:rPr lang="en-US" altLang="ko-KR" sz="1800" b="1" dirty="0" smtClean="0"/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Multi-lingual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/>
              <a:t>text classifier</a:t>
            </a:r>
            <a:endParaRPr lang="en-US" altLang="ko-KR" sz="1800" dirty="0"/>
          </a:p>
        </p:txBody>
      </p:sp>
      <p:sp>
        <p:nvSpPr>
          <p:cNvPr id="119" name="직사각형 118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8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of Our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83965"/>
            <a:ext cx="8229600" cy="4641379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Multi-Lingual </a:t>
            </a:r>
            <a:r>
              <a:rPr lang="en-US" altLang="ko-KR" sz="2800" b="1" dirty="0" err="1" smtClean="0"/>
              <a:t>TextBoxes</a:t>
            </a:r>
            <a:r>
              <a:rPr lang="en-US" altLang="ko-KR" sz="2800" b="1" dirty="0" smtClean="0"/>
              <a:t>++</a:t>
            </a:r>
            <a:r>
              <a:rPr lang="en-US" altLang="ko-KR" sz="2800" dirty="0" smtClean="0"/>
              <a:t> (MLTBPP)</a:t>
            </a:r>
          </a:p>
          <a:p>
            <a:pPr lvl="1">
              <a:buFont typeface="Helvetica" panose="020B0604020202030204" pitchFamily="34" charset="0"/>
              <a:buChar char="−"/>
            </a:pPr>
            <a:r>
              <a:rPr lang="en-US" altLang="ko-KR" sz="2400" dirty="0" smtClean="0"/>
              <a:t>Modification of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TextBoxes</a:t>
            </a:r>
            <a:r>
              <a:rPr lang="en-US" altLang="ko-KR" sz="2400" dirty="0" smtClean="0">
                <a:solidFill>
                  <a:schemeClr val="tx2"/>
                </a:solidFill>
              </a:rPr>
              <a:t>++ </a:t>
            </a:r>
            <a:r>
              <a:rPr lang="en-US" altLang="ko-KR" sz="2400" dirty="0" smtClean="0"/>
              <a:t>(TBPP)</a:t>
            </a:r>
          </a:p>
          <a:p>
            <a:pPr lvl="1">
              <a:buFont typeface="Helvetica" panose="020B0604020202030204" pitchFamily="34" charset="0"/>
              <a:buChar char="−"/>
            </a:pPr>
            <a:r>
              <a:rPr lang="en-US" altLang="ko-KR" sz="2400" dirty="0" smtClean="0">
                <a:solidFill>
                  <a:schemeClr val="tx2"/>
                </a:solidFill>
              </a:rPr>
              <a:t>SSD</a:t>
            </a:r>
            <a:r>
              <a:rPr lang="en-US" altLang="ko-KR" sz="2400" dirty="0" smtClean="0"/>
              <a:t>-based </a:t>
            </a:r>
            <a:r>
              <a:rPr lang="en-US" altLang="ko-KR" sz="2400" dirty="0" smtClean="0">
                <a:solidFill>
                  <a:schemeClr val="tx2"/>
                </a:solidFill>
              </a:rPr>
              <a:t>end-to-end </a:t>
            </a:r>
            <a:r>
              <a:rPr lang="en-US" altLang="ko-KR" sz="2400" dirty="0" smtClean="0"/>
              <a:t>solution for </a:t>
            </a:r>
            <a:r>
              <a:rPr lang="en-US" altLang="ko-KR" sz="2400" b="1" dirty="0" smtClean="0"/>
              <a:t>multi-lingual text </a:t>
            </a:r>
            <a:r>
              <a:rPr lang="en-US" altLang="ko-KR" sz="2400" dirty="0" smtClean="0"/>
              <a:t>problem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 smtClean="0"/>
              <a:t>Nice performance: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Fast</a:t>
            </a:r>
            <a:r>
              <a:rPr lang="en-US" altLang="ko-KR" sz="2800" b="1" dirty="0" smtClean="0"/>
              <a:t>,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Accurate </a:t>
            </a:r>
            <a:r>
              <a:rPr lang="en-US" altLang="ko-KR" sz="2800" dirty="0" smtClean="0"/>
              <a:t>and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Flexible</a:t>
            </a:r>
          </a:p>
          <a:p>
            <a:pPr lvl="1"/>
            <a:r>
              <a:rPr lang="en-US" altLang="ko-KR" sz="2400" dirty="0" smtClean="0"/>
              <a:t>13.16 FPS</a:t>
            </a:r>
          </a:p>
          <a:p>
            <a:pPr lvl="1"/>
            <a:r>
              <a:rPr lang="en-US" altLang="ko-KR" sz="2400" dirty="0" smtClean="0"/>
              <a:t>F1 score 0.5258</a:t>
            </a:r>
          </a:p>
          <a:p>
            <a:pPr lvl="1"/>
            <a:r>
              <a:rPr lang="en-US" altLang="ko-KR" sz="2400" dirty="0" smtClean="0"/>
              <a:t>Treats </a:t>
            </a:r>
            <a:r>
              <a:rPr lang="en-US" altLang="ko-KR" sz="2400" dirty="0" smtClean="0">
                <a:solidFill>
                  <a:srgbClr val="FF0000"/>
                </a:solidFill>
              </a:rPr>
              <a:t>arbitrarily oriented </a:t>
            </a:r>
            <a:r>
              <a:rPr lang="en-US" altLang="ko-KR" sz="2400" dirty="0">
                <a:solidFill>
                  <a:schemeClr val="tx2"/>
                </a:solidFill>
              </a:rPr>
              <a:t>multi-lingual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texts with </a:t>
            </a:r>
            <a:r>
              <a:rPr lang="en-US" altLang="ko-KR" sz="2400" dirty="0" smtClean="0">
                <a:solidFill>
                  <a:srgbClr val="FF0000"/>
                </a:solidFill>
              </a:rPr>
              <a:t>various aspect ratios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MLTBPP: Matching Strategy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700808"/>
            <a:ext cx="7920880" cy="48965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Our output shape of a image</a:t>
            </a:r>
          </a:p>
          <a:p>
            <a:pPr lvl="1"/>
            <a:r>
              <a:rPr lang="en-US" altLang="ko-KR" dirty="0" smtClean="0"/>
              <a:t>(# default boxes, 17+6)</a:t>
            </a:r>
          </a:p>
          <a:p>
            <a:pPr lvl="1"/>
            <a:r>
              <a:rPr lang="en-US" altLang="ko-KR" dirty="0" smtClean="0"/>
              <a:t>Match the ground truths to fit MLTBPP</a:t>
            </a:r>
          </a:p>
          <a:p>
            <a:pPr lvl="1"/>
            <a:endParaRPr lang="en-US" altLang="ko-KR" dirty="0" smtClean="0">
              <a:solidFill>
                <a:srgbClr val="00B050"/>
              </a:solidFill>
            </a:endParaRPr>
          </a:p>
          <a:p>
            <a:pPr marL="263525" indent="-263525"/>
            <a:r>
              <a:rPr lang="en-US" altLang="ko-KR" dirty="0"/>
              <a:t>Match </a:t>
            </a:r>
            <a:r>
              <a:rPr lang="en-US" altLang="ko-KR" dirty="0" smtClean="0"/>
              <a:t>each </a:t>
            </a:r>
            <a:r>
              <a:rPr lang="en-US" altLang="ko-KR" dirty="0"/>
              <a:t>ground truth with default boxes of followings:</a:t>
            </a:r>
          </a:p>
          <a:p>
            <a:pPr marL="663575" lvl="1" indent="-263525"/>
            <a:r>
              <a:rPr lang="en-US" altLang="ko-KR" dirty="0" err="1"/>
              <a:t>IoU</a:t>
            </a:r>
            <a:r>
              <a:rPr lang="en-US" altLang="ko-KR" dirty="0"/>
              <a:t> higher than </a:t>
            </a:r>
            <a:r>
              <a:rPr lang="en-US" altLang="ko-KR" b="1" dirty="0"/>
              <a:t>0.5</a:t>
            </a:r>
          </a:p>
          <a:p>
            <a:pPr marL="663575" lvl="1" indent="-263525"/>
            <a:r>
              <a:rPr lang="en-US" altLang="ko-KR" dirty="0"/>
              <a:t>If there is no such </a:t>
            </a:r>
            <a:r>
              <a:rPr lang="en-US" altLang="ko-KR" dirty="0" smtClean="0"/>
              <a:t>default box</a:t>
            </a:r>
            <a:r>
              <a:rPr lang="en-US" altLang="ko-KR" dirty="0"/>
              <a:t>, </a:t>
            </a:r>
            <a:r>
              <a:rPr lang="en-US" altLang="ko-KR" dirty="0" smtClean="0"/>
              <a:t>choose the </a:t>
            </a:r>
            <a:r>
              <a:rPr lang="en-US" altLang="ko-KR" dirty="0"/>
              <a:t>default box </a:t>
            </a:r>
            <a:r>
              <a:rPr lang="en-US" altLang="ko-KR" b="1" dirty="0"/>
              <a:t>with the best </a:t>
            </a:r>
            <a:r>
              <a:rPr lang="en-US" altLang="ko-KR" b="1" dirty="0" err="1" smtClean="0"/>
              <a:t>IoU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MLTBPP: Loss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064896" cy="4824536"/>
              </a:xfrm>
            </p:spPr>
            <p:txBody>
              <a:bodyPr>
                <a:normAutofit fontScale="70000" lnSpcReduction="20000"/>
              </a:bodyPr>
              <a:lstStyle/>
              <a:p>
                <a:pPr marL="263525" indent="-263525"/>
                <a:r>
                  <a:rPr lang="en-US" altLang="ko-KR" sz="3000" b="1" dirty="0" smtClean="0">
                    <a:solidFill>
                      <a:schemeClr val="tx1"/>
                    </a:solidFill>
                  </a:rPr>
                  <a:t>Loss function for TBPP and SSD</a:t>
                </a:r>
              </a:p>
              <a:p>
                <a:endParaRPr lang="en-US" altLang="ko-KR" sz="3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ko-KR" sz="2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600" i="1" dirty="0" err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2600" i="1" dirty="0" err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2600" i="1" dirty="0" err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altLang="ko-KR" sz="2600" i="1" dirty="0" err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2600" i="1" dirty="0" err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2600" i="1" dirty="0" err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2600" i="1" dirty="0" err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</m:d>
                      <m:r>
                        <a:rPr lang="en-US" altLang="ko-KR" sz="2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altLang="ko-KR" sz="2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𝑐𝑜𝑛𝑓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2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2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ko-KR" sz="2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𝑙𝑜𝑐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600" i="1" dirty="0" err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sz="2600" dirty="0" smtClean="0">
                  <a:solidFill>
                    <a:schemeClr val="tx1"/>
                  </a:solidFill>
                </a:endParaRPr>
              </a:p>
              <a:p>
                <a:pPr marL="1616075" lvl="2" indent="-70167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sz="23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𝑐𝑜𝑛𝑓</m:t>
                        </m:r>
                      </m:sub>
                    </m:sSub>
                  </m:oMath>
                </a14:m>
                <a:r>
                  <a:rPr lang="en-US" altLang="ko-KR" sz="2300" dirty="0" smtClean="0">
                    <a:solidFill>
                      <a:schemeClr val="tx1"/>
                    </a:solidFill>
                  </a:rPr>
                  <a:t>  : the </a:t>
                </a:r>
                <a:r>
                  <a:rPr lang="en-US" altLang="ko-KR" sz="2300" b="1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en-US" altLang="ko-KR" sz="23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300" dirty="0" smtClean="0">
                    <a:solidFill>
                      <a:schemeClr val="tx1"/>
                    </a:solidFill>
                  </a:rPr>
                  <a:t>loss</a:t>
                </a:r>
                <a:r>
                  <a:rPr lang="en-US" altLang="ko-KR" sz="23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300" dirty="0" smtClean="0">
                    <a:solidFill>
                      <a:schemeClr val="tx1"/>
                    </a:solidFill>
                  </a:rPr>
                  <a:t>from (class) confidences</a:t>
                </a:r>
              </a:p>
              <a:p>
                <a:pPr marL="1616075" lvl="2" indent="-70167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sz="23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𝑙𝑜𝑐</m:t>
                        </m:r>
                      </m:sub>
                    </m:sSub>
                  </m:oMath>
                </a14:m>
                <a:r>
                  <a:rPr lang="en-US" altLang="ko-KR" sz="2300" dirty="0" smtClean="0">
                    <a:solidFill>
                      <a:schemeClr val="tx1"/>
                    </a:solidFill>
                  </a:rPr>
                  <a:t>    : a smooth L1 loss from offset values</a:t>
                </a:r>
              </a:p>
              <a:p>
                <a:pPr marL="1341438" lvl="2" indent="-427038">
                  <a:buNone/>
                </a:pPr>
                <a14:m>
                  <m:oMath xmlns:m="http://schemas.openxmlformats.org/officeDocument/2006/math">
                    <m:r>
                      <a:rPr lang="en-US" altLang="ko-KR" sz="2300" i="1" dirty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300" dirty="0" smtClean="0">
                    <a:solidFill>
                      <a:schemeClr val="tx1"/>
                    </a:solidFill>
                  </a:rPr>
                  <a:t>      : </a:t>
                </a:r>
                <a:r>
                  <a:rPr lang="en-US" altLang="ko-KR" sz="2300" dirty="0">
                    <a:solidFill>
                      <a:schemeClr val="tx1"/>
                    </a:solidFill>
                  </a:rPr>
                  <a:t>the number of default boxes that match ground truth </a:t>
                </a:r>
                <a:r>
                  <a:rPr lang="en-US" altLang="ko-KR" sz="2300" dirty="0" smtClean="0">
                    <a:solidFill>
                      <a:schemeClr val="tx1"/>
                    </a:solidFill>
                  </a:rPr>
                  <a:t>boxes</a:t>
                </a:r>
              </a:p>
              <a:p>
                <a:pPr marL="1341438" lvl="2" indent="-427038">
                  <a:buNone/>
                </a:pPr>
                <a14:m>
                  <m:oMath xmlns:m="http://schemas.openxmlformats.org/officeDocument/2006/math">
                    <m:r>
                      <a:rPr lang="en-US" altLang="ko-KR" sz="23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sz="2300" dirty="0" smtClean="0">
                    <a:solidFill>
                      <a:schemeClr val="tx1"/>
                    </a:solidFill>
                  </a:rPr>
                  <a:t>        : a constant (1 for SSD / 0.2 for TBPP)</a:t>
                </a:r>
              </a:p>
              <a:p>
                <a:pPr marL="1341438" lvl="2" indent="-427038">
                  <a:buNone/>
                </a:pPr>
                <a:endParaRPr lang="en-US" altLang="ko-KR" sz="2300" dirty="0" smtClean="0">
                  <a:solidFill>
                    <a:schemeClr val="tx1"/>
                  </a:solidFill>
                </a:endParaRPr>
              </a:p>
              <a:p>
                <a:pPr marL="1341438" lvl="2" indent="-427038">
                  <a:buNone/>
                </a:pPr>
                <a:endParaRPr lang="en-US" altLang="ko-KR" sz="2300" dirty="0">
                  <a:solidFill>
                    <a:schemeClr val="tx1"/>
                  </a:solidFill>
                </a:endParaRPr>
              </a:p>
              <a:p>
                <a:pPr marL="263525" indent="-263525"/>
                <a:r>
                  <a:rPr lang="en-US" altLang="ko-KR" sz="3000" b="1" dirty="0" smtClean="0">
                    <a:solidFill>
                      <a:schemeClr val="tx1"/>
                    </a:solidFill>
                  </a:rPr>
                  <a:t>Focal loss</a:t>
                </a:r>
              </a:p>
              <a:p>
                <a:endParaRPr lang="en-US" altLang="ko-KR" sz="3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𝐹𝐿</m:t>
                      </m:r>
                      <m:d>
                        <m:dPr>
                          <m:ctrlP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600" i="1" dirty="0" err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600" i="1" dirty="0" err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altLang="ko-KR" sz="2600" i="1" dirty="0" err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sz="2600" i="1" dirty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ko-KR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6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ko-KR" sz="26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𝛾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600" dirty="0" err="1">
                          <a:solidFill>
                            <a:schemeClr val="tx1"/>
                          </a:solidFill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600" i="1" dirty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6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ko-KR" sz="26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𝛾</m:t>
                          </m:r>
                        </m:sup>
                      </m:sSup>
                      <m:func>
                        <m:funcPr>
                          <m:ctrlPr>
                            <a:rPr lang="en-US" altLang="ko-KR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6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6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ko-KR" sz="26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6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sz="2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sz="2600" dirty="0">
                    <a:solidFill>
                      <a:schemeClr val="tx1"/>
                    </a:solidFill>
                  </a:rPr>
                  <a:t>Overcome the </a:t>
                </a:r>
                <a:r>
                  <a:rPr lang="en-US" altLang="ko-KR" sz="2600" b="1" dirty="0">
                    <a:solidFill>
                      <a:schemeClr val="tx1"/>
                    </a:solidFill>
                  </a:rPr>
                  <a:t>extreme foreground-background class </a:t>
                </a:r>
                <a:r>
                  <a:rPr lang="en-US" altLang="ko-KR" sz="2600" b="1" dirty="0" smtClean="0">
                    <a:solidFill>
                      <a:schemeClr val="tx1"/>
                    </a:solidFill>
                  </a:rPr>
                  <a:t>imbalance</a:t>
                </a:r>
                <a:endParaRPr lang="en-US" altLang="ko-KR" sz="30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sz="2600" dirty="0">
                    <a:solidFill>
                      <a:schemeClr val="tx1"/>
                    </a:solidFill>
                  </a:rPr>
                  <a:t>We </a:t>
                </a:r>
                <a:r>
                  <a:rPr lang="en-US" altLang="ko-KR" sz="2600" dirty="0" smtClean="0">
                    <a:solidFill>
                      <a:schemeClr val="tx1"/>
                    </a:solidFill>
                  </a:rPr>
                  <a:t>exploit </a:t>
                </a:r>
                <a:r>
                  <a:rPr lang="en-US" altLang="ko-KR" sz="2600" b="1" dirty="0" smtClean="0">
                    <a:solidFill>
                      <a:schemeClr val="tx1"/>
                    </a:solidFill>
                  </a:rPr>
                  <a:t>focal </a:t>
                </a:r>
                <a:r>
                  <a:rPr lang="en-US" altLang="ko-KR" sz="2600" b="1" dirty="0">
                    <a:solidFill>
                      <a:schemeClr val="tx1"/>
                    </a:solidFill>
                  </a:rPr>
                  <a:t>loss with </a:t>
                </a:r>
                <a14:m>
                  <m:oMath xmlns:m="http://schemas.openxmlformats.org/officeDocument/2006/math">
                    <m:r>
                      <a:rPr lang="en-US" altLang="ko-KR" sz="2600" b="1" i="1" dirty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altLang="ko-KR" sz="2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2600" b="1" i="1" dirty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altLang="ko-KR" sz="2600" b="1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6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sz="2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𝑐𝑜𝑛𝑓</m:t>
                        </m:r>
                      </m:sub>
                    </m:sSub>
                  </m:oMath>
                </a14:m>
                <a:r>
                  <a:rPr lang="en-US" altLang="ko-KR" sz="2600" dirty="0" smtClean="0">
                    <a:solidFill>
                      <a:schemeClr val="tx1"/>
                    </a:solidFill>
                  </a:rPr>
                  <a:t> instead of </a:t>
                </a:r>
                <a:r>
                  <a:rPr lang="en-US" altLang="ko-KR" sz="2600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en-US" altLang="ko-KR" sz="2600" dirty="0" smtClean="0">
                    <a:solidFill>
                      <a:schemeClr val="tx1"/>
                    </a:solidFill>
                  </a:rPr>
                  <a:t> loss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064896" cy="4824536"/>
              </a:xfrm>
              <a:blipFill rotWithShape="1">
                <a:blip r:embed="rId3"/>
                <a:stretch>
                  <a:fillRect l="-756" t="-2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MLTBPP: Loss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772816"/>
                <a:ext cx="8532440" cy="4824536"/>
              </a:xfrm>
            </p:spPr>
            <p:txBody>
              <a:bodyPr>
                <a:normAutofit/>
              </a:bodyPr>
              <a:lstStyle/>
              <a:p>
                <a:pPr marL="263525" indent="-263525"/>
                <a:r>
                  <a:rPr lang="en-US" altLang="ko-KR" sz="2400" b="1" dirty="0" smtClean="0"/>
                  <a:t>Loss function for MLTBPP</a:t>
                </a:r>
              </a:p>
              <a:p>
                <a:pPr marL="263525" indent="-263525"/>
                <a:endParaRPr lang="en-US" altLang="ko-KR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 dirty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err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2000" i="1" dirty="0" err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000" i="1" dirty="0" err="1">
                              <a:latin typeface="Cambria Math"/>
                            </a:rPr>
                            <m:t>𝑐</m:t>
                          </m:r>
                          <m:r>
                            <a:rPr lang="en-US" altLang="ko-KR" sz="2000" i="1" dirty="0" err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000" i="1" dirty="0" err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2000" i="1" dirty="0" err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000" i="1" dirty="0" err="1">
                              <a:latin typeface="Cambria Math"/>
                            </a:rPr>
                            <m:t>𝑔</m:t>
                          </m:r>
                        </m:e>
                      </m:d>
                      <m:r>
                        <a:rPr lang="en-US" altLang="ko-KR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 dirty="0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/>
                                </a:rPr>
                                <m:t>𝑐𝑜𝑛𝑓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𝑐𝑜𝑛𝑓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/>
                                </a:rPr>
                                <m:t>𝑙𝑜𝑐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i="1" dirty="0" err="1"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𝑙𝑜𝑐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000" i="1" dirty="0" err="1"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1798638" lvl="2" indent="-884238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sz="1600" i="1" dirty="0" err="1">
                            <a:latin typeface="Cambria Math"/>
                          </a:rPr>
                          <m:t>𝑐𝑜𝑛𝑓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: the 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</a:rPr>
                  <a:t>focal loss</a:t>
                </a:r>
                <a:r>
                  <a:rPr lang="en-US" altLang="ko-KR" sz="1600" b="1" dirty="0" smtClean="0"/>
                  <a:t> </a:t>
                </a:r>
                <a:r>
                  <a:rPr lang="en-US" altLang="ko-KR" sz="1600" dirty="0"/>
                  <a:t>from language confidences</a:t>
                </a:r>
              </a:p>
              <a:p>
                <a:pPr marL="1798638" lvl="2" indent="-884238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sz="1600" i="1" dirty="0" err="1">
                            <a:solidFill>
                              <a:schemeClr val="tx1"/>
                            </a:solidFill>
                            <a:latin typeface="Cambria Math"/>
                          </a:rPr>
                          <m:t>𝑙𝑜𝑐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  : a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smooth L1 loss from offset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values</a:t>
                </a:r>
              </a:p>
              <a:p>
                <a:pPr marL="1798638" lvl="2" indent="-884238">
                  <a:buNone/>
                </a:pPr>
                <a:endParaRPr lang="en-US" altLang="ko-KR" sz="1600" dirty="0">
                  <a:solidFill>
                    <a:srgbClr val="00B050"/>
                  </a:solidFill>
                </a:endParaRPr>
              </a:p>
              <a:p>
                <a:pPr lvl="1"/>
                <a:endParaRPr lang="en-US" altLang="ko-KR" sz="2000" dirty="0" smtClean="0">
                  <a:solidFill>
                    <a:srgbClr val="00B050"/>
                  </a:solidFill>
                </a:endParaRPr>
              </a:p>
              <a:p>
                <a:r>
                  <a:rPr lang="en-US" altLang="ko-KR" sz="2400" b="1" dirty="0" smtClean="0"/>
                  <a:t>Optimal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/>
                      </a:rPr>
                      <m:t>𝝀</m:t>
                    </m:r>
                  </m:oMath>
                </a14:m>
                <a:endParaRPr lang="en-US" altLang="ko-KR" sz="2400" b="1" dirty="0" smtClean="0"/>
              </a:p>
              <a:p>
                <a:pPr lvl="1"/>
                <a:r>
                  <a:rPr lang="en-US" altLang="ko-KR" sz="2000" dirty="0" smtClean="0"/>
                  <a:t>Focal loss tends to </a:t>
                </a:r>
                <a:r>
                  <a:rPr lang="en-US" altLang="ko-KR" sz="2000" b="1" dirty="0" smtClean="0"/>
                  <a:t>too small </a:t>
                </a:r>
                <a:r>
                  <a:rPr lang="en-US" altLang="ko-KR" sz="2000" dirty="0" smtClean="0"/>
                  <a:t>compared to L1 loss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 dirty="0" err="1">
                                <a:latin typeface="Cambria Math"/>
                              </a:rPr>
                              <m:t>𝑐𝑜𝑛𝑓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 dirty="0" err="1">
                                <a:latin typeface="Cambria Math"/>
                              </a:rPr>
                              <m:t>𝑙𝑜𝑐</m:t>
                            </m:r>
                          </m:sub>
                        </m:sSub>
                      </m:e>
                    </m:d>
                    <m:r>
                      <a:rPr lang="en-US" altLang="ko-KR" sz="2000" b="0" i="1" dirty="0" smtClean="0">
                        <a:latin typeface="Cambria Math"/>
                      </a:rPr>
                      <m:t>=(1000, 0.1)</m:t>
                    </m:r>
                  </m:oMath>
                </a14:m>
                <a:r>
                  <a:rPr lang="en-US" altLang="ko-KR" sz="2000" b="0" dirty="0" smtClean="0"/>
                  <a:t> is </a:t>
                </a:r>
                <a:r>
                  <a:rPr lang="en-US" altLang="ko-KR" sz="2000" b="1" dirty="0" smtClean="0"/>
                  <a:t>optimal </a:t>
                </a:r>
                <a:r>
                  <a:rPr lang="en-US" altLang="ko-KR" sz="2000" dirty="0" smtClean="0"/>
                  <a:t>for MLTBPP</a:t>
                </a:r>
                <a:endParaRPr lang="en-US" altLang="ko-KR" sz="28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772816"/>
                <a:ext cx="8532440" cy="4824536"/>
              </a:xfrm>
              <a:blipFill rotWithShape="1">
                <a:blip r:embed="rId3"/>
                <a:stretch>
                  <a:fillRect l="-929" t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3676536" y="2780928"/>
            <a:ext cx="5891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102" y="278995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</a:t>
            </a:r>
            <a:r>
              <a:rPr lang="en-US" altLang="ko-KR" dirty="0"/>
              <a:t>.</a:t>
            </a:r>
            <a:r>
              <a:rPr lang="en-US" altLang="ko-KR" dirty="0" smtClean="0"/>
              <a:t> Environ. and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Experimental environment</a:t>
            </a:r>
          </a:p>
          <a:p>
            <a:pPr lvl="1"/>
            <a:r>
              <a:rPr lang="en-US" altLang="ko-KR" sz="2400" dirty="0" smtClean="0"/>
              <a:t>Implementation based on </a:t>
            </a:r>
            <a:r>
              <a:rPr lang="en-US" altLang="ko-KR" sz="2400" dirty="0" err="1" smtClean="0"/>
              <a:t>Keras</a:t>
            </a:r>
            <a:r>
              <a:rPr lang="en-US" altLang="ko-KR" sz="2400" dirty="0" smtClean="0"/>
              <a:t>, Python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Google </a:t>
            </a:r>
            <a:r>
              <a:rPr lang="en-US" altLang="ko-KR" sz="2400" dirty="0" err="1" smtClean="0"/>
              <a:t>Colab</a:t>
            </a:r>
            <a:r>
              <a:rPr lang="en-US" altLang="ko-KR" sz="2400" dirty="0" smtClean="0"/>
              <a:t>: 14.7 </a:t>
            </a:r>
            <a:r>
              <a:rPr lang="en-US" altLang="ko-KR" sz="2400" dirty="0" err="1" smtClean="0"/>
              <a:t>GiB</a:t>
            </a:r>
            <a:r>
              <a:rPr lang="en-US" altLang="ko-KR" sz="2400" dirty="0" smtClean="0"/>
              <a:t> GPU</a:t>
            </a:r>
          </a:p>
          <a:p>
            <a:pPr lvl="1"/>
            <a:endParaRPr lang="en-US" altLang="ko-KR" sz="2400" dirty="0" smtClean="0"/>
          </a:p>
          <a:p>
            <a:r>
              <a:rPr lang="en-US" altLang="ko-KR" dirty="0" smtClean="0"/>
              <a:t>Dataset description</a:t>
            </a:r>
          </a:p>
          <a:p>
            <a:pPr lvl="1"/>
            <a:r>
              <a:rPr lang="en-US" altLang="ko-KR" sz="2400" dirty="0" smtClean="0"/>
              <a:t>Training: ICDAR 2019 RRC-MLT Dataset</a:t>
            </a:r>
          </a:p>
          <a:p>
            <a:pPr lvl="2"/>
            <a:r>
              <a:rPr lang="en-US" altLang="ko-KR" sz="2000" dirty="0" smtClean="0"/>
              <a:t>10,000 images and ground truths with 10 languages</a:t>
            </a:r>
          </a:p>
          <a:p>
            <a:pPr lvl="1"/>
            <a:r>
              <a:rPr lang="en-US" altLang="ko-KR" sz="2400" dirty="0" smtClean="0"/>
              <a:t>Testing: ICDAR 2017 RRC-MLT Validation Dataset</a:t>
            </a:r>
          </a:p>
          <a:p>
            <a:pPr lvl="2"/>
            <a:r>
              <a:rPr lang="en-US" altLang="ko-KR" sz="2000" dirty="0" smtClean="0"/>
              <a:t>1,800 images and ground truths with 9 languages</a:t>
            </a:r>
          </a:p>
          <a:p>
            <a:pPr lvl="1"/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Implementation Details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Optimizer: </a:t>
            </a:r>
            <a:r>
              <a:rPr lang="en-US" altLang="ko-KR" dirty="0" smtClean="0"/>
              <a:t>Adam</a:t>
            </a:r>
            <a:endParaRPr lang="en-US" altLang="ko-KR" dirty="0"/>
          </a:p>
          <a:p>
            <a:r>
              <a:rPr lang="en-US" altLang="ko-KR" dirty="0" smtClean="0"/>
              <a:t>Learning rate:</a:t>
            </a:r>
          </a:p>
          <a:p>
            <a:pPr lvl="1"/>
            <a:r>
              <a:rPr lang="en-US" altLang="ko-KR" dirty="0" smtClean="0"/>
              <a:t>0.0005 for the first 20 epochs</a:t>
            </a:r>
          </a:p>
          <a:p>
            <a:pPr lvl="1"/>
            <a:r>
              <a:rPr lang="en-US" altLang="ko-KR" dirty="0" smtClean="0"/>
              <a:t>0.0002 for the rest 20 epochs</a:t>
            </a:r>
          </a:p>
          <a:p>
            <a:r>
              <a:rPr lang="en-US" altLang="ko-KR" dirty="0" smtClean="0"/>
              <a:t>IOU threshold: 0.4</a:t>
            </a:r>
          </a:p>
          <a:p>
            <a:pPr lvl="1"/>
            <a:r>
              <a:rPr lang="en-US" altLang="ko-KR" dirty="0" smtClean="0"/>
              <a:t>Grid search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Augmentation</a:t>
            </a:r>
          </a:p>
          <a:p>
            <a:pPr lvl="1"/>
            <a:r>
              <a:rPr lang="en-US" altLang="ko-KR" dirty="0" smtClean="0"/>
              <a:t>Crop with various aspect ratios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Implementation Details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0777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Experimental Result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62002"/>
              </p:ext>
            </p:extLst>
          </p:nvPr>
        </p:nvGraphicFramePr>
        <p:xfrm>
          <a:off x="323528" y="3068960"/>
          <a:ext cx="8496945" cy="17922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6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09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Text Detection</a:t>
                      </a:r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Text Detection &amp;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 Script</a:t>
                      </a:r>
                      <a:r>
                        <a:rPr lang="en-US" altLang="ko-KR" b="1" baseline="0" dirty="0" smtClean="0">
                          <a:latin typeface="Helvetica" panose="020B0604020202030204" pitchFamily="34" charset="0"/>
                        </a:rPr>
                        <a:t> </a:t>
                      </a:r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Identification</a:t>
                      </a:r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FPS</a:t>
                      </a:r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Precision</a:t>
                      </a:r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Recall</a:t>
                      </a:r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F1</a:t>
                      </a:r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Precision</a:t>
                      </a:r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Recall</a:t>
                      </a:r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elvetica" panose="020B0604020202030204" pitchFamily="34" charset="0"/>
                        </a:rPr>
                        <a:t>F1</a:t>
                      </a:r>
                      <a:endParaRPr lang="ko-KR" altLang="en-US" b="1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0.7708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0.4371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0.5578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0.7265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0.4120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0.5258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13.16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5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Experimental Result: Horizontal(1)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23528" y="1584790"/>
            <a:ext cx="8409796" cy="4936170"/>
            <a:chOff x="144016" y="1412776"/>
            <a:chExt cx="8409796" cy="49361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16" y="3284984"/>
              <a:ext cx="3635896" cy="272692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1412776"/>
              <a:ext cx="5061932" cy="4936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Experimental Result: Horizontal(2)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52552"/>
            <a:ext cx="3924244" cy="26174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63326"/>
            <a:ext cx="4824536" cy="47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Experimental Result:  Rotated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7584" y="1956048"/>
            <a:ext cx="7524328" cy="4621829"/>
            <a:chOff x="203078" y="1607485"/>
            <a:chExt cx="7524328" cy="462182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78" y="3370383"/>
              <a:ext cx="2784746" cy="238455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607485"/>
              <a:ext cx="4739582" cy="4621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6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772074"/>
              </p:ext>
            </p:extLst>
          </p:nvPr>
        </p:nvGraphicFramePr>
        <p:xfrm>
          <a:off x="395536" y="2863210"/>
          <a:ext cx="8352928" cy="37692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6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9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Helvetica" panose="020B0604020202030204" pitchFamily="34" charset="0"/>
                        </a:rPr>
                        <a:t>(Faster) R-CNN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SSD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YOLO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elvetica" panose="020B0604020202030204" pitchFamily="34" charset="0"/>
                        </a:rPr>
                        <a:t>Concept</a:t>
                      </a:r>
                      <a:endParaRPr lang="ko-KR" altLang="en-US" sz="1600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" panose="020B0604020202030204" pitchFamily="34" charset="0"/>
                        </a:rPr>
                        <a:t>Region proposal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" panose="020B0604020202030204" pitchFamily="34" charset="0"/>
                        </a:rPr>
                        <a:t>+ Classifier Network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Detect</a:t>
                      </a:r>
                      <a:r>
                        <a:rPr lang="en-US" altLang="ko-KR" baseline="0" dirty="0" smtClean="0">
                          <a:latin typeface="Helvetica" panose="020B0604020202030204" pitchFamily="34" charset="0"/>
                        </a:rPr>
                        <a:t> from multi-scale feature layers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" panose="020B0604020202030204" pitchFamily="34" charset="0"/>
                        </a:rPr>
                        <a:t>Regression prob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Helvetica" panose="020B0604020202030204" pitchFamily="34" charset="0"/>
                        </a:rPr>
                        <a:t>lem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" panose="020B0604020202030204" pitchFamily="34" charset="0"/>
                        </a:rPr>
                        <a:t>to separated boxes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elvetica" panose="020B0604020202030204" pitchFamily="34" charset="0"/>
                        </a:rPr>
                        <a:t>Accuracy</a:t>
                      </a:r>
                      <a:endParaRPr lang="ko-KR" altLang="en-US" sz="1600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Super high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High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Good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elvetica" panose="020B0604020202030204" pitchFamily="34" charset="0"/>
                        </a:rPr>
                        <a:t>Cost</a:t>
                      </a:r>
                      <a:endParaRPr lang="ko-KR" altLang="en-US" sz="1600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Helvetica" panose="020B0604020202030204" pitchFamily="34" charset="0"/>
                        </a:rPr>
                        <a:t>Time and memory consuming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F</a:t>
                      </a:r>
                      <a:r>
                        <a:rPr lang="en-US" altLang="ko-KR" baseline="0" dirty="0" smtClean="0">
                          <a:latin typeface="Helvetica" panose="020B0604020202030204" pitchFamily="34" charset="0"/>
                        </a:rPr>
                        <a:t>ast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Super</a:t>
                      </a:r>
                      <a:r>
                        <a:rPr lang="en-US" altLang="ko-KR" baseline="0" dirty="0" smtClean="0">
                          <a:latin typeface="Helvetica" panose="020B0604020202030204" pitchFamily="34" charset="0"/>
                        </a:rPr>
                        <a:t> fast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elvetica" panose="020B0604020202030204" pitchFamily="34" charset="0"/>
                        </a:rPr>
                        <a:t>Limitation</a:t>
                      </a:r>
                      <a:endParaRPr lang="ko-KR" altLang="en-US" sz="1600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E</a:t>
                      </a:r>
                      <a:r>
                        <a:rPr lang="en-US" altLang="ko-KR" baseline="0" dirty="0" smtClean="0">
                          <a:latin typeface="Helvetica" panose="020B0604020202030204" pitchFamily="34" charset="0"/>
                        </a:rPr>
                        <a:t>xpensive costs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elvetica" panose="020B0604020202030204" pitchFamily="34" charset="0"/>
                        </a:rPr>
                        <a:t>-</a:t>
                      </a:r>
                      <a:endParaRPr lang="ko-KR" altLang="en-US" dirty="0"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" panose="020B0604020202030204" pitchFamily="34" charset="0"/>
                        </a:rPr>
                        <a:t>Fails on tiny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Helvetica" panose="020B0604020202030204" pitchFamily="34" charset="0"/>
                        </a:rPr>
                        <a:t>or dense objects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3528" y="5997805"/>
            <a:ext cx="8496944" cy="860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26176" y="1268760"/>
            <a:ext cx="7809020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u="sng" dirty="0" smtClean="0"/>
              <a:t>Object Detection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400" dirty="0" smtClean="0"/>
              <a:t>Detecting objects of certain classes in digital images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36406" y="2257708"/>
            <a:ext cx="4339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u="sng" dirty="0">
                <a:latin typeface="Helvetica" panose="020B0604020202030204" pitchFamily="34" charset="0"/>
              </a:rPr>
              <a:t>3 Most Popular Methods</a:t>
            </a:r>
            <a:endParaRPr lang="en-US" altLang="ko-KR" sz="2800" dirty="0">
              <a:latin typeface="Helvetica" panose="020B0604020202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SSD: Single Shot </a:t>
            </a:r>
            <a:r>
              <a:rPr lang="en-US" altLang="ko-KR" sz="3600" dirty="0" err="1" smtClean="0"/>
              <a:t>Multibox</a:t>
            </a:r>
            <a:r>
              <a:rPr lang="en-US" altLang="ko-KR" sz="3600" dirty="0" smtClean="0"/>
              <a:t> Detector</a:t>
            </a:r>
            <a:endParaRPr lang="ko-KR" altLang="en-US" sz="3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707904" y="4308627"/>
            <a:ext cx="3008041" cy="861774"/>
            <a:chOff x="3707904" y="4079394"/>
            <a:chExt cx="3008041" cy="861774"/>
          </a:xfrm>
        </p:grpSpPr>
        <p:sp>
          <p:nvSpPr>
            <p:cNvPr id="4" name="TextBox 3"/>
            <p:cNvSpPr txBox="1"/>
            <p:nvPr/>
          </p:nvSpPr>
          <p:spPr>
            <a:xfrm>
              <a:off x="3707904" y="4079394"/>
              <a:ext cx="55976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b="1" dirty="0" smtClean="0">
                  <a:latin typeface="Helvetica" panose="020B0604020202030204" pitchFamily="34" charset="0"/>
                </a:rPr>
                <a:t>&gt;</a:t>
              </a:r>
              <a:endParaRPr lang="ko-KR" altLang="en-US" sz="5000" b="1" dirty="0">
                <a:latin typeface="Helvetica" panose="020B0604020202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6176" y="4079394"/>
              <a:ext cx="55976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b="1" dirty="0" smtClean="0">
                  <a:latin typeface="Helvetica" panose="020B0604020202030204" pitchFamily="34" charset="0"/>
                </a:rPr>
                <a:t>&gt;</a:t>
              </a:r>
              <a:endParaRPr lang="ko-KR" altLang="en-US" sz="5000" b="1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707904" y="5159514"/>
            <a:ext cx="3024336" cy="861774"/>
            <a:chOff x="3707904" y="4079394"/>
            <a:chExt cx="3024336" cy="861774"/>
          </a:xfrm>
        </p:grpSpPr>
        <p:sp>
          <p:nvSpPr>
            <p:cNvPr id="12" name="TextBox 11"/>
            <p:cNvSpPr txBox="1"/>
            <p:nvPr/>
          </p:nvSpPr>
          <p:spPr>
            <a:xfrm>
              <a:off x="3707904" y="4079394"/>
              <a:ext cx="55976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b="1" dirty="0">
                  <a:latin typeface="Helvetica" panose="020B0604020202030204" pitchFamily="34" charset="0"/>
                </a:rPr>
                <a:t>&lt;</a:t>
              </a:r>
              <a:endParaRPr lang="ko-KR" altLang="en-US" sz="5000" b="1" dirty="0">
                <a:latin typeface="Helvetica" panose="020B0604020202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471" y="4079394"/>
              <a:ext cx="55976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b="1" dirty="0" smtClean="0">
                  <a:latin typeface="Helvetica" panose="020B0604020202030204" pitchFamily="34" charset="0"/>
                </a:rPr>
                <a:t>&lt;</a:t>
              </a:r>
              <a:endParaRPr lang="ko-KR" altLang="en-US" sz="5000" b="1" dirty="0">
                <a:latin typeface="Helvetica" panose="020B0604020202030204" pitchFamily="34" charset="0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Experimental Result: Long &amp; Dense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82224" y="1484784"/>
            <a:ext cx="7863164" cy="5604017"/>
            <a:chOff x="871176" y="1179344"/>
            <a:chExt cx="7863164" cy="560401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76" y="3284984"/>
              <a:ext cx="2355726" cy="314096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1179344"/>
              <a:ext cx="5674508" cy="5604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Experimental Result: Too Long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4925486" cy="4803114"/>
          </a:xfrm>
        </p:spPr>
      </p:pic>
      <p:sp>
        <p:nvSpPr>
          <p:cNvPr id="5" name="직사각형 4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Experimental Result: Multi lingual(1)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44251" y="2060848"/>
            <a:ext cx="8230793" cy="4410023"/>
            <a:chOff x="-444957" y="1194345"/>
            <a:chExt cx="8230793" cy="441002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4957" y="1406121"/>
              <a:ext cx="3924437" cy="392443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456" y="1194345"/>
              <a:ext cx="4522380" cy="4410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3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Experimental Result: Multi lingual(2)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05064"/>
            <a:ext cx="3450101" cy="2300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711932"/>
            <a:ext cx="5112721" cy="49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/>
              <a:t>SSD: Single Shot </a:t>
            </a:r>
            <a:r>
              <a:rPr lang="en-US" altLang="ko-KR" sz="2000" dirty="0" err="1"/>
              <a:t>MultiBox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Detector - https</a:t>
            </a:r>
            <a:r>
              <a:rPr lang="en-US" altLang="ko-KR" sz="2000" dirty="0"/>
              <a:t>://</a:t>
            </a:r>
            <a:r>
              <a:rPr lang="en-US" altLang="ko-KR" sz="2000" dirty="0" smtClean="0"/>
              <a:t>arxiv.org/abs/1512.02325</a:t>
            </a:r>
            <a:endParaRPr lang="en-US" altLang="ko-KR" sz="2000" dirty="0" smtClean="0">
              <a:hlinkClick r:id="rId2"/>
            </a:endParaRPr>
          </a:p>
          <a:p>
            <a:r>
              <a:rPr lang="en-US" altLang="ko-KR" sz="2000" dirty="0" err="1"/>
              <a:t>TextBoxes</a:t>
            </a:r>
            <a:r>
              <a:rPr lang="en-US" altLang="ko-KR" sz="2000" dirty="0"/>
              <a:t>++: A Single-Shot Oriented Scene </a:t>
            </a:r>
            <a:r>
              <a:rPr lang="en-US" altLang="ko-KR" sz="2000" dirty="0" smtClean="0"/>
              <a:t>Text Detector - https</a:t>
            </a:r>
            <a:r>
              <a:rPr lang="en-US" altLang="ko-KR" sz="2000" dirty="0"/>
              <a:t>://</a:t>
            </a:r>
            <a:r>
              <a:rPr lang="en-US" altLang="ko-KR" sz="2000" dirty="0" smtClean="0"/>
              <a:t>arxiv.org/pdf/1801.02765</a:t>
            </a:r>
          </a:p>
          <a:p>
            <a:r>
              <a:rPr lang="en-US" altLang="ko-KR" sz="2000" dirty="0" smtClean="0"/>
              <a:t>Focal Loss for Dense Object Detection -  https://arxiv.org/abs/1708.02002</a:t>
            </a:r>
          </a:p>
          <a:p>
            <a:r>
              <a:rPr lang="en-US" altLang="ko-KR" sz="2000" dirty="0" err="1" smtClean="0"/>
              <a:t>TextBoxes</a:t>
            </a:r>
            <a:r>
              <a:rPr lang="en-US" altLang="ko-KR" sz="2000" dirty="0" smtClean="0"/>
              <a:t>++ code - </a:t>
            </a:r>
            <a:r>
              <a:rPr lang="en-US" altLang="ko-KR" sz="2000" dirty="0" smtClean="0">
                <a:hlinkClick r:id="rId3"/>
              </a:rPr>
              <a:t>https://github.com/mvoelk/ssd_detectors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372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9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5997805"/>
            <a:ext cx="8496944" cy="860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SSD: Single Shot </a:t>
            </a:r>
            <a:r>
              <a:rPr lang="en-US" altLang="ko-KR" sz="3600" dirty="0" err="1" smtClean="0"/>
              <a:t>Multibox</a:t>
            </a:r>
            <a:r>
              <a:rPr lang="en-US" altLang="ko-KR" sz="3600" dirty="0" smtClean="0"/>
              <a:t> Detector</a:t>
            </a:r>
            <a:endParaRPr lang="ko-KR" altLang="en-US" sz="36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42983"/>
            <a:ext cx="6336704" cy="388843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직사각형 14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8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SSD: Model Description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2784" y="1772816"/>
            <a:ext cx="1314660" cy="110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Input</a:t>
            </a:r>
          </a:p>
          <a:p>
            <a:pPr algn="ctr"/>
            <a:r>
              <a:rPr lang="en-US" altLang="ko-KR" dirty="0" smtClean="0">
                <a:latin typeface="Helvetica" panose="020B0604020202030204" pitchFamily="34" charset="0"/>
              </a:rPr>
              <a:t>300x300x3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99592" y="2326090"/>
            <a:ext cx="7589314" cy="2111021"/>
            <a:chOff x="899592" y="1985889"/>
            <a:chExt cx="7589314" cy="2276385"/>
          </a:xfrm>
        </p:grpSpPr>
        <p:sp>
          <p:nvSpPr>
            <p:cNvPr id="5" name="직사각형 4"/>
            <p:cNvSpPr/>
            <p:nvPr/>
          </p:nvSpPr>
          <p:spPr>
            <a:xfrm>
              <a:off x="899592" y="2852936"/>
              <a:ext cx="1152128" cy="11521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38x38</a:t>
              </a:r>
            </a:p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x512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88770" y="3068960"/>
              <a:ext cx="1009769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19x19</a:t>
              </a:r>
            </a:p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x1024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36337" y="3230937"/>
              <a:ext cx="765533" cy="7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Helvetica" panose="020B0604020202030204" pitchFamily="34" charset="0"/>
                </a:rPr>
                <a:t>10x10x512</a:t>
              </a:r>
              <a:endParaRPr lang="ko-KR" altLang="en-US" sz="1600" dirty="0">
                <a:latin typeface="Helvetica" panose="020B060402020203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82729" y="3306303"/>
              <a:ext cx="648000" cy="698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Helvetica" panose="020B0604020202030204" pitchFamily="34" charset="0"/>
                </a:rPr>
                <a:t>5x5x</a:t>
              </a:r>
            </a:p>
            <a:p>
              <a:pPr algn="ctr"/>
              <a:r>
                <a:rPr lang="en-US" altLang="ko-KR" sz="1600" dirty="0" smtClean="0">
                  <a:latin typeface="Helvetica" panose="020B0604020202030204" pitchFamily="34" charset="0"/>
                </a:rPr>
                <a:t>256</a:t>
              </a:r>
              <a:endParaRPr lang="ko-KR" altLang="en-US" sz="1600" dirty="0">
                <a:latin typeface="Helvetica" panose="020B060402020203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58301" y="3414881"/>
              <a:ext cx="540000" cy="582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latin typeface="Helvetica" panose="020B0604020202030204" pitchFamily="34" charset="0"/>
                </a:rPr>
                <a:t>3x3x</a:t>
              </a:r>
            </a:p>
            <a:p>
              <a:pPr algn="ctr"/>
              <a:r>
                <a:rPr lang="en-US" altLang="ko-KR" sz="1050" dirty="0" smtClean="0">
                  <a:latin typeface="Helvetica" panose="020B0604020202030204" pitchFamily="34" charset="0"/>
                </a:rPr>
                <a:t>256</a:t>
              </a:r>
              <a:endParaRPr lang="ko-KR" altLang="en-US" sz="1050" dirty="0">
                <a:latin typeface="Helvetica" panose="020B060402020203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20906" y="3500403"/>
              <a:ext cx="468000" cy="504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latin typeface="Helvetica" panose="020B0604020202030204" pitchFamily="34" charset="0"/>
                </a:rPr>
                <a:t>1x1x</a:t>
              </a:r>
            </a:p>
            <a:p>
              <a:pPr algn="ctr"/>
              <a:r>
                <a:rPr lang="en-US" altLang="ko-KR" sz="900" dirty="0" smtClean="0">
                  <a:latin typeface="Helvetica" panose="020B0604020202030204" pitchFamily="34" charset="0"/>
                </a:rPr>
                <a:t>256</a:t>
              </a:r>
              <a:endParaRPr lang="ko-KR" altLang="en-US" sz="900" dirty="0">
                <a:latin typeface="Helvetica" panose="020B0604020202030204" pitchFamily="34" charset="0"/>
              </a:endParaRPr>
            </a:p>
          </p:txBody>
        </p:sp>
        <p:cxnSp>
          <p:nvCxnSpPr>
            <p:cNvPr id="25" name="꺾인 연결선 24"/>
            <p:cNvCxnSpPr>
              <a:stCxn id="4" idx="3"/>
              <a:endCxn id="5" idx="0"/>
            </p:cNvCxnSpPr>
            <p:nvPr/>
          </p:nvCxnSpPr>
          <p:spPr>
            <a:xfrm flipH="1">
              <a:off x="1475656" y="1985889"/>
              <a:ext cx="781788" cy="867047"/>
            </a:xfrm>
            <a:prstGeom prst="bentConnector4">
              <a:avLst>
                <a:gd name="adj1" fmla="val -29241"/>
                <a:gd name="adj2" fmla="val 8440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2258218" y="2007224"/>
              <a:ext cx="1449686" cy="7020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VGG up to Conv 4_3</a:t>
              </a:r>
              <a:endParaRPr lang="ko-KR" altLang="en-US" sz="14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2123728" y="3857105"/>
              <a:ext cx="31802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3590978" y="3848628"/>
              <a:ext cx="354073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4971297" y="3857105"/>
              <a:ext cx="37380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6300192" y="3857105"/>
              <a:ext cx="44264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7483732" y="3857105"/>
              <a:ext cx="40063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1674662" y="3911235"/>
              <a:ext cx="1230880" cy="35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VGG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up to fc7</a:t>
              </a:r>
              <a:endParaRPr lang="ko-KR" altLang="en-US" sz="12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275856" y="3794158"/>
              <a:ext cx="939326" cy="35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4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44008" y="3794158"/>
              <a:ext cx="939326" cy="35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4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008938" y="3794158"/>
              <a:ext cx="939326" cy="35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4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164288" y="3794158"/>
              <a:ext cx="939326" cy="35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4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4087" y="4077072"/>
            <a:ext cx="8386207" cy="698217"/>
            <a:chOff x="204087" y="3952880"/>
            <a:chExt cx="8386207" cy="816319"/>
          </a:xfrm>
        </p:grpSpPr>
        <p:cxnSp>
          <p:nvCxnSpPr>
            <p:cNvPr id="66" name="직선 화살표 연결선 65"/>
            <p:cNvCxnSpPr/>
            <p:nvPr/>
          </p:nvCxnSpPr>
          <p:spPr>
            <a:xfrm>
              <a:off x="1586081" y="4142263"/>
              <a:ext cx="0" cy="4669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 rot="5400000">
              <a:off x="1331592" y="4153178"/>
              <a:ext cx="816316" cy="41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2942753" y="4142264"/>
              <a:ext cx="0" cy="4669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 rot="5400000">
              <a:off x="2688427" y="4153178"/>
              <a:ext cx="816316" cy="41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4401047" y="4142265"/>
              <a:ext cx="0" cy="4669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 rot="5400000">
              <a:off x="4185852" y="4153179"/>
              <a:ext cx="816316" cy="41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5850326" y="4142266"/>
              <a:ext cx="0" cy="4669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 rot="5400000">
              <a:off x="5595838" y="4153179"/>
              <a:ext cx="816315" cy="41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7068328" y="4142267"/>
              <a:ext cx="0" cy="4669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 rot="5400000">
              <a:off x="6813840" y="4153179"/>
              <a:ext cx="816316" cy="41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8228765" y="4142269"/>
              <a:ext cx="0" cy="4669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 rot="5400000">
              <a:off x="7974277" y="4153181"/>
              <a:ext cx="816316" cy="41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04087" y="4121256"/>
              <a:ext cx="1098254" cy="416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Helvetica" panose="020B0604020202030204" pitchFamily="34" charset="0"/>
                </a:rPr>
                <a:t>Output</a:t>
              </a:r>
            </a:p>
            <a:p>
              <a:pPr algn="ctr"/>
              <a:r>
                <a:rPr lang="en-US" altLang="ko-KR" sz="1400" dirty="0" smtClean="0">
                  <a:latin typeface="Helvetica" panose="020B0604020202030204" pitchFamily="34" charset="0"/>
                </a:rPr>
                <a:t>Layers</a:t>
              </a:r>
              <a:endParaRPr lang="ko-KR" altLang="en-US" sz="1400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4668328"/>
            <a:ext cx="8845873" cy="433640"/>
            <a:chOff x="1" y="4668328"/>
            <a:chExt cx="8845873" cy="433640"/>
          </a:xfrm>
        </p:grpSpPr>
        <p:sp>
          <p:nvSpPr>
            <p:cNvPr id="115" name="직사각형 114"/>
            <p:cNvSpPr/>
            <p:nvPr/>
          </p:nvSpPr>
          <p:spPr>
            <a:xfrm>
              <a:off x="953466" y="4668328"/>
              <a:ext cx="1098254" cy="416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38x38x4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393626" y="4668328"/>
              <a:ext cx="1098254" cy="416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19x19x6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851920" y="4668328"/>
              <a:ext cx="1098254" cy="416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10x10x6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73946" y="4668328"/>
              <a:ext cx="1098254" cy="416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Helvetica" panose="020B0604020202030204" pitchFamily="34" charset="0"/>
                </a:rPr>
                <a:t>5x5x6</a:t>
              </a:r>
              <a:endParaRPr lang="ko-KR" altLang="en-US" sz="2000" dirty="0">
                <a:latin typeface="Helvetica" panose="020B0604020202030204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516216" y="4668328"/>
              <a:ext cx="1098254" cy="416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Helvetica" panose="020B0604020202030204" pitchFamily="34" charset="0"/>
                </a:rPr>
                <a:t>3x3x4</a:t>
              </a:r>
              <a:endParaRPr lang="ko-KR" altLang="en-US" sz="2000" dirty="0">
                <a:latin typeface="Helvetica" panose="020B0604020202030204" pitchFamily="34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7747620" y="4668328"/>
              <a:ext cx="1098254" cy="416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Helvetica" panose="020B0604020202030204" pitchFamily="34" charset="0"/>
                </a:rPr>
                <a:t>1x1x4</a:t>
              </a:r>
              <a:endParaRPr lang="ko-KR" altLang="en-US" sz="2000" dirty="0">
                <a:latin typeface="Helvetica" panose="020B0604020202030204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" y="4685112"/>
              <a:ext cx="925346" cy="416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# Predict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Boxes</a:t>
              </a:r>
              <a:endParaRPr lang="ko-KR" altLang="en-US" sz="14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5148064" y="3330484"/>
            <a:ext cx="1292922" cy="189872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53214" y="5229200"/>
            <a:ext cx="8211273" cy="1439849"/>
            <a:chOff x="753214" y="5229200"/>
            <a:chExt cx="8211273" cy="1439849"/>
          </a:xfrm>
        </p:grpSpPr>
        <p:sp>
          <p:nvSpPr>
            <p:cNvPr id="131" name="직사각형 130"/>
            <p:cNvSpPr/>
            <p:nvPr/>
          </p:nvSpPr>
          <p:spPr>
            <a:xfrm>
              <a:off x="753214" y="5553236"/>
              <a:ext cx="8211273" cy="324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Non-Maximum Suppression</a:t>
              </a:r>
              <a:endParaRPr lang="ko-KR" altLang="en-US" sz="20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156" name="직선 화살표 연결선 155"/>
            <p:cNvCxnSpPr/>
            <p:nvPr/>
          </p:nvCxnSpPr>
          <p:spPr>
            <a:xfrm>
              <a:off x="1586081" y="5229200"/>
              <a:ext cx="0" cy="24220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/>
            <p:nvPr/>
          </p:nvCxnSpPr>
          <p:spPr>
            <a:xfrm>
              <a:off x="2942753" y="5229201"/>
              <a:ext cx="0" cy="24220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/>
            <p:nvPr/>
          </p:nvCxnSpPr>
          <p:spPr>
            <a:xfrm>
              <a:off x="4401047" y="5229201"/>
              <a:ext cx="0" cy="24220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>
              <a:off x="5769199" y="5229202"/>
              <a:ext cx="0" cy="24220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>
              <a:off x="7068328" y="5229202"/>
              <a:ext cx="0" cy="24220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/>
            <p:nvPr/>
          </p:nvCxnSpPr>
          <p:spPr>
            <a:xfrm>
              <a:off x="8228765" y="5229203"/>
              <a:ext cx="0" cy="24220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3745517" y="6309009"/>
              <a:ext cx="1969491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Helvetica" panose="020B0604020202030204" pitchFamily="34" charset="0"/>
                </a:rPr>
                <a:t>Output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4735320" y="5965603"/>
              <a:ext cx="0" cy="27170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3590978" y="1889283"/>
            <a:ext cx="5445518" cy="1240870"/>
          </a:xfrm>
        </p:spPr>
        <p:txBody>
          <a:bodyPr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US" altLang="ko-KR" sz="1800" dirty="0" smtClean="0"/>
              <a:t> Get multi-scale </a:t>
            </a:r>
            <a:r>
              <a:rPr lang="en-US" altLang="ko-KR" sz="1800" b="1" dirty="0" smtClean="0"/>
              <a:t>feature maps</a:t>
            </a:r>
            <a:r>
              <a:rPr lang="en-US" altLang="ko-KR" sz="1800" dirty="0" smtClean="0"/>
              <a:t> from VGG16</a:t>
            </a:r>
          </a:p>
          <a:p>
            <a:pPr marL="266700" indent="-266700">
              <a:buFont typeface="+mj-lt"/>
              <a:buAutoNum type="arabicPeriod"/>
            </a:pPr>
            <a:r>
              <a:rPr lang="en-US" altLang="ko-KR" sz="1800" dirty="0" smtClean="0"/>
              <a:t> Predict </a:t>
            </a:r>
            <a:r>
              <a:rPr lang="en-US" altLang="ko-KR" sz="1800" b="1" dirty="0" smtClean="0"/>
              <a:t>predict</a:t>
            </a:r>
            <a:r>
              <a:rPr lang="en-US" altLang="ko-KR" sz="1800" b="1" dirty="0"/>
              <a:t>-</a:t>
            </a:r>
            <a:r>
              <a:rPr lang="en-US" altLang="ko-KR" sz="1800" b="1" dirty="0" smtClean="0"/>
              <a:t>boxes </a:t>
            </a:r>
            <a:r>
              <a:rPr lang="en-US" altLang="ko-KR" sz="1800" dirty="0" smtClean="0"/>
              <a:t>from each layer</a:t>
            </a:r>
            <a:endParaRPr lang="en-US" altLang="ko-KR" sz="1800" b="1" dirty="0" smtClean="0"/>
          </a:p>
          <a:p>
            <a:pPr marL="266700" indent="-266700">
              <a:buFont typeface="+mj-lt"/>
              <a:buAutoNum type="arabicPeriod"/>
            </a:pP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Merge </a:t>
            </a:r>
            <a:r>
              <a:rPr lang="en-US" altLang="ko-KR" sz="1800" dirty="0" smtClean="0"/>
              <a:t>the predict boxes by NMS</a:t>
            </a:r>
          </a:p>
          <a:p>
            <a:pPr marL="266700" indent="-266700"/>
            <a:endParaRPr lang="en-US" altLang="ko-KR" sz="1800" b="1" dirty="0"/>
          </a:p>
        </p:txBody>
      </p:sp>
      <p:sp>
        <p:nvSpPr>
          <p:cNvPr id="61" name="직사각형 60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4" grpId="0" animBg="1"/>
      <p:bldP spid="6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SSD: Output Layer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3448" y="2063559"/>
            <a:ext cx="3781833" cy="3576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58485" y="2409092"/>
            <a:ext cx="3108455" cy="2944527"/>
            <a:chOff x="1058485" y="2409092"/>
            <a:chExt cx="3108455" cy="2944527"/>
          </a:xfrm>
        </p:grpSpPr>
        <p:sp>
          <p:nvSpPr>
            <p:cNvPr id="5" name="타원 4"/>
            <p:cNvSpPr/>
            <p:nvPr/>
          </p:nvSpPr>
          <p:spPr>
            <a:xfrm>
              <a:off x="1058485" y="240909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803175" y="240909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547863" y="240909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3292553" y="240909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037243" y="240909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058485" y="3112799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803175" y="3112799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547863" y="3112799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292553" y="3112799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037243" y="3112799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058485" y="38165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803175" y="38165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47863" y="38165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292553" y="38165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037243" y="3816505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1058485" y="452021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1803175" y="452021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547863" y="452021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3292553" y="452021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4037243" y="452021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58485" y="522392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1803175" y="522392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2547863" y="522392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92553" y="522392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037243" y="5223922"/>
              <a:ext cx="129697" cy="1296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5874060" y="1988840"/>
            <a:ext cx="2435905" cy="1385433"/>
            <a:chOff x="5874060" y="1814981"/>
            <a:chExt cx="2435905" cy="1385433"/>
          </a:xfrm>
        </p:grpSpPr>
        <p:sp>
          <p:nvSpPr>
            <p:cNvPr id="31" name="직사각형 30"/>
            <p:cNvSpPr/>
            <p:nvPr/>
          </p:nvSpPr>
          <p:spPr>
            <a:xfrm>
              <a:off x="6098468" y="1814981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6460" y="1886989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46068" y="1958997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74060" y="2020731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14546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814546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814546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814546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04971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132365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59758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587152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814546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53265" y="283108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5x5x256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1294404" y="2557342"/>
            <a:ext cx="1147238" cy="1250076"/>
            <a:chOff x="1457127" y="2564693"/>
            <a:chExt cx="1147238" cy="1250076"/>
          </a:xfrm>
        </p:grpSpPr>
        <p:sp>
          <p:nvSpPr>
            <p:cNvPr id="67" name="직사각형 66"/>
            <p:cNvSpPr/>
            <p:nvPr/>
          </p:nvSpPr>
          <p:spPr>
            <a:xfrm>
              <a:off x="1457127" y="3042589"/>
              <a:ext cx="1147238" cy="294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546753" y="2929931"/>
              <a:ext cx="967986" cy="5101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07511" y="2831081"/>
              <a:ext cx="846470" cy="71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678540" y="2744693"/>
              <a:ext cx="724958" cy="890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726473" y="2654693"/>
              <a:ext cx="628736" cy="1070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808395" y="2564693"/>
              <a:ext cx="464892" cy="1250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53345" y="4055579"/>
            <a:ext cx="1008112" cy="1058962"/>
            <a:chOff x="2853345" y="4055579"/>
            <a:chExt cx="1008112" cy="1058962"/>
          </a:xfrm>
        </p:grpSpPr>
        <p:sp>
          <p:nvSpPr>
            <p:cNvPr id="132" name="직사각형 131"/>
            <p:cNvSpPr/>
            <p:nvPr/>
          </p:nvSpPr>
          <p:spPr>
            <a:xfrm>
              <a:off x="2977018" y="4199595"/>
              <a:ext cx="760766" cy="770930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3089712" y="4055579"/>
              <a:ext cx="535378" cy="1058962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853345" y="4333032"/>
              <a:ext cx="1008112" cy="504056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7" name="내용 개체 틀 2"/>
          <p:cNvSpPr>
            <a:spLocks noGrp="1"/>
          </p:cNvSpPr>
          <p:nvPr>
            <p:ph idx="1"/>
          </p:nvPr>
        </p:nvSpPr>
        <p:spPr>
          <a:xfrm>
            <a:off x="4716016" y="3386835"/>
            <a:ext cx="4427984" cy="20650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Default Boxes</a:t>
            </a:r>
          </a:p>
          <a:p>
            <a:pPr marL="174625" indent="-174625"/>
            <a:r>
              <a:rPr lang="en-US" altLang="ko-KR" sz="1800" dirty="0" smtClean="0"/>
              <a:t>Determined by the model structure</a:t>
            </a:r>
          </a:p>
          <a:p>
            <a:pPr marL="174625" indent="-174625"/>
            <a:r>
              <a:rPr lang="en-US" altLang="ko-KR" sz="1800" dirty="0" smtClean="0"/>
              <a:t>Each default box predicts a </a:t>
            </a:r>
            <a:r>
              <a:rPr lang="en-US" altLang="ko-KR" sz="1800" b="1" dirty="0" smtClean="0"/>
              <a:t>nearby predict-box</a:t>
            </a:r>
          </a:p>
          <a:p>
            <a:pPr marL="174625" indent="-174625"/>
            <a:r>
              <a:rPr lang="en-US" altLang="ko-KR" sz="1800" dirty="0"/>
              <a:t>(# aspect </a:t>
            </a:r>
            <a:r>
              <a:rPr lang="en-US" altLang="ko-KR" sz="1800" dirty="0" smtClean="0"/>
              <a:t>ratio) x (feature </a:t>
            </a:r>
            <a:r>
              <a:rPr lang="en-US" altLang="ko-KR" sz="1800" dirty="0"/>
              <a:t>map size) many default boxes</a:t>
            </a:r>
          </a:p>
          <a:p>
            <a:pPr marL="174625" indent="-174625"/>
            <a:endParaRPr lang="en-US" altLang="ko-KR" sz="1800" dirty="0" smtClean="0">
              <a:solidFill>
                <a:srgbClr val="00B050"/>
              </a:solidFill>
            </a:endParaRPr>
          </a:p>
        </p:txBody>
      </p:sp>
      <p:sp>
        <p:nvSpPr>
          <p:cNvPr id="75" name="내용 개체 틀 2"/>
          <p:cNvSpPr txBox="1">
            <a:spLocks/>
          </p:cNvSpPr>
          <p:nvPr/>
        </p:nvSpPr>
        <p:spPr>
          <a:xfrm>
            <a:off x="2706695" y="5585931"/>
            <a:ext cx="1590007" cy="435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Helvetica" panose="020B0604020202030204" pitchFamily="34" charset="0"/>
              <a:buChar char="−"/>
              <a:defRPr sz="28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2pPr>
            <a:lvl3pPr marL="1371600" indent="-457200" algn="l" defTabSz="914400" rtl="0" eaLnBrk="1" latinLnBrk="1" hangingPunct="1">
              <a:spcBef>
                <a:spcPct val="20000"/>
              </a:spcBef>
              <a:buFont typeface="Helvetica" panose="020B060402020203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Input image</a:t>
            </a:r>
            <a:endParaRPr lang="en-US" altLang="ko-KR" sz="2000" b="1" dirty="0"/>
          </a:p>
        </p:txBody>
      </p:sp>
      <p:grpSp>
        <p:nvGrpSpPr>
          <p:cNvPr id="62" name="그룹 61"/>
          <p:cNvGrpSpPr/>
          <p:nvPr/>
        </p:nvGrpSpPr>
        <p:grpSpPr>
          <a:xfrm>
            <a:off x="7308304" y="2195082"/>
            <a:ext cx="637554" cy="325538"/>
            <a:chOff x="7452320" y="2707038"/>
            <a:chExt cx="637554" cy="325538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7627074" y="2757552"/>
              <a:ext cx="354073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7452320" y="2707038"/>
              <a:ext cx="637554" cy="325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Conv</a:t>
              </a:r>
              <a:endParaRPr lang="ko-KR" altLang="en-US" sz="1400" dirty="0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945858" y="2018683"/>
            <a:ext cx="1055349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5x5x6</a:t>
            </a:r>
            <a:br>
              <a:rPr lang="en-US" altLang="ko-KR" dirty="0" smtClean="0"/>
            </a:br>
            <a:r>
              <a:rPr lang="en-US" altLang="ko-KR" dirty="0" smtClean="0"/>
              <a:t>Predict Boxes</a:t>
            </a:r>
            <a:endParaRPr lang="ko-KR" altLang="en-US" dirty="0"/>
          </a:p>
        </p:txBody>
      </p:sp>
      <p:sp>
        <p:nvSpPr>
          <p:cNvPr id="79" name="내용 개체 틀 2"/>
          <p:cNvSpPr txBox="1">
            <a:spLocks/>
          </p:cNvSpPr>
          <p:nvPr/>
        </p:nvSpPr>
        <p:spPr>
          <a:xfrm>
            <a:off x="2267744" y="3340575"/>
            <a:ext cx="1639808" cy="391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Helvetica" panose="020B0604020202030204" pitchFamily="34" charset="0"/>
              <a:buChar char="−"/>
              <a:defRPr sz="28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2pPr>
            <a:lvl3pPr marL="1371600" indent="-457200" algn="l" defTabSz="914400" rtl="0" eaLnBrk="1" latinLnBrk="1" hangingPunct="1">
              <a:spcBef>
                <a:spcPct val="20000"/>
              </a:spcBef>
              <a:buFont typeface="Helvetica" panose="020B060402020203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" panose="020B0604020202030204" pitchFamily="34" charset="0"/>
                <a:ea typeface="한컴 윤고딕 230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Default boxes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16016" y="5589240"/>
            <a:ext cx="442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</a:rPr>
              <a:t>Predict Boxes</a:t>
            </a:r>
            <a:endParaRPr lang="en-US" altLang="ko-KR" sz="2000" b="1" dirty="0">
              <a:latin typeface="Helvetica" panose="020B0604020202030204" pitchFamily="34" charset="0"/>
            </a:endParaRP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altLang="ko-KR" dirty="0">
                <a:latin typeface="Helvetica" panose="020B0604020202030204" pitchFamily="34" charset="0"/>
              </a:rPr>
              <a:t>4 offsets relative </a:t>
            </a:r>
            <a:r>
              <a:rPr lang="en-US" altLang="ko-KR" dirty="0" smtClean="0">
                <a:latin typeface="Helvetica" panose="020B0604020202030204" pitchFamily="34" charset="0"/>
              </a:rPr>
              <a:t>to the </a:t>
            </a:r>
            <a:r>
              <a:rPr lang="en-US" altLang="ko-KR" dirty="0">
                <a:latin typeface="Helvetica" panose="020B0604020202030204" pitchFamily="34" charset="0"/>
              </a:rPr>
              <a:t>corresponding default box + class scores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6994767" y="5229200"/>
            <a:ext cx="1825705" cy="648051"/>
            <a:chOff x="6994767" y="5259064"/>
            <a:chExt cx="1825705" cy="648051"/>
          </a:xfrm>
        </p:grpSpPr>
        <p:grpSp>
          <p:nvGrpSpPr>
            <p:cNvPr id="80" name="그룹 79"/>
            <p:cNvGrpSpPr/>
            <p:nvPr/>
          </p:nvGrpSpPr>
          <p:grpSpPr>
            <a:xfrm>
              <a:off x="6994767" y="5658697"/>
              <a:ext cx="1825705" cy="248418"/>
              <a:chOff x="7014138" y="6334674"/>
              <a:chExt cx="1825705" cy="24841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7014138" y="6403092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241532" y="6403092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468925" y="6403092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696319" y="6403092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988892" y="6403092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432449" y="6403092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8659843" y="6403092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8220212" y="6334674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…</a:t>
                </a:r>
                <a:endParaRPr lang="ko-KR" altLang="en-US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7650045" y="5259064"/>
              <a:ext cx="619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elvetica" panose="020B0604020202030204" pitchFamily="34" charset="0"/>
                </a:rPr>
                <a:t>4+c</a:t>
              </a:r>
              <a:endParaRPr lang="ko-KR" altLang="en-US" sz="1600" dirty="0">
                <a:latin typeface="Helvetica" panose="020B0604020202030204" pitchFamily="34" charset="0"/>
              </a:endParaRPr>
            </a:p>
          </p:txBody>
        </p:sp>
        <p:sp>
          <p:nvSpPr>
            <p:cNvPr id="92" name="오른쪽 중괄호 91"/>
            <p:cNvSpPr/>
            <p:nvPr/>
          </p:nvSpPr>
          <p:spPr>
            <a:xfrm rot="5400000" flipH="1">
              <a:off x="7829293" y="4698279"/>
              <a:ext cx="163855" cy="1818499"/>
            </a:xfrm>
            <a:prstGeom prst="rightBrace">
              <a:avLst>
                <a:gd name="adj1" fmla="val 8333"/>
                <a:gd name="adj2" fmla="val 495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5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/>
      <p:bldP spid="79" grpId="0" build="p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3448" y="2060848"/>
            <a:ext cx="3781833" cy="3576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1058485" y="2409092"/>
            <a:ext cx="3108455" cy="2944527"/>
            <a:chOff x="1058485" y="2409092"/>
            <a:chExt cx="3108455" cy="2944527"/>
          </a:xfrm>
          <a:solidFill>
            <a:schemeClr val="bg1">
              <a:lumMod val="85000"/>
            </a:schemeClr>
          </a:solidFill>
        </p:grpSpPr>
        <p:sp>
          <p:nvSpPr>
            <p:cNvPr id="156" name="타원 155"/>
            <p:cNvSpPr/>
            <p:nvPr/>
          </p:nvSpPr>
          <p:spPr>
            <a:xfrm>
              <a:off x="1058485" y="240909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1803175" y="240909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2547863" y="240909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3292553" y="240909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4037243" y="240909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1058485" y="3112799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1803175" y="3112799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2547863" y="3112799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3292553" y="3112799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037243" y="3112799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1058485" y="38165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1803175" y="38165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2547863" y="38165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3292553" y="38165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4037243" y="3816505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1058485" y="452021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1803175" y="452021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2547863" y="452021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3292553" y="452021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037243" y="452021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1058485" y="522392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1803175" y="522392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2547863" y="522392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3292553" y="522392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타원 180"/>
            <p:cNvSpPr/>
            <p:nvPr/>
          </p:nvSpPr>
          <p:spPr>
            <a:xfrm>
              <a:off x="4037243" y="5223922"/>
              <a:ext cx="129697" cy="1296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SSD: Output Layer</a:t>
            </a:r>
            <a:endParaRPr lang="ko-KR" altLang="en-US" dirty="0"/>
          </a:p>
        </p:txBody>
      </p:sp>
      <p:grpSp>
        <p:nvGrpSpPr>
          <p:cNvPr id="166" name="그룹 165"/>
          <p:cNvGrpSpPr/>
          <p:nvPr/>
        </p:nvGrpSpPr>
        <p:grpSpPr>
          <a:xfrm>
            <a:off x="5874060" y="1988840"/>
            <a:ext cx="2470817" cy="1361350"/>
            <a:chOff x="5874060" y="1814981"/>
            <a:chExt cx="2470817" cy="1361350"/>
          </a:xfrm>
        </p:grpSpPr>
        <p:sp>
          <p:nvSpPr>
            <p:cNvPr id="31" name="직사각형 30"/>
            <p:cNvSpPr/>
            <p:nvPr/>
          </p:nvSpPr>
          <p:spPr>
            <a:xfrm>
              <a:off x="6098468" y="1814981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6460" y="1886989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46068" y="1958997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74060" y="2020731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14546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814546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814546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814546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04971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132365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59758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587152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814546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88177" y="22394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5x5x256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2853345" y="4330321"/>
            <a:ext cx="1008112" cy="50405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948321" y="5747142"/>
            <a:ext cx="16425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elvetica" panose="020B0604020202030204" pitchFamily="34" charset="0"/>
              </a:rPr>
              <a:t>dx, </a:t>
            </a:r>
            <a:r>
              <a:rPr lang="en-US" altLang="ko-KR" dirty="0" err="1" smtClean="0">
                <a:latin typeface="Helvetica" panose="020B0604020202030204" pitchFamily="34" charset="0"/>
              </a:rPr>
              <a:t>dy</a:t>
            </a:r>
            <a:r>
              <a:rPr lang="en-US" altLang="ko-KR" dirty="0" smtClean="0">
                <a:latin typeface="Helvetica" panose="020B0604020202030204" pitchFamily="34" charset="0"/>
              </a:rPr>
              <a:t>, </a:t>
            </a:r>
            <a:r>
              <a:rPr lang="en-US" altLang="ko-KR" dirty="0" err="1" smtClean="0">
                <a:latin typeface="Helvetica" panose="020B0604020202030204" pitchFamily="34" charset="0"/>
              </a:rPr>
              <a:t>dw</a:t>
            </a:r>
            <a:r>
              <a:rPr lang="en-US" altLang="ko-KR" dirty="0" smtClean="0">
                <a:latin typeface="Helvetica" panose="020B0604020202030204" pitchFamily="34" charset="0"/>
              </a:rPr>
              <a:t>, dh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80821" y="5747226"/>
            <a:ext cx="14542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elvetica" panose="020B0604020202030204" pitchFamily="34" charset="0"/>
              </a:rPr>
              <a:t>class scores</a:t>
            </a:r>
            <a:endParaRPr lang="ko-KR" altLang="en-US" dirty="0">
              <a:latin typeface="Helvetica" panose="020B060402020203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514052" y="3429000"/>
            <a:ext cx="2041593" cy="660787"/>
            <a:chOff x="6523466" y="3612470"/>
            <a:chExt cx="2041593" cy="660787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523466" y="3710939"/>
              <a:ext cx="0" cy="5623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777390" y="3612470"/>
              <a:ext cx="1787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3x3 Conv</a:t>
              </a:r>
            </a:p>
            <a:p>
              <a:r>
                <a:rPr lang="en-US" altLang="ko-KR" dirty="0" smtClean="0">
                  <a:latin typeface="Helvetica" panose="020B0604020202030204" pitchFamily="34" charset="0"/>
                </a:rPr>
                <a:t>#filter = 6x(4+c)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100155" y="4834377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elvetica" panose="020B0604020202030204" pitchFamily="34" charset="0"/>
              </a:rPr>
              <a:t>Default Box</a:t>
            </a:r>
            <a:endParaRPr lang="ko-KR" altLang="en-US" dirty="0">
              <a:solidFill>
                <a:schemeClr val="tx2"/>
              </a:solidFill>
              <a:latin typeface="Helvetica" panose="020B0604020202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800" y="3777037"/>
            <a:ext cx="1446021" cy="1004600"/>
            <a:chOff x="2771800" y="3777037"/>
            <a:chExt cx="1446021" cy="1004600"/>
          </a:xfrm>
        </p:grpSpPr>
        <p:sp>
          <p:nvSpPr>
            <p:cNvPr id="85" name="직사각형 84"/>
            <p:cNvSpPr/>
            <p:nvPr/>
          </p:nvSpPr>
          <p:spPr>
            <a:xfrm>
              <a:off x="2771800" y="4129625"/>
              <a:ext cx="1025918" cy="6520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53345" y="377703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Helvetica" panose="020B0604020202030204" pitchFamily="34" charset="0"/>
                </a:rPr>
                <a:t>Predict Box</a:t>
              </a:r>
              <a:endParaRPr lang="ko-KR" altLang="en-US" dirty="0">
                <a:solidFill>
                  <a:srgbClr val="FF0000"/>
                </a:solidFill>
                <a:latin typeface="Helvetica" panose="020B060402020203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98623" y="4199181"/>
            <a:ext cx="1825705" cy="1488886"/>
            <a:chOff x="5698623" y="4382651"/>
            <a:chExt cx="1825705" cy="1488886"/>
          </a:xfrm>
        </p:grpSpPr>
        <p:sp>
          <p:nvSpPr>
            <p:cNvPr id="73" name="직사각형 72"/>
            <p:cNvSpPr/>
            <p:nvPr/>
          </p:nvSpPr>
          <p:spPr>
            <a:xfrm>
              <a:off x="5698623" y="4451069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926017" y="4451069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153410" y="4451069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380804" y="4451069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673377" y="4451069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16934" y="4451069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344328" y="4451069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04697" y="438265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98623" y="469163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26017" y="469163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153410" y="469163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380804" y="469163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673377" y="469163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116934" y="469163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344328" y="469163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04697" y="462321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98623" y="493889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926017" y="493889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53410" y="493889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380804" y="493889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673377" y="493889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16934" y="493889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344328" y="493889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904697" y="487047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98623" y="5203709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926017" y="5203709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153410" y="5203709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380804" y="5203709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673377" y="5203709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116934" y="5203709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344328" y="5203709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904697" y="513529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698623" y="544427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26017" y="544427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153410" y="544427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380804" y="544427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673377" y="544427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116934" y="544427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344328" y="544427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904697" y="537585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698623" y="569153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926017" y="569153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153410" y="569153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380804" y="5691537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673377" y="569153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116934" y="569153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344328" y="5691537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904697" y="562311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117" name="타원 116"/>
          <p:cNvSpPr/>
          <p:nvPr/>
        </p:nvSpPr>
        <p:spPr>
          <a:xfrm>
            <a:off x="3292553" y="4520212"/>
            <a:ext cx="129697" cy="1296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52120" y="4469666"/>
            <a:ext cx="1903476" cy="25769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5874060" y="4330307"/>
            <a:ext cx="3015838" cy="1289342"/>
            <a:chOff x="5874060" y="1886989"/>
            <a:chExt cx="3015838" cy="1289342"/>
          </a:xfrm>
        </p:grpSpPr>
        <p:sp>
          <p:nvSpPr>
            <p:cNvPr id="120" name="직사각형 119"/>
            <p:cNvSpPr/>
            <p:nvPr/>
          </p:nvSpPr>
          <p:spPr>
            <a:xfrm>
              <a:off x="6026460" y="1886989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946068" y="1958997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874060" y="2020731"/>
              <a:ext cx="1154797" cy="11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904971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132365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359758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87152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14546" y="2058901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904971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132365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359758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587152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814546" y="2286295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904971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132365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359758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587152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6814546" y="2513688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904971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6132365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359758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587152" y="2741082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814546" y="2741082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904971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132365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6359758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587152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814546" y="296847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288177" y="2239473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elvetica" panose="020B0604020202030204" pitchFamily="34" charset="0"/>
                </a:rPr>
                <a:t>5x5x(6x(4+c))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6594490" y="5192389"/>
            <a:ext cx="172662" cy="159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4912013" y="4635097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elvetica" panose="020B0604020202030204" pitchFamily="34" charset="0"/>
              </a:rPr>
              <a:t>Default</a:t>
            </a:r>
          </a:p>
          <a:p>
            <a:r>
              <a:rPr lang="en-US" altLang="ko-KR" sz="1600" dirty="0" smtClean="0">
                <a:latin typeface="Helvetica" panose="020B0604020202030204" pitchFamily="34" charset="0"/>
              </a:rPr>
              <a:t>Boxes</a:t>
            </a:r>
            <a:endParaRPr lang="ko-KR" altLang="en-US" sz="1600" dirty="0">
              <a:latin typeface="Helvetica" panose="020B060402020203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01166" y="4397658"/>
            <a:ext cx="2523162" cy="1872208"/>
            <a:chOff x="3849038" y="5100533"/>
            <a:chExt cx="2523162" cy="1872208"/>
          </a:xfrm>
        </p:grpSpPr>
        <p:sp>
          <p:nvSpPr>
            <p:cNvPr id="152" name="TextBox 151"/>
            <p:cNvSpPr txBox="1"/>
            <p:nvPr/>
          </p:nvSpPr>
          <p:spPr>
            <a:xfrm rot="16200000">
              <a:off x="3885426" y="55149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Helvetica" panose="020B0604020202030204" pitchFamily="34" charset="0"/>
                </a:rPr>
                <a:t>6</a:t>
              </a:r>
              <a:endParaRPr lang="ko-KR" altLang="en-US" sz="2000" dirty="0">
                <a:latin typeface="Helvetica" panose="020B060402020203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68957" y="6572631"/>
              <a:ext cx="619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Helvetica" panose="020B0604020202030204" pitchFamily="34" charset="0"/>
                </a:rPr>
                <a:t>4+c</a:t>
              </a:r>
              <a:endParaRPr lang="ko-KR" altLang="en-US" sz="2000" dirty="0">
                <a:latin typeface="Helvetica" panose="020B0604020202030204" pitchFamily="34" charset="0"/>
              </a:endParaRPr>
            </a:p>
          </p:txBody>
        </p:sp>
        <p:sp>
          <p:nvSpPr>
            <p:cNvPr id="10" name="왼쪽 중괄호 9"/>
            <p:cNvSpPr/>
            <p:nvPr/>
          </p:nvSpPr>
          <p:spPr>
            <a:xfrm>
              <a:off x="4200011" y="5100533"/>
              <a:ext cx="169277" cy="122892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중괄호 10"/>
            <p:cNvSpPr/>
            <p:nvPr/>
          </p:nvSpPr>
          <p:spPr>
            <a:xfrm rot="5400000">
              <a:off x="5383988" y="5663810"/>
              <a:ext cx="189604" cy="1786820"/>
            </a:xfrm>
            <a:prstGeom prst="rightBrace">
              <a:avLst>
                <a:gd name="adj1" fmla="val 8333"/>
                <a:gd name="adj2" fmla="val 495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직사각형 181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4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5" grpId="0" animBg="1"/>
      <p:bldP spid="150" grpId="0" animBg="1"/>
      <p:bldP spid="150" grpId="1" animBg="1"/>
      <p:bldP spid="1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Texts have </a:t>
            </a:r>
            <a:r>
              <a:rPr lang="en-US" altLang="ko-KR" b="1" dirty="0" smtClean="0"/>
              <a:t>unusual </a:t>
            </a:r>
            <a:r>
              <a:rPr lang="en-US" altLang="ko-KR" dirty="0" smtClean="0"/>
              <a:t>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Extreme </a:t>
            </a:r>
            <a:r>
              <a:rPr lang="en-US" altLang="ko-KR" dirty="0"/>
              <a:t>aspect ratios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Vertically dense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Multi-oriented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Traditional SSD is </a:t>
            </a:r>
            <a:r>
              <a:rPr lang="en-US" altLang="ko-KR" dirty="0" smtClean="0">
                <a:solidFill>
                  <a:srgbClr val="FF0000"/>
                </a:solidFill>
              </a:rPr>
              <a:t>NOT </a:t>
            </a:r>
            <a:r>
              <a:rPr lang="en-US" altLang="ko-KR" dirty="0" smtClean="0"/>
              <a:t>optimal</a:t>
            </a:r>
          </a:p>
          <a:p>
            <a:pPr lvl="1"/>
            <a:r>
              <a:rPr lang="en-US" altLang="ko-KR" b="1" dirty="0"/>
              <a:t>Bad performance </a:t>
            </a:r>
            <a:r>
              <a:rPr lang="en-US" altLang="ko-KR" dirty="0"/>
              <a:t>due to the unusual </a:t>
            </a:r>
            <a:r>
              <a:rPr lang="en-US" altLang="ko-KR" dirty="0" smtClean="0"/>
              <a:t>features </a:t>
            </a:r>
            <a:r>
              <a:rPr lang="en-US" altLang="ko-KR" dirty="0"/>
              <a:t>of texts</a:t>
            </a:r>
          </a:p>
          <a:p>
            <a:pPr lvl="1"/>
            <a:r>
              <a:rPr lang="en-US" altLang="ko-KR" b="1" dirty="0" smtClean="0"/>
              <a:t>Incapable </a:t>
            </a:r>
            <a:r>
              <a:rPr lang="en-US" altLang="ko-KR" dirty="0" smtClean="0"/>
              <a:t>to detect </a:t>
            </a:r>
            <a:r>
              <a:rPr lang="en-US" altLang="ko-KR" b="1" dirty="0" smtClean="0"/>
              <a:t>rotated </a:t>
            </a:r>
            <a:r>
              <a:rPr lang="en-US" altLang="ko-KR" dirty="0" smtClean="0"/>
              <a:t>rectangles</a:t>
            </a:r>
          </a:p>
          <a:p>
            <a:pPr lvl="1"/>
            <a:endParaRPr lang="en-US" altLang="ko-KR" dirty="0"/>
          </a:p>
          <a:p>
            <a:r>
              <a:rPr lang="en-US" altLang="ko-KR" b="1" dirty="0" err="1" smtClean="0"/>
              <a:t>TextBoxes</a:t>
            </a:r>
            <a:r>
              <a:rPr lang="en-US" altLang="ko-KR" b="1" dirty="0" smtClean="0"/>
              <a:t>++(TBPP)</a:t>
            </a:r>
          </a:p>
          <a:p>
            <a:pPr lvl="1"/>
            <a:r>
              <a:rPr lang="en-US" altLang="ko-KR" dirty="0" smtClean="0"/>
              <a:t>A Single-Shot Oriented Scene Text Detector</a:t>
            </a:r>
          </a:p>
          <a:p>
            <a:pPr lvl="1"/>
            <a:r>
              <a:rPr lang="en-US" altLang="ko-KR" dirty="0" smtClean="0"/>
              <a:t>SSD-based end-to-end text detector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TBPP shares </a:t>
            </a:r>
            <a:r>
              <a:rPr lang="en-US" altLang="ko-KR" b="1" dirty="0" smtClean="0">
                <a:solidFill>
                  <a:srgbClr val="FF0000"/>
                </a:solidFill>
              </a:rPr>
              <a:t>same base structure </a:t>
            </a:r>
            <a:r>
              <a:rPr lang="en-US" altLang="ko-KR" dirty="0" smtClean="0"/>
              <a:t>with SSD512.</a:t>
            </a:r>
          </a:p>
          <a:p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Optimizations for text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Default boxes with </a:t>
            </a:r>
            <a:r>
              <a:rPr lang="en-US" altLang="ko-KR" sz="2800" dirty="0" smtClean="0"/>
              <a:t>a </a:t>
            </a:r>
            <a:r>
              <a:rPr lang="en-US" altLang="ko-KR" sz="2800" dirty="0" smtClean="0">
                <a:solidFill>
                  <a:srgbClr val="FF0000"/>
                </a:solidFill>
              </a:rPr>
              <a:t>vertical offset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/>
              <a:t>Better </a:t>
            </a:r>
            <a:r>
              <a:rPr lang="en-US" altLang="ko-KR" sz="2400" dirty="0" smtClean="0"/>
              <a:t>cover texts </a:t>
            </a:r>
            <a:r>
              <a:rPr lang="en-US" altLang="ko-KR" sz="2400" dirty="0"/>
              <a:t>dense in the vertical orientation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Better choice of </a:t>
            </a:r>
            <a:r>
              <a:rPr lang="en-US" altLang="ko-KR" sz="2800" dirty="0" smtClean="0">
                <a:solidFill>
                  <a:srgbClr val="FF0000"/>
                </a:solidFill>
              </a:rPr>
              <a:t>kernel size</a:t>
            </a:r>
          </a:p>
          <a:p>
            <a:pPr lvl="1"/>
            <a:r>
              <a:rPr lang="en-US" altLang="ko-KR" sz="2400" dirty="0" smtClean="0"/>
              <a:t>TBPP 3x5 (SSD 3x3, TB 1x5)</a:t>
            </a:r>
          </a:p>
          <a:p>
            <a:pPr lvl="1"/>
            <a:r>
              <a:rPr lang="en-US" altLang="ko-KR" sz="2400" dirty="0" smtClean="0"/>
              <a:t>Better detection for either long or oriented texts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General </a:t>
            </a:r>
            <a:r>
              <a:rPr lang="en-US" altLang="ko-KR" sz="2800" dirty="0" smtClean="0">
                <a:solidFill>
                  <a:srgbClr val="FF0000"/>
                </a:solidFill>
              </a:rPr>
              <a:t>box representations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Quadrilateral / Rotated rectangle</a:t>
            </a:r>
          </a:p>
          <a:p>
            <a:pPr lvl="1"/>
            <a:r>
              <a:rPr lang="en-US" altLang="ko-KR" sz="2400" dirty="0" smtClean="0"/>
              <a:t>Detects arbitrary oriented texts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TBPP vs SSD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108520" y="1196752"/>
            <a:ext cx="7776864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1600</Words>
  <Application>Microsoft Office PowerPoint</Application>
  <PresentationFormat>화면 슬라이드 쇼(4:3)</PresentationFormat>
  <Paragraphs>575</Paragraphs>
  <Slides>35</Slides>
  <Notes>22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Cambria Math</vt:lpstr>
      <vt:lpstr>Helvetica</vt:lpstr>
      <vt:lpstr>Arial</vt:lpstr>
      <vt:lpstr>Mistral</vt:lpstr>
      <vt:lpstr>Wingdings</vt:lpstr>
      <vt:lpstr>한컴 윤고딕 240</vt:lpstr>
      <vt:lpstr>맑은 고딕</vt:lpstr>
      <vt:lpstr>한컴 윤고딕 230</vt:lpstr>
      <vt:lpstr>Office 테마</vt:lpstr>
      <vt:lpstr>Multi-Lingual TextBoxes++</vt:lpstr>
      <vt:lpstr>Summary of Our Work</vt:lpstr>
      <vt:lpstr>SSD: Single Shot Multibox Detector</vt:lpstr>
      <vt:lpstr>SSD: Single Shot Multibox Detector</vt:lpstr>
      <vt:lpstr>SSD: Model Description</vt:lpstr>
      <vt:lpstr>SSD: Output Layer</vt:lpstr>
      <vt:lpstr>SSD: Output Layer</vt:lpstr>
      <vt:lpstr>Text Detection</vt:lpstr>
      <vt:lpstr>TBPP vs SSD</vt:lpstr>
      <vt:lpstr>TBPP: Model Description</vt:lpstr>
      <vt:lpstr>TBPP: Prediction</vt:lpstr>
      <vt:lpstr>TBPP: Prediction</vt:lpstr>
      <vt:lpstr>TBPP: Prediction</vt:lpstr>
      <vt:lpstr>Multi-Lingual Text Problem</vt:lpstr>
      <vt:lpstr>MLTBPP: Model Description</vt:lpstr>
      <vt:lpstr>MLTBPP: Output Layer</vt:lpstr>
      <vt:lpstr>MLTBPP: Output Layer</vt:lpstr>
      <vt:lpstr>MLTBPP: Output Layer</vt:lpstr>
      <vt:lpstr>MLTBPP: Summary</vt:lpstr>
      <vt:lpstr>MLTBPP: Matching Strategy</vt:lpstr>
      <vt:lpstr>MLTBPP: Loss Function</vt:lpstr>
      <vt:lpstr>MLTBPP: Loss Function</vt:lpstr>
      <vt:lpstr>Exp. Environ. and Dataset</vt:lpstr>
      <vt:lpstr>Implementation Details</vt:lpstr>
      <vt:lpstr>Implementation Details</vt:lpstr>
      <vt:lpstr>Experimental Result</vt:lpstr>
      <vt:lpstr>Experimental Result: Horizontal(1)</vt:lpstr>
      <vt:lpstr>Experimental Result: Horizontal(2)</vt:lpstr>
      <vt:lpstr>Experimental Result:  Rotated</vt:lpstr>
      <vt:lpstr>Experimental Result: Long &amp; Dense</vt:lpstr>
      <vt:lpstr>Experimental Result: Too Long</vt:lpstr>
      <vt:lpstr>Experimental Result: Multi lingual(1)</vt:lpstr>
      <vt:lpstr>Experimental Result: Multi lingual(2)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Jaihyun</dc:creator>
  <cp:lastModifiedBy>한상준 한상준</cp:lastModifiedBy>
  <cp:revision>196</cp:revision>
  <dcterms:created xsi:type="dcterms:W3CDTF">2019-05-29T07:56:13Z</dcterms:created>
  <dcterms:modified xsi:type="dcterms:W3CDTF">2019-08-09T01:39:51Z</dcterms:modified>
</cp:coreProperties>
</file>