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3925-AAF8-45E8-B4E8-E79314921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C6E52B-40CA-4871-82A3-8D8C5AF9E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ED92A-351C-4293-9E1F-B121CFC0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97FE8-2AE2-44D2-8852-A1658288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41CD8-F58C-4F25-961B-6ED37CE3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0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4452D-FF49-421F-8F7B-870BD7E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D3410-97CC-4CA7-B330-D94782F3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2EB97-FD10-46D8-8EB8-080B1565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629B7-9653-4484-B879-96A09E78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0F0C7-CDC5-4406-BF3F-11404CEA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3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1796E4-2B55-4CE0-92CA-A441C9E1C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68AC1F-0517-409C-87DB-5CF8BFD06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FE804-ECFE-43FD-9F96-944BEBDD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31E90-531A-4CFB-BB04-034AE679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22EA-0FC3-4F97-B658-A31C1A6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A9B-294E-4FCC-8CE0-AD2D1A63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C0902-5315-4613-A312-DDC48357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919B7-B0C4-4DCC-8A86-99C278D7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9E81E-0A8B-42E8-AB29-04167401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84C52-BF10-483D-92B1-FB1511AB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4F258-DB6C-4041-8BB9-F9F40749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4AFD9-3077-43AC-960D-2DB354523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8BC84-39F4-4079-A49A-9DF8549A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B702F-A48D-42BD-A759-FDF046B7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29414-3155-45C6-BC4A-379D3670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9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5766-B329-4B3A-A569-C6DD418C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28A74-44DB-4523-94F3-0234BD7DA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ED4D3-829A-4D34-A23F-C033844BD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FE326-9862-4BA4-876D-D6F09A0A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2AE1D-322F-4B5F-A655-4D6F1BB4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3FB87-A0FA-4B2B-AC08-A229BD7C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5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769FA-E213-4DAE-A7F3-AE0B48FC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8963D-40D9-4438-91BE-10454047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6B2C5-C97D-4549-BCB0-12595B2B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E557AD-9E0D-43A7-9E37-B2D3BF145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C2EF96-8932-4695-83FC-6AE23DEC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3B3D3-F618-4EF0-900B-87A0CF8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39554B-D093-4E64-AB23-9BD1BC09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3A38B7-CAAE-49E7-9603-66BE589A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2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49839-5673-4126-9566-F95E143D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E48EA9-7982-47BC-B7E2-2E6E485E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9328B5-19CE-4DDA-BC01-BE79D573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B02613-9BDA-4AEA-9FA1-F16D2A2E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0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A69485-C35A-4B18-B248-20347373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C74686-B64A-46DA-8CA2-71796433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B2019-BCF9-441B-978A-7B96315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7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84E33-C566-443C-A99A-E60433AB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67D29-F381-4E57-8947-0740A697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49A75-8B5C-4B73-B5D7-4F7E93C68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9B6AF-A828-42EA-AEAE-6D402100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45869-6E40-43C2-99AD-5335B301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3A8A8-70F0-41DF-B357-EBCBEA88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8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F922-AB4A-4F47-8851-1C7B6301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E53F2-DAF5-4782-B1C2-74820EC9A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5B241-EC52-4A16-8322-A90EEA5C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70F01-C15D-4CEE-BECA-6263A403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258C8-C559-4E3B-B33E-B9BE6FAF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5A733-8875-4D60-978C-41CA856E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0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F85D54-9C33-467A-AA86-4165ABE0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58C47-72BA-4F93-A907-3136662B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5618-712B-4D73-A6AC-03E02790D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4750-D56F-41DB-9F5C-8E6C6BF5161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06849-C99A-4355-8391-D92F91065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FF260-DD5B-40C9-895D-5560D481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592D-9BCC-4ABC-B4CD-6BDA72DA9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0t-OCG79-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948D8-330F-4FC0-BFBB-947E4B2BE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15. Convolutional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43ADD-1C76-42E6-8FE0-F83DF0BE9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9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5293-0F85-4F4E-9220-9D237681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Convolution: stride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32B33-7233-4EE9-AFC4-6D2AF2AE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5E67DF-0104-4BB5-BD9B-158B8162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0" t="1762" r="1551" b="1176"/>
          <a:stretch/>
        </p:blipFill>
        <p:spPr>
          <a:xfrm>
            <a:off x="6519909" y="1964541"/>
            <a:ext cx="3556497" cy="40735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CCC90B-4290-4702-A501-1046B08D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1" t="3268" r="1717" b="741"/>
          <a:stretch/>
        </p:blipFill>
        <p:spPr>
          <a:xfrm>
            <a:off x="1509205" y="2101763"/>
            <a:ext cx="3535293" cy="40752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36081B0-92EC-41AA-A54B-FBD960A3CA20}"/>
              </a:ext>
            </a:extLst>
          </p:cNvPr>
          <p:cNvSpPr/>
          <p:nvPr/>
        </p:nvSpPr>
        <p:spPr>
          <a:xfrm>
            <a:off x="5495278" y="3858448"/>
            <a:ext cx="781235" cy="561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A3CEFB-A49A-4C0F-A716-8760D65A82F0}"/>
              </a:ext>
            </a:extLst>
          </p:cNvPr>
          <p:cNvCxnSpPr>
            <a:cxnSpLocks/>
          </p:cNvCxnSpPr>
          <p:nvPr/>
        </p:nvCxnSpPr>
        <p:spPr>
          <a:xfrm flipV="1">
            <a:off x="8185212" y="2672180"/>
            <a:ext cx="292963" cy="15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10C0C3-44E8-4E6A-A840-B7F41EFC47F4}"/>
              </a:ext>
            </a:extLst>
          </p:cNvPr>
          <p:cNvSpPr txBox="1"/>
          <p:nvPr/>
        </p:nvSpPr>
        <p:spPr>
          <a:xfrm rot="19999075">
            <a:off x="8131947" y="2645546"/>
            <a:ext cx="125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D7D31"/>
                </a:solidFill>
              </a:rPr>
              <a:t>Stride = 1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4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5293-0F85-4F4E-9220-9D237681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Convolution: dilation 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32B33-7233-4EE9-AFC4-6D2AF2AE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840A08-FE51-4965-8916-DE668C31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1777206"/>
            <a:ext cx="4486275" cy="44481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0F6DD2A-855D-45F4-BF2A-6F1CD5EDCCD4}"/>
              </a:ext>
            </a:extLst>
          </p:cNvPr>
          <p:cNvCxnSpPr>
            <a:cxnSpLocks/>
          </p:cNvCxnSpPr>
          <p:nvPr/>
        </p:nvCxnSpPr>
        <p:spPr>
          <a:xfrm flipV="1">
            <a:off x="6027938" y="4873841"/>
            <a:ext cx="363984" cy="195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5D895B2-1DD5-4DCB-A2C3-97A1681E4FA7}"/>
              </a:ext>
            </a:extLst>
          </p:cNvPr>
          <p:cNvCxnSpPr>
            <a:cxnSpLocks/>
          </p:cNvCxnSpPr>
          <p:nvPr/>
        </p:nvCxnSpPr>
        <p:spPr>
          <a:xfrm flipH="1" flipV="1">
            <a:off x="5805996" y="4825423"/>
            <a:ext cx="221942" cy="243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3C7F03-CE27-4E40-ABC0-F3218D4A1529}"/>
              </a:ext>
            </a:extLst>
          </p:cNvPr>
          <p:cNvSpPr txBox="1"/>
          <p:nvPr/>
        </p:nvSpPr>
        <p:spPr>
          <a:xfrm rot="19999075">
            <a:off x="5887874" y="4790230"/>
            <a:ext cx="210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D7D31"/>
                </a:solidFill>
              </a:rPr>
              <a:t>Dilation rate = 2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8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5924-3C69-4866-82FF-A294EADB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Separable 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E05CB-80F5-484E-9E34-B64B0815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6FDD93-AC95-483A-80A0-D7F1E181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075" y="1483288"/>
            <a:ext cx="2076450" cy="200025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59CCBEC-D351-4F01-BDC2-0A574376C977}"/>
              </a:ext>
            </a:extLst>
          </p:cNvPr>
          <p:cNvSpPr/>
          <p:nvPr/>
        </p:nvSpPr>
        <p:spPr>
          <a:xfrm rot="10800000">
            <a:off x="6732936" y="2393440"/>
            <a:ext cx="633736" cy="40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A82B4-2B8F-4309-8A8D-C00273D9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66" y="1690688"/>
            <a:ext cx="1175387" cy="18806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AA651E-21A5-4494-A9A1-B104FA21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807" y="2290324"/>
            <a:ext cx="2601277" cy="614606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E2085B4-412E-4AC2-A964-577134457BB1}"/>
              </a:ext>
            </a:extLst>
          </p:cNvPr>
          <p:cNvSpPr txBox="1">
            <a:spLocks/>
          </p:cNvSpPr>
          <p:nvPr/>
        </p:nvSpPr>
        <p:spPr>
          <a:xfrm>
            <a:off x="990600" y="3948237"/>
            <a:ext cx="10515600" cy="238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# of parameters: </a:t>
            </a:r>
            <a:r>
              <a:rPr lang="en-US" altLang="ko-KR" b="1" dirty="0"/>
              <a:t>9</a:t>
            </a:r>
            <a:r>
              <a:rPr lang="en-US" altLang="ko-KR" b="1" dirty="0">
                <a:sym typeface="Wingdings" panose="05000000000000000000" pitchFamily="2" charset="2"/>
              </a:rPr>
              <a:t>6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681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E4ED2-5E7E-4B57-8ECD-457D6D65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Convolution: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D5224-5D19-4F4A-BFC2-B4F523B3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BD7F39-7FCE-4003-8983-D98ED176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690688"/>
            <a:ext cx="63341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0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04A45-E00B-40AA-9BE2-7080B7FA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Convolution: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826A9-550C-4D5F-B089-ED1069D9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A16B8-7F16-4418-8D41-60CA364DB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82" b="51392"/>
          <a:stretch/>
        </p:blipFill>
        <p:spPr>
          <a:xfrm>
            <a:off x="186222" y="2201430"/>
            <a:ext cx="5630956" cy="3599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9E41F3-A097-4C17-8FEA-49C9B19F6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77"/>
          <a:stretch/>
        </p:blipFill>
        <p:spPr>
          <a:xfrm>
            <a:off x="6096000" y="2419110"/>
            <a:ext cx="5630956" cy="3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2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555AA-621D-45D0-A44A-9253CF13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network: </a:t>
            </a:r>
            <a:r>
              <a:rPr lang="en-US" altLang="ko-KR" dirty="0" err="1"/>
              <a:t>LeNet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F15F3-3B42-41BC-B7B7-89E63E8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24E7B4-2E05-4D8F-AA5F-45F09FBE8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"/>
          <a:stretch/>
        </p:blipFill>
        <p:spPr>
          <a:xfrm>
            <a:off x="1524000" y="1690688"/>
            <a:ext cx="9144000" cy="50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5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21B4-71CA-48B9-B0ED-D620E9AC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05A9A-A5FD-4CA4-9865-37B5D2C8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DC3F44-1410-4D2B-B428-0A714CAFD760}"/>
              </a:ext>
            </a:extLst>
          </p:cNvPr>
          <p:cNvGrpSpPr/>
          <p:nvPr/>
        </p:nvGrpSpPr>
        <p:grpSpPr>
          <a:xfrm>
            <a:off x="2582511" y="1825625"/>
            <a:ext cx="6812643" cy="4074289"/>
            <a:chOff x="2582511" y="1825625"/>
            <a:chExt cx="6812643" cy="407428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5A13529-3742-4DBB-B5FF-474F5D7F5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495" r="56027"/>
            <a:stretch/>
          </p:blipFill>
          <p:spPr>
            <a:xfrm>
              <a:off x="4843779" y="1933135"/>
              <a:ext cx="2372811" cy="3966779"/>
            </a:xfrm>
            <a:prstGeom prst="rect">
              <a:avLst/>
            </a:prstGeom>
          </p:spPr>
        </p:pic>
        <p:pic>
          <p:nvPicPr>
            <p:cNvPr id="1026" name="Picture 2" descr="Creating a CNN Model in Keras with feature maps from each of the ...">
              <a:extLst>
                <a:ext uri="{FF2B5EF4-FFF2-40B4-BE49-F238E27FC236}">
                  <a16:creationId xmlns:a16="http://schemas.microsoft.com/office/drawing/2014/main" id="{9CB8D429-68EE-478D-B29C-6D62D789DA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2" t="35232" r="79054" b="34964"/>
            <a:stretch/>
          </p:blipFill>
          <p:spPr bwMode="auto">
            <a:xfrm>
              <a:off x="2582511" y="3065786"/>
              <a:ext cx="1713053" cy="170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reating a CNN Model in Keras with feature maps from each of the ...">
              <a:extLst>
                <a:ext uri="{FF2B5EF4-FFF2-40B4-BE49-F238E27FC236}">
                  <a16:creationId xmlns:a16="http://schemas.microsoft.com/office/drawing/2014/main" id="{A751EFF4-4ABD-4BA7-A446-A45FEFC5C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77" t="14912" r="62266" b="13719"/>
            <a:stretch/>
          </p:blipFill>
          <p:spPr bwMode="auto">
            <a:xfrm>
              <a:off x="8295559" y="1825625"/>
              <a:ext cx="1099595" cy="4074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D54E6A-D6EC-401B-9738-2DED32B6A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5564" y="3692688"/>
              <a:ext cx="495300" cy="447675"/>
            </a:xfrm>
            <a:prstGeom prst="rect">
              <a:avLst/>
            </a:prstGeom>
          </p:spPr>
        </p:pic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CFB695C-4EFB-4E78-9FCA-054D0B35704B}"/>
              </a:ext>
            </a:extLst>
          </p:cNvPr>
          <p:cNvSpPr/>
          <p:nvPr/>
        </p:nvSpPr>
        <p:spPr>
          <a:xfrm>
            <a:off x="7430946" y="3638931"/>
            <a:ext cx="636607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8E0BA3-5E37-4FB2-9C07-9A7C213BF6C1}"/>
              </a:ext>
            </a:extLst>
          </p:cNvPr>
          <p:cNvSpPr txBox="1"/>
          <p:nvPr/>
        </p:nvSpPr>
        <p:spPr>
          <a:xfrm>
            <a:off x="4953965" y="5899914"/>
            <a:ext cx="23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Filters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BC7909-61DA-4F3B-BC96-A70930ED009E}"/>
              </a:ext>
            </a:extLst>
          </p:cNvPr>
          <p:cNvSpPr txBox="1"/>
          <p:nvPr/>
        </p:nvSpPr>
        <p:spPr>
          <a:xfrm>
            <a:off x="7687586" y="5899914"/>
            <a:ext cx="23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Feature map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155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21B4-71CA-48B9-B0ED-D620E9AC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Subsampling (Pooling)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05A9A-A5FD-4CA4-9865-37B5D2C8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3A2CD-7662-4C97-9696-E83AB3E6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33" y="1825625"/>
            <a:ext cx="5208334" cy="44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21B4-71CA-48B9-B0ED-D620E9AC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Receptive field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05A9A-A5FD-4CA4-9865-37B5D2C8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5DB8D6-B3C7-46E8-9B5F-5AA1622A1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0"/>
          <a:stretch/>
        </p:blipFill>
        <p:spPr>
          <a:xfrm>
            <a:off x="2357437" y="1608881"/>
            <a:ext cx="7477125" cy="538578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FE7D313-C1BC-4FE9-A1E7-16E74F51AFD6}"/>
              </a:ext>
            </a:extLst>
          </p:cNvPr>
          <p:cNvCxnSpPr/>
          <p:nvPr/>
        </p:nvCxnSpPr>
        <p:spPr>
          <a:xfrm flipH="1">
            <a:off x="5628640" y="1351280"/>
            <a:ext cx="1524000" cy="4307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240909-A2CE-4DDE-B84D-3BD08D92156D}"/>
              </a:ext>
            </a:extLst>
          </p:cNvPr>
          <p:cNvCxnSpPr>
            <a:cxnSpLocks/>
          </p:cNvCxnSpPr>
          <p:nvPr/>
        </p:nvCxnSpPr>
        <p:spPr>
          <a:xfrm flipH="1">
            <a:off x="5537200" y="1351280"/>
            <a:ext cx="1613059" cy="2650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DAA486-B07D-49A3-AA40-F58F580E0122}"/>
              </a:ext>
            </a:extLst>
          </p:cNvPr>
          <p:cNvCxnSpPr>
            <a:cxnSpLocks/>
          </p:cNvCxnSpPr>
          <p:nvPr/>
        </p:nvCxnSpPr>
        <p:spPr>
          <a:xfrm flipH="1">
            <a:off x="5534819" y="1351280"/>
            <a:ext cx="1613059" cy="1036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5C37FB-970B-497F-878D-03B2D510DD1E}"/>
              </a:ext>
            </a:extLst>
          </p:cNvPr>
          <p:cNvSpPr txBox="1"/>
          <p:nvPr/>
        </p:nvSpPr>
        <p:spPr>
          <a:xfrm>
            <a:off x="6423501" y="981948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Receptive field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25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21B4-71CA-48B9-B0ED-D620E9AC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Receptive field: Feature type</a:t>
            </a:r>
            <a:endParaRPr lang="ko-KR" altLang="en-US" dirty="0"/>
          </a:p>
        </p:txBody>
      </p:sp>
      <p:pic>
        <p:nvPicPr>
          <p:cNvPr id="2050" name="Picture 2" descr="Image Classifier - Cats🐱 vs Dogs🐶 - Towards Data Science">
            <a:extLst>
              <a:ext uri="{FF2B5EF4-FFF2-40B4-BE49-F238E27FC236}">
                <a16:creationId xmlns:a16="http://schemas.microsoft.com/office/drawing/2014/main" id="{C28A563A-3351-4EDB-B628-E8E858521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/>
          <a:stretch/>
        </p:blipFill>
        <p:spPr bwMode="auto">
          <a:xfrm>
            <a:off x="6534150" y="2062480"/>
            <a:ext cx="4819650" cy="27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9E5A79-730B-467C-98B7-4DCC769F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2" y="1690688"/>
            <a:ext cx="5766187" cy="32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5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5E0BE-193A-4B87-B563-04A9670B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2D4ED-B386-46EE-A9EF-51B6B304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https://www.youtube.com/watch?v=f0t-OCG79-U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0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6319B-B1BC-41D6-833F-D6A9132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4350AE-5F20-42E3-AA0C-9D1853D91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3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853253-8E76-4444-A854-308AC1FA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neural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042347-74BE-4D92-87F2-6C9E17A2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F7B0D1-695E-49B8-A018-D0F9B5B9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025"/>
            <a:ext cx="102965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99296-5288-4A51-8A7B-197D3D04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Locally connected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606F4-163E-4F5E-93AE-75AF86D2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E1120-0F75-494C-A5FD-2F259D04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108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F7235-5B63-4D9F-898C-19F0FDC8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47344-F4F0-41E8-8571-88D6A315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134C3-171F-4ACB-BAD0-DBDD50FDA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10" b="18636"/>
          <a:stretch/>
        </p:blipFill>
        <p:spPr>
          <a:xfrm>
            <a:off x="838201" y="1278062"/>
            <a:ext cx="4821820" cy="55799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915656-C70B-440C-8E1C-AE364B354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40" b="52649"/>
          <a:stretch/>
        </p:blipFill>
        <p:spPr>
          <a:xfrm>
            <a:off x="5647469" y="1690688"/>
            <a:ext cx="3475921" cy="32473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F8627B-7F11-47E0-BA85-2421BA2E5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40" t="49883"/>
          <a:stretch/>
        </p:blipFill>
        <p:spPr>
          <a:xfrm>
            <a:off x="8716079" y="3420971"/>
            <a:ext cx="3475921" cy="34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3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6319B-B1BC-41D6-833F-D6A9132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4350AE-5F20-42E3-AA0C-9D1853D91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9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853253-8E76-4444-A854-308AC1FA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(Computer vision task)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042347-74BE-4D92-87F2-6C9E17A2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Element wise multiplication and summation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A3FF7-DEA5-4C4B-84E1-DDA8F439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24" y="2375986"/>
            <a:ext cx="4429392" cy="41168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44DFCA-0A72-40BF-849C-70EC02EF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334" y="2217901"/>
            <a:ext cx="5941332" cy="76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0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5293-0F85-4F4E-9220-9D237681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Convolution: padding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32B33-7233-4EE9-AFC4-6D2AF2AE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5E67DF-0104-4BB5-BD9B-158B8162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0" t="1762" r="1551" b="1176"/>
          <a:stretch/>
        </p:blipFill>
        <p:spPr>
          <a:xfrm>
            <a:off x="838200" y="1964541"/>
            <a:ext cx="3556497" cy="40735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5CD825-5555-405A-898D-A78C9EB6B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" t="1383" r="829"/>
          <a:stretch/>
        </p:blipFill>
        <p:spPr>
          <a:xfrm>
            <a:off x="4648201" y="1964541"/>
            <a:ext cx="3429040" cy="4073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7E13DB-3B11-4335-B891-FB95D8DD3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5" t="3968"/>
          <a:stretch/>
        </p:blipFill>
        <p:spPr>
          <a:xfrm>
            <a:off x="8174852" y="2473726"/>
            <a:ext cx="3081336" cy="3055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0C612-AF3B-42BE-BB67-A4EE66EFA1FB}"/>
              </a:ext>
            </a:extLst>
          </p:cNvPr>
          <p:cNvSpPr txBox="1"/>
          <p:nvPr/>
        </p:nvSpPr>
        <p:spPr>
          <a:xfrm>
            <a:off x="838200" y="6176963"/>
            <a:ext cx="355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Zero padding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C1A71-92AF-4A71-80DD-07CFA2804323}"/>
              </a:ext>
            </a:extLst>
          </p:cNvPr>
          <p:cNvSpPr txBox="1"/>
          <p:nvPr/>
        </p:nvSpPr>
        <p:spPr>
          <a:xfrm>
            <a:off x="4520744" y="6162477"/>
            <a:ext cx="355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Full padding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6E0B8-068A-4A0E-8658-36F3C25F4952}"/>
              </a:ext>
            </a:extLst>
          </p:cNvPr>
          <p:cNvSpPr txBox="1"/>
          <p:nvPr/>
        </p:nvSpPr>
        <p:spPr>
          <a:xfrm>
            <a:off x="7937272" y="6179503"/>
            <a:ext cx="355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Valid 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1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106</Words>
  <Application>Microsoft Office PowerPoint</Application>
  <PresentationFormat>와이드스크린</PresentationFormat>
  <Paragraphs>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Chapter 15. Convolutional neural network</vt:lpstr>
      <vt:lpstr>Convolutional neural network</vt:lpstr>
      <vt:lpstr>Motivation</vt:lpstr>
      <vt:lpstr>Fully connected neural network</vt:lpstr>
      <vt:lpstr>Locally connected neural network</vt:lpstr>
      <vt:lpstr>Convolution network</vt:lpstr>
      <vt:lpstr>Convolution</vt:lpstr>
      <vt:lpstr>Convolution (Computer vision task)</vt:lpstr>
      <vt:lpstr>Convolution: padding</vt:lpstr>
      <vt:lpstr>Convolution: stride</vt:lpstr>
      <vt:lpstr>Convolution: dilation rate</vt:lpstr>
      <vt:lpstr>Separable convolution</vt:lpstr>
      <vt:lpstr>Convolution: application</vt:lpstr>
      <vt:lpstr>Convolution: application</vt:lpstr>
      <vt:lpstr>Convolutional neural network: LeNet</vt:lpstr>
      <vt:lpstr>Feature map</vt:lpstr>
      <vt:lpstr>Subsampling (Pooling)</vt:lpstr>
      <vt:lpstr>Receptive field</vt:lpstr>
      <vt:lpstr>Receptive field: Feature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15. Convolutional neural network</dc:title>
  <dc:creator>한 상유</dc:creator>
  <cp:lastModifiedBy>한 상유</cp:lastModifiedBy>
  <cp:revision>9</cp:revision>
  <dcterms:created xsi:type="dcterms:W3CDTF">2020-06-04T14:21:41Z</dcterms:created>
  <dcterms:modified xsi:type="dcterms:W3CDTF">2020-06-04T15:49:26Z</dcterms:modified>
</cp:coreProperties>
</file>