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6A3F6-BA2D-4962-A835-67D723B7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1CA08-C754-4CE5-8DDF-21207029F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D72D2-D29F-4CE5-9893-DA2AA65C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6388C-B831-42AD-A2DF-4D0F33AE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E9E16-7637-4A11-AD29-0BECCB6B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4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BBE1-CE1E-4336-9740-260531BA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B4E8E1-22FD-49CA-B6F1-CCC779B35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E0F33-268C-459D-9582-5F993D5E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5C965-040E-4CCE-9A51-8D154E3E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A121E-5D4C-44D2-A6B9-7E6260E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38D56C-AC67-444D-87FB-534AE314A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BA4F1-6797-4A74-B556-1F1A3A06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B868A-95C2-40E0-A6B7-1BEC3EA0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5FE71-9936-4C3F-AC04-251D156B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5045E-A9E4-48D0-82DF-F1C38A76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8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DFEE-ED46-4FD7-9E22-820A41F3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C4A00-BFF4-44E3-933D-3427A10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7C125-52C9-45F0-AF6D-C0340CC4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6626C-7ED4-4558-9077-674FE5D9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DD71-A8EB-4F30-986D-997F3563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4A6D3-2419-4D56-8EA9-990EBA08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8F73-0847-4435-9B79-919715F2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D8071-C007-4623-A7B5-0EF9EB27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456B-6460-4C55-BDBC-904D509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13097-AA0E-4554-93F7-A9C17714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5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88B20-4027-417B-B405-280C8842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95727-C3E9-4C09-B6F4-29E7DFA6C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5E35B-7631-4C73-9EF8-B3BF0C73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4EEB8-0C7D-4B6E-96AE-7BF46B5C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64812-DDEC-4477-91FB-E3935E8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D6E9-E244-4A2C-97E8-3BD13262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9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8F357-C8A9-42BF-B7B2-14C5591D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9F962-8AA8-4611-B073-2C5C3D6A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198D9-CD01-4D9C-BA1D-EC3934A23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C9247C-3C25-4C15-A486-E65834C12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07C9F-01B4-45FC-AD0E-25F2900BB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FE8FF-A170-4A01-8558-F9A4871F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9FD7BF-5F17-4E15-B88A-1B62FF66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27FCD-51DA-48FC-A009-80E78E4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F7B1-8D4C-41EB-9B5D-FFB894C9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9BB24C-D701-4B84-82C2-31EC97DE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7160A3-8899-437A-881C-EDB3929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CBA55-70FD-4073-BF9A-E63D9FE4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1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D97505-AC7C-49E3-B0C3-31A7E782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7979AE-0AA7-4241-8577-AA84C985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7ABC3-A54A-40F3-ABAB-74A41586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43EE7-2F75-468A-BBC6-21E9C288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03DF-01E9-452C-9D90-FF77028E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AB23D-B985-4C0C-95D7-867D9418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63A2B-1DD7-4F03-A5DC-8D24216E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159D4-02DD-43D0-8F66-9C3B9E56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3D266-642E-4FF5-8648-556EB97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19EE8-B484-48E6-B8D3-74317CB9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92E3D2-B303-4835-ADB6-1C1E6B249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98958-1B30-4986-9AF3-C800CB50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A10EE-8441-411A-8ECB-6CBACEF9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FE7BA-86E8-461B-96EC-E42EE2E5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F746B-13AE-4A36-B4A3-42244940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1B7BE3-8782-482F-8351-E48CD503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10FA3-DB30-4C16-986A-180F5103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BD1F7-8185-43CB-B855-5ADC875D4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FA61-38E6-43FE-BDD0-74A9944E2BF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3CAF8-DAAA-4B1B-8E5E-360A05CE2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A9924-E661-44E7-A4BD-6BFE98D4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7195-FDC3-4192-AF96-C877A51F9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5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pgmr.tistory.com/108" TargetMode="External"/><Relationship Id="rId2" Type="http://schemas.openxmlformats.org/officeDocument/2006/relationships/hyperlink" Target="https://ko.wikipedia.org/wiki/%EC%83%81%EB%AF%B8%EB%B6%84%EB%B0%A9%EC%A0%95%EC%8B%9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EBB46-1CB3-416B-A542-376D2654F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10.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32025-5897-476B-BC0F-E8F334FE0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3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41D94-ACBD-4EBD-9387-8A66851D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sample consensus (RANSAC)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C78EE-C1C8-4150-9A52-E70D31AD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Outlier</a:t>
            </a:r>
            <a:r>
              <a:rPr lang="ko-KR" altLang="en-US" dirty="0"/>
              <a:t>를 제거하는 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35C00-D80A-4796-B127-23352834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71" y="2393393"/>
            <a:ext cx="4371975" cy="227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FB8AE9-C8A3-4C55-88E0-41BEED62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6901"/>
            <a:ext cx="5872532" cy="21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CC67-4F7A-416A-ABAC-5AE46A45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residual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9A2B3-771D-45CD-A685-64A2834B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Residual = observation - prediction</a:t>
            </a:r>
            <a:endParaRPr lang="ko-KR" altLang="en-US" dirty="0"/>
          </a:p>
        </p:txBody>
      </p:sp>
      <p:pic>
        <p:nvPicPr>
          <p:cNvPr id="3074" name="Picture 2" descr="Interpreting residual plots to improve your regression | Statwing ...">
            <a:extLst>
              <a:ext uri="{FF2B5EF4-FFF2-40B4-BE49-F238E27FC236}">
                <a16:creationId xmlns:a16="http://schemas.microsoft.com/office/drawing/2014/main" id="{CA5F220F-0487-49F0-B61C-1C658412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45" y="2409734"/>
            <a:ext cx="6963254" cy="37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0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9F0C-60F9-4C39-8020-7BFB6BCF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residual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90E5A-0562-49C7-A221-66E20029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EE3EC-0207-44C7-B388-4B8B8D30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72181" cy="39791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2B46D6-B56B-4E3C-8D0D-133BB014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04" y="1825625"/>
            <a:ext cx="4057645" cy="3979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62DA4-3734-46B1-8B1E-3819051DC8F3}"/>
              </a:ext>
            </a:extLst>
          </p:cNvPr>
          <p:cNvSpPr txBox="1"/>
          <p:nvPr/>
        </p:nvSpPr>
        <p:spPr>
          <a:xfrm>
            <a:off x="985421" y="5885895"/>
            <a:ext cx="40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Good case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ED29E-DBB6-4716-9E0B-B875776D4760}"/>
              </a:ext>
            </a:extLst>
          </p:cNvPr>
          <p:cNvSpPr txBox="1"/>
          <p:nvPr/>
        </p:nvSpPr>
        <p:spPr>
          <a:xfrm>
            <a:off x="6500704" y="5885895"/>
            <a:ext cx="40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Bad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0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0D892-1142-41B3-811F-040C521C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Error measure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787E1-83D7-4516-A6F1-BF48C5F6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46C94D-0D30-47ED-8BDB-1BD085F7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7" y="1836722"/>
            <a:ext cx="2276475" cy="828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3DAEA8-5841-4E09-A3B8-A12B558C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7909"/>
            <a:ext cx="6629400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95C443-96A1-4872-B31D-6C7C03BD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07" y="3090862"/>
            <a:ext cx="3295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AD9D1-494D-48A0-B94F-27370893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coefficient of determination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3C50C-8C76-4545-BA0F-EF7CACB5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Model Evaluation">
            <a:extLst>
              <a:ext uri="{FF2B5EF4-FFF2-40B4-BE49-F238E27FC236}">
                <a16:creationId xmlns:a16="http://schemas.microsoft.com/office/drawing/2014/main" id="{F6CDDF0D-D5B8-4224-841B-0E427F68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6711"/>
            <a:ext cx="53530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efficient of Determination">
            <a:extLst>
              <a:ext uri="{FF2B5EF4-FFF2-40B4-BE49-F238E27FC236}">
                <a16:creationId xmlns:a16="http://schemas.microsoft.com/office/drawing/2014/main" id="{C6C742C9-256A-418F-A279-A3967FB9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38" y="2923758"/>
            <a:ext cx="5577824" cy="21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8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E046-C4EE-477B-B523-C7A18708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Regression: Regularization(weight decay)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81D08-5E2E-44C5-9134-BAEAFE94F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0996" cy="4351338"/>
          </a:xfrm>
        </p:spPr>
        <p:txBody>
          <a:bodyPr/>
          <a:lstStyle/>
          <a:p>
            <a:r>
              <a:rPr lang="ko-KR" altLang="en-US" dirty="0"/>
              <a:t>모델의 계수</a:t>
            </a:r>
            <a:r>
              <a:rPr lang="en-US" altLang="ko-KR" dirty="0"/>
              <a:t>(w)</a:t>
            </a:r>
            <a:r>
              <a:rPr lang="ko-KR" altLang="en-US" dirty="0"/>
              <a:t>를 줄임으로써 </a:t>
            </a:r>
            <a:r>
              <a:rPr lang="en-US" altLang="ko-KR" dirty="0"/>
              <a:t>overfitting </a:t>
            </a:r>
            <a:r>
              <a:rPr lang="ko-KR" altLang="en-US" dirty="0"/>
              <a:t>방지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FD784-71C8-4EDC-9488-772AF091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32" y="3730841"/>
            <a:ext cx="3505200" cy="100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BF3EC4-4158-42F6-B4C9-F181A69B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5" y="2428875"/>
            <a:ext cx="3438525" cy="100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7D3EA4-7ABD-4D91-BB5F-86185C71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84775"/>
            <a:ext cx="4667250" cy="857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E1895B-8024-4FBE-A798-03AF510E994B}"/>
              </a:ext>
            </a:extLst>
          </p:cNvPr>
          <p:cNvSpPr/>
          <p:nvPr/>
        </p:nvSpPr>
        <p:spPr>
          <a:xfrm>
            <a:off x="4432870" y="2744271"/>
            <a:ext cx="295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Lasso regression (l1-norm)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468A5-694C-4504-AE7A-DAB43F8ECBF8}"/>
              </a:ext>
            </a:extLst>
          </p:cNvPr>
          <p:cNvSpPr/>
          <p:nvPr/>
        </p:nvSpPr>
        <p:spPr>
          <a:xfrm>
            <a:off x="4432870" y="4030886"/>
            <a:ext cx="2931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ridge regression (l2-norm)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CE5EC9-01F9-46EE-9470-9F94702F67D3}"/>
              </a:ext>
            </a:extLst>
          </p:cNvPr>
          <p:cNvSpPr/>
          <p:nvPr/>
        </p:nvSpPr>
        <p:spPr>
          <a:xfrm>
            <a:off x="5505450" y="5360548"/>
            <a:ext cx="450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Elastic-Net regression (l1-norm+l2-norm)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03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2B0CB-1BEE-4973-8A6D-F5C3A174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F152-9B44-4381-BC6C-BF12A924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Machine learning Polynomial Regression - Javatpoint">
            <a:extLst>
              <a:ext uri="{FF2B5EF4-FFF2-40B4-BE49-F238E27FC236}">
                <a16:creationId xmlns:a16="http://schemas.microsoft.com/office/drawing/2014/main" id="{3F5B2E1B-B93D-486E-B1B9-30B7F1CB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28" y="2207488"/>
            <a:ext cx="7623144" cy="381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A000C-1A6A-43DA-95D5-267EFD82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Polynomial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31408-11F2-44CC-AAEC-EF4C4881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                           </a:t>
            </a:r>
            <a:r>
              <a:rPr lang="ko-KR" altLang="en-US" dirty="0"/>
              <a:t>일 때</a:t>
            </a:r>
            <a:r>
              <a:rPr lang="en-US" altLang="ko-KR" dirty="0"/>
              <a:t>,         </a:t>
            </a:r>
            <a:r>
              <a:rPr lang="ko-KR" altLang="en-US" dirty="0"/>
              <a:t>로 치환한다면</a:t>
            </a:r>
            <a:r>
              <a:rPr lang="en-US" altLang="ko-KR" dirty="0"/>
              <a:t> </a:t>
            </a:r>
            <a:r>
              <a:rPr lang="ko-KR" altLang="en-US" dirty="0"/>
              <a:t>아래와 같이 표현 가능하며</a:t>
            </a:r>
            <a:r>
              <a:rPr lang="en-US" altLang="ko-KR" dirty="0"/>
              <a:t>, </a:t>
            </a:r>
            <a:r>
              <a:rPr lang="ko-KR" altLang="en-US" dirty="0"/>
              <a:t>선형성이 보장됨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6A39F-1C55-41DD-B815-75984FBA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75" y="1825625"/>
            <a:ext cx="3590925" cy="44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473DB8-C689-49CE-8358-A90C1F66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38" y="1787525"/>
            <a:ext cx="1057275" cy="48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2432D5-F4F9-44E6-8F7F-CC4914D6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663" y="2598243"/>
            <a:ext cx="37147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7BA83-F2AE-4AA1-82D6-272E3B75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43A9D-44CD-4992-A501-3156078F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데이터를 잘 표현할 수 있는 모델을 추정함</a:t>
            </a:r>
          </a:p>
        </p:txBody>
      </p:sp>
      <p:pic>
        <p:nvPicPr>
          <p:cNvPr id="1026" name="Picture 2" descr="선형회귀(Linear Regression) 쉽게 이해하기 - 아무튼 워라밸">
            <a:extLst>
              <a:ext uri="{FF2B5EF4-FFF2-40B4-BE49-F238E27FC236}">
                <a16:creationId xmlns:a16="http://schemas.microsoft.com/office/drawing/2014/main" id="{9AC07DBF-BE96-4BA8-A781-83C44F65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12" y="2293950"/>
            <a:ext cx="40386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7A4618A-B87C-495C-AFEF-855246764EA8}"/>
              </a:ext>
            </a:extLst>
          </p:cNvPr>
          <p:cNvGrpSpPr/>
          <p:nvPr/>
        </p:nvGrpSpPr>
        <p:grpSpPr>
          <a:xfrm>
            <a:off x="744062" y="3095625"/>
            <a:ext cx="4636728" cy="1638300"/>
            <a:chOff x="744062" y="3095625"/>
            <a:chExt cx="4636728" cy="16383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C56881-2382-42F8-9E73-4E6A7B41CFA1}"/>
                </a:ext>
              </a:extLst>
            </p:cNvPr>
            <p:cNvSpPr/>
            <p:nvPr/>
          </p:nvSpPr>
          <p:spPr>
            <a:xfrm>
              <a:off x="1809750" y="3095625"/>
              <a:ext cx="2514600" cy="16383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Model</a:t>
              </a:r>
              <a:endParaRPr lang="ko-KR" altLang="en-US" dirty="0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03289A1C-7A19-47CD-BF96-3187978ABD3F}"/>
                </a:ext>
              </a:extLst>
            </p:cNvPr>
            <p:cNvSpPr/>
            <p:nvPr/>
          </p:nvSpPr>
          <p:spPr>
            <a:xfrm>
              <a:off x="1373679" y="3648720"/>
              <a:ext cx="381740" cy="4527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0CA6D03-8171-44D1-8944-3B25B977D2A6}"/>
                </a:ext>
              </a:extLst>
            </p:cNvPr>
            <p:cNvSpPr/>
            <p:nvPr/>
          </p:nvSpPr>
          <p:spPr>
            <a:xfrm>
              <a:off x="4400087" y="3648722"/>
              <a:ext cx="381740" cy="4527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1FBD28-21A1-4BB6-904B-119C910D7BF3}"/>
                    </a:ext>
                  </a:extLst>
                </p:cNvPr>
                <p:cNvSpPr txBox="1"/>
                <p:nvPr/>
              </p:nvSpPr>
              <p:spPr>
                <a:xfrm>
                  <a:off x="744062" y="3690435"/>
                  <a:ext cx="933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1FBD28-21A1-4BB6-904B-119C910D7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62" y="3690435"/>
                  <a:ext cx="9334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7675769-4106-4F45-B1BB-F9C2B77DD3A8}"/>
                    </a:ext>
                  </a:extLst>
                </p:cNvPr>
                <p:cNvSpPr txBox="1"/>
                <p:nvPr/>
              </p:nvSpPr>
              <p:spPr>
                <a:xfrm>
                  <a:off x="4447341" y="3690435"/>
                  <a:ext cx="933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7675769-4106-4F45-B1BB-F9C2B77DD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341" y="3690435"/>
                  <a:ext cx="9334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2D019-26EA-4725-97D6-DD0C0A96E4C3}"/>
                  </a:ext>
                </a:extLst>
              </p:cNvPr>
              <p:cNvSpPr txBox="1"/>
              <p:nvPr/>
            </p:nvSpPr>
            <p:spPr>
              <a:xfrm>
                <a:off x="6512149" y="5456250"/>
                <a:ext cx="463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Regression </a:t>
                </a:r>
                <a:r>
                  <a:rPr lang="ko-KR" altLang="en-US" sz="1200" b="1" dirty="0"/>
                  <a:t>예시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(Height: </a:t>
                </a:r>
                <a:r>
                  <a:rPr lang="ko-KR" altLang="en-US" sz="1200" b="1" dirty="0"/>
                  <a:t>독립변수</a:t>
                </a:r>
                <a:r>
                  <a:rPr lang="en-US" altLang="ko-KR" sz="1200" b="1" dirty="0"/>
                  <a:t>(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sz="1200" b="1" dirty="0"/>
                  <a:t>), Weight: </a:t>
                </a:r>
                <a:r>
                  <a:rPr lang="ko-KR" altLang="en-US" sz="1200" b="1" dirty="0"/>
                  <a:t>종속변수</a:t>
                </a:r>
                <a:r>
                  <a:rPr lang="en-US" altLang="ko-KR" sz="1200" b="1" dirty="0"/>
                  <a:t>(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ko-KR" sz="1200" b="1" dirty="0"/>
                  <a:t>), Green line: Model)</a:t>
                </a:r>
                <a:endParaRPr lang="ko-KR" altLang="en-US" sz="1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2D019-26EA-4725-97D6-DD0C0A96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49" y="5456250"/>
                <a:ext cx="4636726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DF9C-AAFE-4468-B6A3-47316740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linearity?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F4EDC-9E40-40BC-8CFC-BB619AE8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CA00B-B146-42AC-B65C-7C379C5F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490"/>
            <a:ext cx="9475433" cy="1174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73CFD7-FEFE-4610-AFDD-468CE019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51" y="3149611"/>
            <a:ext cx="4717298" cy="3391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7170C-2AA5-4D84-A53A-C99563E98FDB}"/>
              </a:ext>
            </a:extLst>
          </p:cNvPr>
          <p:cNvSpPr txBox="1"/>
          <p:nvPr/>
        </p:nvSpPr>
        <p:spPr>
          <a:xfrm>
            <a:off x="9144000" y="3667760"/>
            <a:ext cx="3048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/>
              <a:t>?</a:t>
            </a:r>
            <a:endParaRPr lang="ko-KR" altLang="en-US" sz="199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D2DF9E-2D11-40F7-94C7-60B1CA4AF1D3}"/>
              </a:ext>
            </a:extLst>
          </p:cNvPr>
          <p:cNvCxnSpPr/>
          <p:nvPr/>
        </p:nvCxnSpPr>
        <p:spPr>
          <a:xfrm>
            <a:off x="4676140" y="3683000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0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1D9A-1745-4794-827A-9E138048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linearity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0FFC9-EC71-476E-A08B-1F00A573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Superposition</a:t>
            </a:r>
            <a:r>
              <a:rPr lang="ko-KR" altLang="en-US" dirty="0"/>
              <a:t> </a:t>
            </a:r>
            <a:r>
              <a:rPr lang="en-US" altLang="ko-KR" dirty="0"/>
              <a:t>principle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중첩의 원리</a:t>
            </a:r>
            <a:r>
              <a:rPr lang="en-US" altLang="ko-KR" dirty="0"/>
              <a:t>)</a:t>
            </a:r>
            <a:r>
              <a:rPr lang="ko-KR" altLang="en-US" dirty="0"/>
              <a:t>가 적용되는 수식일 때</a:t>
            </a:r>
            <a:r>
              <a:rPr lang="en-US" altLang="ko-KR" dirty="0"/>
              <a:t>, </a:t>
            </a:r>
            <a:r>
              <a:rPr lang="ko-KR" altLang="en-US" dirty="0"/>
              <a:t>선형성이 있다고 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11EE2-650E-4F1F-A765-DF6E5D7F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4322"/>
            <a:ext cx="12192000" cy="37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26B26-96BF-407E-B21E-C9BA26B0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Linearity</a:t>
            </a:r>
            <a:r>
              <a:rPr lang="ko-KR" altLang="en-US" dirty="0"/>
              <a:t> </a:t>
            </a:r>
            <a:r>
              <a:rPr lang="en-US" altLang="ko-KR" dirty="0"/>
              <a:t>advantage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0D609-24E1-4A83-811D-CA3935F3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</a:p>
          <a:p>
            <a:pPr lvl="1"/>
            <a:r>
              <a:rPr lang="ko-KR" altLang="en-US" dirty="0"/>
              <a:t>독립변수와 종속변수 간 관계를 명확하게 표현이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미분이 보장 됨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https://ko.wikipedia.org/wiki/%EC%83%81%EB%AF%B8%EB%B6%84%EB%B0%A9%EC%A0%95%EC%8B%9D</a:t>
            </a:r>
            <a:endParaRPr lang="en-US" altLang="ko-KR" dirty="0"/>
          </a:p>
          <a:p>
            <a:pPr lvl="1"/>
            <a:r>
              <a:rPr lang="ko-KR" altLang="en-US" dirty="0"/>
              <a:t>비선형방정식에 비해 해를 구하기가 쉬움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https://darkpgmr.tistory.com/108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808E18-F7FE-4D8D-9B1A-9F7F8A1CF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217" y="2721005"/>
            <a:ext cx="52006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8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9C44B-2AA5-479A-A660-A829FF89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Least square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25B483-1C29-4F8E-A24E-599F9CCAA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5802" y="2084388"/>
                <a:ext cx="7162244" cy="153314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b="1" dirty="0">
                    <a:latin typeface="Cambria Math" panose="02040503050406030204" pitchFamily="18" charset="0"/>
                  </a:rPr>
                  <a:t>Optimization goal: Minimize square error (residual)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25B483-1C29-4F8E-A24E-599F9CCAA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5802" y="2084388"/>
                <a:ext cx="7162244" cy="1533143"/>
              </a:xfrm>
              <a:blipFill>
                <a:blip r:embed="rId2"/>
                <a:stretch>
                  <a:fillRect l="-1191" t="-7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정규 잔차(Regular residuals)">
            <a:extLst>
              <a:ext uri="{FF2B5EF4-FFF2-40B4-BE49-F238E27FC236}">
                <a16:creationId xmlns:a16="http://schemas.microsoft.com/office/drawing/2014/main" id="{A9D9B2C5-D5A5-4C83-B820-532FD4E3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2" y="152539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5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0DA6-C94B-43AD-B2D8-7B3DD895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Least square (Algebraic approach)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C112FF-4C39-4667-B257-A416DCB2B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일 때 아래와 같은 행렬식으로 표현 가능함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Pseudo inverse</a:t>
                </a:r>
                <a:r>
                  <a:rPr lang="ko-KR" altLang="en-US" dirty="0"/>
                  <a:t>를 이용하여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에 대해 전개하면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C112FF-4C39-4667-B257-A416DCB2B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FA0FFBF-DA38-416B-87C8-5EE3BC4DC3E5}"/>
              </a:ext>
            </a:extLst>
          </p:cNvPr>
          <p:cNvSpPr/>
          <p:nvPr/>
        </p:nvSpPr>
        <p:spPr>
          <a:xfrm>
            <a:off x="5916168" y="3685032"/>
            <a:ext cx="493776" cy="31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0DA6-C94B-43AD-B2D8-7B3DD895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Least square (Algebraic approach)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112FF-4C39-4667-B257-A416DCB2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FA0FFBF-DA38-416B-87C8-5EE3BC4DC3E5}"/>
              </a:ext>
            </a:extLst>
          </p:cNvPr>
          <p:cNvSpPr/>
          <p:nvPr/>
        </p:nvSpPr>
        <p:spPr>
          <a:xfrm>
            <a:off x="5916168" y="3685032"/>
            <a:ext cx="493776" cy="31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C7431B-688B-4A0C-AB4C-B45C7B66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33" y="1825625"/>
            <a:ext cx="9505841" cy="31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3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9200B-7215-4E55-B44C-ACC2263C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Least square: disadvantage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8B59F-DB3C-44B4-A722-626A11AF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Outlier</a:t>
            </a:r>
            <a:r>
              <a:rPr lang="ko-KR" altLang="en-US" dirty="0"/>
              <a:t>에 취약함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8D69D-5DCF-4F5D-A373-06A6C79D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800072"/>
            <a:ext cx="6305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278</Words>
  <Application>Microsoft Office PowerPoint</Application>
  <PresentationFormat>와이드스크린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Chapter 10.</vt:lpstr>
      <vt:lpstr>Regression</vt:lpstr>
      <vt:lpstr>What is the linearity?</vt:lpstr>
      <vt:lpstr>What is the linearity</vt:lpstr>
      <vt:lpstr>Linearity advantage</vt:lpstr>
      <vt:lpstr>Least square</vt:lpstr>
      <vt:lpstr>Least square (Algebraic approach)</vt:lpstr>
      <vt:lpstr>Least square (Algebraic approach)</vt:lpstr>
      <vt:lpstr>Least square: disadvantage</vt:lpstr>
      <vt:lpstr>Random sample consensus (RANSAC)</vt:lpstr>
      <vt:lpstr>Evaluation: residual plot</vt:lpstr>
      <vt:lpstr>Evaluation: residual plot</vt:lpstr>
      <vt:lpstr>Evaluation: Error measure</vt:lpstr>
      <vt:lpstr>Evaluation: coefficient of determination</vt:lpstr>
      <vt:lpstr>Regression: Regularization(weight decay)</vt:lpstr>
      <vt:lpstr>Polynomial regression</vt:lpstr>
      <vt:lpstr>Polynomial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10.</dc:title>
  <dc:creator>한 상유</dc:creator>
  <cp:lastModifiedBy>한 상유</cp:lastModifiedBy>
  <cp:revision>13</cp:revision>
  <dcterms:created xsi:type="dcterms:W3CDTF">2020-05-06T14:16:42Z</dcterms:created>
  <dcterms:modified xsi:type="dcterms:W3CDTF">2020-05-06T16:35:33Z</dcterms:modified>
</cp:coreProperties>
</file>