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1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-108" y="-5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lab.research.google.com/github/rickiepark/python-machine-learning-book-2nd-edition/blob/master/code/ch12/ch12.ipynb#scrollTo=v_xuQsgWu1t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7796" y="1921941"/>
            <a:ext cx="69450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Deep Neural Network</a:t>
            </a:r>
          </a:p>
          <a:p>
            <a:pPr>
              <a:lnSpc>
                <a:spcPct val="150000"/>
              </a:lnSpc>
            </a:pPr>
            <a:endParaRPr lang="en-US" altLang="ko-KR" sz="2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이 진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손글씨</a:t>
            </a:r>
            <a:r>
              <a:rPr lang="ko-KR" altLang="en-US" sz="2400" dirty="0" smtClean="0">
                <a:solidFill>
                  <a:schemeClr val="bg1"/>
                </a:solidFill>
              </a:rPr>
              <a:t> 숫자 분류</a:t>
            </a:r>
            <a:r>
              <a:rPr lang="en-US" altLang="ko-KR" sz="2400" dirty="0" smtClean="0">
                <a:solidFill>
                  <a:schemeClr val="bg1"/>
                </a:solidFill>
              </a:rPr>
              <a:t>(MNIST data set)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다층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가중치 학습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활성화 함수의 </a:t>
            </a:r>
            <a:r>
              <a:rPr lang="ko-KR" altLang="en-US" dirty="0" err="1" smtClean="0"/>
              <a:t>도함수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은닉층의</a:t>
            </a:r>
            <a:r>
              <a:rPr lang="ko-KR" altLang="en-US" dirty="0" smtClean="0"/>
              <a:t> 오차행렬 계산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21" y="2681945"/>
            <a:ext cx="5183959" cy="407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117" y="4881488"/>
            <a:ext cx="43529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9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손글씨</a:t>
            </a:r>
            <a:r>
              <a:rPr lang="ko-KR" altLang="en-US" sz="2400" dirty="0" smtClean="0">
                <a:solidFill>
                  <a:schemeClr val="bg1"/>
                </a:solidFill>
              </a:rPr>
              <a:t> 숫자 분류</a:t>
            </a:r>
            <a:r>
              <a:rPr lang="en-US" altLang="ko-KR" sz="2400" dirty="0" smtClean="0">
                <a:solidFill>
                  <a:schemeClr val="bg1"/>
                </a:solidFill>
              </a:rPr>
              <a:t>(MNIST data set)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다층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가중치 학습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비용 함수의 </a:t>
            </a:r>
            <a:r>
              <a:rPr lang="ko-KR" altLang="en-US" dirty="0" err="1" smtClean="0"/>
              <a:t>도함수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, 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bias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90" y="3115374"/>
            <a:ext cx="5674823" cy="272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960" y="3054634"/>
            <a:ext cx="5296827" cy="284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9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손글씨</a:t>
            </a:r>
            <a:r>
              <a:rPr lang="ko-KR" altLang="en-US" sz="2400" dirty="0" smtClean="0">
                <a:solidFill>
                  <a:schemeClr val="bg1"/>
                </a:solidFill>
              </a:rPr>
              <a:t> 숫자 분류</a:t>
            </a:r>
            <a:r>
              <a:rPr lang="en-US" altLang="ko-KR" sz="2400" dirty="0" smtClean="0">
                <a:solidFill>
                  <a:schemeClr val="bg1"/>
                </a:solidFill>
              </a:rPr>
              <a:t>(MNIST data set)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테스트 정확도 및 잘못 분류된 결과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8" name="AutoShape 2" descr="data:image/png;base64,iVBORw0KGgoAAAANSUhEUgAAAZEAAAEGCAYAAACkQqisAAAABHNCSVQICAgIfAhkiAAAAAlwSFlzAAALEgAACxIB0t1+/AAAADh0RVh0U29mdHdhcmUAbWF0cGxvdGxpYiB2ZXJzaW9uMy4yLjEsIGh0dHA6Ly9tYXRwbG90bGliLm9yZy+j8jraAAAgAElEQVR4nO3de3xdZZ3v8c9v35I097Zpmja9QcsdWqBABXVGUKiMCuMVx5GijLwcL6OjZxSOc4aZUc+ozBmVGcVBQWHUQVSUKjcrgtfhkmJpKS00FEovaZM2adLcs7N/54/9pN1t0zYJWdlJ832/XvuVtZ+91tq/vbqbb571rIu5OyIiIiMRy3cBIiIycSlERERkxBQiIiIyYgoREREZMYWIiIiMWCLfBYy16dOn+/z58/NdhojIhLF69erd7l412GuTLkTmz59PXV1dvssQEZkwzGzLkV7T7iwRERkxhYiIiIyYQkREREZMISIiIiOmEBERkRFTiIiIyIgpREREZMQUIkN088Ob+PXzTfkuQ0RkXFGIDNE3fv0Cv9ukEBERyaUQGaJkPEZvOpPvMkRExhWFyBClEjF6+3UXSBGRXAqRIUqpJyIichiFyBClEjH6+hUiIiK5FCJDlIybeiIiIodQiAxRMq6eiIjIoRQiQ5QdWFeIiIjkUogMkQ7xFRE5nEJkiAo0sC4ichiFyBAl49qdJSJyKIXIEKXiMfrSOtlQRCSXQmSIkhpYFxE5jEJkiHTGuojI4RQiQ5RKmHoiIiKHUIgMUUonG4qIHEYhMkQ6T0RE5HAKkSHSBRhFRA6nEBmi7LWznExGh/mKiAyINETMrMLMfmRmG81sg5m9ysymmtkqM9sUflaGec3MbjazejNba2bn5KxnRZh/k5mtyGk/18zWhWVuNjOL6rOkEtlN1ZdRb0REZEDUPZGvAg+6+ynAYmADcD3wsLsvAh4OzwHeCCwKj+uAWwDMbCpwI3ABcD5w40DwhHk+kLPc8qg+SCoeQkR3NxQR2S+yEDGzcuC1wG0A7t7r7nuBK4A7wmx3AFeG6SuAOz3rMaDCzGqAy4BV7t7s7i3AKmB5eK3M3R9zdwfuzFnXqBvoiWhwXUTkgCh7IguAJuDbZvZHM/uWmRUD1e7eEObZCVSH6dnA1pzlt4W2o7VvG6T9MGZ2nZnVmVldU1PTiD5Mcn9PRCEiIjIgyhBJAOcAt7j72UAHB3ZdARB6EJHvH3L3W919qbsvraqqGtE6kvHscIt6IiIiB0QZItuAbe7+eHj+I7KhsivsiiL8bAyvbwfm5CxfG9qO1l47SHsk9u/OUk9ERGS/yELE3XcCW83s5NB0CfAssBIYOMJqBXBvmF4JXB2O0loGtIbdXg8Bl5pZZRhQvxR4KLzWZmbLwlFZV+esa9QNDKyrJyIickAi4vV/FPiemaWAzcD7yAbX3WZ2LbAFeGeY937gcqAe6Azz4u7NZvZZ4Mkw3z+7e3OY/hDwHaAIeCA8IrH/EF/1RERE9os0RNx9DbB0kJcuGWReBz58hPXcDtw+SHsdcMYrLHNIkuqJiIgcRmesD5HGREREDqcQGSL1REREDqcQGaKChM5YFxE5lEJkiHSyoYjI4RQiQ6TLnoiIHE4hMkT7z1hXT0REZD+FyBCpJyIicjiFyBClNCYiInIYhcgQqSciInI4hcgQ6egsEZHDKUSGKBHTpeBFRA6lEBkiMyOViNGrkw1FRPZTiAxDKh5TT0REJIdCZBhSiZjGREREcihEhiEZN4WIiEgOhcgwpBLanSUikkshMgzJeEyXPRERyaEQGQYNrIuIHEwhMgwaWBcROZhCZBhS2p0lInIQhcgwJOMx+tI62VBEZIBCZBhSiRg96omIiOynEBmGbE9EISIiMiDSEDGzl8xsnZmtMbO60DbVzFaZ2abwszK0m5ndbGb1ZrbWzM7JWc+KMP8mM1uR035uWH99WNai/DwFCY2JiIjkGoueyOvcfYm7Lw3PrwcedvdFwMPhOcAbgUXhcR1wC2RDB7gRuAA4H7hxIHjCPB/IWW55lB9EZ6yLiBwsH7uzrgDuCNN3AFfmtN/pWY8BFWZWA1wGrHL3ZndvAVYBy8NrZe7+mLs7cGfOuiKRSmh3lohIrqhDxIFfmNlqM7sutFW7e0OY3glUh+nZwNacZbeFtqO1bxuk/TBmdp2Z1ZlZXVNT04g/jM5YFxE5WCLi9b/a3beb2QxglZltzH3R3d3MIj9m1t1vBW4FWLp06YjfL6kz1kVEDhJpT8Tdt4efjcBPyI5p7Aq7ogg/G8Ps24E5OYvXhrajtdcO0h4ZDayLiBwsshAxs2IzKx2YBi4FngFWAgNHWK0A7g3TK4Grw1Fay4DWsNvrIeBSM6sMA+qXAg+F19rMbFk4KuvqnHVFIhmP0ac7G4qI7Bfl7qxq4CfhqNsE8H13f9DMngTuNrNrgS3AO8P89wOXA/VAJ/A+AHdvNrPPAk+G+f7Z3ZvD9IeA7wBFwAPhEZlUIkZ/xunPOPFYpEcTi4hMCJGFiLtvBhYP0r4HuGSQdgc+fIR13Q7cPkh7HXDGKy52iJLxbMetrz9DPBYfq7cVERm3dMb6MKQS2c3Vo8F1ERFAITIsxals76OjJ53nSkRExgeFyDCUFyUBaOvuy3MlIiLjg0JkGMoGQqRLPREREVCIDEtZYTZEWrvUExERAYXIsOzfnaUQEREBFCLDUlaUPSJaYyIiIlkKkWEo1e4sEZGDKESGIR4zSgsSGlgXEQkUIsNUVpTU7iwRkUAhMkylhQkNrIuIBAqRYSorSmpMREQkUIgMU3lRkrZujYmIiIBCZNjKCpPanSUiEihEhqmsSGMiIiIDFCLDVF6UZF9Pmv6M7nAoIqIQGaaB62e1a1xEREQhMlwDV/LVEVoiIgqRYSsr1PWzREQGKESGSVfyFRE5QCEyTGW6u6GIyH4KkWHSmIiIyAEKkWEq1y1yRUT2izxEzCxuZn80s5+H5wvM7HEzqzezH5hZKrQXhOf14fX5Oeu4IbQ/Z2aX5bQvD231ZnZ91J8FoDgVJ2banSUiAmPTE/kYsCHn+ReBL7v7QqAFuDa0Xwu0hPYvh/kws9OAq4DTgeXA10MwxYGvAW8ETgPeHeaNlJnpIowiIkGkIWJmtcCfAd8Kzw24GPhRmOUO4MowfUV4Tnj9kjD/FcBd7t7j7i8C9cD54VHv7pvdvRe4K8wbueklBTS29YzFW4mIjGtR90S+AnwKyITn04C97j4woLANmB2mZwNbAcLrrWH+/e2HLHOk9sOY2XVmVmdmdU1NTa/0M1FTXkhDW/crXo+IyEQXWYiY2ZuARndfHdV7DJW73+ruS919aVVV1Ste36zyIhr2do1CZSIiE1siwnVfBLzFzC4HCoEy4KtAhZklQm+jFtge5t8OzAG2mVkCKAf25LQPyF3mSO2RmlleSFN7D73pDKmEDnATkckrst+A7n6Du9e6+3yyA+O/cvf3AI8Abw+zrQDuDdMrw3PC679ydw/tV4WjtxYAi4AngCeBReFor1R4j5VRfZ5csyoKcYfGfdqlJSKTW5Q9kSP5NHCXmX0O+CNwW2i/DfgvM6sHmsmGAu6+3szuBp4F0sCH3b0fwMw+AjwExIHb3X39WHyAmvIiABpau6mtnDIWbykiMi4NKUTM7L/c/b3HajsSd38UeDRMbyZ7ZNWh83QD7zjC8p8HPj9I+/3A/UOpYTTVlBcCsEPjIiIyyQ11d9bpuU/CORrnjn45E0NNRbYnsrNVu7NEZHI7aoiEM8X3AWeZWVt47AMaOTCWMemUFCQoLUjQoBARkUnuqCHi7v/i7qXATe5eFh6l7j7N3W8YoxrHpZqKQu3OEpFJb6i7s35uZsUAZvaXZvZvZjYvwrrGvZryInbqhEMRmeSGGiK3AJ1mthj4JPACcGdkVU0ANeWF7NirEBGRyW2oIZIO52xcAfyHu38NKI2urPGvpryI3e099KT7812KiEjeDDVE9pnZDcB7gfvMLAYkoytr/KupyB7m26DeiIhMYkMNkXcBPcD73X0n2UuM3BRZVRPASdXZjthzu/bluRIRkfwZUoiE4PgeUB4urNjt7pN6TOSk6hLMYENDW75LERHJmyGFiJm9k+z1qt4BvBN43MzefvSljm9TUgkWTCtmY4N6IiIyeQ312lmfAc5z90YAM6sCfsmBm0tNSqfUlLJ+h3oiIjJ5DXVMJDYQIMGeYSx73DplZhlb9nTS0ZM+9swiIsehoQbBg2b2kJldY2bXAPeRhwsfjjen1pQBsHGndmmJyOR01N1ZZrYQqHb3vzOztwKvDi/9D9mB9kntlJnZI7Q27mzj3HmVea5GRGTsHWtM5CvADQDufg9wD4CZnRlee3Ok1Y1ztZVFlBYkdISWiExax9qdVe3u6w5tDG3zI6loAjEzTptVxrrtChERmZyOFSIVR3mtaDQLmaiWzKlgw442Xf5ERCalY4VInZl94NBGM/srYHU0JU0sS+ZU0Nuf4Vkd6isik9CxxkQ+DvzEzN7DgdBYCqSAP4+ysIliydxsZ+3prXs5e64G10VkcjlqiLj7LuBCM3sdcEZovs/dfxV5ZRPEzLJCZpQWsGbr3nyXIiIy5oZ0xrq7PwI8EnEtE5KZsWROhUJERCalSX/W+WhYMreCl/Z00tLRm+9SRETGlEJkFJw3fyoAv39hd54rEREZW5GFiJkVmtkTZva0ma03s38K7QvM7HEzqzezH5hZKrQXhOf14fX5Oeu6IbQ/Z2aX5bQvD231ZnZ9VJ/lWM6ZW8m04hQPrd+VrxJERPIiyp5ID3Cxuy8GlgDLzWwZ8EXgy+6+EGgBrg3zXwu0hPYvh/kws9OAq4DTgeXA180sbmZx4GvAG4HTgHeHecdcPGa84bRqHtnYqPNFRGRSiSxEPKs9PE2GhwMXc+AS8ncAV4bpK8JzwuuXmJmF9rvcvcfdXwTqgfPDo97dN7t7L3BXmDcvLjtjJu09af5QvydfJYiIjLlIx0RCj2EN0AisAl4A9rr7wLXTtwGzw/RsYCtAeL0VmJbbfsgyR2ofrI7rzKzOzOqamppG46Md5sITp1FSkODBZ3ZGsn4RkfEo0hBx9353X0L2nuznA6dE+X5HqeNWd1/q7kurqqoieY+CRJyLT5nBqg276M94JO8hIjLejMnRWe6+l+x5Jq8CKsxs4PyUWmB7mN4OzAEIr5eTvfnV/vZDljlSe95cdvpMmjt6efKl5nyWISIyZqI8OqvKzCrCdBHwBmAD2TAZuD/7CuDeML0yPCe8/it399B+VTh6awGwiOz93p8EFoWjvVJkB99XRvV5huJPT64ilYjx0Hrt0hKRySHKnkgN8IiZrSX7C3+Vu/8c+DTwCTOrJzvmcVuY/zZgWmj/BHA9gLuvB+4GngUeBD4cdpOlgY8AD5ENp7vDvHlTXJDgtYum84v1u8jmn4jI8W1Ilz0ZCXdfC5w9SPtmsuMjh7Z3A+84wro+D3x+kPb7GWe36b309Jn8ckMjT29rZcmco11JX0Rk4tMZ66PsstNnUpiMcXfd1mPPLCIywSlERll5UZLLz6xh5ZoddPSkj72AiMgEphCJwF+cP5f2njT3rW3IdykiIpFSiETg3HmVLJpRwvce36IBdhE5rilEImBmrLhwPk9va+WJF3XOiIgcvxQiEXnbObVMLU7xzd9uzncpIiKRUYhEpCgV573L5vHLDY08t3NfvssREYmEQiRCKy6cT3lRkhvuWavraYnIcUkhEqGpxSlufPNpPPXyXu74w0v5LkdEZNQpRCL252fP5k9OquLLq56ntasv3+WIiIwqhUjEzIxPLT+ZfT1p9UZE5LijEBkDp88q5/WnzuC2373Ivm71RkTk+KEQGSMfvXgRrV19fOu3L+a7FBGRUaMQGSOL51TwZ2fV8J+/eYGG1q58lyMiMioUImPo+uWnkHH43H0bdDkUETkuKETG0JypU/jI6xZy39oG/s+9z5DRuSMiMsFFdlMqGdxHL15IR2+a//z1ZsoKk3xq+Sn5LklEZMQUImPMzLh++Sm0dfXx9Udf4Nx5lVxyanW+yxIRGRHtzsoDM+PGN5/O6bPK+OQPn6a5ozffJYmIjIhCJE8Kk3G+8q4ltHenuemhjfkuR0RkRBQiebSoupT3XTSfu57cymOb9+S7HBGRYVOI5NnHXn8Sc6dOYcXtT3Dvmu35LkdEZFgUInlWUpDgnr++kMVzKvj4D9ZQ95LuhCgiE0dkIWJmc8zsETN71szWm9nHQvtUM1tlZpvCz8rQbmZ2s5nVm9laMzsnZ10rwvybzGxFTvu5ZrYuLHOzmVlUnydK00oKuP2a85hVXsTf/WgtXb39+S5JRGRIouyJpIFPuvtpwDLgw2Z2GnA98LC7LwIeDs8B3ggsCo/rgFsgGzrAjcAFwPnAjQPBE+b5QM5yyyP8PJEqKUhw0zvO4sXdHXzgzjp2tXXnuyQRkWOKLETcvcHdnwrT+4ANwGzgCuCOMNsdwJVh+grgTs96DKgwsxrgMmCVuze7ewuwClgeXitz98c8ew2RO3PWNSFdeOJ0vvDWM6nb0szyr/yG1Vta8l2SiMhRjcmYiJnNB84GHgeq3b0hvLQTGDjTbjawNWexbaHtaO3bBmkf7P2vM7M6M6tramp6RZ8laledP5f7/uY1lBclec+3HuOR5xrzXZKIyBFFHiJmVgL8GPi4u7flvhZ6EJFfQMrdb3X3pe6+tKqqKuq3e8VOrCrhhx+8kBOrSvjAHXXc89S2Yy8kIpIHkYaImSXJBsj33P2e0Lwr7Ioi/Bz4U3s7MCdn8drQdrT22kHajwtVpQXcdd0yzl8wlU/c/TQPPrMz3yWJiBwmyqOzDLgN2ODu/5bz0kpg4AirFcC9Oe1Xh6O0lgGtYbfXQ8ClZlYZBtQvBR4Kr7WZ2bLwXlfnrOu4UFqY5PZrzmPxnAo+cfcant3RduyFRETGUJQ9kYuA9wIXm9ma8Lgc+ALwBjPbBLw+PAe4H9gM1APfBD4E4O7NwGeBJ8Pjn0MbYZ5vhWVeAB6I8PPkRWEyzq3vPZfSwgRvu+UPfOf3L+oS8iIybthkuznS0qVLva6uLt9lDFtDaxfX/3gdv36+ifMXTOWmt5/FvGnF+S5LRCYBM1vt7ksHe01nrE8QNeVFfOd95/Glt5/FhoY2ln/lt+qViEjeKUQmEDPjnUvn8Iu/fS0XnDCVf/zZs1z1zcd4aXdHvksTkUlKITIB1ZQX8e1rzuOmgV7JV3/Dt3//Iv3qlYjIGFOITFBmxjuWzmHV3/4JrzphGv/0s2d569d/zzPbW/NdmohMIgqRCW5meSG3X3MeX3nXErbv7eatt/yBB9Y1HHtBEZFRoBA5DpgZV549m1V/+1rOmFXGh77/FDfcs5bte7vyXZqIHOcUIseRyuIU3//AMla8aj4/Xr2di//1Ub72SD09aV1aXkSiofNEjlPb93bx2Z89y4PrdzKrvJAPvW4h71haS0Einu/SRGSC0Xkik9DsiiK+8d5z+e61FzCzvJC//+kz/OlNj/Lj1duYbH84iEh01BOZBNyd39Xv5l8feo6nt7Vy+qwyFs+p4G3n1HLuvMpjr0BEJrWj9UQUIpNIJuP8oG4rP6zbyqZd7bT3pnnPBXN53ckzWHbCNIoLEvkuUUTGIYVIjskcIrnae9L8y/0b+O8nXibjUF1WwD+86XQuP3MmE/RW9SISEYVIDoXIwTp60qze0sIXHtjIsw1tLJ5Twfsvms+FJ06nqrQg3+WJyDigEMmhEBlcuj/Dj1Zv4+aHN7GjtZuYwZVLZvORixdyQlVJvssTkTxSiORQiBxduj/D+h1t/OzpHXz38S30pjNcuWQ271g6h/MXTCUe064ukclGIZJDITJ0Tft6uPU3L/Ddx16mq6+f6SUFLD+jmjNmlbN4TgWn1pTlu0QRGQMKkRwKkeHr7E3zq42N3Le2gUeea6S7LwPAGbPLeNd5c3nL4lmUFyXzXKWIREUhkkMh8sr0Z5ztLV088lwjdz25lQ0NbSTjxvkLpnLxKdW8/tQZuuOiyHFGIZJDITJ63J1ntrdx37oGfrVxF8/vagfgxKpils6bypK5FSw/fSaVxak8Vyoir4RCJIdCJDpbmzt5eMMuHnmuiXXbW2nu6CUZN06qLuWk6lL+ctk8nSEvMgEpRHIoRMaGu7OhYR/3rtnOc7v28ceX99La1cfJ1aW84bRqLjl1BotrK4jpaC+RcU8hkkMhkh8dPWl+/NQ27lvbwJMvNZNxKCtMcO68SpbOn8q58ypZXFtBUUpXGRYZbxQiORQi+dfS0cujzzfy+OZm6ra0UN+YHUsxg9KCBKfNKuOvXn0CrzpR1/MSGQ/yEiJmdjvwJqDR3c8IbVOBHwDzgZeAd7p7i2Uv1vRV4HKgE7jG3Z8Ky6wA/j6s9nPufkdoPxf4DlAE3A98zIfwYRQi409LRy9Pvdyyfxzll8/uYkdrNwC1lUWcXF3KGbPLWTK3gsW1FUzVQL3ImMpXiLwWaAfuzAmRLwHN7v4FM7seqHT3T5vZ5cBHyYbIBcBX3f2CEDp1wFLAgdXAuSF4ngD+BnicbIjc7O4PHKsuhcj419ef4TfPN/Hsjjaeb2xnY0Mb9U3tDHxVT6sp4zWLpnPijBIWTC9m0YwSKqYoWESicrQQiWxfgbv/xszmH9J8BfCnYfoO4FHg06H9ztCTeMzMKsysJsy7yt2bAcxsFbDczB4Fytz9sdB+J3AlcMwQkfEvGY9xyanVXHJq9f629p40z2xvZfWWFh59rpHbfvci6Uw2VWIGy06Yxqk1ZZQXJSkvSjJ/ejFnzCqjckpKg/ciERrrHc7V7t4QpncCA78lZgNbc+bbFtqO1r5tkPZBmdl1wHUAc+fOfQXlS76UFCRYdsI0lp0wjQ+/biHp/gzb93axeXcHT21p4cFndrJm68t09h5+P/mzasv5i/PnclZtBbMriigtTChYREZJ3kYt3d3NbExG9d39VuBWyO7OGov3lGgl4jHmTStm3rRiXnfyDD556ckA9KYztHb18fyufWxoaGNvZx8Prd/J9fesO7BszFg4o4QzZ5dzZm05Z84uZ0oqweamduZNK+bkmaW60KTIEI11iOwysxp3bwi7qxpD+3ZgTs58taFtOwd2fw20PxraaweZXya5VCJGVWkBVaUFXLRwOgCfvPQkNu7cR31jO437emja18OzDW08vLGRH67edtg6ppcUcNV5c0jGY2TcecuSWZyoy+GLDGqsQ2QlsAL4Qvh5b077R8zsLrID660haB4C/q+ZDZzmfClwg7s3m1mbmS0jO7B+NfDvY/lBZOIwM06tKTvsqsPuTkNrN+u2t9Ld18/8acW80NTOz9c28LVH67PLAl99eBMLphdz+qwyZpYVAhCPGRecMJVTa8qYVlxAKhEb648lMi5EeXTWf5PtRUwHdgE3Aj8F7gbmAlvIHuLbHA7x/Q9gOdlDfN/n7nVhPe8H/ndY7efd/duhfSkHDvF9APioDvGV0dLc0cuUVJy2rj5WPr2DJ15sZuPOfTTt68EM0v1Ob3/2asYxg7lTp7CoupRFM0o4qbqUGaUFxGNGPGbMKC1kztQi3XZYJiydbJhDISKjobuvn9VbWni5uZOG1m7qG/exaVc7L+7u2H/UWK6BS+UXp+IsmVvBOXMrWTijhFQ8xoKqYmaWFSpkZNzKyyG+IsezwmScixZO56JD2nvTGV7a00FzRy+ZjNOXcbY2d7J+RxupuNHc2cdTW1q4f93Og5arnJI9LHn+tGKml6To6M3eBOyE6cUUJGLMKCtgYVUp5VN03xYZXxQiIqMolYhxUnXpMedrbOtma0sXPel+6hvb2dCwjy17OnjixWZ2t/dQUpCgpbOXQzs100sKqJiSxICpxSlmlBVSUZRkd3sP00pSvO2cWqYVFxCLQWlhktICHc4s0dLuLJFxqruvn20tXfSmM+zY28ULTe3UN7bT2dtPOpOhuaOXxn097O3sY1pJih17u/bfdXKAGVROSTF36hTmTZvCjNIC3GFKQYKKoiSVxUkqilKUT0lSOSXF7IoiHSQgh9HuLJEJqDAZZ+GM7KHFp80q4/VUH3X+1q4+HtnYSDrj9Gcy7OtO09adpmlfDy83d7B6Swu723uImdHV189gfz8WJGKcWlNGKhGjrDDB7IoiZlUUMbuyiOpwZFpfOkPGYXppipqyIsqKEhrPmcQUIiLHifKiJFeefcQLNxykP+O0dfWxt6uPvZ297O3so7mjl/U72ti4s43+jLOtpYvHX2xmX3f6qOuakoozs7yQRMx4ubmTmvIiTqouYWpxioopKaYVp1gwvZiq0gJKChKUFCbozzjpfqemvJBEXD2fiUwhIjIJxWNGZXEq3Lq4eH/72849fN627j527O1iV1sPMYNELEbMYHd7Lw2tXTS0dtPQ2kVfv3PRwulsb+lic1MHq7fspbWrl77+I+8yT8aNKakEGXcqp6SorSxi4YwSErEY8Vi2N1aYjJOIGRmHmvJCppcUkM5kqK0sYv60YoVQnilEROSoygqTlM1McsrM4S/r7rR09vHi7g5aOnpp70mzrydNImbEDF7c3UlXbxozo7mjly17OvjpH7fjDumM050efLdbruJUnJLCROjlZA8mKEzG6OrrZ1pxAbWVRexq66FySpIza8vp7O2nP+NUTElywvRsj6kn3U9FUUq75kZAISIikTEzphanRnwPGPfsSZ3pfscMduztYk97L/GYsWVPJy83d9Lek6a9O70/oNq7+2juyFCYjLF6dws/X7uDqtICWjr76E1njvp+qUSM6cUp+t2JmTG9pIAZpQUUpeK0dadp7eylt9+ZWVbArIoiZpQWkkrESMazJ5a6Q2lhgtmVRdRWTKEwFaOrt5+uvn6KU9kxpkOPluvPOFv2dDCroojC5MS7s6dCRETGLTOjIBFn4AaXC2eUsnBGdnrp/KlDWkcm48RiRndfPy/t6aCsMEkiZuzp6KW+sZ193WlSiRh7O3tp2tfD7vZeEjGj353d7T3sbOums7efsqIkFVNSJGJGQ2s3a7bupaWzb1ifpygZp7QwQWEyTkEie222xrYe9vWkKUjEWDyngqrSAm7LXR8AAAfUSURBVKZOSVFelCQZj5FMGKl4jCmpBMUF8ezPVJwpoceV7nd60hky7syqKCIZNxrbeqguK2R6SSrynpVCRESOawN/+Rcm45wy88D102aUFR52PbXh6gu9pL5Mhv7QW9rbmR1D2ra3i550hinJOEWpOHs7+3ihqZ2OnjTdff30pDPEzHjViUlOn1XOczv3sW57Kxt2tLGno5e27r5j7so7llQ8RnFBnOKCBDXlhfzwgxe+shUOQiEiIjJCyXiMZByKOLAbqmJKivnTi4+y1ND1Z5y+/gw96Qxdvf109Kbp7Ak/e9N09WZIxo1UIoaZsa2lk/6MM6O0gIbW7mwvqqefjp50ZOf/KERERMap7EU8s0eoDVx/bbzRsXEiIjJiChERERkxhYiIiIyYQkREREZMISIiIiOmEBERkRFTiIiIyIgpREREZMQm3Z0NzawJ2DLCxacDu0exnNGiuoZvvNamuoZHdQ3fSGqb5+5Vg70w6ULklTCzuiPdIjKfVNfwjdfaVNfwqK7hG+3atDtLRERGTCEiIiIjphAZnlvzXcARqK7hG6+1qa7hUV3DN6q1aUxERERGTD0REREZMYWIiIiMmEJkCMxsuZk9Z2b1ZnZ9HuuYY2aPmNmzZrbezD4W2v/RzLab2ZrwuDxP9b1kZutCDXWhbaqZrTKzTeFn5RjXdHLOdlljZm1m9vF8bDMzu93MGs3smZy2QbePZd0cvnNrzeycPNR2k5ltDO//EzOrCO3zzawrZ9t9Y4zrOuK/nZndELbZc2Z22RjX9YOcml4yszWhfSy315F+R0T3PXN3PY7yAOLAC8AJQAp4GjgtT7XUAOeE6VLgeeA04B+B/zUOttVLwPRD2r4EXB+mrwe+mOd/y53AvHxsM+C1wDnAM8faPsDlwAOAAcuAx/NQ26VAIkx/Mae2+bnz5aGuQf/twv+Fp4ECYEH4fxsfq7oOef3/Af+Qh+11pN8RkX3P1BM5tvOBenff7O69wF3AFfkoxN0b3P2pML0P2ADMzkctw3AFcEeYvgO4Mo+1XAK84O4jvWLBK+LuvwGaD2k+0va5ArjTsx4DKsysZixrc/dfuHs6PH0MqI3q/YdT11FcAdzl7j3u/iJQT/b/75jWZWYGvBP47yje+2iO8jsisu+ZQuTYZgNbc55vYxz84jaz+cDZwOOh6SOhO3r7WO8yyuHAL8xstZldF9qq3b0hTO8EqvNTGgBXcfB/7PGwzY60fcbb9+79ZP9iHbDAzP5oZr82s9fkoZ7B/u3GyzZ7DbDL3TfltI359jrkd0Rk3zOFyARkZiXAj4GPu3sbcAtwIrAEaCDblc6HV7v7OcAbgQ+b2WtzX/Rs/zkvx5SbWQp4C/DD0DRettl++dw+R2NmnwHSwPdCUwMw193PBj4BfN/MysawpHH3b3eId3PwHytjvr0G+R2x32h/zxQix7YdmJPzvDa05YWZJcl+Ob7n7vcAuPsud+939wzwTSLqwh+Lu28PPxuBn4Q6dg10j8PPxnzURjbYnnL3XaHGcbHNOPL2GRffOzO7BngT8J7wy4ewu2hPmF5NduzhpLGq6Sj/dnnfZmaWAN4K/GCgbay312C/I4jwe6YQObYngUVmtiD8NXsVsDIfhYR9rbcBG9z933Lac/dh/jnwzKHLjkFtxWZWOjBNdlD2GbLbakWYbQVw71jXFhz01+F42GbBkbbPSuDqcPTMMqA1Z3fEmDCz5cCngLe4e2dOe5WZxcP0CcAiYPMY1nWkf7uVwFVmVmBmC0JdT4xVXcHrgY3uvm2gYSy315F+RxDl92wsjhiY6A+yRzA8T/YviM/ksY5Xk+2GrgXWhMflwH8B60L7SqAmD7WdQPbImKeB9QPbCZgGPAxsAn4JTM1DbcXAHqA8p23MtxnZEGsA+sjue772SNuH7NEyXwvfuXXA0jzUVk92f/nAd+0bYd63hX/jNcBTwJvHuK4j/tsBnwnb7DngjWNZV2j/DvDBQ+Ydy+11pN8RkX3PdNkTEREZMe3OEhGREVOIiIjIiClERERkxBQiIiIyYgoREREZMYWIyCgws347+GrBo3a153AV2HydxyJyVIl8FyBynOhy9yX5LkJkrKknIhKhcF+JL1n2PitPmNnC0D7fzH4VLiL4sJnNDe3Vlr13x9PhcWFYVdzMvhnuEfELMysK8/9NuHfEWjO7K08fUyYxhYjI6Cg6ZHfWu3Jea3X3M4H/AL4S2v4duMPdzyJ7YcObQ/vNwK/dfTHZ+1WsD+2LgK+5++nAXrJnQUP23hBnh/V8MKoPJ3IkOmNdZBSYWbu7lwzS/hJwsbtvDhfG2+nu08xsN9nLdfSF9gZ3n25mTUCtu/fkrGM+sMrdF4XnnwaS7v45M3sQaAd+CvzU3dsj/qgiB1FPRCR6foTp4ejJme7nwHjmn5G99tE5wJPhKrIiY0YhIhK9d+X8/J8w/QeyV4QGeA/w2zD9MPDXAGYWN7PyI63UzGLAHHd/BPg0UA4c1hsSiZL+ahEZHUVmtibn+YPuPnCYb6WZrSXbm3h3aPso8G0z+zugCXhfaP8YcKuZXUu2x/HXZK8WO5g48N0QNAbc7O57R+0TiQyBxkREIhTGRJa6++581yISBe3OEhGREVNPRERERkw9ERERGTGFiIiIjJhCRERERkwhIiIiI6YQERGREfv/41Ue53KvDzc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90" y="2058718"/>
            <a:ext cx="40195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952" y="4937686"/>
            <a:ext cx="37814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258" y="2490786"/>
            <a:ext cx="5456642" cy="348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2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Multilayer Perceptron (MLP)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아달린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단층 </a:t>
            </a:r>
            <a:r>
              <a:rPr lang="ko-KR" altLang="en-US" dirty="0" err="1" smtClean="0"/>
              <a:t>퍼셉트론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입력층과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출력층으로만</a:t>
            </a:r>
            <a:r>
              <a:rPr lang="ko-KR" altLang="en-US" dirty="0" smtClean="0"/>
              <a:t> 구성된 구조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단층 </a:t>
            </a:r>
            <a:r>
              <a:rPr lang="ko-KR" altLang="en-US" dirty="0" err="1" smtClean="0"/>
              <a:t>퍼셉트론은</a:t>
            </a:r>
            <a:r>
              <a:rPr lang="ko-KR" altLang="en-US" dirty="0" smtClean="0"/>
              <a:t> 비선형적 데이터는 학습 불가능 </a:t>
            </a:r>
            <a:r>
              <a:rPr lang="en-US" altLang="ko-KR" dirty="0" smtClean="0"/>
              <a:t>-&gt; AND </a:t>
            </a:r>
            <a:r>
              <a:rPr lang="ko-KR" altLang="en-US" dirty="0" smtClean="0"/>
              <a:t>연산은 가능</a:t>
            </a:r>
            <a:r>
              <a:rPr lang="en-US" altLang="ko-KR" dirty="0" smtClean="0"/>
              <a:t>, XOR </a:t>
            </a:r>
            <a:r>
              <a:rPr lang="ko-KR" altLang="en-US" dirty="0" smtClean="0"/>
              <a:t>연산 불가능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다층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입력층과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출력층</a:t>
            </a:r>
            <a:r>
              <a:rPr lang="ko-KR" altLang="en-US" dirty="0" smtClean="0"/>
              <a:t> 사이에 </a:t>
            </a:r>
            <a:r>
              <a:rPr lang="ko-KR" altLang="en-US" dirty="0" err="1" smtClean="0"/>
              <a:t>은닉층을</a:t>
            </a:r>
            <a:r>
              <a:rPr lang="ko-KR" altLang="en-US" dirty="0" smtClean="0"/>
              <a:t> 두어 비선형 데이터에 대해서도 학습이 가능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8720"/>
            <a:ext cx="39909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623" y="3528720"/>
            <a:ext cx="24098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437" y="4333437"/>
            <a:ext cx="10287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4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Multilayer Perceptron (MLP)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심층 신경망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개의 </a:t>
            </a:r>
            <a:r>
              <a:rPr lang="ko-KR" altLang="en-US" dirty="0" err="1" smtClean="0"/>
              <a:t>은닉층이</a:t>
            </a:r>
            <a:r>
              <a:rPr lang="ko-KR" altLang="en-US" dirty="0" smtClean="0"/>
              <a:t> 있는 인공 신경망 구조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심층 신경망을 학습하기 위한 알고리즘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Feed Forward(</a:t>
            </a:r>
            <a:r>
              <a:rPr lang="ko-KR" altLang="en-US" dirty="0" err="1" smtClean="0"/>
              <a:t>순전파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입력층에서</a:t>
            </a:r>
            <a:r>
              <a:rPr lang="ko-KR" altLang="en-US" dirty="0" smtClean="0"/>
              <a:t> 전달된 값이 </a:t>
            </a:r>
            <a:r>
              <a:rPr lang="ko-KR" altLang="en-US" dirty="0" err="1" smtClean="0"/>
              <a:t>은닉층의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전달되며</a:t>
            </a:r>
            <a:r>
              <a:rPr lang="en-US" altLang="ko-KR" dirty="0"/>
              <a:t> </a:t>
            </a:r>
            <a:r>
              <a:rPr lang="ko-KR" altLang="en-US" dirty="0" err="1" smtClean="0"/>
              <a:t>은닉층의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출력값</a:t>
            </a:r>
            <a:r>
              <a:rPr lang="ko-KR" altLang="en-US" dirty="0" smtClean="0"/>
              <a:t> 역시 </a:t>
            </a:r>
            <a:r>
              <a:rPr lang="ko-KR" altLang="en-US" dirty="0" err="1" smtClean="0"/>
              <a:t>출력층의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전달됨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각 층에서 입력을 다음 층으로 전달</a:t>
            </a:r>
            <a:r>
              <a:rPr lang="en-US" altLang="ko-KR" dirty="0" smtClean="0"/>
              <a:t>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110" y="3354526"/>
            <a:ext cx="4335780" cy="324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5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Multilayer Perceptron (MLP)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정방향</a:t>
            </a:r>
            <a:r>
              <a:rPr lang="ko-KR" altLang="en-US" dirty="0" smtClean="0"/>
              <a:t> 계산으로 신경망 활성화 출력 계산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각 층에서의 가중치를 임의의 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0)</a:t>
            </a:r>
            <a:r>
              <a:rPr lang="ko-KR" altLang="en-US" dirty="0" smtClean="0"/>
              <a:t>으로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층의 </a:t>
            </a:r>
            <a:r>
              <a:rPr lang="en-US" altLang="ko-KR" dirty="0" smtClean="0"/>
              <a:t>bias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하나의 트레이닝 데이터에 대해서 각 층에서의 </a:t>
            </a:r>
            <a:r>
              <a:rPr lang="ko-KR" altLang="en-US" dirty="0" err="1" smtClean="0"/>
              <a:t>정방향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함수값을</a:t>
            </a:r>
            <a:r>
              <a:rPr lang="ko-KR" altLang="en-US" dirty="0" smtClean="0"/>
              <a:t> 계산하고 활성 함수에 의한 </a:t>
            </a:r>
            <a:r>
              <a:rPr lang="ko-KR" altLang="en-US" dirty="0" err="1" smtClean="0"/>
              <a:t>출력값</a:t>
            </a:r>
            <a:r>
              <a:rPr lang="ko-KR" altLang="en-US" dirty="0" smtClean="0"/>
              <a:t> 계산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출력층의</a:t>
            </a:r>
            <a:r>
              <a:rPr lang="ko-KR" altLang="en-US" dirty="0" smtClean="0"/>
              <a:t> 활성 함수에 의한 결과값과 </a:t>
            </a:r>
            <a:r>
              <a:rPr lang="ko-KR" altLang="en-US" dirty="0" err="1" smtClean="0"/>
              <a:t>실제값이</a:t>
            </a:r>
            <a:r>
              <a:rPr lang="ko-KR" altLang="en-US" dirty="0" smtClean="0"/>
              <a:t> 허용 오차 이내가 되도록 가중치 업데이트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모든 트레이닝 데이터에 대해서 </a:t>
            </a:r>
            <a:r>
              <a:rPr lang="ko-KR" altLang="en-US" dirty="0" err="1" smtClean="0"/>
              <a:t>출력층의</a:t>
            </a:r>
            <a:r>
              <a:rPr lang="ko-KR" altLang="en-US" dirty="0" smtClean="0"/>
              <a:t> 활성 함수에 의한 결과값과 </a:t>
            </a:r>
            <a:r>
              <a:rPr lang="ko-KR" altLang="en-US" dirty="0" err="1" smtClean="0"/>
              <a:t>실제값이</a:t>
            </a:r>
            <a:r>
              <a:rPr lang="ko-KR" altLang="en-US" dirty="0" smtClean="0"/>
              <a:t> 허용 오차 이내가 되면 학습 종료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단층은 </a:t>
            </a:r>
            <a:r>
              <a:rPr lang="ko-KR" altLang="en-US" dirty="0" err="1" smtClean="0"/>
              <a:t>입력층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출력층만</a:t>
            </a:r>
            <a:r>
              <a:rPr lang="ko-KR" altLang="en-US" dirty="0" smtClean="0"/>
              <a:t> 있기 때문에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출력층의</a:t>
            </a:r>
            <a:r>
              <a:rPr lang="ko-KR" altLang="en-US" dirty="0" smtClean="0"/>
              <a:t> 결과값과 </a:t>
            </a:r>
            <a:r>
              <a:rPr lang="ko-KR" altLang="en-US" dirty="0" err="1" smtClean="0"/>
              <a:t>실제값을</a:t>
            </a:r>
            <a:r>
              <a:rPr lang="ko-KR" altLang="en-US" dirty="0" smtClean="0"/>
              <a:t> 비교하여 오차가 최소화되도록 가중치 업데이트 가능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But! </a:t>
            </a:r>
            <a:r>
              <a:rPr lang="ko-KR" altLang="en-US" dirty="0" err="1" smtClean="0"/>
              <a:t>은닉층이</a:t>
            </a:r>
            <a:r>
              <a:rPr lang="ko-KR" altLang="en-US" dirty="0" smtClean="0"/>
              <a:t> 있는 다층의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은닉층의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출력값에</a:t>
            </a:r>
            <a:r>
              <a:rPr lang="ko-KR" altLang="en-US" dirty="0" smtClean="0"/>
              <a:t> 대한 </a:t>
            </a:r>
            <a:r>
              <a:rPr lang="ko-KR" altLang="en-US" dirty="0" err="1" smtClean="0"/>
              <a:t>기준값을</a:t>
            </a:r>
            <a:r>
              <a:rPr lang="ko-KR" altLang="en-US" dirty="0" smtClean="0"/>
              <a:t> 정의할 수 없음</a:t>
            </a:r>
            <a:r>
              <a:rPr lang="en-US" altLang="ko-KR" dirty="0" smtClean="0"/>
              <a:t>. -&gt; </a:t>
            </a:r>
            <a:r>
              <a:rPr lang="ko-KR" altLang="en-US" dirty="0" err="1" smtClean="0"/>
              <a:t>은닉층에서</a:t>
            </a:r>
            <a:r>
              <a:rPr lang="ko-KR" altLang="en-US" dirty="0" smtClean="0"/>
              <a:t> 어떤 값이 출력되어야 </a:t>
            </a:r>
            <a:r>
              <a:rPr lang="ko-KR" altLang="en-US" dirty="0" err="1" smtClean="0"/>
              <a:t>맞다는</a:t>
            </a:r>
            <a:r>
              <a:rPr lang="ko-KR" altLang="en-US" dirty="0" smtClean="0"/>
              <a:t> 기준이 없음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BackPropagation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알고리즘의 등장</a:t>
            </a:r>
            <a:r>
              <a:rPr lang="en-US" altLang="ko-KR" dirty="0" smtClean="0">
                <a:sym typeface="Wingdings" pitchFamily="2" charset="2"/>
              </a:rPr>
              <a:t>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231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Multilayer Perceptron (MLP)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은닉층</a:t>
            </a:r>
            <a:r>
              <a:rPr lang="ko-KR" altLang="en-US" dirty="0" smtClean="0"/>
              <a:t> </a:t>
            </a:r>
            <a:r>
              <a:rPr lang="en-US" altLang="ko-KR" dirty="0" smtClean="0"/>
              <a:t>j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입력되는 </a:t>
            </a:r>
            <a:r>
              <a:rPr lang="ko-KR" altLang="en-US" dirty="0" err="1" smtClean="0"/>
              <a:t>정방향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함수값은</a:t>
            </a:r>
            <a:r>
              <a:rPr lang="ko-KR" altLang="en-US" dirty="0" smtClean="0"/>
              <a:t> 아래와 같음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정방향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함수값은</a:t>
            </a:r>
            <a:r>
              <a:rPr lang="ko-KR" altLang="en-US" dirty="0" smtClean="0"/>
              <a:t> 해당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활성 함수에 입력되는 값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활성 함수는 종류가 다양하지만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함수를 이용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미분가능하기 때문에 </a:t>
            </a:r>
            <a:r>
              <a:rPr lang="en-US" altLang="ko-KR" dirty="0" err="1" smtClean="0"/>
              <a:t>backpropagation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알고리즘을 적용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비선형 문제를 풀 수 있음</a:t>
            </a:r>
            <a:r>
              <a:rPr lang="en-US" altLang="ko-KR" dirty="0" smtClean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124" y="3578650"/>
            <a:ext cx="5357534" cy="72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406" y="3578650"/>
            <a:ext cx="2105046" cy="271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124" y="4934057"/>
            <a:ext cx="2304613" cy="1030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832" y="4910828"/>
            <a:ext cx="2232684" cy="87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3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손글씨</a:t>
            </a:r>
            <a:r>
              <a:rPr lang="ko-KR" altLang="en-US" sz="2400" dirty="0" smtClean="0">
                <a:solidFill>
                  <a:schemeClr val="bg1"/>
                </a:solidFill>
              </a:rPr>
              <a:t> 숫자 분류</a:t>
            </a:r>
            <a:r>
              <a:rPr lang="en-US" altLang="ko-KR" sz="2400" dirty="0" smtClean="0">
                <a:solidFill>
                  <a:schemeClr val="bg1"/>
                </a:solidFill>
              </a:rPr>
              <a:t>(MNIST data set)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colab.research.google.com/github/rickiepark/python-machine-learning-book-2nd-edition/blob/master/code/ch12/ch12.ipynb#scrollTo=v_xuQsgWu1t2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032" y="2405574"/>
            <a:ext cx="3977936" cy="428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0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손글씨</a:t>
            </a:r>
            <a:r>
              <a:rPr lang="ko-KR" altLang="en-US" sz="2400" dirty="0" smtClean="0">
                <a:solidFill>
                  <a:schemeClr val="bg1"/>
                </a:solidFill>
              </a:rPr>
              <a:t> 숫자 분류</a:t>
            </a:r>
            <a:r>
              <a:rPr lang="en-US" altLang="ko-KR" sz="2400" dirty="0" smtClean="0">
                <a:solidFill>
                  <a:schemeClr val="bg1"/>
                </a:solidFill>
              </a:rPr>
              <a:t>(MNIST data set)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다층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Param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n_hidden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은닉 </a:t>
            </a:r>
            <a:r>
              <a:rPr lang="ko-KR" altLang="en-US" dirty="0" err="1" smtClean="0"/>
              <a:t>유닛</a:t>
            </a:r>
            <a:r>
              <a:rPr lang="ko-KR" altLang="en-US" dirty="0" smtClean="0"/>
              <a:t> 개수 </a:t>
            </a:r>
            <a:r>
              <a:rPr lang="en-US" altLang="ko-KR" dirty="0" smtClean="0"/>
              <a:t>(30), L2 : </a:t>
            </a:r>
            <a:r>
              <a:rPr lang="ko-KR" altLang="en-US" dirty="0" smtClean="0"/>
              <a:t>규제의 </a:t>
            </a:r>
            <a:r>
              <a:rPr lang="ko-KR" altLang="en-US" dirty="0" err="1" smtClean="0"/>
              <a:t>람다값</a:t>
            </a:r>
            <a:r>
              <a:rPr lang="ko-KR" altLang="en-US" dirty="0"/>
              <a:t> </a:t>
            </a:r>
            <a:r>
              <a:rPr lang="en-US" altLang="ko-KR" dirty="0" smtClean="0"/>
              <a:t>(0 : </a:t>
            </a:r>
            <a:r>
              <a:rPr lang="ko-KR" altLang="en-US" dirty="0" smtClean="0"/>
              <a:t>규제 없음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epochs : </a:t>
            </a:r>
            <a:r>
              <a:rPr lang="ko-KR" altLang="en-US" dirty="0" smtClean="0"/>
              <a:t>훈련 횟수 </a:t>
            </a:r>
            <a:r>
              <a:rPr lang="en-US" altLang="ko-KR" dirty="0" smtClean="0"/>
              <a:t>(100), eta : </a:t>
            </a:r>
            <a:r>
              <a:rPr lang="ko-KR" altLang="en-US" dirty="0" err="1" smtClean="0"/>
              <a:t>학습률</a:t>
            </a:r>
            <a:r>
              <a:rPr lang="en-US" altLang="ko-KR" dirty="0" smtClean="0"/>
              <a:t> = learning rate (0.001)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shuffle : </a:t>
            </a:r>
            <a:r>
              <a:rPr lang="ko-KR" altLang="en-US" dirty="0" smtClean="0"/>
              <a:t>훈련데이터 섞을지 여부 </a:t>
            </a:r>
            <a:r>
              <a:rPr lang="en-US" altLang="ko-KR" dirty="0" smtClean="0"/>
              <a:t>(true), </a:t>
            </a:r>
            <a:r>
              <a:rPr lang="en-US" altLang="ko-KR" dirty="0" err="1" smtClean="0"/>
              <a:t>minibatch_size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미니 배치의 훈련 샘플 개수 </a:t>
            </a:r>
            <a:r>
              <a:rPr lang="en-US" altLang="ko-KR" dirty="0" smtClean="0"/>
              <a:t>(1)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seed : </a:t>
            </a:r>
            <a:r>
              <a:rPr lang="ko-KR" altLang="en-US" dirty="0" smtClean="0"/>
              <a:t>가중치와 데이터 </a:t>
            </a:r>
            <a:r>
              <a:rPr lang="ko-KR" altLang="en-US" dirty="0" err="1" smtClean="0"/>
              <a:t>셔플링을</a:t>
            </a:r>
            <a:r>
              <a:rPr lang="ko-KR" altLang="en-US" dirty="0" smtClean="0"/>
              <a:t> 위한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초깃값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(none)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22" y="3887154"/>
            <a:ext cx="5106738" cy="258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217" y="3797984"/>
            <a:ext cx="5109649" cy="276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15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손글씨</a:t>
            </a:r>
            <a:r>
              <a:rPr lang="ko-KR" altLang="en-US" sz="2400" dirty="0" smtClean="0">
                <a:solidFill>
                  <a:schemeClr val="bg1"/>
                </a:solidFill>
              </a:rPr>
              <a:t> 숫자 분류</a:t>
            </a:r>
            <a:r>
              <a:rPr lang="en-US" altLang="ko-KR" sz="2400" dirty="0" smtClean="0">
                <a:solidFill>
                  <a:schemeClr val="bg1"/>
                </a:solidFill>
              </a:rPr>
              <a:t>(MNIST data set)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다층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Cost function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8" y="2528577"/>
            <a:ext cx="5251411" cy="383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32" y="2540049"/>
            <a:ext cx="5134982" cy="243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8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손글씨</a:t>
            </a:r>
            <a:r>
              <a:rPr lang="ko-KR" altLang="en-US" sz="2400" dirty="0" smtClean="0">
                <a:solidFill>
                  <a:schemeClr val="bg1"/>
                </a:solidFill>
              </a:rPr>
              <a:t> 숫자 분류</a:t>
            </a:r>
            <a:r>
              <a:rPr lang="en-US" altLang="ko-KR" sz="2400" dirty="0" smtClean="0">
                <a:solidFill>
                  <a:schemeClr val="bg1"/>
                </a:solidFill>
              </a:rPr>
              <a:t>(MNIST data set)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다층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가중치 학습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0" y="2899394"/>
            <a:ext cx="5533700" cy="316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947" y="3380179"/>
            <a:ext cx="5627875" cy="220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3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4747</TotalTime>
  <Words>455</Words>
  <Application>Microsoft Office PowerPoint</Application>
  <PresentationFormat>사용자 지정</PresentationFormat>
  <Paragraphs>92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이진규</cp:lastModifiedBy>
  <cp:revision>310</cp:revision>
  <dcterms:created xsi:type="dcterms:W3CDTF">2017-10-09T06:24:25Z</dcterms:created>
  <dcterms:modified xsi:type="dcterms:W3CDTF">2020-05-28T15:22:09Z</dcterms:modified>
</cp:coreProperties>
</file>