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79" r:id="rId10"/>
    <p:sldId id="261" r:id="rId11"/>
    <p:sldId id="263" r:id="rId12"/>
    <p:sldId id="262" r:id="rId13"/>
    <p:sldId id="265" r:id="rId14"/>
    <p:sldId id="266" r:id="rId15"/>
    <p:sldId id="267" r:id="rId16"/>
    <p:sldId id="286" r:id="rId17"/>
    <p:sldId id="280" r:id="rId18"/>
    <p:sldId id="281" r:id="rId19"/>
    <p:sldId id="282" r:id="rId20"/>
    <p:sldId id="284" r:id="rId21"/>
    <p:sldId id="268" r:id="rId22"/>
    <p:sldId id="283" r:id="rId23"/>
    <p:sldId id="269" r:id="rId24"/>
    <p:sldId id="270" r:id="rId25"/>
    <p:sldId id="271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BFD4-A535-4793-A035-617E6543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3A3D6-7A66-4BC6-ACF7-BAEA4722E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411E1-3A5B-4E66-B7EE-54EBCCDB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D89C-8D66-4B6E-9A39-82AE2B2BCF76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AB874-0D30-4FFF-BB3E-5BAB9799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A5DF4-7727-4D45-900C-1CFFCC3F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A34B-6FA5-409B-BFA4-BE1E7FB0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3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68FD9-3553-4182-A53C-F5CA1517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88CE2D-78AF-4E27-AD65-C3084105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64E7D-C39A-4E9F-B9C4-6C1F7584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D89C-8D66-4B6E-9A39-82AE2B2BCF76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ABC1B-A52B-4B38-8E4F-9395430A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6D2B5-E63E-4F84-B1F0-E62607F5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A34B-6FA5-409B-BFA4-BE1E7FB0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9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7FD843-4968-4164-9119-9D6628694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7C125-43F9-4995-A0A8-287FA6528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2B004-9F77-4CFF-A5F0-88D030A6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D89C-8D66-4B6E-9A39-82AE2B2BCF76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8BB5A-F84F-4F07-B2E8-36A6EAC1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66DCF-330F-479C-9176-6FB507AF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A34B-6FA5-409B-BFA4-BE1E7FB0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F1DC5-CB9D-47F9-9799-A68D77A6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67B8C-FD1B-423D-8C1D-647B53E9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61944-CD6D-40B5-802B-A760F02E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D89C-8D66-4B6E-9A39-82AE2B2BCF76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988F-18C4-41AE-9681-DE743C41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84C77-D7BB-4ADD-A175-DAE904FA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A34B-6FA5-409B-BFA4-BE1E7FB0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9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1405E-F631-4E29-A876-DD5AE468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05F6C-C15D-4882-B656-C0E4E3E4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BA95F-C737-49F4-ADD8-A014C8BE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D89C-8D66-4B6E-9A39-82AE2B2BCF76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00EB5-BF39-47AB-AC73-AF80C75B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11EAC-8685-46FF-A492-89FCCAA1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A34B-6FA5-409B-BFA4-BE1E7FB0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664D-3B60-4322-A18E-616DFC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0054D-4C2F-4D0E-BBCD-72E2448CC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B1A976-73E9-4150-AB6B-4FE51153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7620E-DE02-45AE-B818-43BFC3DF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D89C-8D66-4B6E-9A39-82AE2B2BCF76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F7A347-DC2E-4EDA-85DD-4BB98DA3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17E55-03BD-4CE0-A283-9946D51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A34B-6FA5-409B-BFA4-BE1E7FB0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4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3D7DC-A1A5-42B9-AF60-EBD9689C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41ECC-2B6A-4FF3-A1A2-A092F3F9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806BFB-E30E-4977-9DFC-5C5A567F6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41371E-3EC7-40A7-A805-BDAA425E2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72549-094C-4250-9613-08468FF46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9D030F-595A-4CCF-95EF-C6D07B17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D89C-8D66-4B6E-9A39-82AE2B2BCF76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939696-F9F7-4A6B-9C35-F5479106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791A0A-156B-49F5-87D3-E294C4E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A34B-6FA5-409B-BFA4-BE1E7FB0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8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6F439-590C-4A97-B77C-D23F65D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9B23C8-8DA8-4A28-AA21-1E43BFA6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D89C-8D66-4B6E-9A39-82AE2B2BCF76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89F28B-EE49-4483-B262-8D004327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4C4A8B-42CD-44A8-86CE-BA9F4A8D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A34B-6FA5-409B-BFA4-BE1E7FB0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5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519C7C-69B7-4CED-9F59-4FA01662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D89C-8D66-4B6E-9A39-82AE2B2BCF76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7C6306-987C-4FD9-AA1D-7F464D06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5BB0E-1280-4418-8B26-69D198B1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A34B-6FA5-409B-BFA4-BE1E7FB0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C6050-509D-4D32-A6B3-8A4057A4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3AEE3-8065-48F8-8574-FCBA9EFF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0DF7B-3597-4539-B312-A3152005A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21E214-D4C0-46BE-943A-7E10552D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D89C-8D66-4B6E-9A39-82AE2B2BCF76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0592C-96B5-4EE5-B872-9BF629E8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4924E-3D7A-418F-A863-EEA5C769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A34B-6FA5-409B-BFA4-BE1E7FB0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EA90C-1CD6-44ED-A2E9-2D713B91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DFA301-620A-4D00-AFA5-1D8950D0C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B041E-B03D-4982-9015-775B099A1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4DEDD-D59C-4D9E-956A-019C78CA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D89C-8D66-4B6E-9A39-82AE2B2BCF76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CF148-601B-4B30-B951-494BFB61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FE181-8A32-4875-826F-A58493A5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A34B-6FA5-409B-BFA4-BE1E7FB0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4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FD3A5F-5438-4A22-90B9-3659EA4D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71215-58D4-45C9-94B9-801921C5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A892B-3227-4E70-A3A2-4F8886496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5D89C-8D66-4B6E-9A39-82AE2B2BCF76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09E2-4AEE-4111-B3F9-A10D47FA0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656A5-69CD-4FD5-872F-F4A2EBABC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A34B-6FA5-409B-BFA4-BE1E7FB0D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3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EA839-ACC4-49AE-9260-324CE4F54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Chapter 12. Artificial deep neural 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27CA8B-6D21-4C58-84C9-F3A43E5EF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2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3A047-5021-4786-867F-A6579134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C9983-678C-4918-AD14-31511983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4" y="5631391"/>
            <a:ext cx="2095501" cy="54557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ko-KR" dirty="0"/>
              <a:t>Cost</a:t>
            </a:r>
            <a:r>
              <a:rPr lang="ko-KR" altLang="en-US" dirty="0"/>
              <a:t>의 반대방향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2FD853C3-3148-451E-B98F-250326312D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41283"/>
                <a:ext cx="10515600" cy="18356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2FD853C3-3148-451E-B98F-250326312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41283"/>
                <a:ext cx="10515600" cy="1835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AECB7BDD-7D3C-4951-9728-492E534BB2A7}"/>
              </a:ext>
            </a:extLst>
          </p:cNvPr>
          <p:cNvSpPr/>
          <p:nvPr/>
        </p:nvSpPr>
        <p:spPr>
          <a:xfrm>
            <a:off x="5772150" y="4819650"/>
            <a:ext cx="34290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E9139F-088C-450E-893C-53289F7BC98C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943600" y="5153025"/>
            <a:ext cx="57150" cy="42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966C24-1C1F-4111-9B7E-E19A3FFE4EF1}"/>
              </a:ext>
            </a:extLst>
          </p:cNvPr>
          <p:cNvGrpSpPr/>
          <p:nvPr/>
        </p:nvGrpSpPr>
        <p:grpSpPr>
          <a:xfrm>
            <a:off x="838200" y="1825625"/>
            <a:ext cx="10515600" cy="2380720"/>
            <a:chOff x="838200" y="1825625"/>
            <a:chExt cx="10515600" cy="23807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4245B6-46D1-477D-A3E4-02D7B00683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838200" y="1825625"/>
              <a:ext cx="5743575" cy="2255981"/>
            </a:xfrm>
            <a:prstGeom prst="rect">
              <a:avLst/>
            </a:prstGeom>
          </p:spPr>
        </p:pic>
        <p:pic>
          <p:nvPicPr>
            <p:cNvPr id="1026" name="Picture 2" descr="Gradient descent algorithm and its three types | Clairvoyant Blog">
              <a:extLst>
                <a:ext uri="{FF2B5EF4-FFF2-40B4-BE49-F238E27FC236}">
                  <a16:creationId xmlns:a16="http://schemas.microsoft.com/office/drawing/2014/main" id="{D92DBA91-17EF-4D22-9E89-1DBDA994C7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5" t="14355" r="22168" b="13673"/>
            <a:stretch/>
          </p:blipFill>
          <p:spPr bwMode="auto">
            <a:xfrm>
              <a:off x="7458075" y="1825625"/>
              <a:ext cx="3895725" cy="238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F6E7D1D-DF12-41DA-91CE-2D280FDD29CE}"/>
                </a:ext>
              </a:extLst>
            </p:cNvPr>
            <p:cNvSpPr/>
            <p:nvPr/>
          </p:nvSpPr>
          <p:spPr>
            <a:xfrm>
              <a:off x="1028700" y="1962150"/>
              <a:ext cx="533400" cy="20097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732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541C3-3A1D-4C9D-927B-104DAA15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Stochastic 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60B1B-AFCA-4824-8DA7-662D529A4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EFF7AD-7FFC-4C61-8208-A52FDA167729}"/>
              </a:ext>
            </a:extLst>
          </p:cNvPr>
          <p:cNvGrpSpPr/>
          <p:nvPr/>
        </p:nvGrpSpPr>
        <p:grpSpPr>
          <a:xfrm>
            <a:off x="838200" y="1825625"/>
            <a:ext cx="5743575" cy="2255981"/>
            <a:chOff x="838200" y="1825625"/>
            <a:chExt cx="5743575" cy="22559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6CE026C-EFB8-4EC9-941A-250C3143F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0"/>
            <a:stretch/>
          </p:blipFill>
          <p:spPr>
            <a:xfrm>
              <a:off x="838200" y="1825625"/>
              <a:ext cx="5743575" cy="225598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7D5D2E-DD40-4327-B778-EC77D6D5EDB2}"/>
                </a:ext>
              </a:extLst>
            </p:cNvPr>
            <p:cNvSpPr/>
            <p:nvPr/>
          </p:nvSpPr>
          <p:spPr>
            <a:xfrm>
              <a:off x="1028700" y="1962150"/>
              <a:ext cx="533400" cy="1019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B22395-7494-4CF1-8B11-EBD9F998BD25}"/>
              </a:ext>
            </a:extLst>
          </p:cNvPr>
          <p:cNvSpPr/>
          <p:nvPr/>
        </p:nvSpPr>
        <p:spPr>
          <a:xfrm>
            <a:off x="1028700" y="3009829"/>
            <a:ext cx="533400" cy="495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EC94FA-326E-40B0-BD24-6D08FD04E6BC}"/>
              </a:ext>
            </a:extLst>
          </p:cNvPr>
          <p:cNvSpPr/>
          <p:nvPr/>
        </p:nvSpPr>
        <p:spPr>
          <a:xfrm>
            <a:off x="1028700" y="3514584"/>
            <a:ext cx="533400" cy="495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6080E7-3AD1-47FC-858B-E417AE9D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833421"/>
            <a:ext cx="47625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95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2BB6C-7C45-474B-813F-6A654608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hot 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858F7-4ED0-4D54-8C02-B0AB9482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6CCFFE-5194-41E4-8B9B-90219CDA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96" y="1825625"/>
            <a:ext cx="7330208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5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C25781-D241-4B1C-B478-EB81DDE64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 layer perceptron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B2E3CA9-B30B-46FD-9FAB-770B358F8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98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34F9D-5CAF-49DB-81E9-3A4BD07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layer perceptron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1678F-B043-4489-89E9-6E0C3357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52CBD8-9792-4804-9625-5BAC99C0D73E}"/>
              </a:ext>
            </a:extLst>
          </p:cNvPr>
          <p:cNvGrpSpPr/>
          <p:nvPr/>
        </p:nvGrpSpPr>
        <p:grpSpPr>
          <a:xfrm>
            <a:off x="3212237" y="2092500"/>
            <a:ext cx="5551506" cy="4155709"/>
            <a:chOff x="3329126" y="2216882"/>
            <a:chExt cx="5551506" cy="4155709"/>
          </a:xfrm>
        </p:grpSpPr>
        <p:pic>
          <p:nvPicPr>
            <p:cNvPr id="5" name="Picture 2" descr="7) 다층 퍼셉트론(MultiLayer Perceptron, MLP)으로 텍스트 분류하기 ...">
              <a:extLst>
                <a:ext uri="{FF2B5EF4-FFF2-40B4-BE49-F238E27FC236}">
                  <a16:creationId xmlns:a16="http://schemas.microsoft.com/office/drawing/2014/main" id="{59CA2905-0821-4831-9F29-BC420C2E87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8" t="6688" r="8144" b="7556"/>
            <a:stretch/>
          </p:blipFill>
          <p:spPr bwMode="auto">
            <a:xfrm>
              <a:off x="3406066" y="2216882"/>
              <a:ext cx="5379868" cy="356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2B65C3-0576-4238-8983-F3D9F41613A6}"/>
                </a:ext>
              </a:extLst>
            </p:cNvPr>
            <p:cNvSpPr txBox="1"/>
            <p:nvPr/>
          </p:nvSpPr>
          <p:spPr>
            <a:xfrm>
              <a:off x="3329126" y="5754495"/>
              <a:ext cx="92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AF57E-E42F-4568-A3A4-5A22E2DB9FD4}"/>
                </a:ext>
              </a:extLst>
            </p:cNvPr>
            <p:cNvSpPr txBox="1"/>
            <p:nvPr/>
          </p:nvSpPr>
          <p:spPr>
            <a:xfrm>
              <a:off x="7957354" y="5735977"/>
              <a:ext cx="92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Output</a:t>
              </a:r>
              <a:endParaRPr lang="ko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C80C089-F532-408A-BE89-9A773F25A793}"/>
                </a:ext>
              </a:extLst>
            </p:cNvPr>
            <p:cNvCxnSpPr/>
            <p:nvPr/>
          </p:nvCxnSpPr>
          <p:spPr>
            <a:xfrm>
              <a:off x="4847208" y="5920643"/>
              <a:ext cx="25567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72A52A-0817-4D25-B7D8-496EF469813E}"/>
                </a:ext>
              </a:extLst>
            </p:cNvPr>
            <p:cNvSpPr txBox="1"/>
            <p:nvPr/>
          </p:nvSpPr>
          <p:spPr>
            <a:xfrm>
              <a:off x="4805781" y="6003259"/>
              <a:ext cx="2598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Hidden layer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26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F6568-212F-4EF9-A2BE-8F38B0CF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layer perceptron: how to 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F74B6-213C-4287-BF04-902D1827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4C82364-8B05-4D4D-934F-A0CEEE4CA68D}"/>
              </a:ext>
            </a:extLst>
          </p:cNvPr>
          <p:cNvGrpSpPr/>
          <p:nvPr/>
        </p:nvGrpSpPr>
        <p:grpSpPr>
          <a:xfrm>
            <a:off x="838200" y="1491265"/>
            <a:ext cx="5767526" cy="4245066"/>
            <a:chOff x="3420581" y="1502839"/>
            <a:chExt cx="5767526" cy="424506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37F8961-4FC2-4688-9D2E-6A0E9DB72BF9}"/>
                </a:ext>
              </a:extLst>
            </p:cNvPr>
            <p:cNvGrpSpPr/>
            <p:nvPr/>
          </p:nvGrpSpPr>
          <p:grpSpPr>
            <a:xfrm>
              <a:off x="3420581" y="1502839"/>
              <a:ext cx="5767526" cy="4245066"/>
              <a:chOff x="3329126" y="1878761"/>
              <a:chExt cx="5767526" cy="4245066"/>
            </a:xfrm>
          </p:grpSpPr>
          <p:pic>
            <p:nvPicPr>
              <p:cNvPr id="13" name="Picture 2" descr="7) 다층 퍼셉트론(MultiLayer Perceptron, MLP)으로 텍스트 분류하기 ...">
                <a:extLst>
                  <a:ext uri="{FF2B5EF4-FFF2-40B4-BE49-F238E27FC236}">
                    <a16:creationId xmlns:a16="http://schemas.microsoft.com/office/drawing/2014/main" id="{B293F58E-325E-48BA-8570-3D8FE98AA3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78" t="6688" r="8144" b="7556"/>
              <a:stretch/>
            </p:blipFill>
            <p:spPr bwMode="auto">
              <a:xfrm>
                <a:off x="3406066" y="2216882"/>
                <a:ext cx="5379868" cy="35688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000849-F648-4C6B-BD2D-D9E5B75CFA6E}"/>
                  </a:ext>
                </a:extLst>
              </p:cNvPr>
              <p:cNvSpPr txBox="1"/>
              <p:nvPr/>
            </p:nvSpPr>
            <p:spPr>
              <a:xfrm>
                <a:off x="3329126" y="5754495"/>
                <a:ext cx="9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Input</a:t>
                </a:r>
                <a:endParaRPr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DEAEC2-8B79-42F1-B08E-C22292273647}"/>
                  </a:ext>
                </a:extLst>
              </p:cNvPr>
              <p:cNvSpPr txBox="1"/>
              <p:nvPr/>
            </p:nvSpPr>
            <p:spPr>
              <a:xfrm>
                <a:off x="7957354" y="5735977"/>
                <a:ext cx="923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Output</a:t>
                </a:r>
                <a:endParaRPr lang="ko-KR" altLang="en-US" dirty="0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A4EF9772-6D16-411E-BC2B-00C56A2E5700}"/>
                  </a:ext>
                </a:extLst>
              </p:cNvPr>
              <p:cNvCxnSpPr/>
              <p:nvPr/>
            </p:nvCxnSpPr>
            <p:spPr>
              <a:xfrm flipH="1">
                <a:off x="6897950" y="2216882"/>
                <a:ext cx="710213" cy="4109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69754205-B99A-4E9F-BCAD-AB5504E1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7950" y="2216882"/>
                <a:ext cx="710213" cy="121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D01F5250-0C08-452D-B4D8-EF4292E09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7951" y="2216882"/>
                <a:ext cx="710212" cy="1900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228334C1-1F78-40EB-A8E3-072A2EDD7B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3252" y="2216882"/>
                <a:ext cx="804911" cy="3198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27CB6B52-D722-496B-9284-1EABDD2B2E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8750" y="2216882"/>
                <a:ext cx="2219413" cy="4109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7C1A8AFB-BB1C-4E5B-8DF8-C197CEB7F6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8751" y="2216882"/>
                <a:ext cx="2219412" cy="121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2CB45280-BCD9-41BA-8A61-75E6DC44B9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8751" y="2216882"/>
                <a:ext cx="2219412" cy="19007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FD0CAD69-084F-4423-A465-15D70FC4F9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4053" y="2216882"/>
                <a:ext cx="2314110" cy="3198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D7938F-F323-4503-B2F6-D5BAF1643B98}"/>
                  </a:ext>
                </a:extLst>
              </p:cNvPr>
              <p:cNvSpPr txBox="1"/>
              <p:nvPr/>
            </p:nvSpPr>
            <p:spPr>
              <a:xfrm>
                <a:off x="6498456" y="1878761"/>
                <a:ext cx="2598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Weight</a:t>
                </a:r>
                <a:endParaRPr lang="ko-KR" altLang="en-US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EEBB4A-B7B5-4221-832B-70F33A5753A2}"/>
                </a:ext>
              </a:extLst>
            </p:cNvPr>
            <p:cNvSpPr txBox="1"/>
            <p:nvPr/>
          </p:nvSpPr>
          <p:spPr>
            <a:xfrm>
              <a:off x="4838218" y="5378573"/>
              <a:ext cx="125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Layer 1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FC9AC0-4C90-4F92-AAB6-A6C1F6B84047}"/>
                </a:ext>
              </a:extLst>
            </p:cNvPr>
            <p:cNvSpPr txBox="1"/>
            <p:nvPr/>
          </p:nvSpPr>
          <p:spPr>
            <a:xfrm>
              <a:off x="6374289" y="5378573"/>
              <a:ext cx="1257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Layer 2</a:t>
              </a:r>
              <a:endParaRPr lang="ko-KR" altLang="en-US" dirty="0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A2E838E6-195F-4BA5-BDDA-282026870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612" y="2170379"/>
            <a:ext cx="4203847" cy="311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F6568-212F-4EF9-A2BE-8F38B0CF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layer perceptron: how to 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F74B6-213C-4287-BF04-902D1827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384A7A-70C0-42AA-A4C1-3425798F0DF3}"/>
              </a:ext>
            </a:extLst>
          </p:cNvPr>
          <p:cNvGrpSpPr/>
          <p:nvPr/>
        </p:nvGrpSpPr>
        <p:grpSpPr>
          <a:xfrm>
            <a:off x="3212237" y="2092500"/>
            <a:ext cx="5551506" cy="3909581"/>
            <a:chOff x="3329126" y="2216882"/>
            <a:chExt cx="5551506" cy="3909581"/>
          </a:xfrm>
        </p:grpSpPr>
        <p:pic>
          <p:nvPicPr>
            <p:cNvPr id="5" name="Picture 2" descr="7) 다층 퍼셉트론(MultiLayer Perceptron, MLP)으로 텍스트 분류하기 ...">
              <a:extLst>
                <a:ext uri="{FF2B5EF4-FFF2-40B4-BE49-F238E27FC236}">
                  <a16:creationId xmlns:a16="http://schemas.microsoft.com/office/drawing/2014/main" id="{657A8FA1-6490-4161-9618-C05A2E70A7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8" t="6688" r="8144" b="7556"/>
            <a:stretch/>
          </p:blipFill>
          <p:spPr bwMode="auto">
            <a:xfrm>
              <a:off x="3406066" y="2216882"/>
              <a:ext cx="5379868" cy="356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C67AFB-0054-41E5-9506-0410908AAF94}"/>
                </a:ext>
              </a:extLst>
            </p:cNvPr>
            <p:cNvSpPr txBox="1"/>
            <p:nvPr/>
          </p:nvSpPr>
          <p:spPr>
            <a:xfrm>
              <a:off x="3329126" y="5754495"/>
              <a:ext cx="92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5ACC07-5705-4902-ABC9-99A680ACF9FB}"/>
                </a:ext>
              </a:extLst>
            </p:cNvPr>
            <p:cNvSpPr txBox="1"/>
            <p:nvPr/>
          </p:nvSpPr>
          <p:spPr>
            <a:xfrm>
              <a:off x="7957354" y="5735977"/>
              <a:ext cx="92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Output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D1BE6-CDC1-4D62-BD23-8F148E357367}"/>
                </a:ext>
              </a:extLst>
            </p:cNvPr>
            <p:cNvSpPr txBox="1"/>
            <p:nvPr/>
          </p:nvSpPr>
          <p:spPr>
            <a:xfrm>
              <a:off x="4820905" y="5757131"/>
              <a:ext cx="109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Layer 1</a:t>
              </a:r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58ED01-029D-4408-B45C-3D89E73993C7}"/>
              </a:ext>
            </a:extLst>
          </p:cNvPr>
          <p:cNvSpPr txBox="1"/>
          <p:nvPr/>
        </p:nvSpPr>
        <p:spPr>
          <a:xfrm>
            <a:off x="6272240" y="5630113"/>
            <a:ext cx="109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Layer 2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C1C1387-EB1D-4DA2-AC7D-499D712C8AE9}"/>
              </a:ext>
            </a:extLst>
          </p:cNvPr>
          <p:cNvSpPr/>
          <p:nvPr/>
        </p:nvSpPr>
        <p:spPr>
          <a:xfrm>
            <a:off x="1514476" y="3257550"/>
            <a:ext cx="8877300" cy="1209675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Forward propagation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558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F6568-212F-4EF9-A2BE-8F38B0CF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layer perceptron: how to 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F74B6-213C-4287-BF04-902D1827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384A7A-70C0-42AA-A4C1-3425798F0DF3}"/>
              </a:ext>
            </a:extLst>
          </p:cNvPr>
          <p:cNvGrpSpPr/>
          <p:nvPr/>
        </p:nvGrpSpPr>
        <p:grpSpPr>
          <a:xfrm>
            <a:off x="3212237" y="2092500"/>
            <a:ext cx="5551506" cy="3909581"/>
            <a:chOff x="3329126" y="2216882"/>
            <a:chExt cx="5551506" cy="3909581"/>
          </a:xfrm>
        </p:grpSpPr>
        <p:pic>
          <p:nvPicPr>
            <p:cNvPr id="5" name="Picture 2" descr="7) 다층 퍼셉트론(MultiLayer Perceptron, MLP)으로 텍스트 분류하기 ...">
              <a:extLst>
                <a:ext uri="{FF2B5EF4-FFF2-40B4-BE49-F238E27FC236}">
                  <a16:creationId xmlns:a16="http://schemas.microsoft.com/office/drawing/2014/main" id="{657A8FA1-6490-4161-9618-C05A2E70A7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8" t="6688" r="8144" b="7556"/>
            <a:stretch/>
          </p:blipFill>
          <p:spPr bwMode="auto">
            <a:xfrm>
              <a:off x="3406066" y="2216882"/>
              <a:ext cx="5379868" cy="356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C67AFB-0054-41E5-9506-0410908AAF94}"/>
                </a:ext>
              </a:extLst>
            </p:cNvPr>
            <p:cNvSpPr txBox="1"/>
            <p:nvPr/>
          </p:nvSpPr>
          <p:spPr>
            <a:xfrm>
              <a:off x="3329126" y="5754495"/>
              <a:ext cx="92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5ACC07-5705-4902-ABC9-99A680ACF9FB}"/>
                </a:ext>
              </a:extLst>
            </p:cNvPr>
            <p:cNvSpPr txBox="1"/>
            <p:nvPr/>
          </p:nvSpPr>
          <p:spPr>
            <a:xfrm>
              <a:off x="7957354" y="5735977"/>
              <a:ext cx="92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Output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D1BE6-CDC1-4D62-BD23-8F148E357367}"/>
                </a:ext>
              </a:extLst>
            </p:cNvPr>
            <p:cNvSpPr txBox="1"/>
            <p:nvPr/>
          </p:nvSpPr>
          <p:spPr>
            <a:xfrm>
              <a:off x="4820905" y="5757131"/>
              <a:ext cx="109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Layer 1</a:t>
              </a:r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58ED01-029D-4408-B45C-3D89E73993C7}"/>
              </a:ext>
            </a:extLst>
          </p:cNvPr>
          <p:cNvSpPr txBox="1"/>
          <p:nvPr/>
        </p:nvSpPr>
        <p:spPr>
          <a:xfrm>
            <a:off x="6272240" y="5630113"/>
            <a:ext cx="109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Layer 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306AC-4E38-4303-ACDA-94F0F9318544}"/>
              </a:ext>
            </a:extLst>
          </p:cNvPr>
          <p:cNvSpPr/>
          <p:nvPr/>
        </p:nvSpPr>
        <p:spPr>
          <a:xfrm>
            <a:off x="8867775" y="2162175"/>
            <a:ext cx="657225" cy="34385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BB67E7-B6D0-4A32-9224-D86CC4C8D192}"/>
              </a:ext>
            </a:extLst>
          </p:cNvPr>
          <p:cNvSpPr/>
          <p:nvPr/>
        </p:nvSpPr>
        <p:spPr>
          <a:xfrm>
            <a:off x="8934450" y="2617470"/>
            <a:ext cx="491490" cy="4991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F75AD6-D7E8-4CC0-B1E8-9084CFA2E46C}"/>
              </a:ext>
            </a:extLst>
          </p:cNvPr>
          <p:cNvSpPr/>
          <p:nvPr/>
        </p:nvSpPr>
        <p:spPr>
          <a:xfrm>
            <a:off x="8934450" y="3341370"/>
            <a:ext cx="491490" cy="4991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4E6060-1F30-473A-B46B-C2CC51B3944D}"/>
              </a:ext>
            </a:extLst>
          </p:cNvPr>
          <p:cNvSpPr/>
          <p:nvPr/>
        </p:nvSpPr>
        <p:spPr>
          <a:xfrm>
            <a:off x="8934450" y="4431030"/>
            <a:ext cx="491490" cy="4991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86E9D8-4CB4-485A-A202-2CF7EF4475B6}"/>
              </a:ext>
            </a:extLst>
          </p:cNvPr>
          <p:cNvCxnSpPr/>
          <p:nvPr/>
        </p:nvCxnSpPr>
        <p:spPr>
          <a:xfrm>
            <a:off x="8302104" y="2867025"/>
            <a:ext cx="8780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D3BA3D-0F09-4D44-808B-3979D4DB6431}"/>
              </a:ext>
            </a:extLst>
          </p:cNvPr>
          <p:cNvCxnSpPr/>
          <p:nvPr/>
        </p:nvCxnSpPr>
        <p:spPr>
          <a:xfrm>
            <a:off x="8324697" y="3590925"/>
            <a:ext cx="8780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3792A2-5FAA-4DC7-AE4C-761CDB10CEC5}"/>
              </a:ext>
            </a:extLst>
          </p:cNvPr>
          <p:cNvCxnSpPr/>
          <p:nvPr/>
        </p:nvCxnSpPr>
        <p:spPr>
          <a:xfrm>
            <a:off x="8324696" y="4672330"/>
            <a:ext cx="8780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003375-EB56-4B45-A16C-4E3B2B99A167}"/>
              </a:ext>
            </a:extLst>
          </p:cNvPr>
          <p:cNvSpPr/>
          <p:nvPr/>
        </p:nvSpPr>
        <p:spPr>
          <a:xfrm>
            <a:off x="7701280" y="1493520"/>
            <a:ext cx="2133600" cy="498856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F9DACB-55D8-40AD-AB92-9365D4076062}"/>
              </a:ext>
            </a:extLst>
          </p:cNvPr>
          <p:cNvSpPr txBox="1"/>
          <p:nvPr/>
        </p:nvSpPr>
        <p:spPr>
          <a:xfrm>
            <a:off x="7701610" y="5999445"/>
            <a:ext cx="214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Loss calculation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037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F6568-212F-4EF9-A2BE-8F38B0CF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layer perceptron: how to 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F74B6-213C-4287-BF04-902D1827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384A7A-70C0-42AA-A4C1-3425798F0DF3}"/>
              </a:ext>
            </a:extLst>
          </p:cNvPr>
          <p:cNvGrpSpPr/>
          <p:nvPr/>
        </p:nvGrpSpPr>
        <p:grpSpPr>
          <a:xfrm>
            <a:off x="3212237" y="2092500"/>
            <a:ext cx="5551506" cy="3909581"/>
            <a:chOff x="3329126" y="2216882"/>
            <a:chExt cx="5551506" cy="3909581"/>
          </a:xfrm>
        </p:grpSpPr>
        <p:pic>
          <p:nvPicPr>
            <p:cNvPr id="5" name="Picture 2" descr="7) 다층 퍼셉트론(MultiLayer Perceptron, MLP)으로 텍스트 분류하기 ...">
              <a:extLst>
                <a:ext uri="{FF2B5EF4-FFF2-40B4-BE49-F238E27FC236}">
                  <a16:creationId xmlns:a16="http://schemas.microsoft.com/office/drawing/2014/main" id="{657A8FA1-6490-4161-9618-C05A2E70A7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8" t="6688" r="8144" b="7556"/>
            <a:stretch/>
          </p:blipFill>
          <p:spPr bwMode="auto">
            <a:xfrm>
              <a:off x="3406066" y="2216882"/>
              <a:ext cx="5379868" cy="356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C67AFB-0054-41E5-9506-0410908AAF94}"/>
                </a:ext>
              </a:extLst>
            </p:cNvPr>
            <p:cNvSpPr txBox="1"/>
            <p:nvPr/>
          </p:nvSpPr>
          <p:spPr>
            <a:xfrm>
              <a:off x="3329126" y="5754495"/>
              <a:ext cx="92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5ACC07-5705-4902-ABC9-99A680ACF9FB}"/>
                </a:ext>
              </a:extLst>
            </p:cNvPr>
            <p:cNvSpPr txBox="1"/>
            <p:nvPr/>
          </p:nvSpPr>
          <p:spPr>
            <a:xfrm>
              <a:off x="7957354" y="5735977"/>
              <a:ext cx="92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Output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D1BE6-CDC1-4D62-BD23-8F148E357367}"/>
                </a:ext>
              </a:extLst>
            </p:cNvPr>
            <p:cNvSpPr txBox="1"/>
            <p:nvPr/>
          </p:nvSpPr>
          <p:spPr>
            <a:xfrm>
              <a:off x="4820905" y="5757131"/>
              <a:ext cx="109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Layer 1</a:t>
              </a:r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58ED01-029D-4408-B45C-3D89E73993C7}"/>
              </a:ext>
            </a:extLst>
          </p:cNvPr>
          <p:cNvSpPr txBox="1"/>
          <p:nvPr/>
        </p:nvSpPr>
        <p:spPr>
          <a:xfrm>
            <a:off x="6272240" y="5630113"/>
            <a:ext cx="109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Layer 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306AC-4E38-4303-ACDA-94F0F9318544}"/>
              </a:ext>
            </a:extLst>
          </p:cNvPr>
          <p:cNvSpPr/>
          <p:nvPr/>
        </p:nvSpPr>
        <p:spPr>
          <a:xfrm>
            <a:off x="8867775" y="2162175"/>
            <a:ext cx="657225" cy="34385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BB67E7-B6D0-4A32-9224-D86CC4C8D192}"/>
              </a:ext>
            </a:extLst>
          </p:cNvPr>
          <p:cNvSpPr/>
          <p:nvPr/>
        </p:nvSpPr>
        <p:spPr>
          <a:xfrm>
            <a:off x="8934450" y="2617470"/>
            <a:ext cx="491490" cy="4991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F75AD6-D7E8-4CC0-B1E8-9084CFA2E46C}"/>
              </a:ext>
            </a:extLst>
          </p:cNvPr>
          <p:cNvSpPr/>
          <p:nvPr/>
        </p:nvSpPr>
        <p:spPr>
          <a:xfrm>
            <a:off x="8934450" y="3341370"/>
            <a:ext cx="491490" cy="4991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4E6060-1F30-473A-B46B-C2CC51B3944D}"/>
              </a:ext>
            </a:extLst>
          </p:cNvPr>
          <p:cNvSpPr/>
          <p:nvPr/>
        </p:nvSpPr>
        <p:spPr>
          <a:xfrm>
            <a:off x="8934450" y="4431030"/>
            <a:ext cx="491490" cy="4991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86E9D8-4CB4-485A-A202-2CF7EF4475B6}"/>
              </a:ext>
            </a:extLst>
          </p:cNvPr>
          <p:cNvCxnSpPr/>
          <p:nvPr/>
        </p:nvCxnSpPr>
        <p:spPr>
          <a:xfrm>
            <a:off x="8302104" y="2867025"/>
            <a:ext cx="8780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2D3BA3D-0F09-4D44-808B-3979D4DB6431}"/>
              </a:ext>
            </a:extLst>
          </p:cNvPr>
          <p:cNvCxnSpPr/>
          <p:nvPr/>
        </p:nvCxnSpPr>
        <p:spPr>
          <a:xfrm>
            <a:off x="8324697" y="3590925"/>
            <a:ext cx="8780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3792A2-5FAA-4DC7-AE4C-761CDB10CEC5}"/>
              </a:ext>
            </a:extLst>
          </p:cNvPr>
          <p:cNvCxnSpPr/>
          <p:nvPr/>
        </p:nvCxnSpPr>
        <p:spPr>
          <a:xfrm>
            <a:off x="8324696" y="4672330"/>
            <a:ext cx="8780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003375-EB56-4B45-A16C-4E3B2B99A167}"/>
              </a:ext>
            </a:extLst>
          </p:cNvPr>
          <p:cNvSpPr/>
          <p:nvPr/>
        </p:nvSpPr>
        <p:spPr>
          <a:xfrm>
            <a:off x="9845040" y="3505165"/>
            <a:ext cx="1828800" cy="11671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F9DACB-55D8-40AD-AB92-9365D4076062}"/>
              </a:ext>
            </a:extLst>
          </p:cNvPr>
          <p:cNvSpPr txBox="1"/>
          <p:nvPr/>
        </p:nvSpPr>
        <p:spPr>
          <a:xfrm>
            <a:off x="9723730" y="4302998"/>
            <a:ext cx="214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Weight update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DB54599-9AAA-4C98-8111-22F9564BCDAB}"/>
                  </a:ext>
                </a:extLst>
              </p:cNvPr>
              <p:cNvSpPr/>
              <p:nvPr/>
            </p:nvSpPr>
            <p:spPr>
              <a:xfrm>
                <a:off x="9921565" y="3590925"/>
                <a:ext cx="1752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DB54599-9AAA-4C98-8111-22F9564BC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565" y="3590925"/>
                <a:ext cx="1752275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92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F6568-212F-4EF9-A2BE-8F38B0CF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 layer perceptron: how to 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F74B6-213C-4287-BF04-902D1827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384A7A-70C0-42AA-A4C1-3425798F0DF3}"/>
              </a:ext>
            </a:extLst>
          </p:cNvPr>
          <p:cNvGrpSpPr/>
          <p:nvPr/>
        </p:nvGrpSpPr>
        <p:grpSpPr>
          <a:xfrm>
            <a:off x="3212237" y="2092500"/>
            <a:ext cx="5551506" cy="3909581"/>
            <a:chOff x="3329126" y="2216882"/>
            <a:chExt cx="5551506" cy="3909581"/>
          </a:xfrm>
        </p:grpSpPr>
        <p:pic>
          <p:nvPicPr>
            <p:cNvPr id="5" name="Picture 2" descr="7) 다층 퍼셉트론(MultiLayer Perceptron, MLP)으로 텍스트 분류하기 ...">
              <a:extLst>
                <a:ext uri="{FF2B5EF4-FFF2-40B4-BE49-F238E27FC236}">
                  <a16:creationId xmlns:a16="http://schemas.microsoft.com/office/drawing/2014/main" id="{657A8FA1-6490-4161-9618-C05A2E70A7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8" t="6688" r="8144" b="7556"/>
            <a:stretch/>
          </p:blipFill>
          <p:spPr bwMode="auto">
            <a:xfrm>
              <a:off x="3406066" y="2216882"/>
              <a:ext cx="5379868" cy="356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C67AFB-0054-41E5-9506-0410908AAF94}"/>
                </a:ext>
              </a:extLst>
            </p:cNvPr>
            <p:cNvSpPr txBox="1"/>
            <p:nvPr/>
          </p:nvSpPr>
          <p:spPr>
            <a:xfrm>
              <a:off x="3329126" y="5754495"/>
              <a:ext cx="92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5ACC07-5705-4902-ABC9-99A680ACF9FB}"/>
                </a:ext>
              </a:extLst>
            </p:cNvPr>
            <p:cNvSpPr txBox="1"/>
            <p:nvPr/>
          </p:nvSpPr>
          <p:spPr>
            <a:xfrm>
              <a:off x="7957354" y="5735977"/>
              <a:ext cx="92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Output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D1BE6-CDC1-4D62-BD23-8F148E357367}"/>
                </a:ext>
              </a:extLst>
            </p:cNvPr>
            <p:cNvSpPr txBox="1"/>
            <p:nvPr/>
          </p:nvSpPr>
          <p:spPr>
            <a:xfrm>
              <a:off x="4820905" y="5757131"/>
              <a:ext cx="1092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Layer 1</a:t>
              </a:r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F58ED01-029D-4408-B45C-3D89E73993C7}"/>
              </a:ext>
            </a:extLst>
          </p:cNvPr>
          <p:cNvSpPr txBox="1"/>
          <p:nvPr/>
        </p:nvSpPr>
        <p:spPr>
          <a:xfrm>
            <a:off x="6272240" y="5630113"/>
            <a:ext cx="109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Layer 2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C1C1387-EB1D-4DA2-AC7D-499D712C8AE9}"/>
              </a:ext>
            </a:extLst>
          </p:cNvPr>
          <p:cNvSpPr/>
          <p:nvPr/>
        </p:nvSpPr>
        <p:spPr>
          <a:xfrm flipH="1">
            <a:off x="1209554" y="3257550"/>
            <a:ext cx="9797969" cy="1209675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Back propagation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269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F8C26-5C29-4031-AE25-6CE29227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5DB9D-3446-4483-A6FF-897451B85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529785-655A-444F-A6E6-384A21A8CCFB}"/>
              </a:ext>
            </a:extLst>
          </p:cNvPr>
          <p:cNvGrpSpPr/>
          <p:nvPr/>
        </p:nvGrpSpPr>
        <p:grpSpPr>
          <a:xfrm>
            <a:off x="4002881" y="1690688"/>
            <a:ext cx="4186238" cy="4318924"/>
            <a:chOff x="4002881" y="1690688"/>
            <a:chExt cx="4186238" cy="4318924"/>
          </a:xfrm>
        </p:grpSpPr>
        <p:pic>
          <p:nvPicPr>
            <p:cNvPr id="1026" name="Picture 2" descr="Deep Learning for Student Competitions » Racing Lounge - MATLAB ...">
              <a:extLst>
                <a:ext uri="{FF2B5EF4-FFF2-40B4-BE49-F238E27FC236}">
                  <a16:creationId xmlns:a16="http://schemas.microsoft.com/office/drawing/2014/main" id="{5F903A91-DE8E-4F7E-AEFD-5F0E340991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2881" y="1690688"/>
              <a:ext cx="4186238" cy="4318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B6CC28-A16F-49E6-9694-DEF2FAA4D77A}"/>
                </a:ext>
              </a:extLst>
            </p:cNvPr>
            <p:cNvSpPr/>
            <p:nvPr/>
          </p:nvSpPr>
          <p:spPr>
            <a:xfrm>
              <a:off x="5184559" y="4154750"/>
              <a:ext cx="1802167" cy="173114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19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C25781-D241-4B1C-B478-EB81DDE64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B2E3CA9-B30B-46FD-9FAB-770B358F8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89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F6568-212F-4EF9-A2BE-8F38B0CF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F74B6-213C-4287-BF04-902D1827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42D011-AAC9-4E16-8C2E-0FF3330D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97" y="1825625"/>
            <a:ext cx="7379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7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F6568-212F-4EF9-A2BE-8F38B0CF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propagation: matrix representation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F74B6-213C-4287-BF04-902D1827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B77875-E9B9-4103-AD3C-6638D931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26" y="1825625"/>
            <a:ext cx="853833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01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F6568-212F-4EF9-A2BE-8F38B0CF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calculate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F74B6-213C-4287-BF04-902D1827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D606B6-5265-4744-8330-A9914E7C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56" y="2451120"/>
            <a:ext cx="4795144" cy="31003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D74828-EFE0-4613-8000-E640FCD5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7950"/>
            <a:ext cx="5347504" cy="190209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B4678AF-BCE8-4D7F-B610-C1CEDDF0F8C0}"/>
              </a:ext>
            </a:extLst>
          </p:cNvPr>
          <p:cNvSpPr/>
          <p:nvPr/>
        </p:nvSpPr>
        <p:spPr>
          <a:xfrm>
            <a:off x="6208854" y="3183038"/>
            <a:ext cx="550762" cy="393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52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34F9D-5CAF-49DB-81E9-3A4BD07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1678F-B043-4489-89E9-6E0C3357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762C-F2E7-46E0-A87E-8FDA0B249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745491"/>
            <a:ext cx="8305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64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34F9D-5CAF-49DB-81E9-3A4BD07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1678F-B043-4489-89E9-6E0C3357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A0277B-1FA1-441A-A34F-17B6532F1C98}"/>
              </a:ext>
            </a:extLst>
          </p:cNvPr>
          <p:cNvGrpSpPr/>
          <p:nvPr/>
        </p:nvGrpSpPr>
        <p:grpSpPr>
          <a:xfrm>
            <a:off x="2071537" y="1368640"/>
            <a:ext cx="8048926" cy="5265308"/>
            <a:chOff x="2511706" y="1453132"/>
            <a:chExt cx="8048926" cy="526530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3AAB195-B57C-4165-B6BC-59B334BC2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1706" y="1453132"/>
              <a:ext cx="8048926" cy="526530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FA6A813-024D-4739-8B3C-E9C967CE946E}"/>
                </a:ext>
              </a:extLst>
            </p:cNvPr>
            <p:cNvSpPr/>
            <p:nvPr/>
          </p:nvSpPr>
          <p:spPr>
            <a:xfrm>
              <a:off x="2708476" y="4085786"/>
              <a:ext cx="4768770" cy="2534933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0202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34F9D-5CAF-49DB-81E9-3A4BD07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 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1678F-B043-4489-89E9-6E0C3357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8B7022-4C59-49AF-95A8-4536C768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1745"/>
            <a:ext cx="8455246" cy="48411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D642A4-54E7-44F6-A336-E2375087A7E2}"/>
                  </a:ext>
                </a:extLst>
              </p:cNvPr>
              <p:cNvSpPr txBox="1"/>
              <p:nvPr/>
            </p:nvSpPr>
            <p:spPr>
              <a:xfrm>
                <a:off x="7341870" y="5289151"/>
                <a:ext cx="2308860" cy="697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D642A4-54E7-44F6-A336-E2375087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70" y="5289151"/>
                <a:ext cx="2308860" cy="697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38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34F9D-5CAF-49DB-81E9-3A4BD07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1678F-B043-4489-89E9-6E0C3357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02626C-E757-451F-9784-496AA1EE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690688"/>
            <a:ext cx="7267575" cy="42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8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34F9D-5CAF-49DB-81E9-3A4BD07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 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1678F-B043-4489-89E9-6E0C3357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5339F-70D6-448C-ADBB-933C82F9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690688"/>
            <a:ext cx="7267574" cy="519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348EB-D12B-4AF6-80E2-FF8E5C13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the artificial deep learning?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61D3F-3C12-4F03-9E57-C3098407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of</a:t>
            </a:r>
            <a:r>
              <a:rPr lang="ko-KR" altLang="en-US" dirty="0"/>
              <a:t> </a:t>
            </a:r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layer: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BEB699C-52ED-45CE-8769-C31ACD1C1ACC}"/>
              </a:ext>
            </a:extLst>
          </p:cNvPr>
          <p:cNvGrpSpPr/>
          <p:nvPr/>
        </p:nvGrpSpPr>
        <p:grpSpPr>
          <a:xfrm>
            <a:off x="3212237" y="2364170"/>
            <a:ext cx="5767526" cy="4493830"/>
            <a:chOff x="3329126" y="1878761"/>
            <a:chExt cx="5767526" cy="4493830"/>
          </a:xfrm>
        </p:grpSpPr>
        <p:pic>
          <p:nvPicPr>
            <p:cNvPr id="2050" name="Picture 2" descr="7) 다층 퍼셉트론(MultiLayer Perceptron, MLP)으로 텍스트 분류하기 ...">
              <a:extLst>
                <a:ext uri="{FF2B5EF4-FFF2-40B4-BE49-F238E27FC236}">
                  <a16:creationId xmlns:a16="http://schemas.microsoft.com/office/drawing/2014/main" id="{53A9803E-D8D5-4F91-BAD5-0D918FB0D8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8" t="6688" r="8144" b="7556"/>
            <a:stretch/>
          </p:blipFill>
          <p:spPr bwMode="auto">
            <a:xfrm>
              <a:off x="3406066" y="2216882"/>
              <a:ext cx="5379868" cy="3568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D4CC6F-0FFF-4549-83A6-5023441FADFE}"/>
                </a:ext>
              </a:extLst>
            </p:cNvPr>
            <p:cNvSpPr txBox="1"/>
            <p:nvPr/>
          </p:nvSpPr>
          <p:spPr>
            <a:xfrm>
              <a:off x="3329126" y="5754495"/>
              <a:ext cx="92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7FF746-AC1A-4146-A9DB-B7E93CCFFBFB}"/>
                </a:ext>
              </a:extLst>
            </p:cNvPr>
            <p:cNvSpPr txBox="1"/>
            <p:nvPr/>
          </p:nvSpPr>
          <p:spPr>
            <a:xfrm>
              <a:off x="7957354" y="5735977"/>
              <a:ext cx="92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Output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0934D46-EF82-4809-AD02-94FD9649EF6E}"/>
                </a:ext>
              </a:extLst>
            </p:cNvPr>
            <p:cNvCxnSpPr/>
            <p:nvPr/>
          </p:nvCxnSpPr>
          <p:spPr>
            <a:xfrm>
              <a:off x="4847208" y="5920643"/>
              <a:ext cx="255676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2A8BD9-2058-46F3-AB4A-E9E8A3191409}"/>
                </a:ext>
              </a:extLst>
            </p:cNvPr>
            <p:cNvSpPr txBox="1"/>
            <p:nvPr/>
          </p:nvSpPr>
          <p:spPr>
            <a:xfrm>
              <a:off x="4805781" y="6003259"/>
              <a:ext cx="2598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Hidden layer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2508168-10AD-4F50-9330-0ED3A8800429}"/>
                </a:ext>
              </a:extLst>
            </p:cNvPr>
            <p:cNvCxnSpPr/>
            <p:nvPr/>
          </p:nvCxnSpPr>
          <p:spPr>
            <a:xfrm flipH="1">
              <a:off x="6897950" y="2216882"/>
              <a:ext cx="710213" cy="410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9626B68-EFBD-4C84-B61F-35EE3D4130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7950" y="2216882"/>
              <a:ext cx="710213" cy="121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8218263-40EA-42D3-A964-601068F908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7951" y="2216882"/>
              <a:ext cx="710212" cy="1900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D6B14AD-3817-41D4-820C-7537B82C0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3252" y="2216882"/>
              <a:ext cx="804911" cy="3198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ECC0DC0-3929-4257-B4F8-CE326CCF6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750" y="2216882"/>
              <a:ext cx="2219413" cy="410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2397518-C782-483F-9342-482598E47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751" y="2216882"/>
              <a:ext cx="2219412" cy="121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8484131-D2EA-4103-8E18-23914449EC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751" y="2216882"/>
              <a:ext cx="2219412" cy="1900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D64FAC2-5CFF-461C-977D-DF63A304A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4053" y="2216882"/>
              <a:ext cx="2314110" cy="3198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4CA8A6-E9DF-44D1-A531-C216C602C3CB}"/>
                </a:ext>
              </a:extLst>
            </p:cNvPr>
            <p:cNvSpPr txBox="1"/>
            <p:nvPr/>
          </p:nvSpPr>
          <p:spPr>
            <a:xfrm>
              <a:off x="6498456" y="1878761"/>
              <a:ext cx="2598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Perceptron</a:t>
              </a:r>
              <a:endParaRPr lang="ko-KR" altLang="en-US" dirty="0"/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A7161D-448F-4A13-A891-1C60291E02C5}"/>
              </a:ext>
            </a:extLst>
          </p:cNvPr>
          <p:cNvCxnSpPr/>
          <p:nvPr/>
        </p:nvCxnSpPr>
        <p:spPr>
          <a:xfrm flipV="1">
            <a:off x="4447712" y="1887767"/>
            <a:ext cx="0" cy="33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C25781-D241-4B1C-B478-EB81DDE64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B2E3CA9-B30B-46FD-9FAB-770B358F8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ko-KR" dirty="0"/>
              <a:t>Adaline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dirty="0"/>
              <a:t>Gradient descent / Stochastic gradient descent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dirty="0"/>
              <a:t>One hot encoding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dirty="0"/>
              <a:t>Logistic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75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AB9F8-3C48-45AF-B906-1E2AE1F4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Adaline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8ED8D-BAC7-4E08-800E-CDF87631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4D8C2D-4F14-4A00-A69C-F1759E845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313834" y="1825625"/>
            <a:ext cx="7564332" cy="29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6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AB9F8-3C48-45AF-B906-1E2AE1F4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Adaline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8ED8D-BAC7-4E08-800E-CDF876315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51399"/>
                <a:ext cx="10515600" cy="13255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8ED8D-BAC7-4E08-800E-CDF876315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51399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BC05C22D-D12E-4220-AB06-0A80D2B5ADFD}"/>
              </a:ext>
            </a:extLst>
          </p:cNvPr>
          <p:cNvGrpSpPr/>
          <p:nvPr/>
        </p:nvGrpSpPr>
        <p:grpSpPr>
          <a:xfrm>
            <a:off x="2313834" y="1825625"/>
            <a:ext cx="7564332" cy="2971144"/>
            <a:chOff x="2001776" y="2737197"/>
            <a:chExt cx="7564332" cy="29711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2BFF03E-F1DC-4167-928B-97E102368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001776" y="2737197"/>
              <a:ext cx="7564332" cy="2971144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D914823-22A4-437C-A29F-18FF44D287C1}"/>
                </a:ext>
              </a:extLst>
            </p:cNvPr>
            <p:cNvSpPr/>
            <p:nvPr/>
          </p:nvSpPr>
          <p:spPr>
            <a:xfrm>
              <a:off x="5086904" y="3781887"/>
              <a:ext cx="621437" cy="594804"/>
            </a:xfrm>
            <a:prstGeom prst="ellipse">
              <a:avLst/>
            </a:prstGeom>
            <a:solidFill>
              <a:srgbClr val="FF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2DE43AEA-7D35-42A7-B961-76AC6C4596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0399" y="2658129"/>
                <a:ext cx="742209" cy="509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2DE43AEA-7D35-42A7-B961-76AC6C459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9" y="2658129"/>
                <a:ext cx="742209" cy="509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79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AB9F8-3C48-45AF-B906-1E2AE1F4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Adaline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8ED8D-BAC7-4E08-800E-CDF876315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51399"/>
                <a:ext cx="10515600" cy="13255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=∅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8ED8D-BAC7-4E08-800E-CDF876315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51399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BC05C22D-D12E-4220-AB06-0A80D2B5ADFD}"/>
              </a:ext>
            </a:extLst>
          </p:cNvPr>
          <p:cNvGrpSpPr/>
          <p:nvPr/>
        </p:nvGrpSpPr>
        <p:grpSpPr>
          <a:xfrm>
            <a:off x="2313834" y="1825625"/>
            <a:ext cx="7564332" cy="2971144"/>
            <a:chOff x="2001776" y="2737197"/>
            <a:chExt cx="7564332" cy="29711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2BFF03E-F1DC-4167-928B-97E102368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001776" y="2737197"/>
              <a:ext cx="7564332" cy="2971144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D914823-22A4-437C-A29F-18FF44D287C1}"/>
                </a:ext>
              </a:extLst>
            </p:cNvPr>
            <p:cNvSpPr/>
            <p:nvPr/>
          </p:nvSpPr>
          <p:spPr>
            <a:xfrm>
              <a:off x="6353729" y="3791412"/>
              <a:ext cx="621437" cy="594804"/>
            </a:xfrm>
            <a:prstGeom prst="ellipse">
              <a:avLst/>
            </a:prstGeom>
            <a:solidFill>
              <a:srgbClr val="FF0000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2DE43AEA-7D35-42A7-B961-76AC6C4596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78498" y="3056403"/>
                <a:ext cx="742209" cy="509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2DE43AEA-7D35-42A7-B961-76AC6C459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498" y="3056403"/>
                <a:ext cx="742209" cy="509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0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AB9F8-3C48-45AF-B906-1E2AE1F4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Adaline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8ED8D-BAC7-4E08-800E-CDF876315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51399"/>
                <a:ext cx="10515600" cy="13255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𝐺𝑇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8ED8D-BAC7-4E08-800E-CDF876315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51399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2BFF03E-F1DC-4167-928B-97E102368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2313834" y="1825625"/>
            <a:ext cx="7564332" cy="29711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2DE43AEA-7D35-42A7-B961-76AC6C4596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95775" y="1825625"/>
                <a:ext cx="4162424" cy="509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2DE43AEA-7D35-42A7-B961-76AC6C459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75" y="1825625"/>
                <a:ext cx="4162424" cy="509588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EA891226-7D2F-4B9B-A6D7-9AAD03225C23}"/>
              </a:ext>
            </a:extLst>
          </p:cNvPr>
          <p:cNvSpPr/>
          <p:nvPr/>
        </p:nvSpPr>
        <p:spPr>
          <a:xfrm>
            <a:off x="6010275" y="2295525"/>
            <a:ext cx="733425" cy="400050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3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AB9F8-3C48-45AF-B906-1E2AE1F4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Review: Adaline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8ED8D-BAC7-4E08-800E-CDF876315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51399"/>
                <a:ext cx="10515600" cy="13255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𝐺𝑇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78ED8D-BAC7-4E08-800E-CDF876315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51399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52BFF03E-F1DC-4167-928B-97E102368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2313834" y="1825625"/>
            <a:ext cx="7564332" cy="29711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2DE43AEA-7D35-42A7-B961-76AC6C4596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95775" y="1825625"/>
                <a:ext cx="4162424" cy="509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𝐺𝑇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내용 개체 틀 2">
                <a:extLst>
                  <a:ext uri="{FF2B5EF4-FFF2-40B4-BE49-F238E27FC236}">
                    <a16:creationId xmlns:a16="http://schemas.microsoft.com/office/drawing/2014/main" id="{2DE43AEA-7D35-42A7-B961-76AC6C459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75" y="1825625"/>
                <a:ext cx="4162424" cy="509588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EA891226-7D2F-4B9B-A6D7-9AAD03225C23}"/>
              </a:ext>
            </a:extLst>
          </p:cNvPr>
          <p:cNvSpPr/>
          <p:nvPr/>
        </p:nvSpPr>
        <p:spPr>
          <a:xfrm>
            <a:off x="6010275" y="2295525"/>
            <a:ext cx="733425" cy="400050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8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241</Words>
  <Application>Microsoft Office PowerPoint</Application>
  <PresentationFormat>와이드스크린</PresentationFormat>
  <Paragraphs>78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Chapter 12. Artificial deep neural network</vt:lpstr>
      <vt:lpstr>AI scope</vt:lpstr>
      <vt:lpstr>What is the artificial deep learning?</vt:lpstr>
      <vt:lpstr>Review</vt:lpstr>
      <vt:lpstr>Review: Adaline</vt:lpstr>
      <vt:lpstr>Review: Adaline</vt:lpstr>
      <vt:lpstr>Review: Adaline</vt:lpstr>
      <vt:lpstr>Review: Adaline</vt:lpstr>
      <vt:lpstr>Review: Adaline</vt:lpstr>
      <vt:lpstr>Review: Gradient descent</vt:lpstr>
      <vt:lpstr>Review: Stochastic gradient descent</vt:lpstr>
      <vt:lpstr>One hot encoding</vt:lpstr>
      <vt:lpstr>Multi layer perceptron</vt:lpstr>
      <vt:lpstr>Multi layer perceptron</vt:lpstr>
      <vt:lpstr>Multi layer perceptron: how to work?</vt:lpstr>
      <vt:lpstr>Multi layer perceptron: how to work?</vt:lpstr>
      <vt:lpstr>Multi layer perceptron: how to work?</vt:lpstr>
      <vt:lpstr>Multi layer perceptron: how to work?</vt:lpstr>
      <vt:lpstr>Multi layer perceptron: how to work?</vt:lpstr>
      <vt:lpstr>Detail</vt:lpstr>
      <vt:lpstr>Forward propagation</vt:lpstr>
      <vt:lpstr>Forward propagation: matrix representation</vt:lpstr>
      <vt:lpstr>Loss calculate</vt:lpstr>
      <vt:lpstr>Weight update</vt:lpstr>
      <vt:lpstr>Back propagation</vt:lpstr>
      <vt:lpstr>Back propagation</vt:lpstr>
      <vt:lpstr>Error propagation</vt:lpstr>
      <vt:lpstr>Weight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12. Artificial deep neural network</dc:title>
  <dc:creator>한 상유</dc:creator>
  <cp:lastModifiedBy>한 상유</cp:lastModifiedBy>
  <cp:revision>14</cp:revision>
  <dcterms:created xsi:type="dcterms:W3CDTF">2020-05-25T11:12:39Z</dcterms:created>
  <dcterms:modified xsi:type="dcterms:W3CDTF">2020-05-28T14:40:05Z</dcterms:modified>
</cp:coreProperties>
</file>