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>
        <p:scale>
          <a:sx n="100" d="100"/>
          <a:sy n="100" d="100"/>
        </p:scale>
        <p:origin x="-126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7796" y="1921941"/>
            <a:ext cx="6945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간단한 분류 알고리즘 훈련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이 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대규모 머신 러닝과 확률적 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가중치가 더 자주 업데이트 됨으로 수렴 속도가 빠름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오차의 궤적은 배치 경사 </a:t>
            </a:r>
            <a:r>
              <a:rPr lang="ko-KR" altLang="en-US" sz="2000" dirty="0" err="1" smtClean="0"/>
              <a:t>하강법에</a:t>
            </a:r>
            <a:r>
              <a:rPr lang="ko-KR" altLang="en-US" sz="2000" dirty="0" smtClean="0"/>
              <a:t> 비해 훨씬 어지러움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확률적 경사 하강법의 좋은 결과를 위해서는 훈련 샘플 순서를 </a:t>
            </a:r>
            <a:r>
              <a:rPr lang="ko-KR" altLang="en-US" sz="2000" dirty="0" err="1" smtClean="0"/>
              <a:t>무작위하게</a:t>
            </a:r>
            <a:r>
              <a:rPr lang="ko-KR" altLang="en-US" sz="2000" dirty="0" smtClean="0"/>
              <a:t> 주입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순환되지 않도록 </a:t>
            </a:r>
            <a:r>
              <a:rPr lang="ko-KR" altLang="en-US" sz="2000" dirty="0" err="1" smtClean="0"/>
              <a:t>에포크마다</a:t>
            </a:r>
            <a:r>
              <a:rPr lang="ko-KR" altLang="en-US" sz="2000" dirty="0" smtClean="0"/>
              <a:t> 훈련 세트를 섞음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스텝 나아가기 위한 스텝 사이즈를 정하기 어려움</a:t>
            </a: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09" y="3551694"/>
            <a:ext cx="3804381" cy="289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77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대규모 머신 러닝과 확률적 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온라인 학습</a:t>
            </a:r>
            <a:r>
              <a:rPr lang="en-US" altLang="ko-KR" sz="2000" dirty="0" smtClean="0"/>
              <a:t>(Online Learning)</a:t>
            </a:r>
            <a:r>
              <a:rPr lang="ko-KR" altLang="en-US" sz="2000" dirty="0" smtClean="0"/>
              <a:t>은 새로운 훈련 데이터가 도착하는 대로 훈련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고객 데이터 처리 </a:t>
            </a:r>
            <a:r>
              <a:rPr lang="ko-KR" altLang="en-US" sz="2000" dirty="0" err="1" smtClean="0"/>
              <a:t>어플일</a:t>
            </a:r>
            <a:r>
              <a:rPr lang="ko-KR" altLang="en-US" sz="2000" dirty="0" smtClean="0"/>
              <a:t>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온라인 학습을 이용하여 시스템이 변화에 바로 적응할 수 있음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76114"/>
            <a:ext cx="3910012" cy="16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4" y="3466564"/>
            <a:ext cx="3534111" cy="227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3164758"/>
            <a:ext cx="41719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적응형</a:t>
            </a:r>
            <a:r>
              <a:rPr lang="ko-KR" altLang="en-US" sz="2400" dirty="0" smtClean="0">
                <a:solidFill>
                  <a:schemeClr val="bg1"/>
                </a:solidFill>
              </a:rPr>
              <a:t> 선형 뉴런과 학습의 수렴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274300" cy="311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아달린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err="1" smtClean="0"/>
                  <a:t>Adaline</a:t>
                </a:r>
                <a:r>
                  <a:rPr lang="en-US" altLang="ko-KR" sz="2000" dirty="0" smtClean="0"/>
                  <a:t>)</a:t>
                </a:r>
                <a:endParaRPr lang="en-US" altLang="ko-KR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2000" dirty="0" err="1" smtClean="0"/>
                  <a:t>퍼셉트론의</a:t>
                </a:r>
                <a:r>
                  <a:rPr lang="ko-KR" altLang="en-US" sz="2000" dirty="0" smtClean="0"/>
                  <a:t> 향상된 버전</a:t>
                </a:r>
                <a:endParaRPr lang="en-US" altLang="ko-KR" sz="20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2000" dirty="0" smtClean="0"/>
                  <a:t>연속 함수로 </a:t>
                </a:r>
                <a:r>
                  <a:rPr lang="en-US" altLang="ko-KR" sz="2000" dirty="0" smtClean="0"/>
                  <a:t>Cost Function</a:t>
                </a:r>
                <a:r>
                  <a:rPr lang="ko-KR" altLang="en-US" sz="2000" dirty="0" smtClean="0"/>
                  <a:t>을 정의하고 최소화함</a:t>
                </a:r>
                <a:endParaRPr lang="en-US" altLang="ko-KR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2000" dirty="0" smtClean="0"/>
                  <a:t>가중치를 업데이트하는 데 </a:t>
                </a:r>
                <a:r>
                  <a:rPr lang="ko-KR" altLang="en-US" sz="2000" dirty="0" err="1" smtClean="0"/>
                  <a:t>퍼셉트론처럼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unit step function</a:t>
                </a:r>
                <a:r>
                  <a:rPr lang="ko-KR" altLang="en-US" sz="2000" dirty="0" smtClean="0"/>
                  <a:t>이 아닌 </a:t>
                </a:r>
                <a:r>
                  <a:rPr lang="en-US" altLang="ko-KR" sz="2000" u="sng" dirty="0" smtClean="0">
                    <a:solidFill>
                      <a:srgbClr val="FF0000"/>
                    </a:solidFill>
                  </a:rPr>
                  <a:t>Linear Activate Function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을 사용</a:t>
                </a: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∅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lit/>
                      </m:rP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274300" cy="3113801"/>
              </a:xfrm>
              <a:prstGeom prst="rect">
                <a:avLst/>
              </a:prstGeom>
              <a:blipFill rotWithShape="1">
                <a:blip r:embed="rId2"/>
                <a:stretch>
                  <a:fillRect l="-831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5FB7D7C6-D7F3-43C4-9E9E-EBECA37E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23" y="3227246"/>
            <a:ext cx="4304404" cy="33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하강법으로</a:t>
            </a:r>
            <a:r>
              <a:rPr lang="ko-KR" altLang="en-US" sz="2400" dirty="0" smtClean="0">
                <a:solidFill>
                  <a:schemeClr val="bg1"/>
                </a:solidFill>
              </a:rPr>
              <a:t> 비용 함수 최소화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Supervised Learning</a:t>
            </a:r>
            <a:r>
              <a:rPr lang="ko-KR" altLang="en-US" sz="2000" dirty="0" smtClean="0"/>
              <a:t>의 핵심 구성은 </a:t>
            </a:r>
            <a:r>
              <a:rPr lang="ko-KR" altLang="en-US" sz="2000" dirty="0" smtClean="0"/>
              <a:t>최적화하기 위해 정의한 </a:t>
            </a:r>
            <a:r>
              <a:rPr lang="en-US" altLang="ko-KR" sz="2000" dirty="0" smtClean="0"/>
              <a:t>Object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최소화하려는 </a:t>
            </a:r>
            <a:r>
              <a:rPr lang="en-US" altLang="ko-KR" sz="2000" dirty="0" smtClean="0"/>
              <a:t>Cost function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Object function</a:t>
            </a:r>
            <a:r>
              <a:rPr lang="ko-KR" altLang="en-US" sz="2000" dirty="0" smtClean="0"/>
              <a:t>인 경우가 있음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Linear Activate Function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cost </a:t>
            </a:r>
            <a:r>
              <a:rPr lang="en-US" altLang="ko-KR" sz="2000" dirty="0" err="1" smtClean="0"/>
              <a:t>func</a:t>
            </a:r>
            <a:r>
              <a:rPr lang="ko-KR" altLang="en-US" sz="2000" dirty="0" smtClean="0"/>
              <a:t>이 미분 가능하다는 것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볼록 함수이기 때문에 </a:t>
            </a:r>
            <a:r>
              <a:rPr lang="en-US" altLang="ko-KR" sz="2000" dirty="0" smtClean="0">
                <a:solidFill>
                  <a:srgbClr val="FF0000"/>
                </a:solidFill>
              </a:rPr>
              <a:t>Gradient Descent</a:t>
            </a:r>
            <a:r>
              <a:rPr lang="ko-KR" altLang="en-US" sz="2000" dirty="0" smtClean="0"/>
              <a:t>을 적용하여 </a:t>
            </a:r>
            <a:r>
              <a:rPr lang="ko-KR" altLang="en-US" sz="2000" dirty="0" smtClean="0">
                <a:solidFill>
                  <a:srgbClr val="FF0000"/>
                </a:solidFill>
              </a:rPr>
              <a:t>비용 함수가 최소화되는 가중치</a:t>
            </a:r>
            <a:r>
              <a:rPr lang="ko-KR" altLang="en-US" sz="2000" dirty="0" smtClean="0"/>
              <a:t>를 찾을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95500" y="4452937"/>
            <a:ext cx="3244850" cy="1624013"/>
          </a:xfrm>
          <a:prstGeom prst="rect">
            <a:avLst/>
          </a:prstGeom>
        </p:spPr>
      </p:pic>
      <p:pic>
        <p:nvPicPr>
          <p:cNvPr id="1026" name="Picture 2" descr="https://t1.daumcdn.net/cfile/tistory/99E6363359D86A88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236242"/>
            <a:ext cx="3810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하강법으로</a:t>
            </a:r>
            <a:r>
              <a:rPr lang="ko-KR" altLang="en-US" sz="2400" dirty="0" smtClean="0">
                <a:solidFill>
                  <a:schemeClr val="bg1"/>
                </a:solidFill>
              </a:rPr>
              <a:t> 비용 함수 최소화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274300" cy="415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가중치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 smtClean="0"/>
                  <a:t>변화량은</a:t>
                </a:r>
                <a:r>
                  <a:rPr lang="ko-KR" altLang="en-US" sz="2000" dirty="0" smtClean="0"/>
                  <a:t> 음수의 </a:t>
                </a:r>
                <a:r>
                  <a:rPr lang="en-US" altLang="ko-KR" sz="2000" dirty="0" smtClean="0"/>
                  <a:t>gradient</a:t>
                </a:r>
                <a:r>
                  <a:rPr lang="ko-KR" altLang="en-US" sz="2000" dirty="0" smtClean="0"/>
                  <a:t>에 </a:t>
                </a:r>
                <a:r>
                  <a:rPr lang="ko-KR" altLang="en-US" sz="2000" dirty="0" err="1" smtClean="0"/>
                  <a:t>학습률</a:t>
                </a:r>
                <a:r>
                  <a:rPr lang="en-US" altLang="ko-KR" sz="2000" dirty="0" smtClean="0"/>
                  <a:t>(learning rate)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를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곱한 것으로 정의</a:t>
                </a:r>
                <a:endParaRPr lang="en-US" altLang="ko-KR" sz="2000" dirty="0"/>
              </a:p>
              <a:p>
                <a:r>
                  <a:rPr lang="en-US" altLang="ko-KR" sz="200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ko-KR" altLang="en-US" sz="20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ko-KR" altLang="en-US" sz="2000" b="0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비용 함수의 </a:t>
                </a:r>
                <a:r>
                  <a:rPr lang="en-US" altLang="ko-KR" sz="2000" dirty="0" smtClean="0"/>
                  <a:t>gradient</a:t>
                </a:r>
                <a:r>
                  <a:rPr lang="ko-KR" altLang="en-US" sz="2000" dirty="0" smtClean="0"/>
                  <a:t>를 계산하려면 각 가중치 </a:t>
                </a:r>
                <a:r>
                  <a:rPr lang="en-US" altLang="ko-KR" sz="2000" dirty="0" err="1" smtClean="0"/>
                  <a:t>wj</a:t>
                </a:r>
                <a:r>
                  <a:rPr lang="ko-KR" altLang="en-US" sz="2000" dirty="0" smtClean="0"/>
                  <a:t>에 대해 </a:t>
                </a:r>
                <a:r>
                  <a:rPr lang="ko-KR" altLang="en-US" sz="2000" dirty="0" err="1" smtClean="0"/>
                  <a:t>편미분</a:t>
                </a: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𝐽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 − </m:t>
                        </m:r>
                        <m:r>
                          <a:rPr lang="ko-KR" altLang="en-US" sz="20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모든 가중치가 동시에 업데이트되기 때문에 </a:t>
                </a:r>
                <a:r>
                  <a:rPr lang="ko-KR" altLang="en-US" dirty="0" err="1" smtClean="0"/>
                  <a:t>아달린</a:t>
                </a:r>
                <a:r>
                  <a:rPr lang="ko-KR" altLang="en-US" dirty="0" smtClean="0"/>
                  <a:t> 학습 규칙은 아래와 같음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r>
                      <a:rPr lang="en-US" altLang="ko-KR" b="0" i="1" smtClean="0">
                        <a:latin typeface="Cambria Math"/>
                      </a:rPr>
                      <m:t> ≔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r>
                      <a:rPr lang="en-US" altLang="ko-KR" b="0" i="1" smtClean="0">
                        <a:latin typeface="Cambria Math"/>
                      </a:rPr>
                      <m:t>+ ∆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dirty="0" smtClean="0"/>
                  <a:t>훈련 세트에 있는 모든 샘플을 기반으로 가중치 업데이트를 계산 </a:t>
                </a:r>
                <a:r>
                  <a:rPr lang="en-US" altLang="ko-KR" dirty="0" smtClean="0"/>
                  <a:t>-&gt; Batch Gradient Descent(</a:t>
                </a:r>
                <a:r>
                  <a:rPr lang="ko-KR" altLang="en-US" dirty="0" smtClean="0"/>
                  <a:t>배치 경사 </a:t>
                </a:r>
                <a:r>
                  <a:rPr lang="ko-KR" altLang="en-US" dirty="0" err="1" smtClean="0"/>
                  <a:t>하강법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274300" cy="4155240"/>
              </a:xfrm>
              <a:prstGeom prst="rect">
                <a:avLst/>
              </a:prstGeom>
              <a:blipFill rotWithShape="1">
                <a:blip r:embed="rId2"/>
                <a:stretch>
                  <a:fillRect l="-534" t="-734" r="-59" b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6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하강법으로</a:t>
            </a:r>
            <a:r>
              <a:rPr lang="ko-KR" altLang="en-US" sz="2400" dirty="0" smtClean="0">
                <a:solidFill>
                  <a:schemeClr val="bg1"/>
                </a:solidFill>
              </a:rPr>
              <a:t> 비용 함수 최소화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퍼셉트론과</a:t>
            </a:r>
            <a:r>
              <a:rPr lang="ko-KR" altLang="en-US" sz="2000" dirty="0" smtClean="0"/>
              <a:t> 달리 전체 훈련 </a:t>
            </a:r>
            <a:r>
              <a:rPr lang="ko-KR" altLang="en-US" sz="2000" dirty="0" err="1" smtClean="0"/>
              <a:t>데이터셋을</a:t>
            </a:r>
            <a:r>
              <a:rPr lang="ko-KR" altLang="en-US" sz="2000" dirty="0" smtClean="0"/>
              <a:t> 기반으로 </a:t>
            </a:r>
            <a:r>
              <a:rPr lang="en-US" altLang="ko-KR" sz="2000" dirty="0" smtClean="0"/>
              <a:t>gradient</a:t>
            </a:r>
            <a:r>
              <a:rPr lang="ko-KR" altLang="en-US" sz="2000" dirty="0" smtClean="0"/>
              <a:t>를 계산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절편</a:t>
            </a:r>
            <a:r>
              <a:rPr lang="en-US" altLang="ko-KR" sz="2000" dirty="0" smtClean="0"/>
              <a:t>(0</a:t>
            </a:r>
            <a:r>
              <a:rPr lang="ko-KR" altLang="en-US" sz="2000" dirty="0" smtClean="0"/>
              <a:t>번째 가중치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self.eta</a:t>
            </a:r>
            <a:r>
              <a:rPr lang="en-US" altLang="ko-KR" sz="2000" dirty="0" smtClean="0"/>
              <a:t> * </a:t>
            </a:r>
            <a:r>
              <a:rPr lang="en-US" altLang="ko-KR" sz="2000" dirty="0" err="1" smtClean="0"/>
              <a:t>errors.sum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가중치 </a:t>
            </a:r>
            <a:r>
              <a:rPr lang="en-US" altLang="ko-KR" sz="2000" dirty="0" smtClean="0"/>
              <a:t>1~m </a:t>
            </a:r>
            <a:r>
              <a:rPr lang="ko-KR" altLang="en-US" sz="2000" dirty="0" smtClean="0"/>
              <a:t>까지는 </a:t>
            </a:r>
            <a:r>
              <a:rPr lang="en-US" altLang="ko-KR" sz="2000" dirty="0" err="1" smtClean="0"/>
              <a:t>self.eta</a:t>
            </a:r>
            <a:r>
              <a:rPr lang="en-US" altLang="ko-KR" sz="2000" dirty="0" smtClean="0"/>
              <a:t> * X.T.dot(errors)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365" y="3252788"/>
            <a:ext cx="50577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3857625"/>
            <a:ext cx="39719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하강법으로</a:t>
            </a:r>
            <a:r>
              <a:rPr lang="ko-KR" altLang="en-US" sz="2400" dirty="0" smtClean="0">
                <a:solidFill>
                  <a:schemeClr val="bg1"/>
                </a:solidFill>
              </a:rPr>
              <a:t> 비용 함수 최소화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에 따른 알고리즘 수렴 정도 비교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가 너무 커서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비용 함수를 최소화하지 못하고 </a:t>
            </a:r>
            <a:r>
              <a:rPr lang="ko-KR" altLang="en-US" sz="2000" dirty="0" err="1" smtClean="0"/>
              <a:t>에포크마다</a:t>
            </a:r>
            <a:r>
              <a:rPr lang="ko-KR" altLang="en-US" sz="2000" dirty="0" smtClean="0"/>
              <a:t> 오차가 커짐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반대로 너무 작다면 전역 최솟값에 수렴하려면 아주 많은 </a:t>
            </a:r>
            <a:r>
              <a:rPr lang="ko-KR" altLang="en-US" sz="2000" dirty="0" err="1" smtClean="0"/>
              <a:t>에포크가</a:t>
            </a:r>
            <a:r>
              <a:rPr lang="ko-KR" altLang="en-US" sz="2000" dirty="0" smtClean="0"/>
              <a:t> 필요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538538"/>
            <a:ext cx="6000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4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하강법으로</a:t>
            </a:r>
            <a:r>
              <a:rPr lang="ko-KR" altLang="en-US" sz="2400" dirty="0" smtClean="0">
                <a:solidFill>
                  <a:schemeClr val="bg1"/>
                </a:solidFill>
              </a:rPr>
              <a:t> 비용 함수 최소화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에 따른 알고리즘 수렴 정도 비교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가 너무 커서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비용 함수를 최소화하지 못하고 </a:t>
            </a:r>
            <a:r>
              <a:rPr lang="ko-KR" altLang="en-US" sz="2000" dirty="0" err="1" smtClean="0"/>
              <a:t>에포크마다</a:t>
            </a:r>
            <a:r>
              <a:rPr lang="ko-KR" altLang="en-US" sz="2000" dirty="0" smtClean="0"/>
              <a:t> 오차가 커짐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반대로 너무 작다면 전역 최솟값에 수렴하려면 아주 많은 </a:t>
            </a:r>
            <a:r>
              <a:rPr lang="ko-KR" altLang="en-US" sz="2000" dirty="0" err="1" smtClean="0"/>
              <a:t>에포크가</a:t>
            </a:r>
            <a:r>
              <a:rPr lang="ko-KR" altLang="en-US" sz="2000" dirty="0" smtClean="0"/>
              <a:t> 필요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5" y="3538536"/>
            <a:ext cx="6000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s://thebook.io/img/007022/p071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40" y="4000497"/>
            <a:ext cx="57150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5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특성 스케일을 조정하여 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</a:t>
            </a:r>
            <a:r>
              <a:rPr lang="ko-KR" altLang="en-US" sz="2400" dirty="0" smtClean="0">
                <a:solidFill>
                  <a:schemeClr val="bg1"/>
                </a:solidFill>
              </a:rPr>
              <a:t> 결과 향상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0600" y="1600200"/>
                <a:ext cx="10274300" cy="3057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Gradient Descent</a:t>
                </a:r>
                <a:r>
                  <a:rPr lang="ko-KR" altLang="en-US" sz="2000" dirty="0" smtClean="0"/>
                  <a:t>는 특성 스케일을 조정하여 혜택을 볼 수 있는 알고리즘</a:t>
                </a: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표준화</a:t>
                </a:r>
                <a:r>
                  <a:rPr lang="en-US" altLang="ko-KR" sz="2000" dirty="0" smtClean="0"/>
                  <a:t>(Standardization)</a:t>
                </a:r>
                <a:r>
                  <a:rPr lang="ko-KR" altLang="en-US" sz="2000" dirty="0" smtClean="0"/>
                  <a:t>는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데이터에 표준 정규 분포 성질을 부여하여 경사 </a:t>
                </a:r>
                <a:r>
                  <a:rPr lang="ko-KR" altLang="en-US" sz="2000" dirty="0" err="1" smtClean="0"/>
                  <a:t>하강법이</a:t>
                </a:r>
                <a:r>
                  <a:rPr lang="ko-KR" altLang="en-US" sz="2000" dirty="0" smtClean="0"/>
                  <a:t> 더 빠르게 수렴되도록 도움</a:t>
                </a: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표준화는 각 특성의 평균을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에 맞추고 표준 편차를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로 만듦</a:t>
                </a:r>
                <a:endParaRPr lang="en-US" altLang="ko-KR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r>
                  <a:rPr lang="en-US" altLang="ko-KR" sz="2000" dirty="0" smtClean="0"/>
                  <a:t>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altLang="ko-KR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274300" cy="3057953"/>
              </a:xfrm>
              <a:prstGeom prst="rect">
                <a:avLst/>
              </a:prstGeom>
              <a:blipFill rotWithShape="1">
                <a:blip r:embed="rId2"/>
                <a:stretch>
                  <a:fillRect l="-534" t="-9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7" y="4658152"/>
            <a:ext cx="5960423" cy="144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3943350"/>
            <a:ext cx="41719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7140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대규모 머신 러닝과 확률적 경사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하강법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0600" y="463411"/>
            <a:ext cx="110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3300"/>
                </a:solidFill>
              </a:rPr>
              <a:t>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274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매우 큰 데이터 셋이 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매번 </a:t>
            </a:r>
            <a:r>
              <a:rPr lang="en-US" altLang="ko-KR" sz="2000" dirty="0" smtClean="0"/>
              <a:t>Batch Gradient Descent</a:t>
            </a:r>
            <a:r>
              <a:rPr lang="ko-KR" altLang="en-US" sz="2000" dirty="0" smtClean="0"/>
              <a:t>를 실행하면 계산 비용이 매우 많음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전역 최솟값을 찾기 위해 매번 전체 훈련 </a:t>
            </a:r>
            <a:r>
              <a:rPr lang="ko-KR" altLang="en-US" sz="2000" dirty="0" err="1" smtClean="0"/>
              <a:t>데이터셋을</a:t>
            </a:r>
            <a:r>
              <a:rPr lang="ko-KR" altLang="en-US" sz="2000" dirty="0" smtClean="0"/>
              <a:t> 다시 </a:t>
            </a:r>
            <a:r>
              <a:rPr lang="ko-KR" altLang="en-US" sz="2000" dirty="0" err="1" smtClean="0"/>
              <a:t>평가해야함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Stochastic Gradient Descent</a:t>
            </a:r>
            <a:r>
              <a:rPr lang="ko-KR" altLang="en-US" sz="2000" dirty="0" smtClean="0"/>
              <a:t>는 각 훈련 샘플에 대해서 조금씩 가중치를 업데이트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32" y="3535619"/>
            <a:ext cx="3511991" cy="305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9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533</Words>
  <Application>Microsoft Office PowerPoint</Application>
  <PresentationFormat>사용자 지정</PresentationFormat>
  <Paragraphs>96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이진규</cp:lastModifiedBy>
  <cp:revision>188</cp:revision>
  <dcterms:created xsi:type="dcterms:W3CDTF">2017-10-09T06:24:25Z</dcterms:created>
  <dcterms:modified xsi:type="dcterms:W3CDTF">2020-02-06T09:11:35Z</dcterms:modified>
</cp:coreProperties>
</file>