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37" r:id="rId3"/>
    <p:sldId id="338" r:id="rId4"/>
    <p:sldId id="339" r:id="rId5"/>
    <p:sldId id="340" r:id="rId6"/>
    <p:sldId id="341" r:id="rId7"/>
    <p:sldId id="343" r:id="rId8"/>
    <p:sldId id="344" r:id="rId9"/>
    <p:sldId id="345" r:id="rId10"/>
    <p:sldId id="346" r:id="rId11"/>
    <p:sldId id="342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untitledtblog.tistory.com/9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keepmind.net/%EA%B8%B0%EA%B3%84%ED%95%99%EC%8A%B5-16-radial-basis-fun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796" y="1921941"/>
            <a:ext cx="69450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Support Vector Machine(SVM)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이 진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Support Vector Machine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0599" y="1600200"/>
                <a:ext cx="1082758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SVM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의 해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!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 아니라면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 smtClean="0"/>
                  <a:t> 이 반드시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임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 smtClean="0"/>
                  <a:t> + plane </a:t>
                </a:r>
                <a:r>
                  <a:rPr lang="ko-KR" altLang="en-US" dirty="0" smtClean="0"/>
                  <a:t>혹은 </a:t>
                </a:r>
                <a:r>
                  <a:rPr lang="en-US" altLang="ko-KR" dirty="0" smtClean="0"/>
                  <a:t>- plane </a:t>
                </a:r>
                <a:r>
                  <a:rPr lang="ko-KR" altLang="en-US" dirty="0" smtClean="0"/>
                  <a:t>위에 있는 벡터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Margin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결정에 영향을 끼치는 관측치들을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support vector</a:t>
                </a:r>
                <a:r>
                  <a:rPr lang="ko-KR" altLang="en-US" dirty="0" smtClean="0"/>
                  <a:t>라고 하며 아래 그림과 같음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b</a:t>
                </a:r>
                <a:r>
                  <a:rPr lang="ko-KR" altLang="en-US" dirty="0" smtClean="0"/>
                  <a:t>는 이미 구한 </a:t>
                </a:r>
                <a:r>
                  <a:rPr lang="en-US" altLang="ko-KR" dirty="0" smtClean="0"/>
                  <a:t>w</a:t>
                </a:r>
                <a:r>
                  <a:rPr lang="ko-KR" altLang="en-US" dirty="0" smtClean="0"/>
                  <a:t>와 학습데이터를 활용하여 구할 수 있음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새로운 데이터가 들어왔을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관측치를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ko-KR" altLang="en-US" dirty="0" smtClean="0"/>
                  <a:t>에 넣어서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보다 크면 </a:t>
                </a:r>
                <a:r>
                  <a:rPr lang="en-US" altLang="ko-KR" dirty="0" smtClean="0"/>
                  <a:t>1, 0</a:t>
                </a:r>
                <a:r>
                  <a:rPr lang="ko-KR" altLang="en-US" dirty="0" smtClean="0"/>
                  <a:t>보다 작으면 </a:t>
                </a:r>
                <a:r>
                  <a:rPr lang="en-US" altLang="ko-KR" dirty="0" smtClean="0"/>
                  <a:t>-1 </a:t>
                </a:r>
                <a:r>
                  <a:rPr lang="ko-KR" altLang="en-US" dirty="0" smtClean="0"/>
                  <a:t>로 예측 가능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1600200"/>
                <a:ext cx="10827589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563" t="-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843" y="1421587"/>
            <a:ext cx="1888314" cy="9285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522" y="4468574"/>
            <a:ext cx="3167741" cy="2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1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217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라그랑지안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승수법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Largrange</a:t>
            </a:r>
            <a:r>
              <a:rPr lang="en-US" altLang="ko-KR" sz="2400" dirty="0" smtClean="0">
                <a:solidFill>
                  <a:schemeClr val="bg1"/>
                </a:solidFill>
              </a:rPr>
              <a:t> Multiplier Method)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89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라그랑지안</a:t>
            </a:r>
            <a:r>
              <a:rPr lang="ko-KR" altLang="en-US" dirty="0" smtClean="0"/>
              <a:t> </a:t>
            </a:r>
            <a:r>
              <a:rPr lang="ko-KR" altLang="en-US" dirty="0" err="1"/>
              <a:t>승수법</a:t>
            </a:r>
            <a:r>
              <a:rPr lang="en-US" altLang="ko-KR" dirty="0"/>
              <a:t>(Lagrange multiplier method)</a:t>
            </a:r>
            <a:r>
              <a:rPr lang="ko-KR" altLang="en-US" dirty="0"/>
              <a:t>은 </a:t>
            </a:r>
            <a:r>
              <a:rPr lang="ko-KR" altLang="en-US" dirty="0" err="1"/>
              <a:t>제약식에</a:t>
            </a:r>
            <a:r>
              <a:rPr lang="ko-KR" altLang="en-US" dirty="0"/>
              <a:t> 형식적인 </a:t>
            </a:r>
            <a:r>
              <a:rPr lang="ko-KR" altLang="en-US" dirty="0" err="1"/>
              <a:t>라그랑지안</a:t>
            </a:r>
            <a:r>
              <a:rPr lang="ko-KR" altLang="en-US" dirty="0"/>
              <a:t> 승수를 곱한 항을 최적화하려는 </a:t>
            </a:r>
            <a:r>
              <a:rPr lang="ko-KR" altLang="en-US" dirty="0" err="1" smtClean="0"/>
              <a:t>목적식</a:t>
            </a:r>
            <a:r>
              <a:rPr lang="en-US" altLang="ko-KR" dirty="0" smtClean="0"/>
              <a:t>(</a:t>
            </a:r>
            <a:r>
              <a:rPr lang="en-US" altLang="ko-KR" dirty="0"/>
              <a:t>objective function)</a:t>
            </a:r>
            <a:r>
              <a:rPr lang="ko-KR" altLang="en-US" dirty="0"/>
              <a:t>에 더하여</a:t>
            </a:r>
            <a:r>
              <a:rPr lang="en-US" altLang="ko-KR" dirty="0"/>
              <a:t>, </a:t>
            </a:r>
            <a:r>
              <a:rPr lang="ko-KR" altLang="en-US" dirty="0"/>
              <a:t>제약된 문제를 제약이 없는 문제로 바꾸는 기법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어떠한 문제의 </a:t>
            </a:r>
            <a:r>
              <a:rPr lang="ko-KR" altLang="en-US" dirty="0" err="1" smtClean="0"/>
              <a:t>최적점을</a:t>
            </a:r>
            <a:r>
              <a:rPr lang="ko-KR" altLang="en-US" dirty="0" smtClean="0"/>
              <a:t> 찾는 것이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최적점이</a:t>
            </a:r>
            <a:r>
              <a:rPr lang="ko-KR" altLang="en-US" dirty="0" smtClean="0"/>
              <a:t> 되기 위한 조건을 찾는 방법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최적해의</a:t>
            </a:r>
            <a:r>
              <a:rPr lang="ko-KR" altLang="en-US" dirty="0" smtClean="0"/>
              <a:t> 필요조건을 찾는 방법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제약조건 </a:t>
            </a:r>
            <a:r>
              <a:rPr lang="en-US" altLang="ko-KR" dirty="0" smtClean="0"/>
              <a:t>g</a:t>
            </a:r>
            <a:r>
              <a:rPr lang="ko-KR" altLang="en-US" dirty="0" smtClean="0"/>
              <a:t>를 만족하는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의 최솟값 또는 최댓값은 </a:t>
            </a:r>
            <a:r>
              <a:rPr lang="en-US" altLang="ko-KR" dirty="0" smtClean="0"/>
              <a:t>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접하는 지점에 존재할 수도 있다는 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46" y="3805348"/>
            <a:ext cx="7820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217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라그랑지안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승수법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Largrange</a:t>
            </a:r>
            <a:r>
              <a:rPr lang="en-US" altLang="ko-KR" sz="2400" dirty="0" smtClean="0">
                <a:solidFill>
                  <a:schemeClr val="bg1"/>
                </a:solidFill>
              </a:rPr>
              <a:t> Multiplier Method)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591573"/>
            <a:ext cx="1089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접하는 지점을 찾기 위해 </a:t>
            </a:r>
            <a:r>
              <a:rPr lang="en-US" altLang="ko-KR" dirty="0" smtClean="0"/>
              <a:t>gradient vector(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접선 벡터와 </a:t>
            </a:r>
            <a:r>
              <a:rPr lang="en-US" altLang="ko-KR" dirty="0" smtClean="0"/>
              <a:t>gradient vector</a:t>
            </a:r>
            <a:r>
              <a:rPr lang="ko-KR" altLang="en-US" dirty="0" smtClean="0"/>
              <a:t>의 내적은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이며 수직임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접한다는 것은 두 함수의 기울기가 서로 </a:t>
            </a:r>
            <a:r>
              <a:rPr lang="ko-KR" altLang="en-US" dirty="0" err="1" smtClean="0"/>
              <a:t>상수배인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이를 통해 </a:t>
            </a:r>
            <a:r>
              <a:rPr lang="ko-KR" altLang="en-US" dirty="0" err="1" smtClean="0"/>
              <a:t>라그랑지안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승수법에서</a:t>
            </a:r>
            <a:r>
              <a:rPr lang="ko-KR" altLang="en-US" dirty="0" smtClean="0"/>
              <a:t> 아래와 같은 수식을 정의함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 대해 </a:t>
            </a:r>
            <a:r>
              <a:rPr lang="ko-KR" altLang="en-US" dirty="0" err="1" smtClean="0"/>
              <a:t>편미분하여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식을 얻고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 조건인 </a:t>
            </a:r>
            <a:r>
              <a:rPr lang="en-US" altLang="ko-KR" dirty="0" smtClean="0"/>
              <a:t>g(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= c</a:t>
            </a:r>
            <a:r>
              <a:rPr lang="ko-KR" altLang="en-US" dirty="0" smtClean="0"/>
              <a:t>를 이용하면 미지수가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개인 문제의 해를 구할 수 있음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여기서 구한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는 제약조건 </a:t>
            </a:r>
            <a:r>
              <a:rPr lang="en-US" altLang="ko-KR" dirty="0" smtClean="0"/>
              <a:t>g</a:t>
            </a:r>
            <a:r>
              <a:rPr lang="ko-KR" altLang="en-US" dirty="0" smtClean="0"/>
              <a:t>를 만족하는 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최적점이</a:t>
            </a:r>
            <a:r>
              <a:rPr lang="ko-KR" altLang="en-US" dirty="0" smtClean="0"/>
              <a:t> 될 가능성이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hlinkClick r:id="rId2"/>
              </a:rPr>
              <a:t>https://untitledtblog.tistory.com/96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047" y="1911739"/>
            <a:ext cx="2268023" cy="8055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409" y="3372103"/>
            <a:ext cx="1512982" cy="5364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11" y="4563306"/>
            <a:ext cx="5018178" cy="4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217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KKT </a:t>
            </a:r>
            <a:r>
              <a:rPr lang="ko-KR" altLang="en-US" sz="2400" dirty="0" smtClean="0">
                <a:solidFill>
                  <a:schemeClr val="bg1"/>
                </a:solidFill>
              </a:rPr>
              <a:t>조건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Karush-Kuhn_Tucker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조건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89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라그랑지안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승수법이</a:t>
            </a:r>
            <a:r>
              <a:rPr lang="ko-KR" altLang="en-US" dirty="0" smtClean="0"/>
              <a:t> 등식의 제약식이 있는 최적화 문제를 푸는 것이라면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부등식의 제한 조건에서도 쓸 수 있게 확장시킨 것이 </a:t>
            </a:r>
            <a:r>
              <a:rPr lang="en-US" altLang="ko-KR" dirty="0" smtClean="0"/>
              <a:t>KKT condition.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36" y="2766906"/>
            <a:ext cx="10156045" cy="17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5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21740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슬랙</a:t>
            </a:r>
            <a:r>
              <a:rPr lang="ko-KR" altLang="en-US" sz="2400" dirty="0" smtClean="0">
                <a:solidFill>
                  <a:schemeClr val="bg1"/>
                </a:solidFill>
              </a:rPr>
              <a:t> 변수를 사용하여 비선형 분류 문제 다루기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89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Soft Margin Classification(</a:t>
            </a:r>
            <a:r>
              <a:rPr lang="ko-KR" altLang="en-US" dirty="0" smtClean="0"/>
              <a:t>소프트 마진 분류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선형적으로 구분되지 않는 데이터에서 선형 제약 조건을 완화할 필요가 있을 때 </a:t>
            </a:r>
            <a:r>
              <a:rPr lang="ko-KR" altLang="en-US" dirty="0" err="1" smtClean="0"/>
              <a:t>슬랙</a:t>
            </a:r>
            <a:r>
              <a:rPr lang="ko-KR" altLang="en-US" dirty="0" smtClean="0"/>
              <a:t> 변수를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슬랙</a:t>
            </a:r>
            <a:r>
              <a:rPr lang="ko-KR" altLang="en-US" dirty="0" smtClean="0"/>
              <a:t> 변수를 이용하여 적절히 비용을 손해 보면서 분류 오차가 있는 상황에서 최적의 알고리즘이 수렴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C-SVM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 안에 관측치가 들어올 수 없음</a:t>
            </a:r>
            <a:r>
              <a:rPr lang="en-US" altLang="ko-KR" dirty="0" smtClean="0"/>
              <a:t>(Hard-Margin)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C-SVM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안에 관측치의 존재를 허용 </a:t>
            </a:r>
            <a:r>
              <a:rPr lang="en-US" altLang="ko-KR" dirty="0" smtClean="0"/>
              <a:t>-&gt; Soft Margin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09" y="4643897"/>
            <a:ext cx="2746075" cy="20001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20" y="4429940"/>
            <a:ext cx="3620488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7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21740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슬랙</a:t>
            </a:r>
            <a:r>
              <a:rPr lang="ko-KR" altLang="en-US" sz="2400" dirty="0" smtClean="0">
                <a:solidFill>
                  <a:schemeClr val="bg1"/>
                </a:solidFill>
              </a:rPr>
              <a:t> 변수를 사용하여 비선형 분류 문제 다루기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0600" y="1600200"/>
                <a:ext cx="108966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C-SVM</a:t>
                </a:r>
                <a:r>
                  <a:rPr lang="ko-KR" altLang="en-US" dirty="0" smtClean="0"/>
                  <a:t>의 목적 함수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+/- plane</a:t>
                </a:r>
                <a:r>
                  <a:rPr lang="ko-KR" altLang="en-US" dirty="0" smtClean="0"/>
                  <a:t>을 벗어난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ko-KR" dirty="0" smtClean="0"/>
                  <a:t> (</a:t>
                </a:r>
                <a:r>
                  <a:rPr lang="ko-KR" altLang="en-US" dirty="0" err="1" smtClean="0"/>
                  <a:t>슬랙변수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[</a:t>
                </a:r>
                <a:r>
                  <a:rPr lang="ko-KR" altLang="en-US" dirty="0" err="1" smtClean="0"/>
                  <a:t>크사이</a:t>
                </a:r>
                <a:r>
                  <a:rPr lang="en-US" altLang="ko-KR" dirty="0" smtClean="0"/>
                  <a:t>]) </a:t>
                </a:r>
                <a:r>
                  <a:rPr lang="ko-KR" altLang="en-US" dirty="0" smtClean="0"/>
                  <a:t>만큼 </a:t>
                </a:r>
                <a:r>
                  <a:rPr lang="en-US" altLang="ko-KR" dirty="0" err="1" smtClean="0"/>
                  <a:t>panelty</a:t>
                </a:r>
                <a:r>
                  <a:rPr lang="ko-KR" altLang="en-US" dirty="0" smtClean="0"/>
                  <a:t>를 부과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C</a:t>
                </a:r>
                <a:r>
                  <a:rPr lang="ko-KR" altLang="en-US" dirty="0" smtClean="0"/>
                  <a:t>는 사용자가 설정하는 </a:t>
                </a:r>
                <a:r>
                  <a:rPr lang="en-US" altLang="ko-KR" dirty="0" smtClean="0"/>
                  <a:t>hyper-parameter, C</a:t>
                </a:r>
                <a:r>
                  <a:rPr lang="ko-KR" altLang="en-US" dirty="0" smtClean="0"/>
                  <a:t>가 커질수록 </a:t>
                </a:r>
                <a:r>
                  <a:rPr lang="en-US" altLang="ko-KR" dirty="0" smtClean="0"/>
                  <a:t>margin </a:t>
                </a:r>
                <a:r>
                  <a:rPr lang="ko-KR" altLang="en-US" dirty="0" smtClean="0"/>
                  <a:t>폭이 줄어듦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C-SVM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제약식은</a:t>
                </a:r>
                <a:r>
                  <a:rPr lang="ko-KR" altLang="en-US" dirty="0" smtClean="0"/>
                  <a:t> 마진폭이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만큼 줄어든 것을 반영하여 아래와 같음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C</a:t>
                </a:r>
                <a:r>
                  <a:rPr lang="ko-KR" altLang="en-US" dirty="0" smtClean="0"/>
                  <a:t>는 마진 폭을 줄이거나 넓히는 역할을 하며</a:t>
                </a:r>
                <a:r>
                  <a:rPr lang="en-US" altLang="ko-KR" dirty="0" smtClean="0"/>
                  <a:t>, C</a:t>
                </a:r>
                <a:r>
                  <a:rPr lang="ko-KR" altLang="en-US" dirty="0" smtClean="0"/>
                  <a:t>가 크면 </a:t>
                </a:r>
                <a:r>
                  <a:rPr lang="ko-KR" altLang="en-US" dirty="0" err="1" smtClean="0"/>
                  <a:t>라그랑지안</a:t>
                </a:r>
                <a:r>
                  <a:rPr lang="ko-KR" altLang="en-US" dirty="0" smtClean="0"/>
                  <a:t> 문제에서 </a:t>
                </a:r>
                <a:r>
                  <a:rPr lang="ko-KR" altLang="en-US" dirty="0" err="1" smtClean="0"/>
                  <a:t>슬랙변수의</a:t>
                </a:r>
                <a:r>
                  <a:rPr lang="ko-KR" altLang="en-US" dirty="0" smtClean="0"/>
                  <a:t> 역할이 커지고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그만큼 마진 폭이 줄어듦</a:t>
                </a:r>
                <a:r>
                  <a:rPr lang="en-US" altLang="ko-KR" dirty="0" smtClean="0"/>
                  <a:t>.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10896600" cy="3693319"/>
              </a:xfrm>
              <a:prstGeom prst="rect">
                <a:avLst/>
              </a:prstGeom>
              <a:blipFill rotWithShape="0">
                <a:blip r:embed="rId2"/>
                <a:stretch>
                  <a:fillRect l="-616" t="-992"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05" y="2381920"/>
            <a:ext cx="2415508" cy="8266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225" y="3995849"/>
            <a:ext cx="3657349" cy="5125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909" y="4963568"/>
            <a:ext cx="3567665" cy="18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1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21740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커널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SVM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사용하여 비선형 문제 풀기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89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Kernel-SVM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SVM</a:t>
            </a:r>
            <a:r>
              <a:rPr lang="ko-KR" altLang="en-US" dirty="0" smtClean="0"/>
              <a:t>은 두 범주를 잘 분류하면서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이 최대화된 </a:t>
            </a:r>
            <a:r>
              <a:rPr lang="en-US" altLang="ko-KR" dirty="0" err="1" smtClean="0"/>
              <a:t>hyperPlane</a:t>
            </a:r>
            <a:r>
              <a:rPr lang="ko-KR" altLang="en-US" dirty="0" smtClean="0"/>
              <a:t>을 찾는 기법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어떤 데이터의 경우 선형으로 완벽하게 분류하기 어려운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많음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데이터의 차원을 증가시켜 새로운 공간에서 </a:t>
            </a:r>
            <a:r>
              <a:rPr lang="en-US" altLang="ko-KR" dirty="0" err="1" smtClean="0"/>
              <a:t>hyperPlane</a:t>
            </a:r>
            <a:r>
              <a:rPr lang="ko-KR" altLang="en-US" dirty="0" smtClean="0"/>
              <a:t>을 찾는 방법이 </a:t>
            </a:r>
            <a:r>
              <a:rPr lang="en-US" altLang="ko-KR" dirty="0" smtClean="0"/>
              <a:t>Kernel-SVM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748" y="3540996"/>
            <a:ext cx="4610622" cy="23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9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21740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커널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SVM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사용하여 비선형 문제 풀기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Maping</a:t>
            </a:r>
            <a:r>
              <a:rPr lang="en-US" altLang="ko-KR" dirty="0" smtClean="0"/>
              <a:t> Function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Input space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Feature space </a:t>
            </a:r>
            <a:r>
              <a:rPr lang="ko-KR" altLang="en-US" dirty="0" smtClean="0"/>
              <a:t>사이를 </a:t>
            </a:r>
            <a:r>
              <a:rPr lang="ko-KR" altLang="en-US" dirty="0" err="1" smtClean="0"/>
              <a:t>매핑해주는</a:t>
            </a:r>
            <a:r>
              <a:rPr lang="ko-KR" altLang="en-US" dirty="0" smtClean="0"/>
              <a:t> 함수가 중요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899" y="2317188"/>
            <a:ext cx="4180202" cy="4963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12" y="2813518"/>
            <a:ext cx="5452175" cy="23662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299" y="5681270"/>
            <a:ext cx="3705225" cy="62865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466271" y="5861649"/>
            <a:ext cx="629728" cy="258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746" y="5681270"/>
            <a:ext cx="4286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21740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커널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SVM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사용하여 비선형 문제 풀기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0600" y="1600200"/>
                <a:ext cx="1089660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Kernel Trick!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err="1" smtClean="0"/>
                  <a:t>커널을</a:t>
                </a:r>
                <a:r>
                  <a:rPr lang="ko-KR" altLang="en-US" dirty="0" smtClean="0"/>
                  <a:t> 도입하게 되면 </a:t>
                </a:r>
                <a:r>
                  <a:rPr lang="ko-KR" altLang="en-US" dirty="0" err="1" smtClean="0"/>
                  <a:t>연산량이</a:t>
                </a:r>
                <a:r>
                  <a:rPr lang="ko-KR" altLang="en-US" dirty="0" smtClean="0"/>
                  <a:t> 폭증하게 됨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모든 관측치에 대해 고차원으로 </a:t>
                </a:r>
                <a:r>
                  <a:rPr lang="ko-KR" altLang="en-US" dirty="0" err="1" smtClean="0"/>
                  <a:t>매핑하고</a:t>
                </a:r>
                <a:r>
                  <a:rPr lang="ko-KR" altLang="en-US" dirty="0" smtClean="0"/>
                  <a:t> 이를 다시 내적</a:t>
                </a:r>
                <a:r>
                  <a:rPr lang="en-US" altLang="ko-KR" dirty="0" smtClean="0"/>
                  <a:t>(inner product)</a:t>
                </a:r>
                <a:r>
                  <a:rPr lang="ko-KR" altLang="en-US" dirty="0" smtClean="0"/>
                  <a:t>하기 때문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고차원 </a:t>
                </a:r>
                <a:r>
                  <a:rPr lang="ko-KR" altLang="en-US" dirty="0" err="1" smtClean="0"/>
                  <a:t>매핑과</a:t>
                </a:r>
                <a:r>
                  <a:rPr lang="ko-KR" altLang="en-US" dirty="0" smtClean="0"/>
                  <a:t> 내적을 한 번에 하기 위해 도입된 것이 </a:t>
                </a:r>
                <a:r>
                  <a:rPr lang="ko-KR" altLang="en-US" dirty="0" err="1" smtClean="0"/>
                  <a:t>커널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K.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err="1" smtClean="0"/>
                  <a:t>매핑함수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ko-KR" altLang="en-US" dirty="0" smtClean="0"/>
                  <a:t>는 선형변환이고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그에 해당하는 표준 행렬은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라 </a:t>
                </a:r>
                <a:r>
                  <a:rPr lang="ko-KR" altLang="en-US" dirty="0" err="1" smtClean="0"/>
                  <a:t>할때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는 항상 </a:t>
                </a:r>
                <a:r>
                  <a:rPr lang="en-US" altLang="ko-KR" dirty="0" smtClean="0"/>
                  <a:t>0 </a:t>
                </a:r>
                <a:r>
                  <a:rPr lang="ko-KR" altLang="en-US" dirty="0" smtClean="0"/>
                  <a:t>이상의 값을 </a:t>
                </a:r>
                <a:r>
                  <a:rPr lang="ko-KR" altLang="en-US" dirty="0" err="1" smtClean="0"/>
                  <a:t>지녀야하며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대칭성을 </a:t>
                </a:r>
                <a:r>
                  <a:rPr lang="ko-KR" altLang="en-US" dirty="0" err="1" smtClean="0"/>
                  <a:t>만족해야함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이러한 행렬을 </a:t>
                </a:r>
                <a:r>
                  <a:rPr lang="en-US" altLang="ko-KR" dirty="0" smtClean="0"/>
                  <a:t>positive semi-definite matrix</a:t>
                </a:r>
                <a:r>
                  <a:rPr lang="ko-KR" altLang="en-US" dirty="0" smtClean="0"/>
                  <a:t>이며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대칭 행렬</a:t>
                </a:r>
                <a:r>
                  <a:rPr lang="en-US" altLang="ko-KR" dirty="0" smtClean="0"/>
                  <a:t>(symmetric matrix)</a:t>
                </a:r>
                <a:r>
                  <a:rPr lang="ko-KR" altLang="en-US" dirty="0" smtClean="0"/>
                  <a:t>임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위 조건을 만족하는 임의의 함수는 모두 </a:t>
                </a:r>
                <a:r>
                  <a:rPr lang="ko-KR" altLang="en-US" dirty="0" err="1" smtClean="0"/>
                  <a:t>커널</a:t>
                </a:r>
                <a:r>
                  <a:rPr lang="ko-KR" altLang="en-US" dirty="0" smtClean="0"/>
                  <a:t> 함수로 쓸 수 있음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10896600" cy="4801314"/>
              </a:xfrm>
              <a:prstGeom prst="rect">
                <a:avLst/>
              </a:prstGeom>
              <a:blipFill rotWithShape="0">
                <a:blip r:embed="rId2"/>
                <a:stretch>
                  <a:fillRect l="-616" t="-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15" y="3159263"/>
            <a:ext cx="3067770" cy="5112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648" y="4171919"/>
            <a:ext cx="5004821" cy="5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1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21740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커널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SVM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사용하여 비선형 문제 풀기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89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Kernel Trick!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커널</a:t>
            </a:r>
            <a:r>
              <a:rPr lang="ko-KR" altLang="en-US" dirty="0" smtClean="0"/>
              <a:t> 함수의 종류는 아래와 같음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대표적으로 </a:t>
            </a:r>
            <a:r>
              <a:rPr lang="ko-KR" altLang="en-US" dirty="0" err="1" smtClean="0"/>
              <a:t>가우시안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Polynomial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쓰는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지정한 </a:t>
            </a:r>
            <a:r>
              <a:rPr lang="en-US" altLang="ko-KR" dirty="0" smtClean="0"/>
              <a:t>d</a:t>
            </a:r>
            <a:r>
              <a:rPr lang="ko-KR" altLang="en-US" dirty="0" smtClean="0"/>
              <a:t>차원으로 </a:t>
            </a:r>
            <a:r>
              <a:rPr lang="ko-KR" altLang="en-US" dirty="0" err="1" smtClean="0"/>
              <a:t>맵핑</a:t>
            </a:r>
            <a:r>
              <a:rPr lang="ko-KR" altLang="en-US" dirty="0" smtClean="0"/>
              <a:t> 그러나 </a:t>
            </a:r>
            <a:r>
              <a:rPr lang="en-US" altLang="ko-KR" dirty="0" err="1" smtClean="0"/>
              <a:t>gaussian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input space</a:t>
            </a:r>
            <a:r>
              <a:rPr lang="ko-KR" altLang="en-US" dirty="0" smtClean="0"/>
              <a:t>가 몇 차원이 됐든 무한대 차원의 </a:t>
            </a:r>
            <a:r>
              <a:rPr lang="en-US" altLang="ko-KR" dirty="0" smtClean="0"/>
              <a:t>feature space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맵핑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445889"/>
            <a:ext cx="4857750" cy="1476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4767953"/>
            <a:ext cx="4552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5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Support Vector Machine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SVM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supervised learning </a:t>
            </a:r>
            <a:r>
              <a:rPr lang="ko-KR" altLang="en-US" dirty="0" smtClean="0"/>
              <a:t>모델로 비선형 문제를 선형 문제로 바꾸어</a:t>
            </a:r>
            <a:r>
              <a:rPr lang="en-US" altLang="ko-KR" dirty="0" smtClean="0"/>
              <a:t>, classification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regression analysis</a:t>
            </a:r>
            <a:r>
              <a:rPr lang="ko-KR" altLang="en-US" dirty="0" smtClean="0"/>
              <a:t>에 사용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클래스 사이의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을 최대화하는 최적의 </a:t>
            </a:r>
            <a:r>
              <a:rPr lang="en-US" altLang="ko-KR" dirty="0" err="1" smtClean="0"/>
              <a:t>Hyperplane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초평면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찾는 것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10" y="2947894"/>
            <a:ext cx="3725709" cy="337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452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21740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커널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SVM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사용하여 비선형 문제 풀기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89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Kernel</a:t>
            </a:r>
            <a:r>
              <a:rPr lang="ko-KR" altLang="en-US" dirty="0" smtClean="0"/>
              <a:t>의 효과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Polynomial, Gaussian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사용하여 비선형 </a:t>
            </a:r>
            <a:r>
              <a:rPr lang="ko-KR" altLang="en-US" dirty="0" err="1" smtClean="0"/>
              <a:t>경계면을</a:t>
            </a:r>
            <a:r>
              <a:rPr lang="ko-KR" altLang="en-US" dirty="0" smtClean="0"/>
              <a:t> 만들 수 있음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https://keepmind.net/%EA%B8%B0%EA%B3%84%ED%95%99%EC%8A%B5-16-radial-basis-function/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3182336"/>
            <a:ext cx="4143375" cy="2028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704" y="2325087"/>
            <a:ext cx="38862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5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Support Vector Machine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Margin(</a:t>
            </a:r>
            <a:r>
              <a:rPr lang="ko-KR" altLang="en-US" dirty="0" smtClean="0"/>
              <a:t>마진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두 클래스를 나누는 분류 문제가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아래의 직선은 클래스를 분류함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둘 중 더 좋은 </a:t>
            </a:r>
            <a:r>
              <a:rPr lang="en-US" altLang="ko-KR" dirty="0" smtClean="0"/>
              <a:t>decision boundary(</a:t>
            </a:r>
            <a:r>
              <a:rPr lang="ko-KR" altLang="en-US" dirty="0" smtClean="0"/>
              <a:t>결정 경계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B1</a:t>
            </a:r>
            <a:r>
              <a:rPr lang="ko-KR" altLang="en-US" dirty="0" smtClean="0"/>
              <a:t>이 될 것임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+ plane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– plane </a:t>
            </a:r>
            <a:r>
              <a:rPr lang="ko-KR" altLang="en-US" dirty="0" smtClean="0"/>
              <a:t>사이의 거리를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이라 하며</a:t>
            </a:r>
            <a:r>
              <a:rPr lang="en-US" altLang="ko-KR" dirty="0" smtClean="0"/>
              <a:t>, SVM</a:t>
            </a:r>
            <a:r>
              <a:rPr lang="ko-KR" altLang="en-US" dirty="0" smtClean="0"/>
              <a:t>은 이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이 최대화가 되는 </a:t>
            </a:r>
            <a:r>
              <a:rPr lang="en-US" altLang="ko-KR" dirty="0" smtClean="0"/>
              <a:t>decision boundary</a:t>
            </a:r>
            <a:r>
              <a:rPr lang="ko-KR" altLang="en-US" dirty="0" smtClean="0"/>
              <a:t>를 찾는 기법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03" y="3319145"/>
            <a:ext cx="3271321" cy="297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3948859"/>
            <a:ext cx="4191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9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Support Vector Machine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0600" y="1600200"/>
                <a:ext cx="102743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Margin(</a:t>
                </a:r>
                <a:r>
                  <a:rPr lang="ko-KR" altLang="en-US" dirty="0" smtClean="0"/>
                  <a:t>마진</a:t>
                </a:r>
                <a:r>
                  <a:rPr lang="en-US" altLang="ko-KR" dirty="0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err="1" smtClean="0"/>
                  <a:t>찾아야하는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decision boundary </a:t>
                </a:r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w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Decision boundary </a:t>
                </a:r>
                <a:r>
                  <a:rPr lang="ko-KR" altLang="en-US" dirty="0" smtClean="0"/>
                  <a:t>와 수직인 </a:t>
                </a:r>
                <a:r>
                  <a:rPr lang="ko-KR" altLang="en-US" dirty="0" err="1" smtClean="0"/>
                  <a:t>법선벡터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모르는 샘플 </a:t>
                </a:r>
                <a:r>
                  <a:rPr lang="en-US" altLang="ko-KR" dirty="0" smtClean="0"/>
                  <a:t>x(</a:t>
                </a:r>
                <a:r>
                  <a:rPr lang="ko-KR" altLang="en-US" dirty="0" smtClean="0"/>
                  <a:t>그림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 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내적의 의미는 </a:t>
                </a:r>
                <a:r>
                  <a:rPr lang="ko-KR" altLang="en-US" dirty="0" err="1" smtClean="0"/>
                  <a:t>법선벡터</a:t>
                </a:r>
                <a:r>
                  <a:rPr lang="ko-KR" altLang="en-US" dirty="0" smtClean="0"/>
                  <a:t> 위로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를 </a:t>
                </a:r>
                <a:r>
                  <a:rPr lang="ko-KR" altLang="en-US" dirty="0" err="1" smtClean="0"/>
                  <a:t>사영</a:t>
                </a:r>
                <a:r>
                  <a:rPr lang="en-US" altLang="ko-KR" dirty="0" smtClean="0"/>
                  <a:t>(projection) </a:t>
                </a:r>
                <a:r>
                  <a:rPr lang="ko-KR" altLang="en-US" dirty="0" smtClean="0"/>
                  <a:t>시키는 것과 같음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어떤 </a:t>
                </a:r>
                <a:r>
                  <a:rPr lang="en-US" altLang="ko-KR" dirty="0" smtClean="0"/>
                  <a:t>boundary</a:t>
                </a:r>
                <a:r>
                  <a:rPr lang="ko-KR" altLang="en-US" dirty="0" smtClean="0"/>
                  <a:t>를 </a:t>
                </a:r>
                <a:r>
                  <a:rPr lang="ko-KR" altLang="en-US" dirty="0" smtClean="0"/>
                  <a:t>넘으면 </a:t>
                </a:r>
                <a:r>
                  <a:rPr lang="en-US" altLang="ko-KR" dirty="0" smtClean="0"/>
                  <a:t>+ </a:t>
                </a:r>
                <a:r>
                  <a:rPr lang="ko-KR" altLang="en-US" dirty="0" smtClean="0"/>
                  <a:t>클래스에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낮으면 </a:t>
                </a:r>
                <a:r>
                  <a:rPr lang="en-US" altLang="ko-KR" dirty="0" smtClean="0"/>
                  <a:t>– </a:t>
                </a:r>
                <a:r>
                  <a:rPr lang="ko-KR" altLang="en-US" dirty="0" smtClean="0"/>
                  <a:t>클래스에 속함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10274300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653" t="-2091" b="-5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57" y="3848709"/>
            <a:ext cx="3068346" cy="258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43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Support Vector Machine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0600" y="1600200"/>
                <a:ext cx="102743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+ plane </a:t>
                </a:r>
                <a:r>
                  <a:rPr lang="ko-KR" altLang="en-US" dirty="0" smtClean="0"/>
                  <a:t>위 벡터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– plane </a:t>
                </a:r>
                <a:r>
                  <a:rPr lang="ko-KR" altLang="en-US" dirty="0" smtClean="0"/>
                  <a:t>위 벡터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사이의 관계는 아래와 같음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직선이 평행이동 하는 것과 같음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이동 폭은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값에 의해 결정됨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Margin</a:t>
                </a:r>
                <a:r>
                  <a:rPr lang="ko-KR" altLang="en-US" dirty="0" smtClean="0"/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와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사이의 거리임으로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식을 정리하면 아래와 같음</a:t>
                </a:r>
                <a:r>
                  <a:rPr lang="en-US" altLang="ko-KR" dirty="0" smtClean="0"/>
                  <a:t>. (L2-norm)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102743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653" t="-2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18" y="3908524"/>
            <a:ext cx="2700369" cy="2297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91" y="3766750"/>
            <a:ext cx="273393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5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Support Vector Machine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SVM</a:t>
            </a:r>
            <a:r>
              <a:rPr lang="ko-KR" altLang="en-US" dirty="0" smtClean="0"/>
              <a:t>의 목적은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을 최대화하는 </a:t>
            </a:r>
            <a:r>
              <a:rPr lang="en-US" altLang="ko-KR" dirty="0" smtClean="0"/>
              <a:t>decision boundary </a:t>
            </a:r>
            <a:r>
              <a:rPr lang="ko-KR" altLang="en-US" dirty="0" smtClean="0"/>
              <a:t>를 찾는 것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계산상의 편의를 위해 아래와 같이 바꿀 수 있음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제약조건이 관측치 개수만큼 붙음 </a:t>
            </a:r>
            <a:r>
              <a:rPr lang="en-US" altLang="ko-KR" dirty="0" smtClean="0"/>
              <a:t>-&gt; + plane </a:t>
            </a:r>
            <a:r>
              <a:rPr lang="ko-KR" altLang="en-US" dirty="0" smtClean="0"/>
              <a:t>보다 위에 있는 관측치는 </a:t>
            </a:r>
            <a:r>
              <a:rPr lang="en-US" altLang="ko-KR" dirty="0" smtClean="0"/>
              <a:t>y=1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wtx+b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큼</a:t>
            </a:r>
            <a:r>
              <a:rPr lang="en-US" altLang="ko-KR" dirty="0" smtClean="0"/>
              <a:t>, – plane </a:t>
            </a:r>
            <a:r>
              <a:rPr lang="ko-KR" altLang="en-US" dirty="0" smtClean="0"/>
              <a:t>보다 아래에 있는 점들은 </a:t>
            </a:r>
            <a:r>
              <a:rPr lang="en-US" altLang="ko-KR" dirty="0" smtClean="0"/>
              <a:t>y = -1 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wtx+b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보다 작음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라그랑지안</a:t>
            </a:r>
            <a:r>
              <a:rPr lang="ko-KR" altLang="en-US" dirty="0" smtClean="0"/>
              <a:t> 문제로 변환한 식과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제약 조건은 아래와 같음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633" y="2495245"/>
            <a:ext cx="2905788" cy="9804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06" y="4223417"/>
            <a:ext cx="2357670" cy="7367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293519"/>
            <a:ext cx="6450135" cy="9576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256" y="5422784"/>
            <a:ext cx="2473996" cy="61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9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Support Vector Machine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KKT </a:t>
            </a:r>
            <a:r>
              <a:rPr lang="ko-KR" altLang="en-US" dirty="0" smtClean="0"/>
              <a:t>조건에서 </a:t>
            </a:r>
            <a:r>
              <a:rPr lang="en-US" altLang="ko-KR" dirty="0" err="1" smtClean="0"/>
              <a:t>Lp</a:t>
            </a:r>
            <a:r>
              <a:rPr lang="ko-KR" altLang="en-US" dirty="0" smtClean="0"/>
              <a:t>를 미지수로 각각 </a:t>
            </a:r>
            <a:r>
              <a:rPr lang="ko-KR" altLang="en-US" dirty="0" err="1" smtClean="0"/>
              <a:t>편미분한</a:t>
            </a:r>
            <a:r>
              <a:rPr lang="ko-KR" altLang="en-US" dirty="0" smtClean="0"/>
              <a:t> 식이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되는 지점에서 최소값을 </a:t>
            </a:r>
            <a:r>
              <a:rPr lang="ko-KR" altLang="en-US" dirty="0" err="1" smtClean="0"/>
              <a:t>갖음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12789"/>
            <a:ext cx="5263670" cy="7815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11" y="1923365"/>
            <a:ext cx="4103643" cy="15808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156" y="3146392"/>
            <a:ext cx="3709465" cy="31595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417" y="3873661"/>
            <a:ext cx="5324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1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Support Vector Machine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0600" y="1600200"/>
                <a:ext cx="1027430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err="1" smtClean="0"/>
                  <a:t>Lp</a:t>
                </a:r>
                <a:r>
                  <a:rPr lang="ko-KR" altLang="en-US" dirty="0" smtClean="0"/>
                  <a:t>를 다시 정리하면 아래와 같으며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식을 변형하는 과정에서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 smtClean="0"/>
                  <a:t>에 관한 식으로 간단해짐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최고차항의</a:t>
                </a:r>
                <a:r>
                  <a:rPr lang="ko-KR" altLang="en-US" dirty="0" smtClean="0"/>
                  <a:t> 계수가 음수이므로 최소값을 찾는 문제가 최대값을 찾는 문제로 바뀜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KKT </a:t>
                </a:r>
                <a:r>
                  <a:rPr lang="ko-KR" altLang="en-US" dirty="0" smtClean="0"/>
                  <a:t>조건에 의해 </a:t>
                </a:r>
                <a:r>
                  <a:rPr lang="en-US" altLang="ko-KR" dirty="0" err="1" smtClean="0"/>
                  <a:t>Lp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제약식은</a:t>
                </a:r>
                <a:r>
                  <a:rPr lang="ko-KR" altLang="en-US" dirty="0" smtClean="0"/>
                  <a:t> 다음과 같음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algn="ctr"/>
                <a:r>
                  <a:rPr lang="ko-KR" altLang="en-US" dirty="0" smtClean="0">
                    <a:solidFill>
                      <a:srgbClr val="FF0000"/>
                    </a:solidFill>
                  </a:rPr>
                  <a:t>이제 정말 마지막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!!!!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지겨운 수식들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!!!!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10274300" cy="4801314"/>
              </a:xfrm>
              <a:prstGeom prst="rect">
                <a:avLst/>
              </a:prstGeom>
              <a:blipFill rotWithShape="0">
                <a:blip r:embed="rId2"/>
                <a:stretch>
                  <a:fillRect l="-653" t="-1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766" y="2731517"/>
            <a:ext cx="5474468" cy="10840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061" y="4352983"/>
            <a:ext cx="2721878" cy="12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Support Vector Machine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0600" y="1600200"/>
                <a:ext cx="10491158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SVM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의 해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!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w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b </a:t>
                </a:r>
                <a:r>
                  <a:rPr lang="ko-KR" altLang="en-US" dirty="0" smtClean="0"/>
                  <a:t>를 찾으면 </a:t>
                </a:r>
                <a:r>
                  <a:rPr lang="en-US" altLang="ko-KR" dirty="0" smtClean="0"/>
                  <a:t>SVM</a:t>
                </a:r>
                <a:r>
                  <a:rPr lang="ko-KR" altLang="en-US" dirty="0" smtClean="0"/>
                  <a:t>의 해를 구할 수 있음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앞의 </a:t>
                </a:r>
                <a:r>
                  <a:rPr lang="en-US" altLang="ko-KR" dirty="0" smtClean="0"/>
                  <a:t>KKT </a:t>
                </a:r>
                <a:r>
                  <a:rPr lang="ko-KR" altLang="en-US" dirty="0" smtClean="0"/>
                  <a:t>조건을 탐색하는 과정에서 </a:t>
                </a:r>
                <a:r>
                  <a:rPr lang="en-US" altLang="ko-KR" dirty="0" smtClean="0"/>
                  <a:t>w</a:t>
                </a:r>
                <a:r>
                  <a:rPr lang="ko-KR" altLang="en-US" dirty="0" smtClean="0"/>
                  <a:t>를 아래와 같이 도출함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xi, </a:t>
                </a:r>
                <a:r>
                  <a:rPr lang="en-US" altLang="ko-KR" dirty="0" err="1" smtClean="0"/>
                  <a:t>yi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는 우리가 가지고 있는 학습 데이터이므로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라그랑지안 승수인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 smtClean="0">
                    <a:solidFill>
                      <a:srgbClr val="FF0000"/>
                    </a:solidFill>
                  </a:rPr>
                  <a:t>값만 알면</a:t>
                </a:r>
                <a:r>
                  <a:rPr lang="ko-KR" altLang="en-US" dirty="0" smtClean="0"/>
                  <a:t> </a:t>
                </a:r>
                <a:r>
                  <a:rPr lang="en-US" altLang="ko-KR" u="sng" dirty="0" smtClean="0">
                    <a:solidFill>
                      <a:srgbClr val="FF0000"/>
                    </a:solidFill>
                  </a:rPr>
                  <a:t>w</a:t>
                </a:r>
                <a:r>
                  <a:rPr lang="ko-KR" altLang="en-US" u="sng" dirty="0" smtClean="0">
                    <a:solidFill>
                      <a:srgbClr val="FF0000"/>
                    </a:solidFill>
                  </a:rPr>
                  <a:t>를 찾을 수 있음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번째 관측치에 대응되는 </a:t>
                </a:r>
                <a:r>
                  <a:rPr lang="ko-KR" altLang="en-US" dirty="0" err="1" smtClean="0"/>
                  <a:t>라그랑지안</a:t>
                </a:r>
                <a:r>
                  <a:rPr lang="ko-KR" altLang="en-US" dirty="0" smtClean="0"/>
                  <a:t> 승수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0 </a:t>
                </a:r>
                <a:r>
                  <a:rPr lang="ko-KR" altLang="en-US" dirty="0" smtClean="0"/>
                  <a:t>보다 커야만 </a:t>
                </a:r>
                <a:r>
                  <a:rPr lang="en-US" altLang="ko-KR" dirty="0" smtClean="0"/>
                  <a:t>margin </a:t>
                </a:r>
                <a:r>
                  <a:rPr lang="ko-KR" altLang="en-US" dirty="0" smtClean="0"/>
                  <a:t>결정에 유의미함</a:t>
                </a:r>
                <a:r>
                  <a:rPr lang="en-US" altLang="ko-KR" dirty="0" smtClean="0"/>
                  <a:t>!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함수가 </a:t>
                </a:r>
                <a:r>
                  <a:rPr lang="ko-KR" altLang="en-US" dirty="0" err="1" smtClean="0"/>
                  <a:t>최적값을</a:t>
                </a:r>
                <a:r>
                  <a:rPr lang="ko-KR" altLang="en-US" dirty="0" smtClean="0"/>
                  <a:t> 갖는다면 아래 두 개 조건 중 하나는 반드시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이어야만 한다</a:t>
                </a:r>
                <a:r>
                  <a:rPr lang="en-US" altLang="ko-KR" dirty="0" smtClean="0"/>
                  <a:t>.(KKT </a:t>
                </a:r>
                <a:r>
                  <a:rPr lang="ko-KR" altLang="en-US" dirty="0" smtClean="0"/>
                  <a:t>조건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10491158" cy="5078313"/>
              </a:xfrm>
              <a:prstGeom prst="rect">
                <a:avLst/>
              </a:prstGeom>
              <a:blipFill rotWithShape="0">
                <a:blip r:embed="rId2"/>
                <a:stretch>
                  <a:fillRect l="-640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723" y="2860915"/>
            <a:ext cx="2244054" cy="12300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22" y="5593062"/>
            <a:ext cx="1888314" cy="9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6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902</Words>
  <Application>Microsoft Office PowerPoint</Application>
  <PresentationFormat>와이드스크린</PresentationFormat>
  <Paragraphs>230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LJG</cp:lastModifiedBy>
  <cp:revision>252</cp:revision>
  <dcterms:created xsi:type="dcterms:W3CDTF">2017-10-09T06:24:25Z</dcterms:created>
  <dcterms:modified xsi:type="dcterms:W3CDTF">2020-02-27T08:01:13Z</dcterms:modified>
</cp:coreProperties>
</file>