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eem Kufi"/>
      <p:regular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eemKufi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5186e7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5186e7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64b56c6c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64b56c6c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64b56c6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64b56c6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83785288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83785288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83785288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83785288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72269ea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72269ea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aea8914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aea8914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c14e3521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c14e352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227ab25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227ab25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5af3b32c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5af3b32c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3785288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3785288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4b56c6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4b56c6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83785288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83785288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64b56c6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64b56c6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64b56c6c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64b56c6c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64b56c6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64b56c6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4b56c6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64b56c6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4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26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2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csdn.net/kakiebu/article/details/79324301" TargetMode="External"/><Relationship Id="rId4" Type="http://schemas.openxmlformats.org/officeDocument/2006/relationships/hyperlink" Target="https://blog.csdn.net/dcrmg/article/details/51987348" TargetMode="External"/><Relationship Id="rId9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log.csdn.net/qq_38410428/article/details/93046099" TargetMode="External"/><Relationship Id="rId4" Type="http://schemas.openxmlformats.org/officeDocument/2006/relationships/hyperlink" Target="https://zh.wikipedia.org/wiki/%E5%A4%A7%E6%B4%A5%E7%AE%97%E6%B3%95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blog.csdn.net/dcrmg/article/details/51987348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446275" y="1787975"/>
            <a:ext cx="84690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Captcha</a:t>
            </a:r>
            <a:r>
              <a:rPr b="1" lang="en"/>
              <a:t> X </a:t>
            </a:r>
            <a:r>
              <a:rPr b="1" lang="en">
                <a:solidFill>
                  <a:srgbClr val="000000"/>
                </a:solidFill>
              </a:rPr>
              <a:t>Chrome Extension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5" name="Google Shape;185;p31"/>
          <p:cNvSpPr/>
          <p:nvPr/>
        </p:nvSpPr>
        <p:spPr>
          <a:xfrm rot="5400000">
            <a:off x="4558741" y="18762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3551625" y="4116000"/>
            <a:ext cx="330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107590009 資工三 劉奕欣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107590040 資工三 謝宗翰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3597600" y="284700"/>
            <a:ext cx="353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Source Sans Pro"/>
                <a:ea typeface="Source Sans Pro"/>
                <a:cs typeface="Source Sans Pro"/>
                <a:sym typeface="Source Sans Pro"/>
              </a:rPr>
              <a:t>預處理資料</a:t>
            </a:r>
            <a:endParaRPr b="1"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40"/>
          <p:cNvSpPr txBox="1"/>
          <p:nvPr>
            <p:ph idx="4294967295" type="subTitle"/>
          </p:nvPr>
        </p:nvSpPr>
        <p:spPr>
          <a:xfrm>
            <a:off x="1072430" y="2363100"/>
            <a:ext cx="21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CV2.MorphalogyEx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-Gradiant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/>
          <p:nvPr>
            <p:ph idx="4294967295" type="subTitle"/>
          </p:nvPr>
        </p:nvSpPr>
        <p:spPr>
          <a:xfrm>
            <a:off x="1072388" y="18934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抓出整體輪廓</a:t>
            </a:r>
            <a:endParaRPr/>
          </a:p>
        </p:txBody>
      </p:sp>
      <p:sp>
        <p:nvSpPr>
          <p:cNvPr id="297" name="Google Shape;297;p40"/>
          <p:cNvSpPr txBox="1"/>
          <p:nvPr>
            <p:ph idx="4294967295" type="subTitle"/>
          </p:nvPr>
        </p:nvSpPr>
        <p:spPr>
          <a:xfrm>
            <a:off x="4762346" y="2286900"/>
            <a:ext cx="22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OpenCV.findContours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40"/>
          <p:cNvSpPr txBox="1"/>
          <p:nvPr>
            <p:ph idx="4294967295" type="subTitle"/>
          </p:nvPr>
        </p:nvSpPr>
        <p:spPr>
          <a:xfrm>
            <a:off x="4762360" y="18934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切割</a:t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967638" y="1884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4657575" y="1884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3107525" y="4151775"/>
            <a:ext cx="596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https://blog.csdn.net/kakiebu/article/details/79324301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https://blog.csdn.net/dcrmg/article/details/51987348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00" y="878400"/>
            <a:ext cx="2322300" cy="8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225" y="2991775"/>
            <a:ext cx="2992053" cy="10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3225" y="3198474"/>
            <a:ext cx="782253" cy="7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850" y="3179940"/>
            <a:ext cx="782250" cy="7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3450" y="3179942"/>
            <a:ext cx="782250" cy="7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14050" y="3179949"/>
            <a:ext cx="782250" cy="7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3482700" y="255975"/>
            <a:ext cx="210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 Step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3943350" y="1457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794804"/>
            <a:ext cx="5785949" cy="2948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 txBox="1"/>
          <p:nvPr/>
        </p:nvSpPr>
        <p:spPr>
          <a:xfrm>
            <a:off x="3292425" y="4270075"/>
            <a:ext cx="21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準確度: 6/18 = 33%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650" y="1006321"/>
            <a:ext cx="1170775" cy="26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/>
          <p:nvPr/>
        </p:nvSpPr>
        <p:spPr>
          <a:xfrm>
            <a:off x="1124750" y="690925"/>
            <a:ext cx="1116000" cy="8274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321" name="Google Shape;321;p41"/>
          <p:cNvSpPr/>
          <p:nvPr/>
        </p:nvSpPr>
        <p:spPr>
          <a:xfrm>
            <a:off x="1048550" y="1681525"/>
            <a:ext cx="1116000" cy="8274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322" name="Google Shape;322;p41"/>
          <p:cNvSpPr/>
          <p:nvPr/>
        </p:nvSpPr>
        <p:spPr>
          <a:xfrm>
            <a:off x="2039150" y="2672125"/>
            <a:ext cx="1116000" cy="8274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2"/>
          <p:cNvPicPr preferRelativeResize="0"/>
          <p:nvPr/>
        </p:nvPicPr>
        <p:blipFill rotWithShape="1">
          <a:blip r:embed="rId3">
            <a:alphaModFix/>
          </a:blip>
          <a:srcRect b="9818" l="0" r="0" t="39622"/>
          <a:stretch/>
        </p:blipFill>
        <p:spPr>
          <a:xfrm flipH="1">
            <a:off x="719999" y="2138575"/>
            <a:ext cx="7703926" cy="27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 txBox="1"/>
          <p:nvPr>
            <p:ph type="title"/>
          </p:nvPr>
        </p:nvSpPr>
        <p:spPr>
          <a:xfrm>
            <a:off x="2362425" y="7686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部屬Flask - </a:t>
            </a:r>
            <a:r>
              <a:rPr b="1" lang="en" sz="1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訓練的Model - 包裝成API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流程 - </a:t>
            </a:r>
            <a:endParaRPr/>
          </a:p>
        </p:txBody>
      </p:sp>
      <p:sp>
        <p:nvSpPr>
          <p:cNvPr id="334" name="Google Shape;334;p43"/>
          <p:cNvSpPr txBox="1"/>
          <p:nvPr>
            <p:ph idx="1" type="subTitle"/>
          </p:nvPr>
        </p:nvSpPr>
        <p:spPr>
          <a:xfrm>
            <a:off x="1247925" y="20392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監聽網頁的內容- 抓出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驗證碼圖片</a:t>
            </a:r>
            <a:endParaRPr/>
          </a:p>
        </p:txBody>
      </p:sp>
      <p:sp>
        <p:nvSpPr>
          <p:cNvPr id="335" name="Google Shape;335;p43"/>
          <p:cNvSpPr txBox="1"/>
          <p:nvPr>
            <p:ph idx="2" type="subTitle"/>
          </p:nvPr>
        </p:nvSpPr>
        <p:spPr>
          <a:xfrm>
            <a:off x="4191150" y="20392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在本地預測得到結果</a:t>
            </a:r>
            <a:endParaRPr/>
          </a:p>
        </p:txBody>
      </p:sp>
      <p:sp>
        <p:nvSpPr>
          <p:cNvPr id="336" name="Google Shape;336;p43"/>
          <p:cNvSpPr txBox="1"/>
          <p:nvPr>
            <p:ph idx="3" type="subTitle"/>
          </p:nvPr>
        </p:nvSpPr>
        <p:spPr>
          <a:xfrm>
            <a:off x="2109925" y="35918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利用</a:t>
            </a:r>
            <a:r>
              <a:rPr lang="en"/>
              <a:t>Google Extension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將js插入至網頁並自動填入驗證碼</a:t>
            </a:r>
            <a:endParaRPr/>
          </a:p>
        </p:txBody>
      </p:sp>
      <p:grpSp>
        <p:nvGrpSpPr>
          <p:cNvPr id="337" name="Google Shape;337;p43"/>
          <p:cNvGrpSpPr/>
          <p:nvPr/>
        </p:nvGrpSpPr>
        <p:grpSpPr>
          <a:xfrm>
            <a:off x="1271900" y="1742802"/>
            <a:ext cx="332705" cy="331102"/>
            <a:chOff x="-49786250" y="2316650"/>
            <a:chExt cx="300900" cy="299450"/>
          </a:xfrm>
        </p:grpSpPr>
        <p:sp>
          <p:nvSpPr>
            <p:cNvPr id="338" name="Google Shape;338;p43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43"/>
          <p:cNvSpPr/>
          <p:nvPr/>
        </p:nvSpPr>
        <p:spPr>
          <a:xfrm>
            <a:off x="4213236" y="1742586"/>
            <a:ext cx="334419" cy="331517"/>
          </a:xfrm>
          <a:custGeom>
            <a:rect b="b" l="l" r="r" t="t"/>
            <a:pathLst>
              <a:path extrusionOk="0" h="11993" w="12098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43"/>
          <p:cNvGrpSpPr/>
          <p:nvPr/>
        </p:nvGrpSpPr>
        <p:grpSpPr>
          <a:xfrm>
            <a:off x="2209060" y="3287811"/>
            <a:ext cx="239502" cy="338262"/>
            <a:chOff x="-47300587" y="123275"/>
            <a:chExt cx="190975" cy="269725"/>
          </a:xfrm>
        </p:grpSpPr>
        <p:sp>
          <p:nvSpPr>
            <p:cNvPr id="347" name="Google Shape;347;p43"/>
            <p:cNvSpPr/>
            <p:nvPr/>
          </p:nvSpPr>
          <p:spPr>
            <a:xfrm>
              <a:off x="-47300587" y="123275"/>
              <a:ext cx="190975" cy="269725"/>
            </a:xfrm>
            <a:custGeom>
              <a:rect b="b" l="l" r="r" t="t"/>
              <a:pathLst>
                <a:path extrusionOk="0" h="10789" w="7639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-47242037" y="188100"/>
              <a:ext cx="15350" cy="31375"/>
            </a:xfrm>
            <a:custGeom>
              <a:rect b="b" l="l" r="r" t="t"/>
              <a:pathLst>
                <a:path extrusionOk="0" h="1255" w="614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-47242037" y="234775"/>
              <a:ext cx="15350" cy="31400"/>
            </a:xfrm>
            <a:custGeom>
              <a:rect b="b" l="l" r="r" t="t"/>
              <a:pathLst>
                <a:path extrusionOk="0" h="1256" w="614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-47180012" y="172075"/>
              <a:ext cx="15350" cy="31375"/>
            </a:xfrm>
            <a:custGeom>
              <a:rect b="b" l="l" r="r" t="t"/>
              <a:pathLst>
                <a:path extrusionOk="0" h="1255" w="614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-47180012" y="218050"/>
              <a:ext cx="15350" cy="32100"/>
            </a:xfrm>
            <a:custGeom>
              <a:rect b="b" l="l" r="r" t="t"/>
              <a:pathLst>
                <a:path extrusionOk="0" h="1284" w="614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3"/>
          <p:cNvSpPr/>
          <p:nvPr/>
        </p:nvSpPr>
        <p:spPr>
          <a:xfrm>
            <a:off x="1143150" y="171337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>
            <a:off x="4086375" y="171337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/>
          <p:nvPr/>
        </p:nvSpPr>
        <p:spPr>
          <a:xfrm>
            <a:off x="2005150" y="3265950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3"/>
          <p:cNvSpPr txBox="1"/>
          <p:nvPr>
            <p:ph idx="2" type="subTitle"/>
          </p:nvPr>
        </p:nvSpPr>
        <p:spPr>
          <a:xfrm>
            <a:off x="5791350" y="35632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送出80Port 並偵測是否正確，不正確預測、重新第一步驟</a:t>
            </a:r>
            <a:endParaRPr/>
          </a:p>
        </p:txBody>
      </p:sp>
      <p:sp>
        <p:nvSpPr>
          <p:cNvPr id="356" name="Google Shape;356;p43"/>
          <p:cNvSpPr/>
          <p:nvPr/>
        </p:nvSpPr>
        <p:spPr>
          <a:xfrm>
            <a:off x="5686575" y="323737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43"/>
          <p:cNvGrpSpPr/>
          <p:nvPr/>
        </p:nvGrpSpPr>
        <p:grpSpPr>
          <a:xfrm>
            <a:off x="5871388" y="3235409"/>
            <a:ext cx="335064" cy="335932"/>
            <a:chOff x="-50523475" y="2316000"/>
            <a:chExt cx="299325" cy="300100"/>
          </a:xfrm>
        </p:grpSpPr>
        <p:sp>
          <p:nvSpPr>
            <p:cNvPr id="358" name="Google Shape;358;p43"/>
            <p:cNvSpPr/>
            <p:nvPr/>
          </p:nvSpPr>
          <p:spPr>
            <a:xfrm>
              <a:off x="-50453375" y="2387675"/>
              <a:ext cx="158350" cy="228425"/>
            </a:xfrm>
            <a:custGeom>
              <a:rect b="b" l="l" r="r" t="t"/>
              <a:pathLst>
                <a:path extrusionOk="0" h="9137" w="6334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-50523475" y="2316000"/>
              <a:ext cx="299325" cy="178025"/>
            </a:xfrm>
            <a:custGeom>
              <a:rect b="b" l="l" r="r" t="t"/>
              <a:pathLst>
                <a:path extrusionOk="0" h="7121" w="11973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43"/>
          <p:cNvSpPr/>
          <p:nvPr/>
        </p:nvSpPr>
        <p:spPr>
          <a:xfrm>
            <a:off x="3557600" y="2143125"/>
            <a:ext cx="3327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4776800" y="3743325"/>
            <a:ext cx="3327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 rot="8471212">
            <a:off x="4243389" y="2905167"/>
            <a:ext cx="332651" cy="2357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/>
          <p:nvPr/>
        </p:nvSpPr>
        <p:spPr>
          <a:xfrm>
            <a:off x="578675" y="1711935"/>
            <a:ext cx="5797200" cy="19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Extension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 flipH="1">
            <a:off x="1328105" y="2723595"/>
            <a:ext cx="1107600" cy="3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rPr>
              <a:t>content.js</a:t>
            </a:r>
            <a:endParaRPr>
              <a:solidFill>
                <a:schemeClr val="l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 flipH="1">
            <a:off x="578664" y="1711925"/>
            <a:ext cx="1290900" cy="3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manifest.json</a:t>
            </a:r>
            <a:r>
              <a:rPr lang="en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rPr>
              <a:t>	</a:t>
            </a:r>
            <a:endParaRPr>
              <a:solidFill>
                <a:schemeClr val="l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1" name="Google Shape;371;p44"/>
          <p:cNvSpPr txBox="1"/>
          <p:nvPr/>
        </p:nvSpPr>
        <p:spPr>
          <a:xfrm flipH="1">
            <a:off x="2707976" y="2723600"/>
            <a:ext cx="1290900" cy="3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rPr>
              <a:t>background.js</a:t>
            </a:r>
            <a:endParaRPr>
              <a:solidFill>
                <a:schemeClr val="l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 flipH="1">
            <a:off x="5066680" y="1711920"/>
            <a:ext cx="1107600" cy="3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rPr>
              <a:t>popup.html</a:t>
            </a:r>
            <a:endParaRPr>
              <a:solidFill>
                <a:schemeClr val="l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1070850" y="4006700"/>
            <a:ext cx="1622100" cy="361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入口網站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4" name="Google Shape;374;p44"/>
          <p:cNvCxnSpPr>
            <a:stCxn id="369" idx="2"/>
            <a:endCxn id="373" idx="0"/>
          </p:cNvCxnSpPr>
          <p:nvPr/>
        </p:nvCxnSpPr>
        <p:spPr>
          <a:xfrm>
            <a:off x="1881905" y="3040695"/>
            <a:ext cx="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4"/>
          <p:cNvCxnSpPr/>
          <p:nvPr/>
        </p:nvCxnSpPr>
        <p:spPr>
          <a:xfrm flipH="1">
            <a:off x="2432476" y="3040700"/>
            <a:ext cx="953100" cy="9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4"/>
          <p:cNvSpPr txBox="1"/>
          <p:nvPr/>
        </p:nvSpPr>
        <p:spPr>
          <a:xfrm>
            <a:off x="1761225" y="3171850"/>
            <a:ext cx="1896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當偵測到</a:t>
            </a:r>
            <a:r>
              <a:rPr lang="en">
                <a:solidFill>
                  <a:srgbClr val="FFFFFF"/>
                </a:solidFill>
              </a:rPr>
              <a:t>進入某網站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抓取驗證圖片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44"/>
          <p:cNvSpPr/>
          <p:nvPr/>
        </p:nvSpPr>
        <p:spPr>
          <a:xfrm>
            <a:off x="6632950" y="3964700"/>
            <a:ext cx="1896600" cy="7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44"/>
          <p:cNvCxnSpPr/>
          <p:nvPr/>
        </p:nvCxnSpPr>
        <p:spPr>
          <a:xfrm>
            <a:off x="2100275" y="3032525"/>
            <a:ext cx="4468500" cy="10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44"/>
          <p:cNvSpPr txBox="1"/>
          <p:nvPr/>
        </p:nvSpPr>
        <p:spPr>
          <a:xfrm>
            <a:off x="6632950" y="3647825"/>
            <a:ext cx="1478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4779150" y="3488950"/>
            <a:ext cx="1285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上傳驗證圖片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1" name="Google Shape;381;p44"/>
          <p:cNvCxnSpPr>
            <a:stCxn id="377" idx="1"/>
          </p:cNvCxnSpPr>
          <p:nvPr/>
        </p:nvCxnSpPr>
        <p:spPr>
          <a:xfrm rot="10800000">
            <a:off x="1761250" y="3083750"/>
            <a:ext cx="4871700" cy="12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44"/>
          <p:cNvSpPr txBox="1"/>
          <p:nvPr/>
        </p:nvSpPr>
        <p:spPr>
          <a:xfrm>
            <a:off x="3614525" y="3761225"/>
            <a:ext cx="1285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回傳predict出的驗證碼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6825850" y="4179100"/>
            <a:ext cx="1478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4605875" y="3286325"/>
            <a:ext cx="460800" cy="361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1532850" y="3032525"/>
            <a:ext cx="460800" cy="361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4683275" y="3964700"/>
            <a:ext cx="460800" cy="361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7" name="Google Shape;387;p44"/>
          <p:cNvSpPr/>
          <p:nvPr/>
        </p:nvSpPr>
        <p:spPr>
          <a:xfrm>
            <a:off x="751375" y="3032525"/>
            <a:ext cx="460800" cy="361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388" name="Google Shape;388;p44"/>
          <p:cNvCxnSpPr/>
          <p:nvPr/>
        </p:nvCxnSpPr>
        <p:spPr>
          <a:xfrm>
            <a:off x="1369918" y="3040695"/>
            <a:ext cx="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4"/>
          <p:cNvSpPr txBox="1"/>
          <p:nvPr/>
        </p:nvSpPr>
        <p:spPr>
          <a:xfrm>
            <a:off x="33475" y="3308525"/>
            <a:ext cx="1896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submit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44"/>
          <p:cNvSpPr txBox="1"/>
          <p:nvPr/>
        </p:nvSpPr>
        <p:spPr>
          <a:xfrm flipH="1">
            <a:off x="3385576" y="2083838"/>
            <a:ext cx="1290900" cy="3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rPr>
              <a:t>option</a:t>
            </a:r>
            <a:r>
              <a:rPr lang="en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rPr>
              <a:t>.js</a:t>
            </a:r>
            <a:endParaRPr>
              <a:solidFill>
                <a:schemeClr val="lt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391" name="Google Shape;391;p44"/>
          <p:cNvCxnSpPr>
            <a:stCxn id="369" idx="0"/>
            <a:endCxn id="390" idx="3"/>
          </p:cNvCxnSpPr>
          <p:nvPr/>
        </p:nvCxnSpPr>
        <p:spPr>
          <a:xfrm flipH="1" rot="10800000">
            <a:off x="1881905" y="2242395"/>
            <a:ext cx="15036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4"/>
          <p:cNvCxnSpPr>
            <a:stCxn id="390" idx="2"/>
            <a:endCxn id="369" idx="1"/>
          </p:cNvCxnSpPr>
          <p:nvPr/>
        </p:nvCxnSpPr>
        <p:spPr>
          <a:xfrm flipH="1">
            <a:off x="2435626" y="2400938"/>
            <a:ext cx="15954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643800" y="300684"/>
            <a:ext cx="5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同類型應用 - 高鐵驗證碼</a:t>
            </a:r>
            <a:r>
              <a:rPr lang="en"/>
              <a:t>搶票</a:t>
            </a:r>
            <a:endParaRPr/>
          </a:p>
        </p:txBody>
      </p:sp>
      <p:pic>
        <p:nvPicPr>
          <p:cNvPr id="398" name="Google Shape;3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960300"/>
            <a:ext cx="4876821" cy="34771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 txBox="1"/>
          <p:nvPr/>
        </p:nvSpPr>
        <p:spPr>
          <a:xfrm>
            <a:off x="2614575" y="44374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Ref : http://www.tcivs.tc.edu.tw/resource/openfid.php?id=34528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643800" y="921000"/>
            <a:ext cx="60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未來展望 - 提升辨識度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1072431" y="2439300"/>
            <a:ext cx="22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000000"/>
                </a:solidFill>
              </a:rPr>
              <a:t>人工標記?</a:t>
            </a:r>
            <a:endParaRPr sz="1400">
              <a:solidFill>
                <a:srgbClr val="000000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967638" y="2265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3727000" y="2265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6"/>
          <p:cNvSpPr txBox="1"/>
          <p:nvPr>
            <p:ph idx="1" type="subTitle"/>
          </p:nvPr>
        </p:nvSpPr>
        <p:spPr>
          <a:xfrm>
            <a:off x="4044220" y="2439300"/>
            <a:ext cx="43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AutoEncode產生資料集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>
            <a:off x="2110700" y="2636625"/>
            <a:ext cx="4922700" cy="1708200"/>
          </a:xfrm>
          <a:prstGeom prst="rect">
            <a:avLst/>
          </a:prstGeom>
          <a:solidFill>
            <a:schemeClr val="dk2">
              <a:alpha val="659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573350" y="18202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CNN辨識NTUT Nportal網站內的驗證碼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抓取學校驗證碼API、產生訓練集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配合Chrome Extension 插入驗證碼、並自動登入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比較不同影像處理的方式、對辨識率的影像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Flask部署訓練模型的方式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94975" y="625725"/>
            <a:ext cx="49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CNN-Training full Image</a:t>
            </a:r>
            <a:endParaRPr/>
          </a:p>
        </p:txBody>
      </p:sp>
      <p:sp>
        <p:nvSpPr>
          <p:cNvPr id="198" name="Google Shape;198;p33"/>
          <p:cNvSpPr txBox="1"/>
          <p:nvPr>
            <p:ph idx="2" type="title"/>
          </p:nvPr>
        </p:nvSpPr>
        <p:spPr>
          <a:xfrm>
            <a:off x="1353400" y="1602100"/>
            <a:ext cx="25242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 </a:t>
            </a:r>
            <a:endParaRPr/>
          </a:p>
        </p:txBody>
      </p:sp>
      <p:sp>
        <p:nvSpPr>
          <p:cNvPr id="199" name="Google Shape;199;p33"/>
          <p:cNvSpPr txBox="1"/>
          <p:nvPr>
            <p:ph idx="9" type="subTitle"/>
          </p:nvPr>
        </p:nvSpPr>
        <p:spPr>
          <a:xfrm>
            <a:off x="4194350" y="1335850"/>
            <a:ext cx="34767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非常高的準確率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預測時間短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不用預處理資料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能夠辨認雜訊&amp;黏起來的驗證碼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809875" y="15747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>
            <p:ph idx="2" type="title"/>
          </p:nvPr>
        </p:nvSpPr>
        <p:spPr>
          <a:xfrm>
            <a:off x="1353400" y="3278500"/>
            <a:ext cx="25242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  </a:t>
            </a:r>
            <a:endParaRPr/>
          </a:p>
        </p:txBody>
      </p:sp>
      <p:sp>
        <p:nvSpPr>
          <p:cNvPr id="202" name="Google Shape;202;p33"/>
          <p:cNvSpPr txBox="1"/>
          <p:nvPr>
            <p:ph idx="9" type="subTitle"/>
          </p:nvPr>
        </p:nvSpPr>
        <p:spPr>
          <a:xfrm>
            <a:off x="4194350" y="3317050"/>
            <a:ext cx="34767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十分依賴Training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需要大量資料，避免Overfitting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訓練時間較久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2809875" y="32511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2021100" y="255975"/>
            <a:ext cx="47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Training Data -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自行模仿驗證碼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4"/>
          <p:cNvSpPr txBox="1"/>
          <p:nvPr>
            <p:ph idx="4294967295" type="subTitle"/>
          </p:nvPr>
        </p:nvSpPr>
        <p:spPr>
          <a:xfrm>
            <a:off x="1072388" y="1207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背景</a:t>
            </a:r>
            <a:endParaRPr/>
          </a:p>
        </p:txBody>
      </p:sp>
      <p:sp>
        <p:nvSpPr>
          <p:cNvPr id="211" name="Google Shape;211;p34"/>
          <p:cNvSpPr txBox="1"/>
          <p:nvPr>
            <p:ph idx="4294967295" type="subTitle"/>
          </p:nvPr>
        </p:nvSpPr>
        <p:spPr>
          <a:xfrm>
            <a:off x="2688773" y="1207625"/>
            <a:ext cx="1845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干擾線</a:t>
            </a:r>
            <a:endParaRPr/>
          </a:p>
        </p:txBody>
      </p:sp>
      <p:sp>
        <p:nvSpPr>
          <p:cNvPr id="212" name="Google Shape;212;p34"/>
          <p:cNvSpPr txBox="1"/>
          <p:nvPr>
            <p:ph idx="4294967295" type="subTitle"/>
          </p:nvPr>
        </p:nvSpPr>
        <p:spPr>
          <a:xfrm>
            <a:off x="4381360" y="1207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產生字體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967672" y="1199025"/>
            <a:ext cx="26525" cy="554129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 flipH="1">
            <a:off x="2610525" y="1199025"/>
            <a:ext cx="26525" cy="554129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276575" y="1199025"/>
            <a:ext cx="26525" cy="446406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idx="4294967295" type="subTitle"/>
          </p:nvPr>
        </p:nvSpPr>
        <p:spPr>
          <a:xfrm>
            <a:off x="6057760" y="1207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加入噪點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5952975" y="1199025"/>
            <a:ext cx="26525" cy="446406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75" y="2307401"/>
            <a:ext cx="2332250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550" y="3267202"/>
            <a:ext cx="2332250" cy="82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600" y="4160025"/>
            <a:ext cx="2332277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525" y="2383596"/>
            <a:ext cx="1918125" cy="554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2525" y="3405527"/>
            <a:ext cx="1918125" cy="554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2545" y="4304575"/>
            <a:ext cx="1918085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4"/>
          <p:cNvSpPr txBox="1"/>
          <p:nvPr/>
        </p:nvSpPr>
        <p:spPr>
          <a:xfrm>
            <a:off x="2843575" y="1928825"/>
            <a:ext cx="166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模仿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6043975" y="1928825"/>
            <a:ext cx="71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真實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25" y="1151675"/>
            <a:ext cx="4224800" cy="37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3482700" y="255975"/>
            <a:ext cx="210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Source Sans Pro"/>
                <a:ea typeface="Source Sans Pro"/>
                <a:cs typeface="Source Sans Pro"/>
                <a:sym typeface="Source Sans Pro"/>
              </a:rPr>
              <a:t>Training Step</a:t>
            </a:r>
            <a:endParaRPr b="1"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4355700" y="4551775"/>
            <a:ext cx="4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https://github.com/JasonLiTW/simple-railway-captcha-solver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3025500" y="255975"/>
            <a:ext cx="324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模仿資料 - Predict</a:t>
            </a:r>
            <a:endParaRPr b="1"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25" y="911523"/>
            <a:ext cx="1772825" cy="400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125" y="1654325"/>
            <a:ext cx="3012600" cy="2018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6"/>
          <p:cNvSpPr txBox="1"/>
          <p:nvPr/>
        </p:nvSpPr>
        <p:spPr>
          <a:xfrm>
            <a:off x="3943350" y="1457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4913025" y="4427775"/>
            <a:ext cx="566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準確度: 98.99%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2892050" y="255975"/>
            <a:ext cx="33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真實資料 - Predict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3943350" y="1457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4913025" y="4427775"/>
            <a:ext cx="566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準確度: = 0% </a:t>
            </a:r>
            <a:r>
              <a:rPr b="1" lang="en" sz="1700">
                <a:latin typeface="Source Sans Pro"/>
                <a:ea typeface="Source Sans Pro"/>
                <a:cs typeface="Source Sans Pro"/>
                <a:sym typeface="Source Sans Pro"/>
              </a:rPr>
              <a:t>只有一些些字元正確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00" y="767550"/>
            <a:ext cx="1451850" cy="340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50" y="919529"/>
            <a:ext cx="5785949" cy="294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494975" y="625725"/>
            <a:ext cx="49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CNN-Training Split Image</a:t>
            </a:r>
            <a:endParaRPr/>
          </a:p>
        </p:txBody>
      </p:sp>
      <p:sp>
        <p:nvSpPr>
          <p:cNvPr id="263" name="Google Shape;263;p38"/>
          <p:cNvSpPr txBox="1"/>
          <p:nvPr>
            <p:ph idx="2" type="title"/>
          </p:nvPr>
        </p:nvSpPr>
        <p:spPr>
          <a:xfrm>
            <a:off x="1353400" y="1602100"/>
            <a:ext cx="25242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 </a:t>
            </a:r>
            <a:endParaRPr/>
          </a:p>
        </p:txBody>
      </p:sp>
      <p:sp>
        <p:nvSpPr>
          <p:cNvPr id="264" name="Google Shape;264;p38"/>
          <p:cNvSpPr txBox="1"/>
          <p:nvPr>
            <p:ph idx="9" type="subTitle"/>
          </p:nvPr>
        </p:nvSpPr>
        <p:spPr>
          <a:xfrm>
            <a:off x="4194350" y="1488250"/>
            <a:ext cx="43140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適應性高、對應不同格式的驗證碼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訓練時間短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少量的標記的資料即可(相比起Full Image)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2809875" y="15747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 txBox="1"/>
          <p:nvPr>
            <p:ph idx="2" type="title"/>
          </p:nvPr>
        </p:nvSpPr>
        <p:spPr>
          <a:xfrm>
            <a:off x="1353400" y="3278500"/>
            <a:ext cx="25242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 </a:t>
            </a:r>
            <a:endParaRPr/>
          </a:p>
        </p:txBody>
      </p:sp>
      <p:sp>
        <p:nvSpPr>
          <p:cNvPr id="267" name="Google Shape;267;p38"/>
          <p:cNvSpPr txBox="1"/>
          <p:nvPr>
            <p:ph idx="9" type="subTitle"/>
          </p:nvPr>
        </p:nvSpPr>
        <p:spPr>
          <a:xfrm>
            <a:off x="4194350" y="3240850"/>
            <a:ext cx="34767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需要預處理資料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很難辨識黏在一起的字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2809875" y="32511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 rot="5400000">
            <a:off x="4330138" y="147242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3597600" y="284700"/>
            <a:ext cx="353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Source Sans Pro"/>
                <a:ea typeface="Source Sans Pro"/>
                <a:cs typeface="Source Sans Pro"/>
                <a:sym typeface="Source Sans Pro"/>
              </a:rPr>
              <a:t>預處理資料</a:t>
            </a:r>
            <a:endParaRPr b="1"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39"/>
          <p:cNvSpPr txBox="1"/>
          <p:nvPr>
            <p:ph idx="4294967295" type="subTitle"/>
          </p:nvPr>
        </p:nvSpPr>
        <p:spPr>
          <a:xfrm>
            <a:off x="1072430" y="2363100"/>
            <a:ext cx="21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Non-Local Means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76" name="Google Shape;276;p39"/>
          <p:cNvSpPr txBox="1"/>
          <p:nvPr>
            <p:ph idx="4294967295" type="subTitle"/>
          </p:nvPr>
        </p:nvSpPr>
        <p:spPr>
          <a:xfrm>
            <a:off x="1072388" y="18934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消除噪點</a:t>
            </a:r>
            <a:endParaRPr/>
          </a:p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3831775" y="2363100"/>
            <a:ext cx="20550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Otsu threshold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8" name="Google Shape;278;p39"/>
          <p:cNvSpPr txBox="1"/>
          <p:nvPr>
            <p:ph idx="4294967295" type="subTitle"/>
          </p:nvPr>
        </p:nvSpPr>
        <p:spPr>
          <a:xfrm>
            <a:off x="3831773" y="1893425"/>
            <a:ext cx="1845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灰階後 二值化</a:t>
            </a:r>
            <a:endParaRPr/>
          </a:p>
        </p:txBody>
      </p:sp>
      <p:sp>
        <p:nvSpPr>
          <p:cNvPr id="279" name="Google Shape;279;p39"/>
          <p:cNvSpPr txBox="1"/>
          <p:nvPr>
            <p:ph idx="4294967295" type="subTitle"/>
          </p:nvPr>
        </p:nvSpPr>
        <p:spPr>
          <a:xfrm>
            <a:off x="6591146" y="2286900"/>
            <a:ext cx="22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Medium Filter &amp;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Morphology-CLosing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/>
          <p:nvPr>
            <p:ph idx="4294967295" type="subTitle"/>
          </p:nvPr>
        </p:nvSpPr>
        <p:spPr>
          <a:xfrm>
            <a:off x="6591160" y="18934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去除剩餘噪點</a:t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967638" y="1884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727000" y="1884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6486375" y="188482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3107525" y="4151775"/>
            <a:ext cx="596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https://blog.csdn.net/qq_38410428/article/details/93046099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https://zh.wikipedia.org/wiki/%E5%A4%A7%E6%B4%A5%E7%AE%97%E6%B3%95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https://blog.csdn.net/dcrmg/article/details/51987348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4200" y="878400"/>
            <a:ext cx="2322300" cy="8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717" y="2993413"/>
            <a:ext cx="2795031" cy="9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1760" y="2993413"/>
            <a:ext cx="2795031" cy="9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5900" y="3013575"/>
            <a:ext cx="2654135" cy="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