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25A7-3266-7ACE-C54F-5925C049B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8C88EA-76F4-3750-4E8D-0BE8390FA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D0D7E-F9AF-EFB3-7628-3824A31B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E3C-D41B-4859-BAB8-376B2B5E934D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19EF65-F97C-9CD9-499C-CB6E6CDB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70EF5-EC65-E32C-B869-A208AB69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BE-0DAB-4D83-BD5D-D8E07061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8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636B7-3758-EC50-DAB5-C94C64DB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6E28EC-042C-E38C-06CD-432B38B61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8A7DF-9A2A-B37A-C530-884BA027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E3C-D41B-4859-BAB8-376B2B5E934D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F2CAE-458C-7F41-C7E7-721DCABB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867BA-D72D-3D01-920A-5064DEB1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BE-0DAB-4D83-BD5D-D8E07061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7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99D5BF-9873-9C57-834D-919329E90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388CB1-0EEE-472C-D078-FF3C81D9C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A18C0-881A-C6AD-ACE7-F947E40D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E3C-D41B-4859-BAB8-376B2B5E934D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81D3D-F2F3-0264-7797-42477D83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EA7733-D927-8E1E-168E-9EA0ADC0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BE-0DAB-4D83-BD5D-D8E07061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28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6DB9D-EECB-F53E-2BFB-B1CEE9BF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BD988-4E4F-1265-69BD-C606072A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3D222-64E7-AFF3-A26B-004B1E78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E3C-D41B-4859-BAB8-376B2B5E934D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B03FB-3791-6979-B719-DC53B2C7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5C778-315E-C031-74B5-D2907E46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BE-0DAB-4D83-BD5D-D8E07061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05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BF955-5230-AEB0-65FC-5A93D059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75ED19-7E1D-9FF9-60BB-161CA90D9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C2318-B817-435D-E654-66A2C721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E3C-D41B-4859-BAB8-376B2B5E934D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F126C-DBAB-FFEA-3E18-EAFD2993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0DA43-81AC-DE1B-2CE2-263658A6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BE-0DAB-4D83-BD5D-D8E07061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4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5D2CB-66DB-8CF5-1E31-662C88EB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41C7D-C97D-48C5-74EF-C96128511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491907-7927-14CD-B207-8F4FF5CC1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63DBC9-997A-6747-F94A-A10798CE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E3C-D41B-4859-BAB8-376B2B5E934D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C2D1A7-E5BC-A46C-1476-BFF4895E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82DB2A-D408-6350-E10E-5A4586E8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BE-0DAB-4D83-BD5D-D8E07061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26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8545D-2081-1862-85B2-56BCC724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4A25D-565C-1733-EE65-77B8D1341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58174F-5579-B9C3-D1A0-0095D45AD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26072E-FDD1-2B00-D49E-155892F27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CD9C8D-8547-E021-414A-D429119AB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2FCE12-F3D3-2EF1-D334-45E79F94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E3C-D41B-4859-BAB8-376B2B5E934D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813B35-FDA3-E449-20D3-309C8A58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AAD79E-B434-31EF-E4F8-0E1980DE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BE-0DAB-4D83-BD5D-D8E07061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39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19BD5-9D8F-2031-45BB-4B067113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D3FAC8-5D68-0AD1-B711-E36DB98D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E3C-D41B-4859-BAB8-376B2B5E934D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C3EBD4-6A9F-E156-45DA-9BF92AC0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E2151E-C691-960B-0BA4-A408EB28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BE-0DAB-4D83-BD5D-D8E07061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76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B46AFD-FAC9-716E-6A2D-4F753BDF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E3C-D41B-4859-BAB8-376B2B5E934D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B48BEA-0F6D-3E6C-4081-F2FC6C40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DA62B1-AC8E-9D80-C54F-99C760B0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BE-0DAB-4D83-BD5D-D8E07061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191F6-F39E-E6B2-C478-7F1F5E96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435C8-318F-AF3A-8763-C2074E407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FC277A-4281-81F6-802A-63184D11D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93377C-4559-77B0-0B35-26845775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E3C-D41B-4859-BAB8-376B2B5E934D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4F3C0-609F-E918-D5EC-5A632A94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F82525-6CCE-1E76-868D-57161759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BE-0DAB-4D83-BD5D-D8E07061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5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41060-4C5D-DEC2-435D-11DBC1B9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06E6E0-A541-662A-22E0-2744BD7BD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AE467F-F0DD-B83A-1149-4C6FDA99D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6A2A71-EFA5-8F43-1009-9B66BC5B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E3C-D41B-4859-BAB8-376B2B5E934D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2EAD9-24A6-A1B8-CE62-9AB6D882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DF9FBD-EBBD-2D81-27FC-7A009A94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BE-0DAB-4D83-BD5D-D8E07061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0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55751F-AAB6-AE4B-CF00-E52A3C45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B4CE9-5196-5723-99B6-0CF60508C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830FB-526E-FD89-F066-EBFEB2734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FADE3C-D41B-4859-BAB8-376B2B5E934D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CD67F-296C-AED0-73A2-098D17FEF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48FAF-2CED-611F-581D-F059DECAA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4E41BE-0DAB-4D83-BD5D-D8E07061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62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4584700" y="3059668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졸업작품 기획서</a:t>
            </a:r>
          </a:p>
        </p:txBody>
      </p:sp>
    </p:spTree>
    <p:extLst>
      <p:ext uri="{BB962C8B-B14F-4D97-AF65-F5344CB8AC3E}">
        <p14:creationId xmlns:p14="http://schemas.microsoft.com/office/powerpoint/2010/main" val="220996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레퍼런스 게임 분석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클라이언트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1E0DF-B08E-B015-F3B4-10DB5E292EE4}"/>
              </a:ext>
            </a:extLst>
          </p:cNvPr>
          <p:cNvSpPr txBox="1"/>
          <p:nvPr/>
        </p:nvSpPr>
        <p:spPr>
          <a:xfrm>
            <a:off x="825500" y="1141789"/>
            <a:ext cx="911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게임 클라이언트 구현</a:t>
            </a:r>
          </a:p>
          <a:p>
            <a:endParaRPr lang="ko-KR" altLang="en-US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술래는 </a:t>
            </a:r>
            <a:r>
              <a:rPr lang="en-US" altLang="ko-KR" sz="1400" dirty="0"/>
              <a:t>1</a:t>
            </a:r>
            <a:r>
              <a:rPr lang="ko-KR" altLang="en-US" sz="1400" dirty="0"/>
              <a:t>인칭 </a:t>
            </a:r>
            <a:r>
              <a:rPr lang="en-US" altLang="ko-KR" sz="1400" dirty="0"/>
              <a:t>/ </a:t>
            </a:r>
            <a:r>
              <a:rPr lang="ko-KR" altLang="en-US" sz="1400" dirty="0"/>
              <a:t>생존자는 </a:t>
            </a:r>
            <a:r>
              <a:rPr lang="en-US" altLang="ko-KR" sz="1400" dirty="0"/>
              <a:t>3</a:t>
            </a:r>
            <a:r>
              <a:rPr lang="ko-KR" altLang="en-US" sz="1400" dirty="0"/>
              <a:t>인칭 시점</a:t>
            </a:r>
          </a:p>
          <a:p>
            <a:endParaRPr lang="ko-KR" altLang="en-US" sz="1400" dirty="0"/>
          </a:p>
          <a:p>
            <a:r>
              <a:rPr lang="ko-KR" altLang="en-US" sz="1400" dirty="0"/>
              <a:t>술래</a:t>
            </a:r>
            <a:r>
              <a:rPr lang="en-US" altLang="ko-KR" sz="1400" dirty="0"/>
              <a:t>(</a:t>
            </a:r>
            <a:r>
              <a:rPr lang="ko-KR" altLang="en-US" sz="1400" dirty="0"/>
              <a:t>엔티티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공포범위</a:t>
            </a:r>
            <a:r>
              <a:rPr lang="en-US" altLang="ko-KR" sz="1400" dirty="0"/>
              <a:t>( </a:t>
            </a:r>
            <a:r>
              <a:rPr lang="ko-KR" altLang="en-US" sz="1400" dirty="0"/>
              <a:t>술래가 가까워지면 심장소리 </a:t>
            </a:r>
            <a:r>
              <a:rPr lang="en-US" altLang="ko-KR" sz="1400" dirty="0"/>
              <a:t>), </a:t>
            </a:r>
            <a:r>
              <a:rPr lang="ko-KR" altLang="en-US" sz="1400" dirty="0"/>
              <a:t>안광</a:t>
            </a:r>
            <a:r>
              <a:rPr lang="en-US" altLang="ko-KR" sz="1400" dirty="0"/>
              <a:t>, </a:t>
            </a:r>
            <a:r>
              <a:rPr lang="ko-KR" altLang="en-US" sz="1400" dirty="0"/>
              <a:t>분노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공격</a:t>
            </a:r>
            <a:r>
              <a:rPr lang="en-US" altLang="ko-KR" sz="1400" dirty="0"/>
              <a:t>(</a:t>
            </a:r>
            <a:r>
              <a:rPr lang="ko-KR" altLang="en-US" sz="1400" dirty="0"/>
              <a:t>술래</a:t>
            </a:r>
            <a:r>
              <a:rPr lang="en-US" altLang="ko-KR" sz="1400" dirty="0"/>
              <a:t>) : </a:t>
            </a:r>
            <a:r>
              <a:rPr lang="ko-KR" altLang="en-US" sz="1400" dirty="0"/>
              <a:t>성공 시 </a:t>
            </a:r>
            <a:r>
              <a:rPr lang="en-US" altLang="ko-KR" sz="1400" dirty="0"/>
              <a:t>2.7</a:t>
            </a:r>
            <a:r>
              <a:rPr lang="ko-KR" altLang="en-US" sz="1400" dirty="0"/>
              <a:t>초</a:t>
            </a:r>
            <a:r>
              <a:rPr lang="en-US" altLang="ko-KR" sz="1400" dirty="0"/>
              <a:t>, </a:t>
            </a:r>
            <a:r>
              <a:rPr lang="ko-KR" altLang="en-US" sz="1400" dirty="0"/>
              <a:t>빗나갈 시 </a:t>
            </a:r>
            <a:r>
              <a:rPr lang="en-US" altLang="ko-KR" sz="1400" dirty="0"/>
              <a:t>1</a:t>
            </a:r>
            <a:r>
              <a:rPr lang="ko-KR" altLang="en-US" sz="1400" dirty="0"/>
              <a:t>초 딜레이 </a:t>
            </a:r>
            <a:r>
              <a:rPr lang="en-US" altLang="ko-KR" sz="1400" dirty="0"/>
              <a:t>/ </a:t>
            </a:r>
            <a:r>
              <a:rPr lang="ko-KR" altLang="en-US" sz="1400" dirty="0"/>
              <a:t>죽음의 상징 계열 공물 사용 시 처형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생존자 </a:t>
            </a:r>
            <a:r>
              <a:rPr lang="ko-KR" altLang="en-US" sz="1400" dirty="0" err="1"/>
              <a:t>들처매기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갈고리에 걸기</a:t>
            </a:r>
            <a:r>
              <a:rPr lang="en-US" altLang="ko-KR" sz="1400" dirty="0"/>
              <a:t>, </a:t>
            </a:r>
            <a:r>
              <a:rPr lang="ko-KR" altLang="en-US" sz="1400" dirty="0"/>
              <a:t>두 번 걸리면 </a:t>
            </a:r>
            <a:r>
              <a:rPr lang="ko-KR" altLang="en-US" sz="1400" dirty="0" err="1"/>
              <a:t>체력반감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반이하일때</a:t>
            </a:r>
            <a:r>
              <a:rPr lang="ko-KR" altLang="en-US" sz="1400" dirty="0"/>
              <a:t> 걸리면 즉사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발전기를 손상시켜 진행도를 깎을 수 있음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특수능력</a:t>
            </a:r>
          </a:p>
          <a:p>
            <a:endParaRPr lang="ko-KR" altLang="en-US" sz="1400" dirty="0"/>
          </a:p>
          <a:p>
            <a:r>
              <a:rPr lang="ko-KR" altLang="en-US" sz="1400" dirty="0"/>
              <a:t>생존자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건강한 상태 </a:t>
            </a:r>
            <a:r>
              <a:rPr lang="en-US" altLang="ko-KR" sz="1400" dirty="0"/>
              <a:t>/ </a:t>
            </a:r>
            <a:r>
              <a:rPr lang="ko-KR" altLang="en-US" sz="1400" dirty="0"/>
              <a:t>부상당한 상태 </a:t>
            </a:r>
            <a:r>
              <a:rPr lang="en-US" altLang="ko-KR" sz="1400" dirty="0"/>
              <a:t>/ </a:t>
            </a:r>
            <a:r>
              <a:rPr lang="ko-KR" altLang="en-US" sz="1400" dirty="0"/>
              <a:t>죽어가는 상태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잡혔을 때 저항 시 </a:t>
            </a:r>
            <a:r>
              <a:rPr lang="en-US" altLang="ko-KR" sz="1400" dirty="0"/>
              <a:t>3</a:t>
            </a:r>
            <a:r>
              <a:rPr lang="ko-KR" altLang="en-US" sz="1400" dirty="0" err="1"/>
              <a:t>초기절</a:t>
            </a:r>
            <a:r>
              <a:rPr lang="en-US" altLang="ko-KR" sz="1400" dirty="0"/>
              <a:t>, </a:t>
            </a:r>
            <a:r>
              <a:rPr lang="ko-KR" altLang="en-US" sz="1400" dirty="0"/>
              <a:t>놓침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기어가기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발전기 수리 </a:t>
            </a:r>
            <a:r>
              <a:rPr lang="en-US" altLang="ko-KR" sz="1400" dirty="0"/>
              <a:t>/ </a:t>
            </a:r>
            <a:r>
              <a:rPr lang="ko-KR" altLang="en-US" sz="1400" dirty="0" err="1"/>
              <a:t>판자넘기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생존자 구출 </a:t>
            </a:r>
            <a:r>
              <a:rPr lang="en-US" altLang="ko-KR" sz="1400" dirty="0"/>
              <a:t>/ </a:t>
            </a:r>
            <a:r>
              <a:rPr lang="ko-KR" altLang="en-US" sz="1400" dirty="0"/>
              <a:t>치료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술래에게 피격 후 빈사가 아니라면 </a:t>
            </a:r>
            <a:r>
              <a:rPr lang="en-US" altLang="ko-KR" sz="1400" dirty="0"/>
              <a:t>1.8</a:t>
            </a:r>
            <a:r>
              <a:rPr lang="ko-KR" altLang="en-US" sz="1400" dirty="0" err="1"/>
              <a:t>초동안</a:t>
            </a:r>
            <a:r>
              <a:rPr lang="ko-KR" altLang="en-US" sz="1400" dirty="0"/>
              <a:t> 이동속도 증가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빈사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죽어가는상태</a:t>
            </a:r>
            <a:r>
              <a:rPr lang="en-US" altLang="ko-KR" sz="1400" dirty="0"/>
              <a:t>) : </a:t>
            </a:r>
            <a:r>
              <a:rPr lang="ko-KR" altLang="en-US" sz="1400" dirty="0"/>
              <a:t>살인마가 집어들 수 있음 </a:t>
            </a:r>
            <a:r>
              <a:rPr lang="en-US" altLang="ko-KR" sz="1400" dirty="0"/>
              <a:t>/ </a:t>
            </a:r>
            <a:r>
              <a:rPr lang="ko-KR" altLang="en-US" sz="1400" dirty="0"/>
              <a:t>출혈</a:t>
            </a:r>
            <a:r>
              <a:rPr lang="en-US" altLang="ko-KR" sz="1400" dirty="0"/>
              <a:t>-4</a:t>
            </a:r>
            <a:r>
              <a:rPr lang="ko-KR" altLang="en-US" sz="1400" dirty="0" err="1"/>
              <a:t>분지속</a:t>
            </a:r>
            <a:r>
              <a:rPr lang="ko-KR" altLang="en-US" sz="1400" dirty="0"/>
              <a:t> 시 사망 </a:t>
            </a:r>
            <a:r>
              <a:rPr lang="en-US" altLang="ko-KR" sz="1400" dirty="0"/>
              <a:t>/ </a:t>
            </a:r>
            <a:r>
              <a:rPr lang="ko-KR" altLang="en-US" sz="1400" dirty="0"/>
              <a:t>동료의 치료필요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회복게이지에</a:t>
            </a:r>
            <a:r>
              <a:rPr lang="ko-KR" altLang="en-US" sz="1400" dirty="0"/>
              <a:t> 따른 시간소요</a:t>
            </a:r>
            <a:r>
              <a:rPr lang="en-US" altLang="ko-KR" sz="1400" dirty="0"/>
              <a:t>, </a:t>
            </a:r>
            <a:r>
              <a:rPr lang="ko-KR" altLang="en-US" sz="1400" dirty="0"/>
              <a:t>스스로 게이지를 채워 치료시간 단축 가능 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기회 </a:t>
            </a:r>
            <a:r>
              <a:rPr lang="en-US" altLang="ko-KR" sz="1400" dirty="0"/>
              <a:t>: </a:t>
            </a:r>
            <a:r>
              <a:rPr lang="ko-KR" altLang="en-US" sz="1400" dirty="0"/>
              <a:t>덫에 걸렸을 때 </a:t>
            </a:r>
            <a:r>
              <a:rPr lang="en-US" altLang="ko-KR" sz="1400" dirty="0"/>
              <a:t>16%</a:t>
            </a:r>
            <a:r>
              <a:rPr lang="ko-KR" altLang="en-US" sz="1400" dirty="0"/>
              <a:t>확률로 탈출 가능 </a:t>
            </a:r>
            <a:r>
              <a:rPr lang="en-US" altLang="ko-KR" sz="1400" dirty="0"/>
              <a:t>/ </a:t>
            </a:r>
            <a:r>
              <a:rPr lang="ko-KR" altLang="en-US" sz="1400" dirty="0"/>
              <a:t>탈출</a:t>
            </a:r>
            <a:r>
              <a:rPr lang="en-US" altLang="ko-KR" sz="1400" dirty="0"/>
              <a:t>, </a:t>
            </a:r>
            <a:r>
              <a:rPr lang="ko-KR" altLang="en-US" sz="1400" dirty="0"/>
              <a:t>구출 시 부상당한 상태</a:t>
            </a:r>
          </a:p>
          <a:p>
            <a:r>
              <a:rPr lang="ko-KR" altLang="en-US" sz="1400" dirty="0"/>
              <a:t>	술래에게 붙잡혔을 때 저항하며 </a:t>
            </a:r>
            <a:r>
              <a:rPr lang="ko-KR" altLang="en-US" sz="1400" dirty="0" err="1"/>
              <a:t>탈출게이지</a:t>
            </a:r>
            <a:r>
              <a:rPr lang="ko-KR" altLang="en-US" sz="1400" dirty="0"/>
              <a:t> 차오르고 탈출 가능 </a:t>
            </a:r>
            <a:r>
              <a:rPr lang="en-US" altLang="ko-KR" sz="1400" dirty="0"/>
              <a:t>/ </a:t>
            </a:r>
            <a:r>
              <a:rPr lang="ko-KR" altLang="en-US" sz="1400" dirty="0"/>
              <a:t>중간에 </a:t>
            </a:r>
            <a:r>
              <a:rPr lang="ko-KR" altLang="en-US" sz="1400" dirty="0" err="1"/>
              <a:t>스킬체크</a:t>
            </a:r>
            <a:r>
              <a:rPr lang="en-US" altLang="ko-KR" sz="1400" dirty="0"/>
              <a:t>-&gt;</a:t>
            </a:r>
            <a:r>
              <a:rPr lang="ko-KR" altLang="en-US" sz="1400" dirty="0"/>
              <a:t>이동방해</a:t>
            </a:r>
          </a:p>
          <a:p>
            <a:r>
              <a:rPr lang="ko-KR" altLang="en-US" sz="1400" dirty="0"/>
              <a:t>	갈고리에 걸렸을 시 </a:t>
            </a:r>
            <a:r>
              <a:rPr lang="ko-KR" altLang="en-US" sz="1400" dirty="0" err="1"/>
              <a:t>스킬체크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체력이 </a:t>
            </a:r>
            <a:r>
              <a:rPr lang="en-US" altLang="ko-KR" sz="1400" dirty="0"/>
              <a:t>50%</a:t>
            </a:r>
            <a:r>
              <a:rPr lang="ko-KR" altLang="en-US" sz="1400" dirty="0"/>
              <a:t>되기전에 탈출시도 가능 </a:t>
            </a:r>
            <a:r>
              <a:rPr lang="en-US" altLang="ko-KR" sz="1400" dirty="0"/>
              <a:t>- 4%</a:t>
            </a:r>
            <a:r>
              <a:rPr lang="ko-KR" altLang="en-US" sz="1400" dirty="0"/>
              <a:t>확률로 탈출</a:t>
            </a:r>
            <a:r>
              <a:rPr lang="en-US" altLang="ko-KR" sz="1400" dirty="0"/>
              <a:t>, </a:t>
            </a:r>
            <a:r>
              <a:rPr lang="ko-KR" altLang="en-US" sz="1400" dirty="0"/>
              <a:t>실패 시 </a:t>
            </a:r>
            <a:r>
              <a:rPr lang="en-US" altLang="ko-KR" sz="1400" dirty="0"/>
              <a:t>22%</a:t>
            </a:r>
            <a:r>
              <a:rPr lang="ko-KR" altLang="en-US" sz="1400" dirty="0"/>
              <a:t>감소</a:t>
            </a:r>
          </a:p>
          <a:p>
            <a:r>
              <a:rPr lang="ko-KR" altLang="en-US" sz="1400" dirty="0"/>
              <a:t>	갈고리에서 체력 전부 잃으면 사망</a:t>
            </a:r>
            <a:r>
              <a:rPr lang="en-US" altLang="ko-KR" sz="1400" dirty="0"/>
              <a:t>(</a:t>
            </a:r>
            <a:r>
              <a:rPr lang="ko-KR" altLang="en-US" sz="1400" dirty="0"/>
              <a:t>가시 이벤트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792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레퍼런스 게임 분석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클라이언트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1E0DF-B08E-B015-F3B4-10DB5E292EE4}"/>
              </a:ext>
            </a:extLst>
          </p:cNvPr>
          <p:cNvSpPr txBox="1"/>
          <p:nvPr/>
        </p:nvSpPr>
        <p:spPr>
          <a:xfrm>
            <a:off x="873125" y="1437238"/>
            <a:ext cx="91122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맵</a:t>
            </a:r>
          </a:p>
          <a:p>
            <a:r>
              <a:rPr lang="ko-KR" altLang="en-US" sz="1400" dirty="0"/>
              <a:t>발전기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맵에</a:t>
            </a:r>
            <a:r>
              <a:rPr lang="ko-KR" altLang="en-US" sz="1400" dirty="0"/>
              <a:t> </a:t>
            </a:r>
            <a:r>
              <a:rPr lang="en-US" altLang="ko-KR" sz="1400" dirty="0"/>
              <a:t>7</a:t>
            </a:r>
            <a:r>
              <a:rPr lang="ko-KR" altLang="en-US" sz="1400" dirty="0" err="1"/>
              <a:t>개배치</a:t>
            </a:r>
            <a:r>
              <a:rPr lang="en-US" altLang="ko-KR" sz="1400" dirty="0"/>
              <a:t>, 5</a:t>
            </a:r>
            <a:r>
              <a:rPr lang="ko-KR" altLang="en-US" sz="1400" dirty="0"/>
              <a:t>개의 발전기 수리 시 출구 열림</a:t>
            </a:r>
          </a:p>
          <a:p>
            <a:r>
              <a:rPr lang="ko-KR" altLang="en-US" sz="1400" dirty="0"/>
              <a:t>		협업 시 수리속도 </a:t>
            </a:r>
            <a:r>
              <a:rPr lang="ko-KR" altLang="en-US" sz="1400" dirty="0" err="1"/>
              <a:t>빨라짐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en-US" altLang="ko-KR" sz="1400" dirty="0" err="1"/>
              <a:t>qte</a:t>
            </a:r>
            <a:r>
              <a:rPr lang="ko-KR" altLang="en-US" sz="1400" dirty="0"/>
              <a:t>성공 시 </a:t>
            </a:r>
            <a:r>
              <a:rPr lang="en-US" altLang="ko-KR" sz="1400" dirty="0"/>
              <a:t>1%</a:t>
            </a:r>
            <a:r>
              <a:rPr lang="ko-KR" altLang="en-US" sz="1400" dirty="0"/>
              <a:t>보너스</a:t>
            </a:r>
            <a:r>
              <a:rPr lang="en-US" altLang="ko-KR" sz="1400" dirty="0"/>
              <a:t>, </a:t>
            </a:r>
            <a:r>
              <a:rPr lang="ko-KR" altLang="en-US" sz="1400" dirty="0"/>
              <a:t>실패 시 </a:t>
            </a:r>
            <a:r>
              <a:rPr lang="en-US" altLang="ko-KR" sz="1400" dirty="0"/>
              <a:t>10% </a:t>
            </a:r>
            <a:r>
              <a:rPr lang="ko-KR" altLang="en-US" sz="1400" dirty="0"/>
              <a:t>깎임</a:t>
            </a:r>
          </a:p>
          <a:p>
            <a:r>
              <a:rPr lang="ko-KR" altLang="en-US" sz="1400" dirty="0"/>
              <a:t>	술래는 발전기 손상시킬 수 있음</a:t>
            </a:r>
          </a:p>
          <a:p>
            <a:r>
              <a:rPr lang="ko-KR" altLang="en-US" sz="1400" dirty="0"/>
              <a:t>갈고리 </a:t>
            </a:r>
            <a:r>
              <a:rPr lang="en-US" altLang="ko-KR" sz="1400" dirty="0"/>
              <a:t>: </a:t>
            </a:r>
            <a:r>
              <a:rPr lang="ko-KR" altLang="en-US" sz="1400" dirty="0"/>
              <a:t>맵 곳곳에 랜덤배치</a:t>
            </a:r>
          </a:p>
          <a:p>
            <a:r>
              <a:rPr lang="ko-KR" altLang="en-US" sz="1400" dirty="0"/>
              <a:t>	생존자의 체력에 따라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100%~51% : </a:t>
            </a:r>
            <a:r>
              <a:rPr lang="ko-KR" altLang="en-US" sz="1400" dirty="0"/>
              <a:t>탈출시도 가능 </a:t>
            </a:r>
            <a:r>
              <a:rPr lang="en-US" altLang="ko-KR" sz="1400" dirty="0"/>
              <a:t>- 4%, </a:t>
            </a:r>
            <a:r>
              <a:rPr lang="ko-KR" altLang="en-US" sz="1400" dirty="0"/>
              <a:t>실패 시 체력감소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50%~1% : </a:t>
            </a:r>
            <a:r>
              <a:rPr lang="ko-KR" altLang="en-US" sz="1400" dirty="0" err="1"/>
              <a:t>스킬체크</a:t>
            </a:r>
            <a:r>
              <a:rPr lang="ko-KR" altLang="en-US" sz="1400" dirty="0"/>
              <a:t> 수행하며 저항 가능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0% : </a:t>
            </a:r>
            <a:r>
              <a:rPr lang="ko-KR" altLang="en-US" sz="1400" dirty="0"/>
              <a:t>체력 감소 </a:t>
            </a:r>
            <a:r>
              <a:rPr lang="en-US" altLang="ko-KR" sz="1400" dirty="0"/>
              <a:t>or </a:t>
            </a:r>
            <a:r>
              <a:rPr lang="ko-KR" altLang="en-US" sz="1400" dirty="0" err="1"/>
              <a:t>스킬체크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연속실패 </a:t>
            </a:r>
            <a:r>
              <a:rPr lang="en-US" altLang="ko-KR" sz="1400" dirty="0"/>
              <a:t>or </a:t>
            </a:r>
            <a:r>
              <a:rPr lang="ko-KR" altLang="en-US" sz="1400" dirty="0"/>
              <a:t>유일한 생존자일때 걸렸을 때 </a:t>
            </a:r>
          </a:p>
          <a:p>
            <a:r>
              <a:rPr lang="ko-KR" altLang="en-US" sz="1400" dirty="0"/>
              <a:t>상자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맵에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개 생성</a:t>
            </a:r>
            <a:r>
              <a:rPr lang="en-US" altLang="ko-KR" sz="1400" dirty="0"/>
              <a:t>, (</a:t>
            </a:r>
            <a:r>
              <a:rPr lang="ko-KR" altLang="en-US" sz="1400" dirty="0"/>
              <a:t>하나는 지하실</a:t>
            </a:r>
            <a:r>
              <a:rPr lang="en-US" altLang="ko-KR" sz="1400" dirty="0"/>
              <a:t>). </a:t>
            </a:r>
            <a:r>
              <a:rPr lang="ko-KR" altLang="en-US" sz="1400" dirty="0"/>
              <a:t>각종 아이템</a:t>
            </a:r>
          </a:p>
          <a:p>
            <a:r>
              <a:rPr lang="ko-KR" altLang="en-US" sz="1400" dirty="0"/>
              <a:t>판자 </a:t>
            </a:r>
            <a:r>
              <a:rPr lang="en-US" altLang="ko-KR" sz="1400" dirty="0"/>
              <a:t>: </a:t>
            </a:r>
            <a:r>
              <a:rPr lang="ko-KR" altLang="en-US" sz="1400" dirty="0"/>
              <a:t>살인마를 </a:t>
            </a:r>
            <a:r>
              <a:rPr lang="ko-KR" altLang="en-US" sz="1400" dirty="0" err="1"/>
              <a:t>기절시킬</a:t>
            </a:r>
            <a:r>
              <a:rPr lang="ko-KR" altLang="en-US" sz="1400" dirty="0"/>
              <a:t> 수 있는 수단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세워져있는</a:t>
            </a:r>
            <a:r>
              <a:rPr lang="ko-KR" altLang="en-US" sz="1400" dirty="0"/>
              <a:t> 상태로 배치</a:t>
            </a:r>
          </a:p>
          <a:p>
            <a:r>
              <a:rPr lang="ko-KR" altLang="en-US" sz="1400" dirty="0"/>
              <a:t>	생존자는 판자를 쓰러뜨려 길을 막을 수 있음</a:t>
            </a:r>
            <a:r>
              <a:rPr lang="en-US" altLang="ko-KR" sz="1400" dirty="0"/>
              <a:t>. </a:t>
            </a:r>
            <a:r>
              <a:rPr lang="ko-KR" altLang="en-US" sz="1400" dirty="0"/>
              <a:t>이 때 살인마가 근접한 상태라면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뒤로밀치며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초 기절</a:t>
            </a:r>
          </a:p>
          <a:p>
            <a:r>
              <a:rPr lang="ko-KR" altLang="en-US" sz="1400" dirty="0"/>
              <a:t>지하실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맵당</a:t>
            </a:r>
            <a:r>
              <a:rPr lang="ko-KR" altLang="en-US" sz="1400" dirty="0"/>
              <a:t> 하나 상자</a:t>
            </a:r>
            <a:r>
              <a:rPr lang="en-US" altLang="ko-KR" sz="1400" dirty="0"/>
              <a:t>, </a:t>
            </a:r>
            <a:r>
              <a:rPr lang="ko-KR" altLang="en-US" sz="1400" dirty="0"/>
              <a:t>갈고리</a:t>
            </a:r>
            <a:r>
              <a:rPr lang="en-US" altLang="ko-KR" sz="1400" dirty="0"/>
              <a:t>, </a:t>
            </a:r>
            <a:r>
              <a:rPr lang="ko-KR" altLang="en-US" sz="1400" dirty="0"/>
              <a:t>캐비닛  </a:t>
            </a:r>
          </a:p>
          <a:p>
            <a:r>
              <a:rPr lang="ko-KR" altLang="en-US" sz="1400" dirty="0"/>
              <a:t>캐비닛 </a:t>
            </a:r>
            <a:r>
              <a:rPr lang="en-US" altLang="ko-KR" sz="1400" dirty="0"/>
              <a:t>: </a:t>
            </a:r>
            <a:r>
              <a:rPr lang="ko-KR" altLang="en-US" sz="1400" dirty="0"/>
              <a:t>숨을 수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창문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파쿠르할</a:t>
            </a:r>
            <a:r>
              <a:rPr lang="ko-KR" altLang="en-US" sz="1400" dirty="0"/>
              <a:t> 수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부술 수 있는 벽 </a:t>
            </a:r>
            <a:r>
              <a:rPr lang="en-US" altLang="ko-KR" sz="1400" dirty="0"/>
              <a:t>: </a:t>
            </a:r>
            <a:r>
              <a:rPr lang="ko-KR" altLang="en-US" sz="1400" dirty="0"/>
              <a:t>부술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626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레퍼런스 게임 분석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B68D6-B16E-D8CC-D77F-F969C1BCCA9B}"/>
              </a:ext>
            </a:extLst>
          </p:cNvPr>
          <p:cNvSpPr txBox="1"/>
          <p:nvPr/>
        </p:nvSpPr>
        <p:spPr>
          <a:xfrm>
            <a:off x="844550" y="1200150"/>
            <a:ext cx="94107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네트워크 통신</a:t>
            </a:r>
          </a:p>
          <a:p>
            <a:r>
              <a:rPr lang="en-US" altLang="ko-KR" sz="1400" dirty="0"/>
              <a:t>- IOCP </a:t>
            </a:r>
            <a:r>
              <a:rPr lang="ko-KR" altLang="en-US" sz="1400" dirty="0"/>
              <a:t>모델 </a:t>
            </a:r>
            <a:r>
              <a:rPr lang="en-US" altLang="ko-KR" sz="1400" dirty="0"/>
              <a:t>: </a:t>
            </a:r>
            <a:r>
              <a:rPr lang="ko-KR" altLang="en-US" sz="1400" dirty="0"/>
              <a:t>비동기 입출력을 사용하여 높은 성능과 확장성을 제공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게임 상태 관리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게임 로비 구현</a:t>
            </a:r>
          </a:p>
          <a:p>
            <a:endParaRPr lang="ko-KR" altLang="en-US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실시간 동기화</a:t>
            </a:r>
          </a:p>
          <a:p>
            <a:endParaRPr lang="ko-KR" altLang="en-US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각 클라이언트에서 발생하는 게임 상태 변화를 서버가 수집하고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다른 클라이언트에 전파</a:t>
            </a:r>
          </a:p>
          <a:p>
            <a:endParaRPr lang="ko-KR" altLang="en-US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이벤트 처리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행동 처리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플레이어의 모든 행동</a:t>
            </a:r>
            <a:r>
              <a:rPr lang="en-US" altLang="ko-KR" sz="1400" dirty="0"/>
              <a:t>(</a:t>
            </a:r>
            <a:r>
              <a:rPr lang="ko-KR" altLang="en-US" sz="1400" dirty="0"/>
              <a:t>이동</a:t>
            </a:r>
            <a:r>
              <a:rPr lang="en-US" altLang="ko-KR" sz="1400" dirty="0"/>
              <a:t>, </a:t>
            </a:r>
            <a:r>
              <a:rPr lang="ko-KR" altLang="en-US" sz="1400" dirty="0"/>
              <a:t>공격</a:t>
            </a:r>
            <a:r>
              <a:rPr lang="en-US" altLang="ko-KR" sz="1400" dirty="0"/>
              <a:t>, </a:t>
            </a:r>
            <a:r>
              <a:rPr lang="ko-KR" altLang="en-US" sz="1400" dirty="0"/>
              <a:t>상호작용 등</a:t>
            </a:r>
            <a:r>
              <a:rPr lang="en-US" altLang="ko-KR" sz="1400" dirty="0"/>
              <a:t>)</a:t>
            </a:r>
            <a:r>
              <a:rPr lang="ko-KR" altLang="en-US" sz="1400" dirty="0"/>
              <a:t>을 서버가 처리하고 이를 다른 플레이어들에게 전송</a:t>
            </a:r>
          </a:p>
          <a:p>
            <a:r>
              <a:rPr lang="ko-KR" altLang="en-US" sz="1400" dirty="0"/>
              <a:t>각 행동에 대한 서버 로직을 구현</a:t>
            </a:r>
          </a:p>
          <a:p>
            <a:endParaRPr lang="ko-KR" altLang="en-US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상호작용 처리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플레이어 간의 상호작용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</a:t>
            </a:r>
            <a:r>
              <a:rPr lang="ko-KR" altLang="en-US" sz="1400" dirty="0"/>
              <a:t>공격</a:t>
            </a:r>
            <a:r>
              <a:rPr lang="en-US" altLang="ko-KR" sz="1400" dirty="0"/>
              <a:t>, </a:t>
            </a:r>
            <a:r>
              <a:rPr lang="ko-KR" altLang="en-US" sz="1400" dirty="0"/>
              <a:t>치유</a:t>
            </a:r>
            <a:r>
              <a:rPr lang="en-US" altLang="ko-KR" sz="1400" dirty="0"/>
              <a:t>, </a:t>
            </a:r>
            <a:r>
              <a:rPr lang="ko-KR" altLang="en-US" sz="1400" dirty="0"/>
              <a:t>구출 등</a:t>
            </a:r>
            <a:r>
              <a:rPr lang="en-US" altLang="ko-KR" sz="1400" dirty="0"/>
              <a:t>)</a:t>
            </a:r>
            <a:r>
              <a:rPr lang="ko-KR" altLang="en-US" sz="1400" dirty="0"/>
              <a:t>을 처리</a:t>
            </a:r>
          </a:p>
          <a:p>
            <a:r>
              <a:rPr lang="ko-KR" altLang="en-US" sz="1400" dirty="0"/>
              <a:t>상호작용에 따른 게임 상태 변화를 즉시 반영하고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모든 클라이언트에 동기화 </a:t>
            </a:r>
            <a:r>
              <a:rPr lang="en-US" altLang="ko-KR" sz="1400" dirty="0"/>
              <a:t>(</a:t>
            </a:r>
            <a:r>
              <a:rPr lang="ko-KR" altLang="en-US" sz="1400" dirty="0"/>
              <a:t>테스트를 통해 </a:t>
            </a:r>
            <a:r>
              <a:rPr lang="ko-KR" altLang="en-US" sz="1400" dirty="0" err="1"/>
              <a:t>알아봐야함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유저가 직접 살인마를 조종 </a:t>
            </a:r>
            <a:r>
              <a:rPr lang="en-US" altLang="ko-KR" sz="1400" dirty="0"/>
              <a:t>(AI </a:t>
            </a:r>
            <a:r>
              <a:rPr lang="ko-KR" altLang="en-US" sz="1400" dirty="0"/>
              <a:t>로직 연산 부담 감소</a:t>
            </a:r>
            <a:r>
              <a:rPr lang="en-US" altLang="ko-KR" sz="1400" dirty="0"/>
              <a:t>) </a:t>
            </a:r>
          </a:p>
          <a:p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결론 </a:t>
            </a:r>
            <a:r>
              <a:rPr lang="en-US" altLang="ko-KR" sz="1400" dirty="0"/>
              <a:t>-</a:t>
            </a:r>
          </a:p>
          <a:p>
            <a:r>
              <a:rPr lang="ko-KR" altLang="en-US" sz="1400" dirty="0"/>
              <a:t>실시간 동기화와 이벤트 처리는 멀티플레이어 서바이벌 게임서버에서 심도 있게 다루어야 할 핵심 요소</a:t>
            </a:r>
          </a:p>
        </p:txBody>
      </p:sp>
    </p:spTree>
    <p:extLst>
      <p:ext uri="{BB962C8B-B14F-4D97-AF65-F5344CB8AC3E}">
        <p14:creationId xmlns:p14="http://schemas.microsoft.com/office/powerpoint/2010/main" val="149126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B68D6-B16E-D8CC-D77F-F969C1BCCA9B}"/>
              </a:ext>
            </a:extLst>
          </p:cNvPr>
          <p:cNvSpPr txBox="1"/>
          <p:nvPr/>
        </p:nvSpPr>
        <p:spPr>
          <a:xfrm>
            <a:off x="890270" y="1724084"/>
            <a:ext cx="9410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게임 컨셉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술래가 나머지 참여자들이 행하는 의식을 저지하는 게임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1</a:t>
            </a:r>
            <a:r>
              <a:rPr lang="ko-KR" altLang="en-US" sz="1400" dirty="0"/>
              <a:t>대 다 비대칭 서바이벌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레퍼런스 게임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데드</a:t>
            </a:r>
            <a:r>
              <a:rPr lang="ko-KR" altLang="en-US" sz="1400" dirty="0"/>
              <a:t> 바이 </a:t>
            </a:r>
            <a:r>
              <a:rPr lang="ko-KR" altLang="en-US" sz="1400" dirty="0" err="1"/>
              <a:t>데이라이트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어몽어스</a:t>
            </a:r>
            <a:r>
              <a:rPr lang="en-US" altLang="ko-KR" sz="1400" dirty="0"/>
              <a:t>, 13</a:t>
            </a:r>
            <a:r>
              <a:rPr lang="ko-KR" altLang="en-US" sz="1400" dirty="0"/>
              <a:t>일의 금요일</a:t>
            </a:r>
            <a:r>
              <a:rPr lang="en-US" altLang="ko-KR" sz="1400" dirty="0"/>
              <a:t>: </a:t>
            </a:r>
            <a:r>
              <a:rPr lang="ko-KR" altLang="en-US" sz="1400" dirty="0"/>
              <a:t>더 게임 등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400" dirty="0"/>
              <a:t>세계관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음산한 마을에 진입한 경찰관</a:t>
            </a:r>
            <a:r>
              <a:rPr lang="en-US" altLang="ko-KR" sz="1400" dirty="0"/>
              <a:t>(</a:t>
            </a:r>
            <a:r>
              <a:rPr lang="ko-KR" altLang="en-US" sz="1400" dirty="0"/>
              <a:t>술래</a:t>
            </a:r>
            <a:r>
              <a:rPr lang="en-US" altLang="ko-KR" sz="1400" dirty="0"/>
              <a:t>)</a:t>
            </a:r>
            <a:r>
              <a:rPr lang="ko-KR" altLang="en-US" sz="1400" dirty="0"/>
              <a:t>와 의식을 치르는 밀교 신자들 간의 서바이벌 </a:t>
            </a:r>
            <a:r>
              <a:rPr lang="ko-KR" altLang="en-US" sz="1400" dirty="0" err="1"/>
              <a:t>호러</a:t>
            </a:r>
            <a:r>
              <a:rPr lang="ko-KR" altLang="en-US" sz="1400" dirty="0"/>
              <a:t> 게임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경찰관은 밀교 신자들을 유치장 혹은 근처의 오브젝트에 묶어놓을 수 있음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밀교 신자들은 협동하여 의식을 완성해야 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1338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조작법</a:t>
            </a:r>
          </a:p>
        </p:txBody>
      </p:sp>
      <p:pic>
        <p:nvPicPr>
          <p:cNvPr id="8" name="그림 7" descr="텍스트, 입력 장치, 키보드, 주변기기이(가) 표시된 사진&#10;&#10;자동 생성된 설명">
            <a:extLst>
              <a:ext uri="{FF2B5EF4-FFF2-40B4-BE49-F238E27FC236}">
                <a16:creationId xmlns:a16="http://schemas.microsoft.com/office/drawing/2014/main" id="{54B31642-17C7-1511-1FAC-CF057BF75C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" y="0"/>
            <a:ext cx="11755755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6CEDE7-80A8-7D3B-B007-B141ADFF43C9}"/>
              </a:ext>
            </a:extLst>
          </p:cNvPr>
          <p:cNvSpPr/>
          <p:nvPr/>
        </p:nvSpPr>
        <p:spPr>
          <a:xfrm>
            <a:off x="2410570" y="3511898"/>
            <a:ext cx="35549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9E25DF-D987-99CC-25B2-53D5136138AA}"/>
              </a:ext>
            </a:extLst>
          </p:cNvPr>
          <p:cNvSpPr/>
          <p:nvPr/>
        </p:nvSpPr>
        <p:spPr>
          <a:xfrm>
            <a:off x="1976230" y="3946238"/>
            <a:ext cx="35549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828BDF-1960-3906-1E4B-013C599E2D0E}"/>
              </a:ext>
            </a:extLst>
          </p:cNvPr>
          <p:cNvSpPr/>
          <p:nvPr/>
        </p:nvSpPr>
        <p:spPr>
          <a:xfrm>
            <a:off x="2410570" y="3946238"/>
            <a:ext cx="35549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89EE7F-514D-BB88-0C70-81CFEDAE2A1D}"/>
              </a:ext>
            </a:extLst>
          </p:cNvPr>
          <p:cNvSpPr/>
          <p:nvPr/>
        </p:nvSpPr>
        <p:spPr>
          <a:xfrm>
            <a:off x="2844910" y="3946238"/>
            <a:ext cx="35549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72A3B-2293-E7AD-930F-ABFACA521F7F}"/>
              </a:ext>
            </a:extLst>
          </p:cNvPr>
          <p:cNvSpPr/>
          <p:nvPr/>
        </p:nvSpPr>
        <p:spPr>
          <a:xfrm>
            <a:off x="2898250" y="4761578"/>
            <a:ext cx="2588150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1099BF-28C2-A5CA-FA97-FFD172694425}"/>
              </a:ext>
            </a:extLst>
          </p:cNvPr>
          <p:cNvSpPr/>
          <p:nvPr/>
        </p:nvSpPr>
        <p:spPr>
          <a:xfrm>
            <a:off x="1330434" y="4325840"/>
            <a:ext cx="864125" cy="3693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A27147-8D05-3572-0005-4246E159C178}"/>
              </a:ext>
            </a:extLst>
          </p:cNvPr>
          <p:cNvSpPr/>
          <p:nvPr/>
        </p:nvSpPr>
        <p:spPr>
          <a:xfrm>
            <a:off x="1330434" y="4761578"/>
            <a:ext cx="405497" cy="36933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C52C3E-975C-7C27-2D90-A2D2AED4685C}"/>
              </a:ext>
            </a:extLst>
          </p:cNvPr>
          <p:cNvSpPr/>
          <p:nvPr/>
        </p:nvSpPr>
        <p:spPr>
          <a:xfrm>
            <a:off x="3286870" y="3511898"/>
            <a:ext cx="355490" cy="36933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F6B231-0A4F-514B-E31F-B4A818A7A065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1645920" y="1653540"/>
            <a:ext cx="764650" cy="2043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B229790-848B-DB06-2726-D582DE01E7DC}"/>
              </a:ext>
            </a:extLst>
          </p:cNvPr>
          <p:cNvSpPr txBox="1"/>
          <p:nvPr/>
        </p:nvSpPr>
        <p:spPr>
          <a:xfrm>
            <a:off x="1139902" y="1344037"/>
            <a:ext cx="68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</a:t>
            </a:r>
            <a:endParaRPr lang="en-US" altLang="ko-KR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90470E-1EB5-8197-36F3-96FBE7FFA411}"/>
              </a:ext>
            </a:extLst>
          </p:cNvPr>
          <p:cNvCxnSpPr/>
          <p:nvPr/>
        </p:nvCxnSpPr>
        <p:spPr>
          <a:xfrm flipH="1" flipV="1">
            <a:off x="802420" y="2342645"/>
            <a:ext cx="764650" cy="2043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68E204-6086-FDA5-A188-1CF3FC74EEBA}"/>
              </a:ext>
            </a:extLst>
          </p:cNvPr>
          <p:cNvSpPr txBox="1"/>
          <p:nvPr/>
        </p:nvSpPr>
        <p:spPr>
          <a:xfrm>
            <a:off x="288692" y="2003438"/>
            <a:ext cx="65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가속</a:t>
            </a:r>
            <a:endParaRPr lang="en-US" altLang="ko-KR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0F1B69C-A9C8-8789-E3D0-9664C88EF587}"/>
              </a:ext>
            </a:extLst>
          </p:cNvPr>
          <p:cNvCxnSpPr>
            <a:cxnSpLocks/>
          </p:cNvCxnSpPr>
          <p:nvPr/>
        </p:nvCxnSpPr>
        <p:spPr>
          <a:xfrm flipV="1">
            <a:off x="940221" y="5113722"/>
            <a:ext cx="486250" cy="7067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C5208-4F85-18B9-78E3-D91A82EB4F8E}"/>
              </a:ext>
            </a:extLst>
          </p:cNvPr>
          <p:cNvSpPr txBox="1"/>
          <p:nvPr/>
        </p:nvSpPr>
        <p:spPr>
          <a:xfrm>
            <a:off x="554241" y="5798552"/>
            <a:ext cx="68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앉기</a:t>
            </a:r>
            <a:endParaRPr lang="en-US" altLang="ko-KR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8891F6D-4776-78AD-43C4-880A7E9FFF27}"/>
              </a:ext>
            </a:extLst>
          </p:cNvPr>
          <p:cNvCxnSpPr>
            <a:cxnSpLocks/>
          </p:cNvCxnSpPr>
          <p:nvPr/>
        </p:nvCxnSpPr>
        <p:spPr>
          <a:xfrm flipV="1">
            <a:off x="4136447" y="5130910"/>
            <a:ext cx="0" cy="758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B82064-252C-1BA6-54E0-EE2EDA0BE657}"/>
              </a:ext>
            </a:extLst>
          </p:cNvPr>
          <p:cNvSpPr txBox="1"/>
          <p:nvPr/>
        </p:nvSpPr>
        <p:spPr>
          <a:xfrm>
            <a:off x="3568440" y="5880379"/>
            <a:ext cx="113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상호작용</a:t>
            </a:r>
            <a:endParaRPr lang="en-US" altLang="ko-KR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D394D4B-BF52-06FB-2EDA-E030794FF41F}"/>
              </a:ext>
            </a:extLst>
          </p:cNvPr>
          <p:cNvCxnSpPr>
            <a:cxnSpLocks/>
          </p:cNvCxnSpPr>
          <p:nvPr/>
        </p:nvCxnSpPr>
        <p:spPr>
          <a:xfrm flipV="1">
            <a:off x="3498594" y="1403808"/>
            <a:ext cx="664576" cy="2188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F0913A-DB0A-966A-45DC-C4DEE36649C0}"/>
              </a:ext>
            </a:extLst>
          </p:cNvPr>
          <p:cNvSpPr txBox="1"/>
          <p:nvPr/>
        </p:nvSpPr>
        <p:spPr>
          <a:xfrm>
            <a:off x="3642360" y="1059734"/>
            <a:ext cx="113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내려놓기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2A29E5-D139-5C2C-9AC7-328BAEA6E1CB}"/>
              </a:ext>
            </a:extLst>
          </p:cNvPr>
          <p:cNvSpPr/>
          <p:nvPr/>
        </p:nvSpPr>
        <p:spPr>
          <a:xfrm>
            <a:off x="1755592" y="3077602"/>
            <a:ext cx="3554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E67B3C-68BC-5352-7F8C-CD28F7FAE3A6}"/>
              </a:ext>
            </a:extLst>
          </p:cNvPr>
          <p:cNvSpPr/>
          <p:nvPr/>
        </p:nvSpPr>
        <p:spPr>
          <a:xfrm>
            <a:off x="2184936" y="3072343"/>
            <a:ext cx="3554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CABCE4-977C-3AFA-6FBE-2556EA7FF614}"/>
              </a:ext>
            </a:extLst>
          </p:cNvPr>
          <p:cNvSpPr/>
          <p:nvPr/>
        </p:nvSpPr>
        <p:spPr>
          <a:xfrm>
            <a:off x="2617640" y="3064456"/>
            <a:ext cx="3554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54E7CB-67E8-28F2-CCE0-A68C03C1CC5F}"/>
              </a:ext>
            </a:extLst>
          </p:cNvPr>
          <p:cNvSpPr/>
          <p:nvPr/>
        </p:nvSpPr>
        <p:spPr>
          <a:xfrm>
            <a:off x="3050344" y="3064456"/>
            <a:ext cx="3554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45026C8-6989-4807-51C3-96E65B27E273}"/>
              </a:ext>
            </a:extLst>
          </p:cNvPr>
          <p:cNvCxnSpPr>
            <a:cxnSpLocks/>
          </p:cNvCxnSpPr>
          <p:nvPr/>
        </p:nvCxnSpPr>
        <p:spPr>
          <a:xfrm flipH="1" flipV="1">
            <a:off x="2405287" y="859771"/>
            <a:ext cx="382325" cy="2270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7B60DB8-B3E0-3AF0-C0D5-8DCEBB8230ED}"/>
              </a:ext>
            </a:extLst>
          </p:cNvPr>
          <p:cNvSpPr txBox="1"/>
          <p:nvPr/>
        </p:nvSpPr>
        <p:spPr>
          <a:xfrm>
            <a:off x="1933337" y="539234"/>
            <a:ext cx="68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872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컨텐츠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3EE4A1-B3A4-E9FF-C78E-36735E3D4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053577"/>
              </p:ext>
            </p:extLst>
          </p:nvPr>
        </p:nvGraphicFramePr>
        <p:xfrm>
          <a:off x="2032000" y="1371600"/>
          <a:ext cx="8127999" cy="4114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78940">
                  <a:extLst>
                    <a:ext uri="{9D8B030D-6E8A-4147-A177-3AD203B41FA5}">
                      <a16:colId xmlns:a16="http://schemas.microsoft.com/office/drawing/2014/main" val="2903665718"/>
                    </a:ext>
                  </a:extLst>
                </a:gridCol>
                <a:gridCol w="6449059">
                  <a:extLst>
                    <a:ext uri="{9D8B030D-6E8A-4147-A177-3AD203B41FA5}">
                      <a16:colId xmlns:a16="http://schemas.microsoft.com/office/drawing/2014/main" val="2514788107"/>
                    </a:ext>
                  </a:extLst>
                </a:gridCol>
              </a:tblGrid>
              <a:tr h="317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인원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/>
                        <a:t>1 vs 3 </a:t>
                      </a:r>
                      <a:r>
                        <a:rPr lang="ko-KR" altLang="en-US" b="0" dirty="0"/>
                        <a:t>비대칭 서바이벌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5471591"/>
                  </a:ext>
                </a:extLst>
              </a:tr>
              <a:tr h="743204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승리 조건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의식 측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의식을 완성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술래 측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시간이 다 될 때까지 의식을 저지하기 혹은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             </a:t>
                      </a:r>
                      <a:r>
                        <a:rPr lang="ko-KR" altLang="en-US" dirty="0"/>
                        <a:t>상대를 다 게임오버 시키기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8658"/>
                  </a:ext>
                </a:extLst>
              </a:tr>
              <a:tr h="261963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플레이어의 목숨은 두 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추후 조정 가능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 err="1"/>
                        <a:t>맵의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랜덤한</a:t>
                      </a:r>
                      <a:r>
                        <a:rPr lang="ko-KR" altLang="en-US" dirty="0"/>
                        <a:t> 위치에 오브젝트가 생성</a:t>
                      </a:r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플레이 시간은 </a:t>
                      </a:r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조정 가능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시간 내에 의식을 완성시키지 못하면 경찰 지원 병력이 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출동하여 술래 승리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목숨이 다 한 팀원은 상호작용 불가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관전만 가능</a:t>
                      </a:r>
                      <a:r>
                        <a:rPr lang="en-US" altLang="ko-KR" dirty="0"/>
                        <a:t> ) 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67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30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컨텐츠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6566461-6023-55CE-855D-4B712F679789}"/>
              </a:ext>
            </a:extLst>
          </p:cNvPr>
          <p:cNvGrpSpPr/>
          <p:nvPr/>
        </p:nvGrpSpPr>
        <p:grpSpPr>
          <a:xfrm>
            <a:off x="272045" y="1642668"/>
            <a:ext cx="4081850" cy="4081850"/>
            <a:chOff x="238511" y="891934"/>
            <a:chExt cx="4081850" cy="408185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C35E4A6-CDDF-6C5D-1FD1-B66E931C7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511" y="891934"/>
              <a:ext cx="4081850" cy="40818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823F20E-0E93-9010-3772-D2C32756D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170" y="1106140"/>
              <a:ext cx="3803932" cy="38039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891E497-9159-A073-8D69-54FB52153BA6}"/>
                </a:ext>
              </a:extLst>
            </p:cNvPr>
            <p:cNvSpPr/>
            <p:nvPr/>
          </p:nvSpPr>
          <p:spPr>
            <a:xfrm>
              <a:off x="1308579" y="1762397"/>
              <a:ext cx="644266" cy="63999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7640303-4138-CD39-38D0-8A7B94E790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7144" y="1178087"/>
              <a:ext cx="235984" cy="2359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723281E-1648-45DD-DCA7-5E11B6D1FF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2720" y="1964401"/>
              <a:ext cx="235984" cy="2359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C812D2B-A76C-6F36-E355-22B8318AE26D}"/>
                </a:ext>
              </a:extLst>
            </p:cNvPr>
            <p:cNvSpPr/>
            <p:nvPr/>
          </p:nvSpPr>
          <p:spPr>
            <a:xfrm>
              <a:off x="860038" y="3015218"/>
              <a:ext cx="293458" cy="4518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5D3C741-51A1-F13B-2C9F-78F305EAA888}"/>
                </a:ext>
              </a:extLst>
            </p:cNvPr>
            <p:cNvSpPr/>
            <p:nvPr/>
          </p:nvSpPr>
          <p:spPr>
            <a:xfrm>
              <a:off x="3203657" y="1763291"/>
              <a:ext cx="293458" cy="4518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0EE8A4E-78F6-E86F-C850-B674257B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8937" y="3123163"/>
              <a:ext cx="235984" cy="2359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DAAB057-F010-5A84-3A89-377116F06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789224"/>
              </p:ext>
            </p:extLst>
          </p:nvPr>
        </p:nvGraphicFramePr>
        <p:xfrm>
          <a:off x="4697504" y="2608569"/>
          <a:ext cx="7225887" cy="21500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536287816"/>
                    </a:ext>
                  </a:extLst>
                </a:gridCol>
                <a:gridCol w="1373505">
                  <a:extLst>
                    <a:ext uri="{9D8B030D-6E8A-4147-A177-3AD203B41FA5}">
                      <a16:colId xmlns:a16="http://schemas.microsoft.com/office/drawing/2014/main" val="1059894399"/>
                    </a:ext>
                  </a:extLst>
                </a:gridCol>
                <a:gridCol w="5131339">
                  <a:extLst>
                    <a:ext uri="{9D8B030D-6E8A-4147-A177-3AD203B41FA5}">
                      <a16:colId xmlns:a16="http://schemas.microsoft.com/office/drawing/2014/main" val="19212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숫자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775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이동 구역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캐릭터가 이동 가능한 구역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415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err="1"/>
                        <a:t>스폰</a:t>
                      </a:r>
                      <a:r>
                        <a:rPr lang="ko-KR" altLang="en-US" sz="1200" dirty="0"/>
                        <a:t> 구역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신도들의 </a:t>
                      </a:r>
                      <a:r>
                        <a:rPr lang="ko-KR" altLang="en-US" sz="1200" dirty="0" err="1"/>
                        <a:t>스폰</a:t>
                      </a:r>
                      <a:r>
                        <a:rPr lang="ko-KR" altLang="en-US" sz="1200" dirty="0"/>
                        <a:t> 구역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초기 </a:t>
                      </a: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회 랜덤 지점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13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err="1"/>
                        <a:t>스폰</a:t>
                      </a:r>
                      <a:r>
                        <a:rPr lang="ko-KR" altLang="en-US" sz="1200" dirty="0"/>
                        <a:t> 구역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술래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게임 시작할 때 술래 측 </a:t>
                      </a:r>
                      <a:r>
                        <a:rPr lang="ko-KR" altLang="en-US" sz="1200" dirty="0" err="1"/>
                        <a:t>스폰</a:t>
                      </a:r>
                      <a:r>
                        <a:rPr lang="ko-KR" altLang="en-US" sz="1200" dirty="0"/>
                        <a:t> 구역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초기 </a:t>
                      </a: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회 고정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지점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649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의식 진행 </a:t>
                      </a:r>
                      <a:endParaRPr lang="en-US" altLang="ko-KR" sz="1200" dirty="0"/>
                    </a:p>
                    <a:p>
                      <a:pPr marL="0" indent="0" 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err="1"/>
                        <a:t>맵의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랜덤한</a:t>
                      </a:r>
                      <a:r>
                        <a:rPr lang="ko-KR" altLang="en-US" sz="1200" dirty="0"/>
                        <a:t> 위치에 일정 거리 유지하며 생성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의식의 진행도를 높일 수 있음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생성 방식 생각해 볼 필요 있음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151598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2596DF-7497-C073-2A44-49051B622A79}"/>
              </a:ext>
            </a:extLst>
          </p:cNvPr>
          <p:cNvSpPr/>
          <p:nvPr/>
        </p:nvSpPr>
        <p:spPr>
          <a:xfrm>
            <a:off x="2046537" y="5055133"/>
            <a:ext cx="644266" cy="63999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01E297E-07B0-A810-B50A-14146B1E674F}"/>
              </a:ext>
            </a:extLst>
          </p:cNvPr>
          <p:cNvSpPr>
            <a:spLocks noChangeAspect="1"/>
          </p:cNvSpPr>
          <p:nvPr/>
        </p:nvSpPr>
        <p:spPr>
          <a:xfrm>
            <a:off x="2263057" y="5255942"/>
            <a:ext cx="235984" cy="2359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98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술래</a:t>
            </a:r>
            <a:r>
              <a:rPr lang="en-US" altLang="ko-KR" dirty="0"/>
              <a:t>(</a:t>
            </a:r>
            <a:r>
              <a:rPr lang="ko-KR" altLang="en-US" dirty="0"/>
              <a:t>경찰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 descr="의류, 사람, 무기, 건물이(가) 표시된 사진&#10;&#10;자동 생성된 설명">
            <a:extLst>
              <a:ext uri="{FF2B5EF4-FFF2-40B4-BE49-F238E27FC236}">
                <a16:creationId xmlns:a16="http://schemas.microsoft.com/office/drawing/2014/main" id="{DDA9AF92-A7BE-CD2A-A874-0251B6FCA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1141416"/>
            <a:ext cx="3822705" cy="5247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EB17D7-AFC7-9A3F-7368-3BC527A3DF83}"/>
              </a:ext>
            </a:extLst>
          </p:cNvPr>
          <p:cNvSpPr txBox="1"/>
          <p:nvPr/>
        </p:nvSpPr>
        <p:spPr>
          <a:xfrm>
            <a:off x="4870174" y="1141416"/>
            <a:ext cx="665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53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752</Words>
  <Application>Microsoft Office PowerPoint</Application>
  <PresentationFormat>와이드스크린</PresentationFormat>
  <Paragraphs>135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Sungmin Kang</dc:creator>
  <cp:lastModifiedBy>Sungmin Kang</cp:lastModifiedBy>
  <cp:revision>5</cp:revision>
  <dcterms:created xsi:type="dcterms:W3CDTF">2024-07-10T13:45:36Z</dcterms:created>
  <dcterms:modified xsi:type="dcterms:W3CDTF">2024-08-26T15:56:39Z</dcterms:modified>
</cp:coreProperties>
</file>