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sldIdLst>
    <p:sldId id="485" r:id="rId2"/>
    <p:sldId id="421" r:id="rId3"/>
    <p:sldId id="430" r:id="rId4"/>
    <p:sldId id="423" r:id="rId5"/>
    <p:sldId id="428" r:id="rId6"/>
    <p:sldId id="424" r:id="rId7"/>
    <p:sldId id="426" r:id="rId8"/>
    <p:sldId id="427" r:id="rId9"/>
    <p:sldId id="429" r:id="rId10"/>
    <p:sldId id="432" r:id="rId11"/>
    <p:sldId id="433" r:id="rId12"/>
    <p:sldId id="435" r:id="rId13"/>
    <p:sldId id="436" r:id="rId14"/>
    <p:sldId id="437" r:id="rId15"/>
    <p:sldId id="438" r:id="rId16"/>
    <p:sldId id="440" r:id="rId17"/>
    <p:sldId id="441" r:id="rId18"/>
    <p:sldId id="442" r:id="rId19"/>
    <p:sldId id="256" r:id="rId20"/>
    <p:sldId id="315" r:id="rId21"/>
    <p:sldId id="262" r:id="rId22"/>
    <p:sldId id="317" r:id="rId23"/>
    <p:sldId id="318" r:id="rId24"/>
    <p:sldId id="319" r:id="rId25"/>
    <p:sldId id="443" r:id="rId26"/>
    <p:sldId id="445" r:id="rId27"/>
    <p:sldId id="446" r:id="rId28"/>
    <p:sldId id="447" r:id="rId29"/>
    <p:sldId id="449" r:id="rId30"/>
    <p:sldId id="448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61" r:id="rId39"/>
    <p:sldId id="460" r:id="rId40"/>
    <p:sldId id="462" r:id="rId41"/>
    <p:sldId id="444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81" r:id="rId50"/>
    <p:sldId id="471" r:id="rId51"/>
    <p:sldId id="472" r:id="rId52"/>
    <p:sldId id="473" r:id="rId53"/>
    <p:sldId id="474" r:id="rId54"/>
    <p:sldId id="475" r:id="rId55"/>
    <p:sldId id="476" r:id="rId56"/>
    <p:sldId id="478" r:id="rId57"/>
    <p:sldId id="479" r:id="rId58"/>
    <p:sldId id="477" r:id="rId59"/>
    <p:sldId id="483" r:id="rId60"/>
    <p:sldId id="482" r:id="rId61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FF"/>
    <a:srgbClr val="0066FF"/>
    <a:srgbClr val="9900FF"/>
    <a:srgbClr val="FF0066"/>
    <a:srgbClr val="CC00FF"/>
    <a:srgbClr val="FF66FF"/>
    <a:srgbClr val="3333CC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 autoAdjust="0"/>
    <p:restoredTop sz="94581" autoAdjust="0"/>
  </p:normalViewPr>
  <p:slideViewPr>
    <p:cSldViewPr snapToGrid="0">
      <p:cViewPr varScale="1">
        <p:scale>
          <a:sx n="108" d="100"/>
          <a:sy n="108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047AA-DB5F-4829-9361-0516B733A338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0122C-3C56-4D0B-AEE7-4B16CF4B9C9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99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0122C-3C56-4D0B-AEE7-4B16CF4B9C9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39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The University of Bath logo incorporating the Skills Centre" title="Skills Centre University of Bath logo"/>
          <p:cNvPicPr/>
          <p:nvPr userDrawn="1"/>
        </p:nvPicPr>
        <p:blipFill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549" y="443490"/>
            <a:ext cx="2952750" cy="8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7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5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3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068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4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61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8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6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ationalphoneticassociation.org/IPAcharts/inter_chart_2018/IPA_2018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riescartoons.co.uk/carto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hyperlink" Target="https://openclipart.org/artist/oksmith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102" y="115886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5b. Description and Classification of Vowels (recap)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5" y="836611"/>
            <a:ext cx="11303541" cy="594927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The Shape of the Vocal Tract</a:t>
            </a:r>
          </a:p>
          <a:p>
            <a:pPr marL="0" indent="0">
              <a:lnSpc>
                <a:spcPct val="80000"/>
              </a:lnSpc>
              <a:buNone/>
            </a:pPr>
            <a:endParaRPr lang="en-GB" b="1" dirty="0">
              <a:solidFill>
                <a:srgbClr val="0000FF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Unlike consonants, the quality of a vowel cannot be described by a combination of voice, POA and MOA.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Instead, it is determined by the shape of the vocal tract.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Three different criteria are involved in this.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9D2329-2C28-426E-BFE0-C26D968F2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66692"/>
              </p:ext>
            </p:extLst>
          </p:nvPr>
        </p:nvGraphicFramePr>
        <p:xfrm>
          <a:off x="476655" y="3550415"/>
          <a:ext cx="11108988" cy="30337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92222">
                  <a:extLst>
                    <a:ext uri="{9D8B030D-6E8A-4147-A177-3AD203B41FA5}">
                      <a16:colId xmlns:a16="http://schemas.microsoft.com/office/drawing/2014/main" val="50028972"/>
                    </a:ext>
                  </a:extLst>
                </a:gridCol>
                <a:gridCol w="4007795">
                  <a:extLst>
                    <a:ext uri="{9D8B030D-6E8A-4147-A177-3AD203B41FA5}">
                      <a16:colId xmlns:a16="http://schemas.microsoft.com/office/drawing/2014/main" val="39463729"/>
                    </a:ext>
                  </a:extLst>
                </a:gridCol>
                <a:gridCol w="6108971">
                  <a:extLst>
                    <a:ext uri="{9D8B030D-6E8A-4147-A177-3AD203B41FA5}">
                      <a16:colId xmlns:a16="http://schemas.microsoft.com/office/drawing/2014/main" val="1073706268"/>
                    </a:ext>
                  </a:extLst>
                </a:gridCol>
              </a:tblGrid>
              <a:tr h="736916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65961"/>
                  </a:ext>
                </a:extLst>
              </a:tr>
              <a:tr h="73691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Height of the tongue</a:t>
                      </a:r>
                    </a:p>
                    <a:p>
                      <a:r>
                        <a:rPr lang="en-GB" sz="2400" dirty="0"/>
                        <a:t>(or Closeness)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high, high-mid, </a:t>
                      </a:r>
                      <a:r>
                        <a:rPr lang="en-GB" sz="2400"/>
                        <a:t>mid, low-mid </a:t>
                      </a:r>
                      <a:r>
                        <a:rPr lang="en-GB" sz="2400" dirty="0"/>
                        <a:t>and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424411"/>
                  </a:ext>
                </a:extLst>
              </a:tr>
              <a:tr h="73691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Part of the tongue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front, central and 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53289"/>
                  </a:ext>
                </a:extLst>
              </a:tr>
              <a:tr h="73691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Position of the lips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rounded or unrounded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1301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6730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6. Phonetic Transcription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5" y="865762"/>
            <a:ext cx="11167353" cy="592012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The International Phonetic Alphabet</a:t>
            </a:r>
          </a:p>
          <a:p>
            <a:pPr marL="0" indent="0">
              <a:lnSpc>
                <a:spcPct val="80000"/>
              </a:lnSpc>
              <a:buNone/>
            </a:pPr>
            <a:endParaRPr lang="en-GB" b="1" dirty="0">
              <a:solidFill>
                <a:srgbClr val="0000FF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sz="2400" dirty="0">
                <a:latin typeface="Calibri" pitchFamily="34" charset="0"/>
              </a:rPr>
              <a:t>Most languages do not have a one-to-one correspondence between pronunciation and orthography (spelling).</a:t>
            </a:r>
          </a:p>
          <a:p>
            <a:pPr marL="0" indent="0">
              <a:lnSpc>
                <a:spcPct val="80000"/>
              </a:lnSpc>
              <a:buNone/>
            </a:pPr>
            <a:endParaRPr lang="en-GB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sz="2400" dirty="0">
                <a:latin typeface="Calibri" pitchFamily="34" charset="0"/>
              </a:rPr>
              <a:t>This means a separate transcription system is needed to represent speech sounds in writing, e.g., in dictionaries and language learning books.</a:t>
            </a:r>
          </a:p>
          <a:p>
            <a:pPr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sz="2400" dirty="0">
                <a:latin typeface="Calibri" pitchFamily="34" charset="0"/>
              </a:rPr>
              <a:t>Phonetic transcription provides a 1-to-1 correspondence between sounds and phonetic symbols, which are written within square brackets [ ]. </a:t>
            </a:r>
          </a:p>
          <a:p>
            <a:pPr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sz="2400" dirty="0">
                <a:latin typeface="Calibri" pitchFamily="34" charset="0"/>
              </a:rPr>
              <a:t>To meet this purpose, the International Phonetic Alphabet (IPA) was developed.</a:t>
            </a:r>
          </a:p>
          <a:p>
            <a:pPr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sz="2400" dirty="0">
                <a:latin typeface="Calibri" pitchFamily="34" charset="0"/>
              </a:rPr>
              <a:t>This allows the sounds of any human language to be written down.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050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6. Phonetic Transcription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5" y="865762"/>
            <a:ext cx="11167353" cy="592012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The International Phonetic Alphabet (© 2020 IPA)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3" name="Picture 2" descr="Image of the pulmonic consonants part of the International Phonetic Alphabet.&#10;">
            <a:extLst>
              <a:ext uri="{FF2B5EF4-FFF2-40B4-BE49-F238E27FC236}">
                <a16:creationId xmlns:a16="http://schemas.microsoft.com/office/drawing/2014/main" id="{B4AF569D-0594-48A1-A115-D887451DF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2" y="1362679"/>
            <a:ext cx="11702375" cy="4926294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873E86C-056A-4372-9217-17BBACC70A1B}"/>
              </a:ext>
            </a:extLst>
          </p:cNvPr>
          <p:cNvSpPr/>
          <p:nvPr/>
        </p:nvSpPr>
        <p:spPr>
          <a:xfrm>
            <a:off x="8891081" y="792835"/>
            <a:ext cx="3056106" cy="544749"/>
          </a:xfrm>
          <a:prstGeom prst="wedgeRectCallout">
            <a:avLst>
              <a:gd name="adj1" fmla="val -111483"/>
              <a:gd name="adj2" fmla="val 128571"/>
            </a:avLst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Place of Articulation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D087581-4052-4A43-843D-6A8939E83786}"/>
              </a:ext>
            </a:extLst>
          </p:cNvPr>
          <p:cNvSpPr/>
          <p:nvPr/>
        </p:nvSpPr>
        <p:spPr>
          <a:xfrm>
            <a:off x="1446180" y="6288973"/>
            <a:ext cx="3056106" cy="544749"/>
          </a:xfrm>
          <a:prstGeom prst="wedgeRectCallout">
            <a:avLst>
              <a:gd name="adj1" fmla="val -65647"/>
              <a:gd name="adj2" fmla="val -169642"/>
            </a:avLst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Manner of Articulation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466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6. Phonetic Transcription (4)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813" y="865762"/>
            <a:ext cx="11399196" cy="592012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IPA Vowel Chart (© 2020 IPA)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3" name="Picture 2" descr="The vowels part of the International Phonetic Alphabet chart.">
            <a:extLst>
              <a:ext uri="{FF2B5EF4-FFF2-40B4-BE49-F238E27FC236}">
                <a16:creationId xmlns:a16="http://schemas.microsoft.com/office/drawing/2014/main" id="{8044C11A-7FF0-4F74-A833-D80E52CC42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75" y="865762"/>
            <a:ext cx="7243726" cy="59201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450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6. Phonetic Transcription (5)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813" y="865762"/>
            <a:ext cx="11399196" cy="546694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 What do all these sounds sound like?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If you are curious, you can listen to various phoneticians saying them here: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  <a:hlinkClick r:id="rId3"/>
              </a:rPr>
              <a:t>https://www.internationalphoneticassociation.org/IPAcharts/inter_chart_2018/IPA_2018.html</a:t>
            </a:r>
            <a:r>
              <a:rPr lang="en-GB" dirty="0">
                <a:latin typeface="Calibri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825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6. Phonetic Transcription (6)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813" y="865762"/>
            <a:ext cx="11399196" cy="5466944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Transcribing English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Only a subset of the IPA is needed.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The required subset will depend on the variety of English being transcribed.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797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6. Phonetic Transcription (7)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813" y="865762"/>
            <a:ext cx="11399196" cy="592012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>
                <a:solidFill>
                  <a:srgbClr val="3333FF"/>
                </a:solidFill>
                <a:latin typeface="Calibri" pitchFamily="34" charset="0"/>
              </a:rPr>
              <a:t>Transcribing </a:t>
            </a:r>
            <a:r>
              <a:rPr lang="en-GB" b="1">
                <a:solidFill>
                  <a:srgbClr val="0000FF"/>
                </a:solidFill>
                <a:latin typeface="Calibri" pitchFamily="34" charset="0"/>
              </a:rPr>
              <a:t>Standard Southern British English</a:t>
            </a:r>
            <a:endParaRPr lang="en-GB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en-GB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b="1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GB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3" name="Picture 2" descr="The complete phonemic chart for Standard Southern British English, showing the phonemic symbols for the 46 sounds of this dialect and examples words instantiating the sounds.">
            <a:extLst>
              <a:ext uri="{FF2B5EF4-FFF2-40B4-BE49-F238E27FC236}">
                <a16:creationId xmlns:a16="http://schemas.microsoft.com/office/drawing/2014/main" id="{644833B5-231E-43A9-BEC2-11622E518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48" y="1249182"/>
            <a:ext cx="7936478" cy="56088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9178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6. Phonetic Transcription (8)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813" y="865762"/>
            <a:ext cx="11399196" cy="592012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Transcribing General American English</a:t>
            </a:r>
          </a:p>
        </p:txBody>
      </p:sp>
      <p:pic>
        <p:nvPicPr>
          <p:cNvPr id="6" name="Picture 5" descr="Image of the key to the phonemic chart for General American English.">
            <a:extLst>
              <a:ext uri="{FF2B5EF4-FFF2-40B4-BE49-F238E27FC236}">
                <a16:creationId xmlns:a16="http://schemas.microsoft.com/office/drawing/2014/main" id="{02F8F137-249B-45BF-BAAD-EF4FCC102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1" y="5026420"/>
            <a:ext cx="6057867" cy="1725260"/>
          </a:xfrm>
          <a:prstGeom prst="rect">
            <a:avLst/>
          </a:prstGeom>
        </p:spPr>
      </p:pic>
      <p:pic>
        <p:nvPicPr>
          <p:cNvPr id="4" name="Picture 3" descr="Image of the phonemic chart for General American English.">
            <a:extLst>
              <a:ext uri="{FF2B5EF4-FFF2-40B4-BE49-F238E27FC236}">
                <a16:creationId xmlns:a16="http://schemas.microsoft.com/office/drawing/2014/main" id="{D0652305-F100-431F-9B84-F74FA87A2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8" y="865762"/>
            <a:ext cx="5440371" cy="58859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388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6. Phonetic Transcription (9)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812" y="729636"/>
            <a:ext cx="11399196" cy="592012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Rhoticity</a:t>
            </a:r>
          </a:p>
          <a:p>
            <a:pPr marL="0" indent="0">
              <a:lnSpc>
                <a:spcPct val="80000"/>
              </a:lnSpc>
              <a:buNone/>
            </a:pPr>
            <a:endParaRPr lang="en-GB" sz="1200" b="1" dirty="0">
              <a:solidFill>
                <a:srgbClr val="0000FF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sz="2400" dirty="0">
                <a:latin typeface="Calibri" pitchFamily="34" charset="0"/>
              </a:rPr>
              <a:t>An English dialect is described as </a:t>
            </a:r>
            <a:r>
              <a:rPr lang="en-GB" sz="2400" b="1" dirty="0">
                <a:solidFill>
                  <a:srgbClr val="FF00FF"/>
                </a:solidFill>
                <a:latin typeface="Calibri" pitchFamily="34" charset="0"/>
              </a:rPr>
              <a:t>rhotic</a:t>
            </a:r>
            <a:r>
              <a:rPr lang="en-GB" sz="2400" dirty="0">
                <a:latin typeface="Calibri" pitchFamily="34" charset="0"/>
              </a:rPr>
              <a:t> when the [r] sound is fully distributed (i.e., pronounced) before vowels, consonants and pauses.</a:t>
            </a:r>
          </a:p>
          <a:p>
            <a:pPr>
              <a:lnSpc>
                <a:spcPct val="80000"/>
              </a:lnSpc>
            </a:pPr>
            <a:endParaRPr lang="en-GB" sz="12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sz="2400" dirty="0">
                <a:latin typeface="Calibri" pitchFamily="34" charset="0"/>
              </a:rPr>
              <a:t>Irish, General American and Scottish English are rhotic dialects.</a:t>
            </a:r>
          </a:p>
          <a:p>
            <a:pPr>
              <a:lnSpc>
                <a:spcPct val="80000"/>
              </a:lnSpc>
            </a:pPr>
            <a:endParaRPr lang="en-GB" sz="12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sz="2400" dirty="0">
                <a:latin typeface="Calibri" pitchFamily="34" charset="0"/>
              </a:rPr>
              <a:t>Standard Southern British English and Southern United States English are </a:t>
            </a:r>
            <a:r>
              <a:rPr lang="en-GB" sz="2400" b="1" dirty="0">
                <a:solidFill>
                  <a:srgbClr val="FF00FF"/>
                </a:solidFill>
                <a:latin typeface="Calibri" pitchFamily="34" charset="0"/>
              </a:rPr>
              <a:t>non-rhotic</a:t>
            </a:r>
            <a:r>
              <a:rPr lang="en-GB" sz="2400" dirty="0">
                <a:latin typeface="Calibri" pitchFamily="34" charset="0"/>
              </a:rPr>
              <a:t> dialects. [r] is pronounced only when followed by a vowel sound.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AC081B2-3DD2-4981-8798-4C62CF192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1852"/>
              </p:ext>
            </p:extLst>
          </p:nvPr>
        </p:nvGraphicFramePr>
        <p:xfrm>
          <a:off x="547992" y="3906564"/>
          <a:ext cx="9870333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4503">
                  <a:extLst>
                    <a:ext uri="{9D8B030D-6E8A-4147-A177-3AD203B41FA5}">
                      <a16:colId xmlns:a16="http://schemas.microsoft.com/office/drawing/2014/main" val="1685481101"/>
                    </a:ext>
                  </a:extLst>
                </a:gridCol>
                <a:gridCol w="1963810">
                  <a:extLst>
                    <a:ext uri="{9D8B030D-6E8A-4147-A177-3AD203B41FA5}">
                      <a16:colId xmlns:a16="http://schemas.microsoft.com/office/drawing/2014/main" val="13520256"/>
                    </a:ext>
                  </a:extLst>
                </a:gridCol>
                <a:gridCol w="2434400">
                  <a:extLst>
                    <a:ext uri="{9D8B030D-6E8A-4147-A177-3AD203B41FA5}">
                      <a16:colId xmlns:a16="http://schemas.microsoft.com/office/drawing/2014/main" val="3501685912"/>
                    </a:ext>
                  </a:extLst>
                </a:gridCol>
                <a:gridCol w="3927620">
                  <a:extLst>
                    <a:ext uri="{9D8B030D-6E8A-4147-A177-3AD203B41FA5}">
                      <a16:colId xmlns:a16="http://schemas.microsoft.com/office/drawing/2014/main" val="330446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Non-rhotic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Rhotic (Scottish English)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85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[</a:t>
                      </a:r>
                      <a:r>
                        <a:rPr lang="en-GB" sz="2400" dirty="0" err="1"/>
                        <a:t>iə</a:t>
                      </a:r>
                      <a:r>
                        <a:rPr lang="en-GB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  <a:r>
                        <a:rPr lang="en-GB" sz="2400" b="1" u="sng" dirty="0"/>
                        <a:t>ee</a:t>
                      </a:r>
                      <a:r>
                        <a:rPr lang="en-GB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[</a:t>
                      </a:r>
                      <a:r>
                        <a:rPr lang="en-GB" sz="2400" dirty="0" err="1"/>
                        <a:t>biə</a:t>
                      </a:r>
                      <a:r>
                        <a:rPr lang="en-GB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[</a:t>
                      </a:r>
                      <a:r>
                        <a:rPr lang="en-GB" sz="2400" dirty="0" err="1"/>
                        <a:t>biːr</a:t>
                      </a:r>
                      <a:r>
                        <a:rPr lang="en-GB" sz="24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4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[</a:t>
                      </a:r>
                      <a:r>
                        <a:rPr lang="en-GB" sz="2400" dirty="0" err="1"/>
                        <a:t>eə</a:t>
                      </a:r>
                      <a:r>
                        <a:rPr lang="en-GB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  <a:r>
                        <a:rPr lang="en-GB" sz="2400" b="1" u="sng" dirty="0"/>
                        <a:t>ea</a:t>
                      </a:r>
                      <a:r>
                        <a:rPr lang="en-GB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[</a:t>
                      </a:r>
                      <a:r>
                        <a:rPr lang="en-GB" sz="2400" dirty="0" err="1"/>
                        <a:t>beə</a:t>
                      </a:r>
                      <a:r>
                        <a:rPr lang="en-GB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[</a:t>
                      </a:r>
                      <a:r>
                        <a:rPr lang="en-GB" sz="2400" dirty="0" err="1"/>
                        <a:t>beːr</a:t>
                      </a:r>
                      <a:r>
                        <a:rPr lang="en-GB" sz="24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1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[</a:t>
                      </a:r>
                      <a:r>
                        <a:rPr lang="en-GB" sz="2400" dirty="0" err="1"/>
                        <a:t>uə</a:t>
                      </a:r>
                      <a:r>
                        <a:rPr lang="en-GB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</a:t>
                      </a:r>
                      <a:r>
                        <a:rPr lang="en-GB" sz="2400" b="1" u="sng" dirty="0"/>
                        <a:t>ou</a:t>
                      </a:r>
                      <a:r>
                        <a:rPr lang="en-GB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[</a:t>
                      </a:r>
                      <a:r>
                        <a:rPr lang="en-GB" sz="2400" dirty="0" err="1"/>
                        <a:t>tuə</a:t>
                      </a:r>
                      <a:r>
                        <a:rPr lang="en-GB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[</a:t>
                      </a:r>
                      <a:r>
                        <a:rPr lang="en-GB" sz="2400" dirty="0" err="1"/>
                        <a:t>tuːr</a:t>
                      </a:r>
                      <a:r>
                        <a:rPr lang="en-GB" sz="24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49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[ɔː]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</a:t>
                      </a:r>
                      <a:r>
                        <a:rPr lang="en-GB" sz="2400" b="1" u="sng" dirty="0"/>
                        <a:t>ou</a:t>
                      </a:r>
                      <a:r>
                        <a:rPr lang="en-GB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[</a:t>
                      </a:r>
                      <a:r>
                        <a:rPr lang="en-GB" sz="2400" dirty="0" err="1"/>
                        <a:t>fɔ</a:t>
                      </a:r>
                      <a:r>
                        <a:rPr lang="en-GB" sz="2400" dirty="0"/>
                        <a:t>ː]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[</a:t>
                      </a:r>
                      <a:r>
                        <a:rPr lang="en-GB" sz="2400" dirty="0" err="1"/>
                        <a:t>foːr</a:t>
                      </a:r>
                      <a:r>
                        <a:rPr lang="en-GB" sz="24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9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[ɜː]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  <a:r>
                        <a:rPr lang="en-GB" sz="2400" b="1" u="sng" dirty="0"/>
                        <a:t>u</a:t>
                      </a:r>
                      <a:r>
                        <a:rPr lang="en-GB" sz="2400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[</a:t>
                      </a:r>
                      <a:r>
                        <a:rPr lang="en-GB" sz="2400" dirty="0" err="1"/>
                        <a:t>bɜːn</a:t>
                      </a:r>
                      <a:r>
                        <a:rPr lang="en-GB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[</a:t>
                      </a:r>
                      <a:r>
                        <a:rPr lang="en-GB" sz="2400" dirty="0" err="1"/>
                        <a:t>bʌrn</a:t>
                      </a:r>
                      <a:r>
                        <a:rPr lang="en-GB" sz="24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89149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3603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6. Phonetic Transcription (10)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812" y="729636"/>
            <a:ext cx="11399196" cy="592012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Task: Convert the following passage of phonetic script into regular English orthography, noting that capital letters and punctuation are not used in phonetic transcription.</a:t>
            </a:r>
          </a:p>
          <a:p>
            <a:pPr marL="0" indent="0">
              <a:lnSpc>
                <a:spcPct val="80000"/>
              </a:lnSpc>
              <a:buNone/>
            </a:pPr>
            <a:endParaRPr lang="en-GB" b="1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[</a:t>
            </a:r>
            <a:r>
              <a:rPr lang="en-GB" dirty="0" err="1">
                <a:latin typeface="Calibri" pitchFamily="34" charset="0"/>
              </a:rPr>
              <a:t>bʌt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ðə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riːl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hɒrə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/>
              <a:t>əmʌŋst</a:t>
            </a:r>
            <a:r>
              <a:rPr lang="en-GB" dirty="0"/>
              <a:t> </a:t>
            </a:r>
            <a:r>
              <a:rPr lang="en-GB" dirty="0" err="1"/>
              <a:t>spɑɪdəz</a:t>
            </a:r>
            <a:r>
              <a:rPr lang="en-GB" dirty="0"/>
              <a:t> </a:t>
            </a:r>
            <a:r>
              <a:rPr lang="en-GB" dirty="0" err="1"/>
              <a:t>wəz</a:t>
            </a:r>
            <a:r>
              <a:rPr lang="en-GB" dirty="0"/>
              <a:t> </a:t>
            </a:r>
            <a:r>
              <a:rPr lang="en-GB" dirty="0" err="1"/>
              <a:t>mɔ</a:t>
            </a:r>
            <a:r>
              <a:rPr lang="en-GB" dirty="0"/>
              <a:t>ː </a:t>
            </a:r>
            <a:r>
              <a:rPr lang="en-GB" dirty="0" err="1"/>
              <a:t>lɑɪklɪ</a:t>
            </a:r>
            <a:r>
              <a:rPr lang="en-GB" dirty="0"/>
              <a:t> </a:t>
            </a:r>
            <a:r>
              <a:rPr lang="en-GB" dirty="0" err="1"/>
              <a:t>tə</a:t>
            </a:r>
            <a:r>
              <a:rPr lang="en-GB" dirty="0"/>
              <a:t> b</a:t>
            </a:r>
            <a:r>
              <a:rPr lang="en-GB" dirty="0">
                <a:latin typeface="Calibri" pitchFamily="34" charset="0"/>
              </a:rPr>
              <a:t>iː </a:t>
            </a:r>
            <a:r>
              <a:rPr lang="en-GB" dirty="0" err="1">
                <a:latin typeface="Calibri" pitchFamily="34" charset="0"/>
              </a:rPr>
              <a:t>eŋkɑʊntəd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/>
              <a:t>ɪn</a:t>
            </a:r>
            <a:r>
              <a:rPr lang="en-GB" dirty="0"/>
              <a:t> </a:t>
            </a:r>
            <a:r>
              <a:rPr lang="en-GB" dirty="0" err="1">
                <a:latin typeface="Calibri" pitchFamily="34" charset="0"/>
              </a:rPr>
              <a:t>ðə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lævətr</a:t>
            </a:r>
            <a:r>
              <a:rPr lang="en-GB" dirty="0" err="1"/>
              <a:t>ɪ</a:t>
            </a:r>
            <a:r>
              <a:rPr lang="en-GB" dirty="0"/>
              <a:t> </a:t>
            </a:r>
            <a:r>
              <a:rPr lang="en-GB" dirty="0" err="1"/>
              <a:t>ɪtself</a:t>
            </a:r>
            <a:r>
              <a:rPr lang="en-GB" dirty="0"/>
              <a:t> </a:t>
            </a:r>
            <a:r>
              <a:rPr lang="en-GB" dirty="0" err="1">
                <a:latin typeface="Calibri" pitchFamily="34" charset="0"/>
              </a:rPr>
              <a:t>ð</a:t>
            </a:r>
            <a:r>
              <a:rPr lang="en-GB" dirty="0" err="1"/>
              <a:t>ɪs</a:t>
            </a:r>
            <a:r>
              <a:rPr lang="en-GB" dirty="0"/>
              <a:t> </a:t>
            </a:r>
            <a:r>
              <a:rPr lang="en-GB" dirty="0" err="1"/>
              <a:t>wəz</a:t>
            </a:r>
            <a:r>
              <a:rPr lang="en-GB" dirty="0"/>
              <a:t> </a:t>
            </a:r>
            <a:r>
              <a:rPr lang="en-GB" dirty="0" err="1">
                <a:latin typeface="Calibri" pitchFamily="34" charset="0"/>
              </a:rPr>
              <a:t>ðə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redbæk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ðə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redbæk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/>
              <a:t>ɪz</a:t>
            </a:r>
            <a:r>
              <a:rPr lang="en-GB" dirty="0"/>
              <a:t> </a:t>
            </a:r>
            <a:r>
              <a:rPr lang="en-GB" dirty="0" err="1"/>
              <a:t>meɪnlɪ</a:t>
            </a:r>
            <a:r>
              <a:rPr lang="en-GB" dirty="0"/>
              <a:t> </a:t>
            </a:r>
            <a:r>
              <a:rPr lang="en-GB" dirty="0" err="1"/>
              <a:t>bl</a:t>
            </a:r>
            <a:r>
              <a:rPr lang="en-GB" dirty="0" err="1">
                <a:latin typeface="Calibri" pitchFamily="34" charset="0"/>
              </a:rPr>
              <a:t>æk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w</a:t>
            </a:r>
            <a:r>
              <a:rPr lang="en-GB" dirty="0" err="1"/>
              <a:t>ɪ</a:t>
            </a:r>
            <a:r>
              <a:rPr lang="el-GR" dirty="0"/>
              <a:t>θ</a:t>
            </a:r>
            <a:r>
              <a:rPr lang="en-GB" dirty="0"/>
              <a:t> ə </a:t>
            </a:r>
            <a:r>
              <a:rPr lang="en-GB" dirty="0" err="1"/>
              <a:t>skɑːlət</a:t>
            </a:r>
            <a:r>
              <a:rPr lang="en-GB" dirty="0"/>
              <a:t> </a:t>
            </a:r>
            <a:r>
              <a:rPr lang="en-GB" dirty="0" err="1"/>
              <a:t>strɑɪp</a:t>
            </a:r>
            <a:r>
              <a:rPr lang="en-GB" dirty="0"/>
              <a:t> </a:t>
            </a:r>
            <a:r>
              <a:rPr lang="en-GB" dirty="0" err="1"/>
              <a:t>weə</a:t>
            </a:r>
            <a:r>
              <a:rPr lang="en-GB" dirty="0"/>
              <a:t> </a:t>
            </a:r>
            <a:r>
              <a:rPr lang="en-GB" dirty="0" err="1"/>
              <a:t>ɪts</a:t>
            </a:r>
            <a:r>
              <a:rPr lang="en-GB" dirty="0"/>
              <a:t> </a:t>
            </a:r>
            <a:r>
              <a:rPr lang="en-GB" dirty="0" err="1"/>
              <a:t>spɑɪn</a:t>
            </a:r>
            <a:r>
              <a:rPr lang="en-GB" dirty="0"/>
              <a:t> </a:t>
            </a:r>
            <a:r>
              <a:rPr lang="en-GB" dirty="0" err="1"/>
              <a:t>wʊd</a:t>
            </a:r>
            <a:r>
              <a:rPr lang="en-GB" dirty="0"/>
              <a:t> b</a:t>
            </a:r>
            <a:r>
              <a:rPr lang="en-GB" dirty="0">
                <a:latin typeface="Calibri" pitchFamily="34" charset="0"/>
              </a:rPr>
              <a:t>iː </a:t>
            </a:r>
            <a:r>
              <a:rPr lang="en-GB" dirty="0" err="1"/>
              <a:t>ɪf</a:t>
            </a:r>
            <a:r>
              <a:rPr lang="en-GB" dirty="0"/>
              <a:t> </a:t>
            </a:r>
            <a:r>
              <a:rPr lang="en-GB" dirty="0" err="1"/>
              <a:t>ɪt</a:t>
            </a:r>
            <a:r>
              <a:rPr lang="en-GB" dirty="0"/>
              <a:t> </a:t>
            </a:r>
            <a:r>
              <a:rPr lang="en-GB" dirty="0" err="1"/>
              <a:t>wɜ</a:t>
            </a:r>
            <a:r>
              <a:rPr lang="en-GB" dirty="0"/>
              <a:t>ː ə </a:t>
            </a:r>
            <a:r>
              <a:rPr lang="en-GB" dirty="0" err="1"/>
              <a:t>vɜːtɪbreɪt</a:t>
            </a:r>
            <a:r>
              <a:rPr lang="en-GB" dirty="0"/>
              <a:t>]</a:t>
            </a: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								     </a:t>
            </a:r>
            <a:r>
              <a:rPr lang="en-GB" sz="2000" dirty="0">
                <a:latin typeface="Calibri" pitchFamily="34" charset="0"/>
              </a:rPr>
              <a:t>(Clive James, </a:t>
            </a:r>
            <a:r>
              <a:rPr lang="en-GB" sz="2000" i="1" dirty="0">
                <a:latin typeface="Calibri" pitchFamily="34" charset="0"/>
              </a:rPr>
              <a:t>Unreliable Memoirs</a:t>
            </a:r>
            <a:r>
              <a:rPr lang="en-GB" sz="2000" dirty="0">
                <a:latin typeface="Calibri" pitchFamily="34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i="1" dirty="0">
                <a:latin typeface="Calibri" pitchFamily="34" charset="0"/>
              </a:rPr>
              <a:t>But the real horror amongst spiders was more likely to be encountered in the lavatory. This was the redback. The redback is mainly black with a scarlet stripe where its spine would be if it were a vertebrate.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492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740" y="365861"/>
            <a:ext cx="6063574" cy="939015"/>
          </a:xfrm>
        </p:spPr>
        <p:txBody>
          <a:bodyPr>
            <a:normAutofit/>
          </a:bodyPr>
          <a:lstStyle/>
          <a:p>
            <a:r>
              <a:rPr lang="en-GB" b="1" dirty="0">
                <a:latin typeface="Calibri" pitchFamily="34" charset="0"/>
              </a:rPr>
              <a:t>            Phonology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C8B98-FFAB-4511-AD06-340604D7E7E5}"/>
              </a:ext>
            </a:extLst>
          </p:cNvPr>
          <p:cNvSpPr txBox="1"/>
          <p:nvPr/>
        </p:nvSpPr>
        <p:spPr>
          <a:xfrm>
            <a:off x="3944345" y="6492138"/>
            <a:ext cx="4303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hlinkClick r:id="rId3"/>
              </a:rPr>
              <a:t>http://www.harriescartoons.co.uk/cartoons.html</a:t>
            </a:r>
            <a:r>
              <a:rPr lang="en-GB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FDAB5-A1E1-4C00-9B04-9E9106F5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33" y="1362445"/>
            <a:ext cx="5587934" cy="50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4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5b. Description and Classification of Vowels (9)</a:t>
            </a:r>
          </a:p>
        </p:txBody>
      </p:sp>
      <p:sp>
        <p:nvSpPr>
          <p:cNvPr id="5123" name="Rectangle 3" descr="Image of the Vowel Trapezium for Standard Southern British English)&#10;"/>
          <p:cNvSpPr>
            <a:spLocks noGrp="1" noChangeArrowheads="1"/>
          </p:cNvSpPr>
          <p:nvPr>
            <p:ph type="body" idx="1"/>
          </p:nvPr>
        </p:nvSpPr>
        <p:spPr>
          <a:xfrm>
            <a:off x="476656" y="792835"/>
            <a:ext cx="11021438" cy="599305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The Vowel Trapezium (Standard Southern British English)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GB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3" name="Picture 2" descr="The Vowel Trapezium (Standard Southern British English)&#10;">
            <a:extLst>
              <a:ext uri="{FF2B5EF4-FFF2-40B4-BE49-F238E27FC236}">
                <a16:creationId xmlns:a16="http://schemas.microsoft.com/office/drawing/2014/main" id="{4B6AFB05-3134-4ECA-9D59-1F149CE8C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38901"/>
            <a:ext cx="7100815" cy="52190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630CB5-BAF7-4A5B-99F4-3DC7519B5CDB}"/>
              </a:ext>
            </a:extLst>
          </p:cNvPr>
          <p:cNvSpPr txBox="1"/>
          <p:nvPr/>
        </p:nvSpPr>
        <p:spPr>
          <a:xfrm>
            <a:off x="10068339" y="5815976"/>
            <a:ext cx="2042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Æµ§œš¹ https://commons.wikimedia.org/wiki/File:RP_vowel_chart_(monophthongs).gif</a:t>
            </a:r>
          </a:p>
        </p:txBody>
      </p:sp>
      <p:grpSp>
        <p:nvGrpSpPr>
          <p:cNvPr id="9" name="Group 8" descr="Arrow indicating the part of the tongue involved in vowel formation: front, centre and back.">
            <a:extLst>
              <a:ext uri="{FF2B5EF4-FFF2-40B4-BE49-F238E27FC236}">
                <a16:creationId xmlns:a16="http://schemas.microsoft.com/office/drawing/2014/main" id="{7623928D-9A84-4CBA-BF10-28584E917E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2869577" y="1712245"/>
            <a:ext cx="6413572" cy="142599"/>
            <a:chOff x="1951382" y="1451113"/>
            <a:chExt cx="7262192" cy="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963DD58-A069-4F7F-936A-E40A76B165C2}"/>
                </a:ext>
              </a:extLst>
            </p:cNvPr>
            <p:cNvCxnSpPr/>
            <p:nvPr/>
          </p:nvCxnSpPr>
          <p:spPr>
            <a:xfrm>
              <a:off x="3071191" y="1451113"/>
              <a:ext cx="6142383" cy="0"/>
            </a:xfrm>
            <a:prstGeom prst="straightConnector1">
              <a:avLst/>
            </a:prstGeom>
            <a:ln w="3492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3D8F9FA-E2D3-48E5-A2D7-688DFCF7E7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1382" y="1451113"/>
              <a:ext cx="1119809" cy="0"/>
            </a:xfrm>
            <a:prstGeom prst="straightConnector1">
              <a:avLst/>
            </a:prstGeom>
            <a:ln w="3492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FEF0FD-9F88-415E-9E41-6DFC54DF8F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900905" y="1256370"/>
            <a:ext cx="118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F01FF2-CA43-40CC-BA59-73C1576793A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472216" y="1269259"/>
            <a:ext cx="118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Central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472F6-B1E6-47C5-9E1B-550ABB0FE19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8479252" y="1259321"/>
            <a:ext cx="118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Back</a:t>
            </a:r>
          </a:p>
        </p:txBody>
      </p:sp>
      <p:grpSp>
        <p:nvGrpSpPr>
          <p:cNvPr id="15" name="Group 14" descr="Arrow indicating the height of the tongue in vowel formation: high, mid and low.">
            <a:extLst>
              <a:ext uri="{FF2B5EF4-FFF2-40B4-BE49-F238E27FC236}">
                <a16:creationId xmlns:a16="http://schemas.microsoft.com/office/drawing/2014/main" id="{393D38E2-4C62-48BF-8495-72BCFB782C9F}"/>
              </a:ext>
            </a:extLst>
          </p:cNvPr>
          <p:cNvGrpSpPr/>
          <p:nvPr/>
        </p:nvGrpSpPr>
        <p:grpSpPr>
          <a:xfrm rot="5400000">
            <a:off x="218817" y="4086476"/>
            <a:ext cx="4797045" cy="323947"/>
            <a:chOff x="1951382" y="1451113"/>
            <a:chExt cx="7262192" cy="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C100BFA-BF80-4D0A-A4BB-8F392B0536C7}"/>
                </a:ext>
              </a:extLst>
            </p:cNvPr>
            <p:cNvCxnSpPr/>
            <p:nvPr/>
          </p:nvCxnSpPr>
          <p:spPr>
            <a:xfrm>
              <a:off x="3071191" y="1451113"/>
              <a:ext cx="6142383" cy="0"/>
            </a:xfrm>
            <a:prstGeom prst="straightConnector1">
              <a:avLst/>
            </a:prstGeom>
            <a:ln w="3492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6E5D3C-FDFF-48C5-8AC2-240750D95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1382" y="1451113"/>
              <a:ext cx="1119809" cy="0"/>
            </a:xfrm>
            <a:prstGeom prst="straightConnector1">
              <a:avLst/>
            </a:prstGeom>
            <a:ln w="3492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FCA7E5D-A29C-4690-9419-5636AA523292}"/>
              </a:ext>
            </a:extLst>
          </p:cNvPr>
          <p:cNvSpPr txBox="1"/>
          <p:nvPr/>
        </p:nvSpPr>
        <p:spPr>
          <a:xfrm>
            <a:off x="2043989" y="1807525"/>
            <a:ext cx="83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High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DE0AB6-4AAF-4F2C-9034-52D48AE9F95C}"/>
              </a:ext>
            </a:extLst>
          </p:cNvPr>
          <p:cNvSpPr txBox="1"/>
          <p:nvPr/>
        </p:nvSpPr>
        <p:spPr>
          <a:xfrm>
            <a:off x="1470993" y="3198167"/>
            <a:ext cx="133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Mid-High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EBA7F-0980-4135-A566-E971A3C0FDF7}"/>
              </a:ext>
            </a:extLst>
          </p:cNvPr>
          <p:cNvSpPr txBox="1"/>
          <p:nvPr/>
        </p:nvSpPr>
        <p:spPr>
          <a:xfrm>
            <a:off x="2043989" y="4003299"/>
            <a:ext cx="79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8EC3B-4F96-4AD7-92AB-A00ECB1D0BF6}"/>
              </a:ext>
            </a:extLst>
          </p:cNvPr>
          <p:cNvSpPr txBox="1"/>
          <p:nvPr/>
        </p:nvSpPr>
        <p:spPr>
          <a:xfrm>
            <a:off x="1470993" y="4866848"/>
            <a:ext cx="133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Mid-Low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A204D7-A056-487C-B84E-0F11E0DC1ABE}"/>
              </a:ext>
            </a:extLst>
          </p:cNvPr>
          <p:cNvSpPr txBox="1"/>
          <p:nvPr/>
        </p:nvSpPr>
        <p:spPr>
          <a:xfrm>
            <a:off x="2043989" y="6167896"/>
            <a:ext cx="6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7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4" grpId="0"/>
      <p:bldP spid="18" grpId="0"/>
      <p:bldP spid="20" grpId="0"/>
      <p:bldP spid="23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454"/>
            <a:ext cx="10515600" cy="766091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+mn-lt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5546"/>
            <a:ext cx="10515600" cy="583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Phonology?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Branches of Phonology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Segmental Phonology – sounds: same vs different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Phonological Rules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Connected Speech – coarticulation and its effects</a:t>
            </a:r>
          </a:p>
          <a:p>
            <a:pPr marL="0" indent="0">
              <a:buNone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45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4267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1. What is Phonology?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679" y="908721"/>
            <a:ext cx="10275217" cy="547303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dirty="0">
                <a:solidFill>
                  <a:srgbClr val="0000FF"/>
                </a:solidFill>
                <a:latin typeface="Calibri" pitchFamily="34" charset="0"/>
              </a:rPr>
              <a:t>The Study of the Knowledge of Sounds and their Patterns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b="1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</a:rPr>
              <a:t>Phonology is the study of the systems and patterns of speech sounds in a language.</a:t>
            </a:r>
          </a:p>
          <a:p>
            <a:pPr eaLnBrk="1" hangingPunct="1"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</a:rPr>
              <a:t>It is concerned with the unconscious knowledge that an L1 speaker has of the sound patterns of that language.</a:t>
            </a:r>
          </a:p>
          <a:p>
            <a:pPr eaLnBrk="1" hangingPunct="1"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</a:rPr>
              <a:t>It deals with the rules that determine what sounds are in a language, how they can combine and the changes that can happen when they combine.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4267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2. The two Branches of Phonology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60129EC-BDFD-4141-9679-D9199EDB0936}"/>
              </a:ext>
            </a:extLst>
          </p:cNvPr>
          <p:cNvSpPr/>
          <p:nvPr/>
        </p:nvSpPr>
        <p:spPr>
          <a:xfrm>
            <a:off x="5283200" y="883907"/>
            <a:ext cx="2346036" cy="720725"/>
          </a:xfrm>
          <a:prstGeom prst="flowChartProcess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Phonology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EDDB9D9-5E1D-41F6-B8FC-B61B0E706418}"/>
              </a:ext>
            </a:extLst>
          </p:cNvPr>
          <p:cNvSpPr/>
          <p:nvPr/>
        </p:nvSpPr>
        <p:spPr>
          <a:xfrm>
            <a:off x="1699391" y="2526186"/>
            <a:ext cx="2346036" cy="720725"/>
          </a:xfrm>
          <a:prstGeom prst="flowChartProcess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Segmental Phonology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5C19DEA-E05E-4162-B67B-C2CCB3E3443D}"/>
              </a:ext>
            </a:extLst>
          </p:cNvPr>
          <p:cNvSpPr/>
          <p:nvPr/>
        </p:nvSpPr>
        <p:spPr>
          <a:xfrm>
            <a:off x="8895321" y="2526185"/>
            <a:ext cx="2346036" cy="720725"/>
          </a:xfrm>
          <a:prstGeom prst="flowChartProcess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Suprasegmental Phonology</a:t>
            </a:r>
          </a:p>
        </p:txBody>
      </p:sp>
      <p:grpSp>
        <p:nvGrpSpPr>
          <p:cNvPr id="25" name="Group 24" descr="Arrows pointing to the two branches of phonology: segmental phonology and suprasegmental phonology.">
            <a:extLst>
              <a:ext uri="{FF2B5EF4-FFF2-40B4-BE49-F238E27FC236}">
                <a16:creationId xmlns:a16="http://schemas.microsoft.com/office/drawing/2014/main" id="{4E938AE2-D968-4C2F-88E6-441A1A387925}"/>
              </a:ext>
            </a:extLst>
          </p:cNvPr>
          <p:cNvGrpSpPr/>
          <p:nvPr/>
        </p:nvGrpSpPr>
        <p:grpSpPr>
          <a:xfrm>
            <a:off x="2872409" y="1605063"/>
            <a:ext cx="7195930" cy="909526"/>
            <a:chOff x="2872409" y="2519474"/>
            <a:chExt cx="7195930" cy="90952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0097D66-6BF5-4E4B-A61E-79059763E502}"/>
                </a:ext>
              </a:extLst>
            </p:cNvPr>
            <p:cNvCxnSpPr>
              <a:cxnSpLocks/>
            </p:cNvCxnSpPr>
            <p:nvPr/>
          </p:nvCxnSpPr>
          <p:spPr>
            <a:xfrm>
              <a:off x="6456217" y="2519474"/>
              <a:ext cx="1" cy="19293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C9429F-63A5-407D-A6B3-D37DEF76DD51}"/>
                </a:ext>
              </a:extLst>
            </p:cNvPr>
            <p:cNvGrpSpPr/>
            <p:nvPr/>
          </p:nvGrpSpPr>
          <p:grpSpPr>
            <a:xfrm>
              <a:off x="2872409" y="2695281"/>
              <a:ext cx="7195930" cy="733719"/>
              <a:chOff x="2872409" y="2695281"/>
              <a:chExt cx="7195930" cy="733719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252FE52-EA5D-4C44-BB2B-90A390BF9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2409" y="2712406"/>
                <a:ext cx="719593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3D63778-4439-4B51-A346-2158444FB800}"/>
                  </a:ext>
                </a:extLst>
              </p:cNvPr>
              <p:cNvCxnSpPr/>
              <p:nvPr/>
            </p:nvCxnSpPr>
            <p:spPr>
              <a:xfrm>
                <a:off x="2872409" y="2712406"/>
                <a:ext cx="0" cy="71659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C5A4335-E24F-49D1-8FBB-87AEBE133A00}"/>
                  </a:ext>
                </a:extLst>
              </p:cNvPr>
              <p:cNvCxnSpPr/>
              <p:nvPr/>
            </p:nvCxnSpPr>
            <p:spPr>
              <a:xfrm>
                <a:off x="10068339" y="2695281"/>
                <a:ext cx="0" cy="71659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Flowchart: Process 5" descr="Red box highlighting the focus of the lecture on segmental phonology.">
            <a:extLst>
              <a:ext uri="{FF2B5EF4-FFF2-40B4-BE49-F238E27FC236}">
                <a16:creationId xmlns:a16="http://schemas.microsoft.com/office/drawing/2014/main" id="{486FCFA7-4D05-45DC-8E55-561DFCF7CCEA}"/>
              </a:ext>
            </a:extLst>
          </p:cNvPr>
          <p:cNvSpPr/>
          <p:nvPr/>
        </p:nvSpPr>
        <p:spPr>
          <a:xfrm>
            <a:off x="1449421" y="2363821"/>
            <a:ext cx="2811284" cy="106517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24829-D914-42E1-9DF0-F00AA576CD3E}"/>
              </a:ext>
            </a:extLst>
          </p:cNvPr>
          <p:cNvSpPr txBox="1"/>
          <p:nvPr/>
        </p:nvSpPr>
        <p:spPr>
          <a:xfrm>
            <a:off x="1388941" y="3881336"/>
            <a:ext cx="2966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Examines the function and behaviour of </a:t>
            </a:r>
            <a:r>
              <a:rPr lang="en-GB" sz="2000" b="1" dirty="0"/>
              <a:t>individual sounds (segments) </a:t>
            </a:r>
            <a:r>
              <a:rPr lang="en-GB" sz="2000" dirty="0"/>
              <a:t>in a language.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3F192-FD8B-4633-9A9A-7E68258BC87D}"/>
              </a:ext>
            </a:extLst>
          </p:cNvPr>
          <p:cNvSpPr txBox="1"/>
          <p:nvPr/>
        </p:nvSpPr>
        <p:spPr>
          <a:xfrm>
            <a:off x="8584871" y="3736566"/>
            <a:ext cx="2966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Examines the features of pronunciation that extend over more than one segment: the combination of segments into </a:t>
            </a:r>
            <a:r>
              <a:rPr lang="en-GB" sz="2000" b="1" dirty="0"/>
              <a:t>syllables</a:t>
            </a:r>
            <a:r>
              <a:rPr lang="en-GB" sz="2000" dirty="0"/>
              <a:t>; patterns of </a:t>
            </a:r>
            <a:r>
              <a:rPr lang="en-GB" sz="2000" b="1" dirty="0"/>
              <a:t>stress</a:t>
            </a:r>
            <a:r>
              <a:rPr lang="en-GB" sz="2000" dirty="0"/>
              <a:t>, </a:t>
            </a:r>
            <a:r>
              <a:rPr lang="en-GB" sz="2000" b="1" dirty="0"/>
              <a:t>rhythm</a:t>
            </a:r>
            <a:r>
              <a:rPr lang="en-GB" sz="2000" dirty="0"/>
              <a:t>, </a:t>
            </a:r>
            <a:r>
              <a:rPr lang="en-GB" sz="2000" b="1" dirty="0"/>
              <a:t>tone</a:t>
            </a:r>
            <a:r>
              <a:rPr lang="en-GB" sz="2000" dirty="0"/>
              <a:t> and </a:t>
            </a:r>
            <a:r>
              <a:rPr lang="en-GB" sz="2000" b="1" dirty="0"/>
              <a:t>intonation</a:t>
            </a:r>
            <a:r>
              <a:rPr lang="en-GB" sz="20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355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6" grpId="0" animBg="1"/>
      <p:bldP spid="2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3. Segmental Phonology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060" y="836611"/>
            <a:ext cx="10789879" cy="594927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b="1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If an utterance is divided up into individual sounds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identifying segments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Hence the name segmental phonology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Unlike phonetics, it is not concerned with the exact properties of speech sounds but with: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GB" sz="2800" dirty="0">
                <a:solidFill>
                  <a:srgbClr val="3333FF"/>
                </a:solidFill>
                <a:latin typeface="Calibri" pitchFamily="34" charset="0"/>
                <a:sym typeface="Symbol" panose="05050102010706020507" pitchFamily="18" charset="2"/>
              </a:rPr>
              <a:t> the underlying blueprint of each sound type</a:t>
            </a:r>
          </a:p>
          <a:p>
            <a:pPr lvl="1">
              <a:lnSpc>
                <a:spcPct val="80000"/>
              </a:lnSpc>
            </a:pPr>
            <a:r>
              <a:rPr lang="en-GB" sz="2800" dirty="0">
                <a:solidFill>
                  <a:srgbClr val="3333FF"/>
                </a:solidFill>
                <a:latin typeface="Calibri" pitchFamily="34" charset="0"/>
                <a:sym typeface="Symbol" panose="05050102010706020507" pitchFamily="18" charset="2"/>
              </a:rPr>
              <a:t> how it functions and varies in different physical contexts</a:t>
            </a:r>
            <a:endParaRPr lang="en-GB" sz="2800" dirty="0">
              <a:solidFill>
                <a:srgbClr val="3333FF"/>
              </a:solidFill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173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3. Sounds: same vs different (1)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836611"/>
            <a:ext cx="11108319" cy="594927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latin typeface="Calibri" pitchFamily="34" charset="0"/>
              </a:rPr>
              <a:t>Consider these two words: 1)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em</a:t>
            </a:r>
            <a:r>
              <a:rPr lang="en-GB" dirty="0">
                <a:latin typeface="Calibri" pitchFamily="34" charset="0"/>
              </a:rPr>
              <a:t> &amp; 2) 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ip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dirty="0">
              <a:latin typeface="Calibri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GB" dirty="0">
                <a:latin typeface="Calibri" pitchFamily="34" charset="0"/>
              </a:rPr>
              <a:t>Say the first word with the back of your hand just in front of your mouth.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GB" dirty="0">
                <a:latin typeface="Calibri" pitchFamily="34" charset="0"/>
              </a:rPr>
              <a:t>Do the same for the second word.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GB" dirty="0">
                <a:latin typeface="Calibri" pitchFamily="34" charset="0"/>
              </a:rPr>
              <a:t>Do you perceive any difference in the pronunciation of </a:t>
            </a:r>
            <a:r>
              <a:rPr lang="en-GB" i="1" dirty="0">
                <a:latin typeface="Calibri" pitchFamily="34" charset="0"/>
              </a:rPr>
              <a:t>t</a:t>
            </a:r>
            <a:r>
              <a:rPr lang="en-GB" dirty="0">
                <a:latin typeface="Calibri" pitchFamily="34" charset="0"/>
              </a:rPr>
              <a:t> for the two words?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The 2</a:t>
            </a:r>
            <a:r>
              <a:rPr lang="en-GB" baseline="30000" dirty="0">
                <a:latin typeface="Calibri" pitchFamily="34" charset="0"/>
              </a:rPr>
              <a:t>nd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i="1" dirty="0">
                <a:latin typeface="Calibri" pitchFamily="34" charset="0"/>
              </a:rPr>
              <a:t>t</a:t>
            </a:r>
            <a:r>
              <a:rPr lang="en-GB" dirty="0">
                <a:latin typeface="Calibri" pitchFamily="34" charset="0"/>
              </a:rPr>
              <a:t> is described as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</a:rPr>
              <a:t>aspirated</a:t>
            </a:r>
            <a:r>
              <a:rPr lang="en-GB" dirty="0">
                <a:latin typeface="Calibri" pitchFamily="34" charset="0"/>
              </a:rPr>
              <a:t>, while the 1</a:t>
            </a:r>
            <a:r>
              <a:rPr lang="en-GB" baseline="30000" dirty="0">
                <a:latin typeface="Calibri" pitchFamily="34" charset="0"/>
              </a:rPr>
              <a:t>st</a:t>
            </a:r>
            <a:r>
              <a:rPr lang="en-GB" dirty="0">
                <a:latin typeface="Calibri" pitchFamily="34" charset="0"/>
              </a:rPr>
              <a:t> is a voiceless alveolar stop.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Still use the phonetic symbol for the 2</a:t>
            </a:r>
            <a:r>
              <a:rPr lang="en-GB" baseline="30000" dirty="0">
                <a:latin typeface="Calibri" pitchFamily="34" charset="0"/>
              </a:rPr>
              <a:t>nd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i="1" dirty="0">
                <a:latin typeface="Calibri" pitchFamily="34" charset="0"/>
              </a:rPr>
              <a:t>t</a:t>
            </a:r>
            <a:r>
              <a:rPr lang="en-GB" dirty="0">
                <a:latin typeface="Calibri" pitchFamily="34" charset="0"/>
              </a:rPr>
              <a:t> , but a diacritic mark is added.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These marks have no sound value but provide more pronunciation detail.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The diacritic for aspiration is a superscript </a:t>
            </a:r>
            <a:r>
              <a:rPr lang="en-GB" i="1" dirty="0">
                <a:latin typeface="Calibri" pitchFamily="34" charset="0"/>
              </a:rPr>
              <a:t>h</a:t>
            </a:r>
            <a:r>
              <a:rPr lang="en-GB" dirty="0">
                <a:latin typeface="Calibri" pitchFamily="34" charset="0"/>
              </a:rPr>
              <a:t> added to the right of an aspirated consonant: </a:t>
            </a:r>
            <a:r>
              <a:rPr lang="en-GB" dirty="0" err="1">
                <a:latin typeface="Calibri" pitchFamily="34" charset="0"/>
              </a:rPr>
              <a:t>t</a:t>
            </a:r>
            <a:r>
              <a:rPr lang="en-GB" baseline="30000" dirty="0" err="1">
                <a:latin typeface="Calibri" pitchFamily="34" charset="0"/>
              </a:rPr>
              <a:t>h</a:t>
            </a:r>
            <a:endParaRPr lang="en-GB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3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3. Sounds: same vs different (2)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836611"/>
            <a:ext cx="11108319" cy="594927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Now consider the pronunciation of </a:t>
            </a:r>
            <a:r>
              <a:rPr lang="en-GB" i="1" dirty="0">
                <a:latin typeface="Calibri" pitchFamily="34" charset="0"/>
              </a:rPr>
              <a:t>t in these</a:t>
            </a:r>
            <a:r>
              <a:rPr lang="en-GB" dirty="0">
                <a:latin typeface="Calibri" pitchFamily="34" charset="0"/>
              </a:rPr>
              <a:t> words: 1)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no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 yet</a:t>
            </a:r>
            <a:r>
              <a:rPr lang="en-GB" dirty="0">
                <a:latin typeface="Calibri" pitchFamily="34" charset="0"/>
              </a:rPr>
              <a:t> 2)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las </a:t>
            </a:r>
            <a:r>
              <a:rPr lang="en-GB" dirty="0">
                <a:latin typeface="Calibri" pitchFamily="34" charset="0"/>
              </a:rPr>
              <a:t>3)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no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 now </a:t>
            </a:r>
            <a:r>
              <a:rPr lang="en-GB" dirty="0">
                <a:latin typeface="Calibri" pitchFamily="34" charset="0"/>
              </a:rPr>
              <a:t>4)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eigh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en-GB" dirty="0">
                <a:latin typeface="Calibri" pitchFamily="34" charset="0"/>
              </a:rPr>
              <a:t> 5)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ha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pin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dirty="0">
              <a:latin typeface="Calibri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lphaLcParenR"/>
            </a:pPr>
            <a:r>
              <a:rPr lang="en-GB" dirty="0">
                <a:latin typeface="Calibri" pitchFamily="34" charset="0"/>
              </a:rPr>
              <a:t>Pay attention to the position of your tongue in articulating </a:t>
            </a:r>
            <a:r>
              <a:rPr lang="en-GB" i="1" dirty="0">
                <a:latin typeface="Calibri" pitchFamily="34" charset="0"/>
              </a:rPr>
              <a:t>t</a:t>
            </a:r>
            <a:r>
              <a:rPr lang="en-GB" dirty="0">
                <a:latin typeface="Calibri" pitchFamily="34" charset="0"/>
              </a:rPr>
              <a:t>.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lphaLcParenR"/>
            </a:pPr>
            <a:r>
              <a:rPr lang="en-GB" dirty="0">
                <a:latin typeface="Calibri" pitchFamily="34" charset="0"/>
              </a:rPr>
              <a:t>In each case, compare it with its position for </a:t>
            </a:r>
            <a:r>
              <a:rPr lang="en-GB" i="1" dirty="0">
                <a:latin typeface="Calibri" pitchFamily="34" charset="0"/>
              </a:rPr>
              <a:t>t </a:t>
            </a:r>
            <a:r>
              <a:rPr lang="en-GB" dirty="0">
                <a:latin typeface="Calibri" pitchFamily="34" charset="0"/>
              </a:rPr>
              <a:t>in </a:t>
            </a:r>
            <a:r>
              <a:rPr lang="en-GB" i="1" dirty="0">
                <a:latin typeface="Calibri" pitchFamily="34" charset="0"/>
              </a:rPr>
              <a:t>stem</a:t>
            </a:r>
            <a:r>
              <a:rPr lang="en-GB" dirty="0">
                <a:latin typeface="Calibri" pitchFamily="34" charset="0"/>
              </a:rPr>
              <a:t>.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lphaLcParenR"/>
            </a:pPr>
            <a:r>
              <a:rPr lang="en-GB" dirty="0">
                <a:latin typeface="Calibri" pitchFamily="34" charset="0"/>
              </a:rPr>
              <a:t>For </a:t>
            </a:r>
            <a:r>
              <a:rPr lang="en-GB" i="1" dirty="0">
                <a:latin typeface="Calibri" pitchFamily="34" charset="0"/>
              </a:rPr>
              <a:t>eighth</a:t>
            </a:r>
            <a:r>
              <a:rPr lang="en-GB" dirty="0">
                <a:latin typeface="Calibri" pitchFamily="34" charset="0"/>
              </a:rPr>
              <a:t>, try closing your teeth together as you make the </a:t>
            </a:r>
            <a:r>
              <a:rPr lang="en-GB" i="1" dirty="0">
                <a:latin typeface="Calibri" pitchFamily="34" charset="0"/>
              </a:rPr>
              <a:t>t </a:t>
            </a:r>
            <a:r>
              <a:rPr lang="en-GB" dirty="0">
                <a:latin typeface="Calibri" pitchFamily="34" charset="0"/>
              </a:rPr>
              <a:t>sound.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lphaLcParenR"/>
            </a:pPr>
            <a:endParaRPr lang="en-GB" dirty="0">
              <a:latin typeface="Calibri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Your articulation of </a:t>
            </a:r>
            <a:r>
              <a:rPr lang="en-GB" i="1" dirty="0">
                <a:latin typeface="Calibri" pitchFamily="34" charset="0"/>
              </a:rPr>
              <a:t>t </a:t>
            </a:r>
            <a:r>
              <a:rPr lang="en-GB" dirty="0">
                <a:latin typeface="Calibri" pitchFamily="34" charset="0"/>
              </a:rPr>
              <a:t>should vary for each word.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For (1), your tongue is probably further back towards the hard palate. Here [t] is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</a:rPr>
              <a:t>palatalized</a:t>
            </a:r>
            <a:r>
              <a:rPr lang="en-GB" dirty="0">
                <a:latin typeface="Calibri" pitchFamily="34" charset="0"/>
              </a:rPr>
              <a:t> and symbolized [</a:t>
            </a:r>
            <a:r>
              <a:rPr lang="en-GB" dirty="0" err="1">
                <a:latin typeface="Calibri" pitchFamily="34" charset="0"/>
              </a:rPr>
              <a:t>t</a:t>
            </a:r>
            <a:r>
              <a:rPr lang="en-GB" baseline="30000" dirty="0" err="1">
                <a:latin typeface="Calibri" pitchFamily="34" charset="0"/>
              </a:rPr>
              <a:t>j</a:t>
            </a:r>
            <a:r>
              <a:rPr lang="en-GB" dirty="0">
                <a:latin typeface="Calibri" pitchFamily="34" charset="0"/>
              </a:rPr>
              <a:t>], where the superscript </a:t>
            </a:r>
            <a:r>
              <a:rPr lang="en-GB" i="1" dirty="0">
                <a:latin typeface="Calibri" pitchFamily="34" charset="0"/>
              </a:rPr>
              <a:t>j</a:t>
            </a:r>
            <a:r>
              <a:rPr lang="en-GB" dirty="0">
                <a:latin typeface="Calibri" pitchFamily="34" charset="0"/>
              </a:rPr>
              <a:t> is the diacritic for palatalization.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If you say the </a:t>
            </a:r>
            <a:r>
              <a:rPr lang="en-GB" i="1" dirty="0">
                <a:latin typeface="Calibri" pitchFamily="34" charset="0"/>
              </a:rPr>
              <a:t>not yet </a:t>
            </a:r>
            <a:r>
              <a:rPr lang="en-GB" dirty="0">
                <a:latin typeface="Calibri" pitchFamily="34" charset="0"/>
              </a:rPr>
              <a:t>quickly enough, the sequence [t] [j]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[ʧ]</a:t>
            </a:r>
            <a:endParaRPr lang="en-GB" i="1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50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3. Sounds: same vs different (3)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836611"/>
            <a:ext cx="11108319" cy="594927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 1)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no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 yet</a:t>
            </a:r>
            <a:r>
              <a:rPr lang="en-GB" dirty="0">
                <a:latin typeface="Calibri" pitchFamily="34" charset="0"/>
              </a:rPr>
              <a:t> 2)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las </a:t>
            </a:r>
            <a:r>
              <a:rPr lang="en-GB" dirty="0">
                <a:latin typeface="Calibri" pitchFamily="34" charset="0"/>
              </a:rPr>
              <a:t>3)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no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 now </a:t>
            </a:r>
            <a:r>
              <a:rPr lang="en-GB" dirty="0">
                <a:latin typeface="Calibri" pitchFamily="34" charset="0"/>
              </a:rPr>
              <a:t>4)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eigh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en-GB" dirty="0">
                <a:latin typeface="Calibri" pitchFamily="34" charset="0"/>
              </a:rPr>
              <a:t> 5)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ha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pin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For (2), there are two alveolar consonants in sequence: a voiceless stop [t] and a lateral approximant [l].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Sequences of consonants with the same POA are called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</a:rPr>
              <a:t>homorganic</a:t>
            </a:r>
            <a:r>
              <a:rPr lang="en-GB" dirty="0">
                <a:latin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In releasing the stop, you do not move the whole blade of the tongue; only the sides. The centre remains in contact with the alveolar ridge.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Called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</a:rPr>
              <a:t>lateral release</a:t>
            </a:r>
            <a:r>
              <a:rPr lang="en-GB" dirty="0">
                <a:latin typeface="Calibri" pitchFamily="34" charset="0"/>
              </a:rPr>
              <a:t> and symbolized [</a:t>
            </a:r>
            <a:r>
              <a:rPr lang="en-GB" dirty="0" err="1">
                <a:latin typeface="Calibri" pitchFamily="34" charset="0"/>
              </a:rPr>
              <a:t>t</a:t>
            </a:r>
            <a:r>
              <a:rPr lang="en-GB" baseline="30000" dirty="0" err="1">
                <a:latin typeface="Calibri" pitchFamily="34" charset="0"/>
              </a:rPr>
              <a:t>l</a:t>
            </a:r>
            <a:r>
              <a:rPr lang="en-GB" dirty="0">
                <a:latin typeface="Calibri" pitchFamily="34" charset="0"/>
              </a:rPr>
              <a:t>], where the superscript </a:t>
            </a:r>
            <a:r>
              <a:rPr lang="en-GB" i="1" dirty="0">
                <a:latin typeface="Calibri" pitchFamily="34" charset="0"/>
              </a:rPr>
              <a:t>l</a:t>
            </a:r>
            <a:r>
              <a:rPr lang="en-GB" dirty="0">
                <a:latin typeface="Calibri" pitchFamily="34" charset="0"/>
              </a:rPr>
              <a:t> is the diacritic for this.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15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3. Sounds: same vs different (4)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660" y="836611"/>
            <a:ext cx="11225719" cy="594927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 1)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no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 yet</a:t>
            </a:r>
            <a:r>
              <a:rPr lang="en-GB" dirty="0">
                <a:latin typeface="Calibri" pitchFamily="34" charset="0"/>
              </a:rPr>
              <a:t> 2)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las </a:t>
            </a:r>
            <a:r>
              <a:rPr lang="en-GB" dirty="0">
                <a:latin typeface="Calibri" pitchFamily="34" charset="0"/>
              </a:rPr>
              <a:t>3)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no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 now </a:t>
            </a:r>
            <a:r>
              <a:rPr lang="en-GB" dirty="0">
                <a:latin typeface="Calibri" pitchFamily="34" charset="0"/>
              </a:rPr>
              <a:t>4)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eigh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en-GB" dirty="0">
                <a:latin typeface="Calibri" pitchFamily="34" charset="0"/>
              </a:rPr>
              <a:t> 5)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ha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pin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For (3), there is another homorganic sequence of two alveolar consonants: a voiceless stop [t] and a nasal [n].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In releasing the stop, the tongue remains in contact with the alveolar ridge and the air trapped in the oral cavity is released through the nasal cavity.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The velum is raised for the closure of the oral stop but lowered for release of the homorganic nasal.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Called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</a:rPr>
              <a:t>nasalized release</a:t>
            </a:r>
            <a:r>
              <a:rPr lang="en-GB" dirty="0">
                <a:latin typeface="Calibri" pitchFamily="34" charset="0"/>
              </a:rPr>
              <a:t> and symbolized [</a:t>
            </a:r>
            <a:r>
              <a:rPr lang="en-GB" dirty="0" err="1">
                <a:latin typeface="Calibri" pitchFamily="34" charset="0"/>
              </a:rPr>
              <a:t>t</a:t>
            </a:r>
            <a:r>
              <a:rPr lang="en-GB" baseline="30000" dirty="0" err="1">
                <a:latin typeface="Calibri" pitchFamily="34" charset="0"/>
              </a:rPr>
              <a:t>n</a:t>
            </a:r>
            <a:r>
              <a:rPr lang="en-GB" dirty="0">
                <a:latin typeface="Calibri" pitchFamily="34" charset="0"/>
              </a:rPr>
              <a:t>], where the superscript </a:t>
            </a:r>
            <a:r>
              <a:rPr lang="en-GB" i="1" dirty="0">
                <a:latin typeface="Calibri" pitchFamily="34" charset="0"/>
              </a:rPr>
              <a:t>n</a:t>
            </a:r>
            <a:r>
              <a:rPr lang="en-GB" dirty="0">
                <a:latin typeface="Calibri" pitchFamily="34" charset="0"/>
              </a:rPr>
              <a:t> is the diacritic for this.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3. Sounds: same vs different (5)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660" y="836611"/>
            <a:ext cx="11225719" cy="594927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 1)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no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 yet</a:t>
            </a:r>
            <a:r>
              <a:rPr lang="en-GB" dirty="0">
                <a:latin typeface="Calibri" pitchFamily="34" charset="0"/>
              </a:rPr>
              <a:t> 2)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las </a:t>
            </a:r>
            <a:r>
              <a:rPr lang="en-GB" dirty="0">
                <a:latin typeface="Calibri" pitchFamily="34" charset="0"/>
              </a:rPr>
              <a:t>3)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no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 now </a:t>
            </a:r>
            <a:r>
              <a:rPr lang="en-GB" dirty="0">
                <a:latin typeface="Calibri" pitchFamily="34" charset="0"/>
              </a:rPr>
              <a:t>4)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eigh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en-GB" dirty="0">
                <a:latin typeface="Calibri" pitchFamily="34" charset="0"/>
              </a:rPr>
              <a:t> 5)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ha</a:t>
            </a:r>
            <a:r>
              <a:rPr lang="en-GB" i="1" u="sng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pin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For (4), many speakers have their tongue protruding between their incisors when articulating this </a:t>
            </a:r>
            <a:r>
              <a:rPr lang="en-GB" i="1" dirty="0">
                <a:latin typeface="Calibri" pitchFamily="34" charset="0"/>
              </a:rPr>
              <a:t>t</a:t>
            </a:r>
            <a:r>
              <a:rPr lang="en-GB" dirty="0">
                <a:latin typeface="Calibri" pitchFamily="34" charset="0"/>
              </a:rPr>
              <a:t>. Others put the tip of their tongue on the back of their incisors. 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Called </a:t>
            </a:r>
            <a:r>
              <a:rPr lang="en-GB" b="1" dirty="0" err="1">
                <a:solidFill>
                  <a:srgbClr val="0066FF"/>
                </a:solidFill>
                <a:latin typeface="Calibri" pitchFamily="34" charset="0"/>
              </a:rPr>
              <a:t>dentalization</a:t>
            </a:r>
            <a:r>
              <a:rPr lang="en-GB" dirty="0">
                <a:latin typeface="Calibri" pitchFamily="34" charset="0"/>
              </a:rPr>
              <a:t> and symbolized [ t̪], where the diacritic   ̪ below the t represents a small incisor tooth.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For (5), your tongue may move towards the alveolar ridge and even touch it, but it’s unlikely you will release the stop.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If you analyse your pronunciation carefully, you’ll notice you make and release the bilabial stop [p] in </a:t>
            </a:r>
            <a:r>
              <a:rPr lang="en-GB" i="1" dirty="0">
                <a:latin typeface="Calibri" pitchFamily="34" charset="0"/>
              </a:rPr>
              <a:t>pin </a:t>
            </a:r>
            <a:r>
              <a:rPr lang="en-GB" dirty="0">
                <a:latin typeface="Calibri" pitchFamily="34" charset="0"/>
              </a:rPr>
              <a:t>but do not release the stop at the end of </a:t>
            </a:r>
            <a:r>
              <a:rPr lang="en-GB" i="1" dirty="0">
                <a:latin typeface="Calibri" pitchFamily="34" charset="0"/>
              </a:rPr>
              <a:t>hat</a:t>
            </a:r>
            <a:r>
              <a:rPr lang="en-GB" dirty="0">
                <a:latin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Described as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</a:rPr>
              <a:t>unreleased</a:t>
            </a:r>
            <a:r>
              <a:rPr lang="en-GB" dirty="0">
                <a:latin typeface="Calibri" pitchFamily="34" charset="0"/>
              </a:rPr>
              <a:t> and transcribed as [t˺]. Indicated by the diacritic 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81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3. Sounds: same vs different (6)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660" y="836611"/>
            <a:ext cx="11225719" cy="594927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This demonstrates that there are at least seven ways of pronouncing </a:t>
            </a:r>
            <a:r>
              <a:rPr lang="en-GB" i="1" dirty="0">
                <a:latin typeface="Calibri" pitchFamily="34" charset="0"/>
              </a:rPr>
              <a:t>t.</a:t>
            </a:r>
          </a:p>
          <a:p>
            <a:pPr marL="0" indent="0">
              <a:lnSpc>
                <a:spcPct val="80000"/>
              </a:lnSpc>
              <a:buNone/>
            </a:pPr>
            <a:endParaRPr lang="en-GB" i="1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Expanding phonetic framework allows us to describe the extra details.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b="1" dirty="0">
                <a:latin typeface="Calibri" pitchFamily="34" charset="0"/>
              </a:rPr>
              <a:t>Question: </a:t>
            </a:r>
            <a:r>
              <a:rPr lang="en-GB" dirty="0">
                <a:latin typeface="Calibri" pitchFamily="34" charset="0"/>
              </a:rPr>
              <a:t>What do English speakers use these seven types of </a:t>
            </a:r>
            <a:r>
              <a:rPr lang="en-GB" i="1" dirty="0">
                <a:latin typeface="Calibri" pitchFamily="34" charset="0"/>
              </a:rPr>
              <a:t>t</a:t>
            </a:r>
            <a:r>
              <a:rPr lang="en-GB" dirty="0">
                <a:latin typeface="Calibri" pitchFamily="34" charset="0"/>
              </a:rPr>
              <a:t> for?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b="1" dirty="0">
                <a:latin typeface="Calibri" pitchFamily="34" charset="0"/>
              </a:rPr>
              <a:t>Answer: </a:t>
            </a:r>
            <a:r>
              <a:rPr lang="en-GB" dirty="0">
                <a:latin typeface="Calibri" pitchFamily="34" charset="0"/>
              </a:rPr>
              <a:t>Nothing!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Were you aware of them?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They are all heard as </a:t>
            </a:r>
            <a:r>
              <a:rPr lang="en-GB" i="1" dirty="0">
                <a:latin typeface="Calibri" pitchFamily="34" charset="0"/>
              </a:rPr>
              <a:t>t</a:t>
            </a:r>
            <a:r>
              <a:rPr lang="en-GB" dirty="0">
                <a:latin typeface="Calibri" pitchFamily="34" charset="0"/>
              </a:rPr>
              <a:t>,</a:t>
            </a:r>
            <a:r>
              <a:rPr lang="en-GB" i="1" dirty="0">
                <a:latin typeface="Calibri" pitchFamily="34" charset="0"/>
              </a:rPr>
              <a:t> </a:t>
            </a:r>
            <a:r>
              <a:rPr lang="en-GB" dirty="0">
                <a:latin typeface="Calibri" pitchFamily="34" charset="0"/>
              </a:rPr>
              <a:t>and speakers consider them the same.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None of the ‘extra’ phonetic properties involved in recognizing </a:t>
            </a:r>
            <a:r>
              <a:rPr lang="en-GB" i="1" dirty="0">
                <a:latin typeface="Calibri" pitchFamily="34" charset="0"/>
              </a:rPr>
              <a:t>t</a:t>
            </a:r>
            <a:r>
              <a:rPr lang="en-GB" dirty="0">
                <a:latin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106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5b. Description and Classification of Vowels (10)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6" y="792835"/>
            <a:ext cx="11021438" cy="599305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Vowel Length or Quantity</a:t>
            </a:r>
          </a:p>
          <a:p>
            <a:pPr marL="0" indent="0">
              <a:lnSpc>
                <a:spcPct val="80000"/>
              </a:lnSpc>
              <a:buNone/>
            </a:pPr>
            <a:endParaRPr lang="en-GB" b="1" dirty="0">
              <a:solidFill>
                <a:srgbClr val="0000FF"/>
              </a:solidFill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Vowels in English and other languages can be long or short.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Length is indicated by the triangular colon diacritic ː placed after the vowel sound.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In Standard Southern British English, the following vowels are long: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[</a:t>
            </a:r>
            <a:r>
              <a:rPr lang="en-GB" dirty="0" err="1">
                <a:latin typeface="Calibri" pitchFamily="34" charset="0"/>
              </a:rPr>
              <a:t>i</a:t>
            </a:r>
            <a:r>
              <a:rPr lang="en-GB" dirty="0">
                <a:latin typeface="Calibri" pitchFamily="34" charset="0"/>
              </a:rPr>
              <a:t>ː], [ɜː], [ɑː], [uː] and [ɔː].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GB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3. Sounds: same vs different (7)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836611"/>
            <a:ext cx="11108319" cy="594927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IPA Diacritics Chart</a:t>
            </a:r>
          </a:p>
          <a:p>
            <a:pPr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</p:txBody>
      </p:sp>
      <p:pic>
        <p:nvPicPr>
          <p:cNvPr id="3" name="Picture 2" descr="Image of the diacritics part of the International Phonetic Alphabet chart.">
            <a:extLst>
              <a:ext uri="{FF2B5EF4-FFF2-40B4-BE49-F238E27FC236}">
                <a16:creationId xmlns:a16="http://schemas.microsoft.com/office/drawing/2014/main" id="{4E7A7450-DFB4-4440-BD89-A4071E2B47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15" y="755787"/>
            <a:ext cx="7873564" cy="60512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62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3. Sounds: same vs different (8)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660" y="836611"/>
            <a:ext cx="11225719" cy="594927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latin typeface="Calibri" pitchFamily="34" charset="0"/>
              </a:rPr>
              <a:t>Task: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Consider the word </a:t>
            </a:r>
            <a:r>
              <a:rPr lang="en-GB" i="1" dirty="0">
                <a:latin typeface="Calibri" pitchFamily="34" charset="0"/>
              </a:rPr>
              <a:t>tip</a:t>
            </a:r>
            <a:r>
              <a:rPr lang="en-GB" dirty="0">
                <a:latin typeface="Calibri" pitchFamily="34" charset="0"/>
              </a:rPr>
              <a:t>. Try replacing the initial </a:t>
            </a:r>
            <a:r>
              <a:rPr lang="en-GB" i="1" dirty="0">
                <a:latin typeface="Calibri" pitchFamily="34" charset="0"/>
              </a:rPr>
              <a:t>voiceless alveolar plosive</a:t>
            </a:r>
            <a:r>
              <a:rPr lang="en-GB" dirty="0">
                <a:latin typeface="Calibri" pitchFamily="34" charset="0"/>
              </a:rPr>
              <a:t> with other consonant sounds.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E.g.,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	[p] voiceless bilabial plosive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	[d] voiced alveolar plosive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	[n] voiced alveolar nasal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	[s] voiceless alveolar fricative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	[z] voiced alveolar fricative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	[l] voiced alveolar lateral approximant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	[w] voiced labio-velar approximant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Each time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different word and different meanings</a:t>
            </a: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In contrast, the phonetic varieties of </a:t>
            </a:r>
            <a:r>
              <a:rPr lang="en-GB" i="1" dirty="0">
                <a:latin typeface="Calibri" pitchFamily="34" charset="0"/>
              </a:rPr>
              <a:t>t </a:t>
            </a:r>
            <a:r>
              <a:rPr lang="en-GB" dirty="0">
                <a:latin typeface="Calibri" pitchFamily="34" charset="0"/>
              </a:rPr>
              <a:t>do not create different words.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649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3. Sounds: same vs different (9)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660" y="836611"/>
            <a:ext cx="11225719" cy="594927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Two sets of phonetic properties</a:t>
            </a:r>
          </a:p>
          <a:p>
            <a:pPr marL="0" indent="0">
              <a:lnSpc>
                <a:spcPct val="80000"/>
              </a:lnSpc>
              <a:buNone/>
            </a:pPr>
            <a:endParaRPr lang="en-GB" sz="1000" dirty="0">
              <a:latin typeface="Calibri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</a:rPr>
              <a:t>Phonetic properties such as </a:t>
            </a:r>
            <a:r>
              <a:rPr lang="en-GB" i="1" dirty="0">
                <a:latin typeface="Calibri" pitchFamily="34" charset="0"/>
              </a:rPr>
              <a:t>aspiration</a:t>
            </a:r>
            <a:r>
              <a:rPr lang="en-GB" dirty="0">
                <a:latin typeface="Calibri" pitchFamily="34" charset="0"/>
              </a:rPr>
              <a:t>, </a:t>
            </a:r>
            <a:r>
              <a:rPr lang="en-GB" i="1" dirty="0" err="1">
                <a:latin typeface="Calibri" pitchFamily="34" charset="0"/>
              </a:rPr>
              <a:t>dentalization</a:t>
            </a:r>
            <a:r>
              <a:rPr lang="en-GB" dirty="0">
                <a:latin typeface="Calibri" pitchFamily="34" charset="0"/>
              </a:rPr>
              <a:t> and </a:t>
            </a:r>
            <a:r>
              <a:rPr lang="en-GB" i="1" dirty="0" err="1">
                <a:latin typeface="Calibri" pitchFamily="34" charset="0"/>
              </a:rPr>
              <a:t>palatization</a:t>
            </a:r>
            <a:r>
              <a:rPr lang="en-GB" dirty="0">
                <a:latin typeface="Calibri" pitchFamily="34" charset="0"/>
              </a:rPr>
              <a:t> are not distinctive in English.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GB" sz="2800" dirty="0">
                <a:latin typeface="Calibri" pitchFamily="34" charset="0"/>
              </a:rPr>
              <a:t>They are automatic and beyond the speaker’s control.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 startAt="2"/>
            </a:pPr>
            <a:r>
              <a:rPr lang="en-GB" dirty="0">
                <a:latin typeface="Calibri" pitchFamily="34" charset="0"/>
              </a:rPr>
              <a:t>However, properties such as </a:t>
            </a:r>
            <a:r>
              <a:rPr lang="en-GB" i="1" dirty="0">
                <a:latin typeface="Calibri" pitchFamily="34" charset="0"/>
              </a:rPr>
              <a:t>voiced</a:t>
            </a:r>
            <a:r>
              <a:rPr lang="en-GB" dirty="0">
                <a:latin typeface="Calibri" pitchFamily="34" charset="0"/>
              </a:rPr>
              <a:t>, </a:t>
            </a:r>
            <a:r>
              <a:rPr lang="en-GB" i="1" dirty="0">
                <a:latin typeface="Calibri" pitchFamily="34" charset="0"/>
              </a:rPr>
              <a:t>voiceless</a:t>
            </a:r>
            <a:r>
              <a:rPr lang="en-GB" dirty="0">
                <a:latin typeface="Calibri" pitchFamily="34" charset="0"/>
              </a:rPr>
              <a:t>; </a:t>
            </a:r>
            <a:r>
              <a:rPr lang="en-GB" i="1" dirty="0">
                <a:latin typeface="Calibri" pitchFamily="34" charset="0"/>
              </a:rPr>
              <a:t>bilabial</a:t>
            </a:r>
            <a:r>
              <a:rPr lang="en-GB" dirty="0">
                <a:latin typeface="Calibri" pitchFamily="34" charset="0"/>
              </a:rPr>
              <a:t>, </a:t>
            </a:r>
            <a:r>
              <a:rPr lang="en-GB" i="1" dirty="0">
                <a:latin typeface="Calibri" pitchFamily="34" charset="0"/>
              </a:rPr>
              <a:t>dental</a:t>
            </a:r>
            <a:r>
              <a:rPr lang="en-GB" dirty="0">
                <a:latin typeface="Calibri" pitchFamily="34" charset="0"/>
              </a:rPr>
              <a:t>, </a:t>
            </a:r>
            <a:r>
              <a:rPr lang="en-GB" i="1" dirty="0">
                <a:latin typeface="Calibri" pitchFamily="34" charset="0"/>
              </a:rPr>
              <a:t>alveolar</a:t>
            </a:r>
            <a:r>
              <a:rPr lang="en-GB" dirty="0">
                <a:latin typeface="Calibri" pitchFamily="34" charset="0"/>
              </a:rPr>
              <a:t>; </a:t>
            </a:r>
            <a:r>
              <a:rPr lang="en-GB" i="1" dirty="0">
                <a:latin typeface="Calibri" pitchFamily="34" charset="0"/>
              </a:rPr>
              <a:t>plosive</a:t>
            </a:r>
            <a:r>
              <a:rPr lang="en-GB" dirty="0">
                <a:latin typeface="Calibri" pitchFamily="34" charset="0"/>
              </a:rPr>
              <a:t>, </a:t>
            </a:r>
            <a:r>
              <a:rPr lang="en-GB" i="1" dirty="0">
                <a:latin typeface="Calibri" pitchFamily="34" charset="0"/>
              </a:rPr>
              <a:t>fricative</a:t>
            </a:r>
            <a:r>
              <a:rPr lang="en-GB" dirty="0">
                <a:latin typeface="Calibri" pitchFamily="34" charset="0"/>
              </a:rPr>
              <a:t> and </a:t>
            </a:r>
            <a:r>
              <a:rPr lang="en-GB" i="1" dirty="0">
                <a:latin typeface="Calibri" pitchFamily="34" charset="0"/>
              </a:rPr>
              <a:t>approximant</a:t>
            </a:r>
            <a:r>
              <a:rPr lang="en-GB" dirty="0">
                <a:latin typeface="Calibri" pitchFamily="34" charset="0"/>
              </a:rPr>
              <a:t> are within the control of the speaker.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GB" sz="2800" dirty="0">
                <a:latin typeface="Calibri" pitchFamily="34" charset="0"/>
              </a:rPr>
              <a:t>They are used to distinguish between sounds and words.</a:t>
            </a:r>
          </a:p>
          <a:p>
            <a:pPr marL="0" indent="0">
              <a:lnSpc>
                <a:spcPct val="80000"/>
              </a:lnSpc>
              <a:buNone/>
            </a:pPr>
            <a:endParaRPr lang="en-GB" sz="3200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Set 1 are called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</a:rPr>
              <a:t>non-distinctive</a:t>
            </a:r>
            <a:r>
              <a:rPr lang="en-GB" dirty="0">
                <a:latin typeface="Calibri" pitchFamily="34" charset="0"/>
              </a:rPr>
              <a:t>; Set 2 are called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</a:rPr>
              <a:t>distinctive (information bearing) 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10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3. Sounds: same vs different (10)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660" y="836611"/>
            <a:ext cx="11225719" cy="594927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Phonemes and Allophones</a:t>
            </a:r>
          </a:p>
          <a:p>
            <a:pPr marL="0" indent="0">
              <a:lnSpc>
                <a:spcPct val="80000"/>
              </a:lnSpc>
              <a:buNone/>
            </a:pPr>
            <a:endParaRPr lang="en-GB" sz="1000" dirty="0">
              <a:latin typeface="Calibri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</a:rPr>
              <a:t>The set of sounds that speakers use to distinguish one word from another are called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</a:rPr>
              <a:t>phonemes</a:t>
            </a:r>
            <a:r>
              <a:rPr lang="en-GB" dirty="0">
                <a:latin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GB" sz="2800" dirty="0">
                <a:latin typeface="Calibri" pitchFamily="34" charset="0"/>
              </a:rPr>
              <a:t>Their status is indicated by enclosing them in slanted brackets, e.g., /t/and /d/.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 startAt="2"/>
            </a:pPr>
            <a:r>
              <a:rPr lang="en-GB" dirty="0">
                <a:latin typeface="Calibri" pitchFamily="34" charset="0"/>
              </a:rPr>
              <a:t>Sounds that have one or more non-distinctive properties are called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</a:rPr>
              <a:t>allophones</a:t>
            </a:r>
            <a:r>
              <a:rPr lang="en-GB" dirty="0">
                <a:latin typeface="Calibri" pitchFamily="34" charset="0"/>
              </a:rPr>
              <a:t> from Greek </a:t>
            </a:r>
            <a:r>
              <a:rPr lang="en-GB" i="1" dirty="0" err="1">
                <a:latin typeface="Calibri" pitchFamily="34" charset="0"/>
              </a:rPr>
              <a:t>allos</a:t>
            </a:r>
            <a:r>
              <a:rPr lang="en-GB" i="1" dirty="0">
                <a:latin typeface="Calibri" pitchFamily="34" charset="0"/>
              </a:rPr>
              <a:t> </a:t>
            </a:r>
            <a:r>
              <a:rPr lang="en-GB" dirty="0">
                <a:latin typeface="Calibri" pitchFamily="34" charset="0"/>
              </a:rPr>
              <a:t>= other (variant forms of a phoneme)</a:t>
            </a:r>
            <a:endParaRPr lang="en-GB" sz="3200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GB" sz="2800" dirty="0">
                <a:latin typeface="Calibri" pitchFamily="34" charset="0"/>
              </a:rPr>
              <a:t>These phonetic variants are indicated by enclosing them in square brackets, e.g., [</a:t>
            </a:r>
            <a:r>
              <a:rPr lang="en-GB" sz="2800" dirty="0" err="1">
                <a:latin typeface="Calibri" pitchFamily="34" charset="0"/>
              </a:rPr>
              <a:t>t</a:t>
            </a:r>
            <a:r>
              <a:rPr lang="en-GB" sz="2800" baseline="30000" dirty="0" err="1">
                <a:latin typeface="Calibri" pitchFamily="34" charset="0"/>
              </a:rPr>
              <a:t>h</a:t>
            </a:r>
            <a:r>
              <a:rPr lang="en-GB" sz="2800" dirty="0">
                <a:latin typeface="Calibri" pitchFamily="34" charset="0"/>
              </a:rPr>
              <a:t>] and [d˺].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09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3. Sounds: same vs different (11)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6" y="836611"/>
            <a:ext cx="11332724" cy="594927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Phonemes and Allophones</a:t>
            </a:r>
          </a:p>
          <a:p>
            <a:pPr marL="0" indent="0">
              <a:lnSpc>
                <a:spcPct val="80000"/>
              </a:lnSpc>
              <a:buNone/>
            </a:pPr>
            <a:endParaRPr lang="en-GB" sz="1000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The set of properties that are distinctive are not constant across the world’s languages.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For example, aspiration is non-distinctive in English, but, distinctive in Korean and Thai.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Speakers of these languages hear a difference between [</a:t>
            </a:r>
            <a:r>
              <a:rPr lang="en-GB" dirty="0" err="1">
                <a:latin typeface="Calibri" pitchFamily="34" charset="0"/>
              </a:rPr>
              <a:t>t</a:t>
            </a:r>
            <a:r>
              <a:rPr lang="en-GB" baseline="30000" dirty="0" err="1">
                <a:latin typeface="Calibri" pitchFamily="34" charset="0"/>
              </a:rPr>
              <a:t>h</a:t>
            </a:r>
            <a:r>
              <a:rPr lang="en-GB" dirty="0">
                <a:latin typeface="Calibri" pitchFamily="34" charset="0"/>
              </a:rPr>
              <a:t>] and [t].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In Korean and Thai, voiceless aspirated plosives are phonemes: /</a:t>
            </a:r>
            <a:r>
              <a:rPr lang="en-GB" dirty="0" err="1">
                <a:latin typeface="Calibri" pitchFamily="34" charset="0"/>
              </a:rPr>
              <a:t>p</a:t>
            </a:r>
            <a:r>
              <a:rPr lang="en-GB" baseline="30000" dirty="0" err="1">
                <a:latin typeface="Calibri" pitchFamily="34" charset="0"/>
              </a:rPr>
              <a:t>h</a:t>
            </a:r>
            <a:r>
              <a:rPr lang="en-GB" dirty="0">
                <a:latin typeface="Calibri" pitchFamily="34" charset="0"/>
              </a:rPr>
              <a:t>/, /</a:t>
            </a:r>
            <a:r>
              <a:rPr lang="en-GB" dirty="0" err="1">
                <a:latin typeface="Calibri" pitchFamily="34" charset="0"/>
              </a:rPr>
              <a:t>t</a:t>
            </a:r>
            <a:r>
              <a:rPr lang="en-GB" baseline="30000" dirty="0" err="1">
                <a:latin typeface="Calibri" pitchFamily="34" charset="0"/>
              </a:rPr>
              <a:t>h</a:t>
            </a:r>
            <a:r>
              <a:rPr lang="en-GB" dirty="0">
                <a:latin typeface="Calibri" pitchFamily="34" charset="0"/>
              </a:rPr>
              <a:t>/, /</a:t>
            </a:r>
            <a:r>
              <a:rPr lang="en-GB" dirty="0" err="1">
                <a:latin typeface="Calibri" pitchFamily="34" charset="0"/>
              </a:rPr>
              <a:t>k</a:t>
            </a:r>
            <a:r>
              <a:rPr lang="en-GB" baseline="30000" dirty="0" err="1">
                <a:latin typeface="Calibri" pitchFamily="34" charset="0"/>
              </a:rPr>
              <a:t>h</a:t>
            </a:r>
            <a:r>
              <a:rPr lang="en-GB" dirty="0">
                <a:latin typeface="Calibri" pitchFamily="34" charset="0"/>
              </a:rPr>
              <a:t>/ whereas in English they are allophones.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188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3. Sounds: same vs different (12)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6" y="836611"/>
            <a:ext cx="11332724" cy="594927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Phonemes and Allophones</a:t>
            </a:r>
          </a:p>
          <a:p>
            <a:pPr marL="0" indent="0">
              <a:lnSpc>
                <a:spcPct val="80000"/>
              </a:lnSpc>
              <a:buNone/>
            </a:pPr>
            <a:endParaRPr lang="en-GB" sz="2400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>
                <a:latin typeface="Calibri" pitchFamily="34" charset="0"/>
              </a:rPr>
              <a:t>	  </a:t>
            </a:r>
            <a:r>
              <a:rPr lang="en-GB" b="1" dirty="0">
                <a:latin typeface="Calibri" pitchFamily="34" charset="0"/>
              </a:rPr>
              <a:t>Level</a:t>
            </a:r>
            <a:r>
              <a:rPr lang="en-GB" dirty="0">
                <a:latin typeface="Calibri" pitchFamily="34" charset="0"/>
              </a:rPr>
              <a:t>								          </a:t>
            </a:r>
            <a:r>
              <a:rPr lang="en-GB" b="1" dirty="0">
                <a:latin typeface="Calibri" pitchFamily="34" charset="0"/>
              </a:rPr>
              <a:t>Unit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phonemic (phonological)		       /t/			      phoneme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allophonic (phonetic)     [</a:t>
            </a:r>
            <a:r>
              <a:rPr lang="en-GB" dirty="0" err="1">
                <a:latin typeface="Calibri" pitchFamily="34" charset="0"/>
              </a:rPr>
              <a:t>t</a:t>
            </a:r>
            <a:r>
              <a:rPr lang="en-GB" baseline="30000" dirty="0" err="1">
                <a:latin typeface="Calibri" pitchFamily="34" charset="0"/>
              </a:rPr>
              <a:t>h</a:t>
            </a:r>
            <a:r>
              <a:rPr lang="en-GB" dirty="0">
                <a:latin typeface="Calibri" pitchFamily="34" charset="0"/>
              </a:rPr>
              <a:t>]  [</a:t>
            </a:r>
            <a:r>
              <a:rPr lang="en-GB" dirty="0" err="1">
                <a:latin typeface="Calibri" pitchFamily="34" charset="0"/>
              </a:rPr>
              <a:t>t</a:t>
            </a:r>
            <a:r>
              <a:rPr lang="en-GB" baseline="30000" dirty="0" err="1">
                <a:latin typeface="Calibri" pitchFamily="34" charset="0"/>
              </a:rPr>
              <a:t>j</a:t>
            </a:r>
            <a:r>
              <a:rPr lang="en-GB" dirty="0">
                <a:latin typeface="Calibri" pitchFamily="34" charset="0"/>
              </a:rPr>
              <a:t>]  [</a:t>
            </a:r>
            <a:r>
              <a:rPr lang="en-GB" dirty="0" err="1">
                <a:latin typeface="Calibri" pitchFamily="34" charset="0"/>
              </a:rPr>
              <a:t>t</a:t>
            </a:r>
            <a:r>
              <a:rPr lang="en-GB" baseline="30000" dirty="0" err="1">
                <a:latin typeface="Calibri" pitchFamily="34" charset="0"/>
              </a:rPr>
              <a:t>l</a:t>
            </a:r>
            <a:r>
              <a:rPr lang="en-GB" dirty="0">
                <a:latin typeface="Calibri" pitchFamily="34" charset="0"/>
              </a:rPr>
              <a:t>]  [ t̪]  [</a:t>
            </a:r>
            <a:r>
              <a:rPr lang="en-GB" dirty="0" err="1">
                <a:latin typeface="Calibri" pitchFamily="34" charset="0"/>
              </a:rPr>
              <a:t>t</a:t>
            </a:r>
            <a:r>
              <a:rPr lang="en-GB" baseline="30000" dirty="0" err="1">
                <a:latin typeface="Calibri" pitchFamily="34" charset="0"/>
              </a:rPr>
              <a:t>n</a:t>
            </a:r>
            <a:r>
              <a:rPr lang="en-GB" dirty="0">
                <a:latin typeface="Calibri" pitchFamily="34" charset="0"/>
              </a:rPr>
              <a:t>]  [t˺]                      allophone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</p:txBody>
      </p:sp>
      <p:grpSp>
        <p:nvGrpSpPr>
          <p:cNvPr id="23" name="Group 22" descr="Six lines connecting the phoneme /t/ to its six allophones.">
            <a:extLst>
              <a:ext uri="{FF2B5EF4-FFF2-40B4-BE49-F238E27FC236}">
                <a16:creationId xmlns:a16="http://schemas.microsoft.com/office/drawing/2014/main" id="{0B71B995-CDFA-4482-BB74-D684F63FD46D}"/>
              </a:ext>
            </a:extLst>
          </p:cNvPr>
          <p:cNvGrpSpPr/>
          <p:nvPr/>
        </p:nvGrpSpPr>
        <p:grpSpPr>
          <a:xfrm>
            <a:off x="4302436" y="2560320"/>
            <a:ext cx="2882090" cy="1466391"/>
            <a:chOff x="4302436" y="2560320"/>
            <a:chExt cx="2882090" cy="146639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6F37266-762E-46D0-AF4A-2F1CF418C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2436" y="2560320"/>
              <a:ext cx="1549483" cy="146639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9B92E6-0C93-4AF5-A6F4-EC21299063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7469" y="2560320"/>
              <a:ext cx="394451" cy="146639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26E717-B0B4-4732-9D2C-32D9E2FBB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7120" y="2560320"/>
              <a:ext cx="954800" cy="146639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938115A-3895-4B50-BA37-B2A997F8BD81}"/>
                </a:ext>
              </a:extLst>
            </p:cNvPr>
            <p:cNvCxnSpPr>
              <a:cxnSpLocks/>
            </p:cNvCxnSpPr>
            <p:nvPr/>
          </p:nvCxnSpPr>
          <p:spPr>
            <a:xfrm>
              <a:off x="5850564" y="2560320"/>
              <a:ext cx="168900" cy="146639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3EED16F-DF2C-4DE4-861F-9B00468FBC00}"/>
                </a:ext>
              </a:extLst>
            </p:cNvPr>
            <p:cNvCxnSpPr>
              <a:cxnSpLocks/>
            </p:cNvCxnSpPr>
            <p:nvPr/>
          </p:nvCxnSpPr>
          <p:spPr>
            <a:xfrm>
              <a:off x="5850564" y="2560320"/>
              <a:ext cx="753436" cy="146639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2935B3-7A51-4A82-8FB0-8BF5F7F49F17}"/>
                </a:ext>
              </a:extLst>
            </p:cNvPr>
            <p:cNvCxnSpPr>
              <a:cxnSpLocks/>
            </p:cNvCxnSpPr>
            <p:nvPr/>
          </p:nvCxnSpPr>
          <p:spPr>
            <a:xfrm>
              <a:off x="5850564" y="2560320"/>
              <a:ext cx="1333962" cy="146639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82172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3. Sounds: same vs different (13)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6" y="836611"/>
            <a:ext cx="11332724" cy="594927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Identifying Phonemes</a:t>
            </a:r>
          </a:p>
          <a:p>
            <a:pPr marL="0" indent="0">
              <a:lnSpc>
                <a:spcPct val="80000"/>
              </a:lnSpc>
              <a:buNone/>
            </a:pPr>
            <a:endParaRPr lang="en-GB" sz="1000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The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</a:rPr>
              <a:t>minimal pair test </a:t>
            </a:r>
            <a:r>
              <a:rPr lang="en-GB" dirty="0">
                <a:latin typeface="Calibri" pitchFamily="34" charset="0"/>
              </a:rPr>
              <a:t>is used to determine the phonological importance of a sound.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GB" sz="2800" dirty="0">
                <a:latin typeface="Calibri" pitchFamily="34" charset="0"/>
              </a:rPr>
              <a:t>Involves substituting sounds in a word that differs by only one sound.</a:t>
            </a:r>
          </a:p>
          <a:p>
            <a:pPr lvl="1">
              <a:lnSpc>
                <a:spcPct val="80000"/>
              </a:lnSpc>
            </a:pPr>
            <a:r>
              <a:rPr lang="en-GB" sz="2800" dirty="0">
                <a:latin typeface="Calibri" pitchFamily="34" charset="0"/>
              </a:rPr>
              <a:t>Any two words that differ by only one sound are termed a </a:t>
            </a:r>
            <a:r>
              <a:rPr lang="en-GB" sz="2800" b="1" dirty="0">
                <a:solidFill>
                  <a:srgbClr val="0066FF"/>
                </a:solidFill>
                <a:latin typeface="Calibri" pitchFamily="34" charset="0"/>
              </a:rPr>
              <a:t>minimal</a:t>
            </a:r>
            <a:r>
              <a:rPr lang="en-GB" sz="2800" dirty="0">
                <a:latin typeface="Calibri" pitchFamily="34" charset="0"/>
              </a:rPr>
              <a:t> </a:t>
            </a:r>
            <a:r>
              <a:rPr lang="en-GB" sz="2800" b="1" dirty="0">
                <a:solidFill>
                  <a:srgbClr val="0066FF"/>
                </a:solidFill>
                <a:latin typeface="Calibri" pitchFamily="34" charset="0"/>
              </a:rPr>
              <a:t>pair</a:t>
            </a:r>
            <a:r>
              <a:rPr lang="en-GB" sz="2800" dirty="0">
                <a:latin typeface="Calibri" pitchFamily="34" charset="0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For example, take the word </a:t>
            </a:r>
            <a:r>
              <a:rPr lang="en-GB" i="1" dirty="0">
                <a:latin typeface="Calibri" pitchFamily="34" charset="0"/>
              </a:rPr>
              <a:t>pin, </a:t>
            </a:r>
            <a:r>
              <a:rPr lang="en-GB" dirty="0">
                <a:latin typeface="Calibri" pitchFamily="34" charset="0"/>
              </a:rPr>
              <a:t>/</a:t>
            </a:r>
            <a:r>
              <a:rPr lang="en-GB" dirty="0" err="1">
                <a:latin typeface="Calibri" pitchFamily="34" charset="0"/>
              </a:rPr>
              <a:t>pɪn</a:t>
            </a:r>
            <a:r>
              <a:rPr lang="en-GB" dirty="0">
                <a:latin typeface="Calibri" pitchFamily="34" charset="0"/>
              </a:rPr>
              <a:t>/. Substitute other consonant sounds for /p/. Which ones make an English word?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/b t d k f </a:t>
            </a:r>
            <a:r>
              <a:rPr lang="el-GR" dirty="0">
                <a:latin typeface="Calibri" pitchFamily="34" charset="0"/>
              </a:rPr>
              <a:t>θ</a:t>
            </a:r>
            <a:r>
              <a:rPr lang="en-GB" dirty="0">
                <a:latin typeface="Calibri" pitchFamily="34" charset="0"/>
              </a:rPr>
              <a:t> s ʃ ʧ ʤ w l/ all create other English words: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i="1" dirty="0">
                <a:latin typeface="Calibri" pitchFamily="34" charset="0"/>
              </a:rPr>
              <a:t>bin, tin, din, kin, fin, thin, sin, shin, chin, gin, win </a:t>
            </a:r>
            <a:r>
              <a:rPr lang="en-GB" dirty="0">
                <a:latin typeface="Calibri" pitchFamily="34" charset="0"/>
              </a:rPr>
              <a:t>and</a:t>
            </a:r>
            <a:r>
              <a:rPr lang="en-GB" i="1" dirty="0">
                <a:latin typeface="Calibri" pitchFamily="34" charset="0"/>
              </a:rPr>
              <a:t> Lynn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61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3. Sounds: same vs different (14)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6" y="836611"/>
            <a:ext cx="11332724" cy="594927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Identifying Phonemes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The minimal pair test is based on the notion of minimal contrast.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Sounds that contrast in the same position in a frame, e.g., [_</a:t>
            </a:r>
            <a:r>
              <a:rPr lang="en-GB" dirty="0" err="1">
                <a:latin typeface="Calibri" pitchFamily="34" charset="0"/>
              </a:rPr>
              <a:t>ɪn</a:t>
            </a:r>
            <a:r>
              <a:rPr lang="en-GB" dirty="0">
                <a:latin typeface="Calibri" pitchFamily="34" charset="0"/>
              </a:rPr>
              <a:t>], are said to be in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</a:rPr>
              <a:t>contrastive distribution</a:t>
            </a:r>
            <a:r>
              <a:rPr lang="en-GB" dirty="0">
                <a:latin typeface="Calibri" pitchFamily="34" charset="0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Here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</a:rPr>
              <a:t>distribution</a:t>
            </a:r>
            <a:r>
              <a:rPr lang="en-GB" dirty="0">
                <a:latin typeface="Calibri" pitchFamily="34" charset="0"/>
              </a:rPr>
              <a:t> refers to a ‘position in a sequence’.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The allophones of /t/: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[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</a:t>
            </a:r>
            <a:r>
              <a:rPr kumimoji="0" lang="en-GB" sz="2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h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]  [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</a:t>
            </a:r>
            <a:r>
              <a:rPr kumimoji="0" lang="en-GB" sz="2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j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]  [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</a:t>
            </a:r>
            <a:r>
              <a:rPr kumimoji="0" lang="en-GB" sz="2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]  [ t̪]  [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</a:t>
            </a:r>
            <a:r>
              <a:rPr kumimoji="0" lang="en-GB" sz="2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]  [t˺] occur in mutually exclusive environments, e.g., [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</a:t>
            </a:r>
            <a:r>
              <a:rPr kumimoji="0" lang="en-GB" sz="2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] only before a lateral sound; [ t̪] only before a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denta</a:t>
            </a:r>
            <a:r>
              <a:rPr lang="en-GB" dirty="0">
                <a:solidFill>
                  <a:prstClr val="black"/>
                </a:solidFill>
                <a:latin typeface="Calibri" pitchFamily="34" charset="0"/>
              </a:rPr>
              <a:t>l.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solidFill>
                <a:prstClr val="black"/>
              </a:solidFill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solidFill>
                  <a:prstClr val="black"/>
                </a:solidFill>
                <a:latin typeface="Calibri" pitchFamily="34" charset="0"/>
              </a:rPr>
              <a:t>This means they cannot contrast </a:t>
            </a:r>
            <a:r>
              <a:rPr lang="en-GB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  <a:sym typeface="Symbol" panose="05050102010706020507" pitchFamily="18" charset="2"/>
              </a:rPr>
              <a:t>complementary distribution</a:t>
            </a:r>
            <a:endParaRPr lang="en-GB" b="1" dirty="0">
              <a:solidFill>
                <a:srgbClr val="0066FF"/>
              </a:solidFill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04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4. Phonological Rules (1)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6" y="836611"/>
            <a:ext cx="11332724" cy="594927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Allophonic Rules</a:t>
            </a:r>
          </a:p>
          <a:p>
            <a:pPr marL="0" indent="0">
              <a:lnSpc>
                <a:spcPct val="80000"/>
              </a:lnSpc>
              <a:buNone/>
            </a:pPr>
            <a:endParaRPr lang="en-GB" sz="10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Allophones are the predictable realizations of phonemes.</a:t>
            </a:r>
          </a:p>
          <a:p>
            <a:pPr>
              <a:lnSpc>
                <a:spcPct val="80000"/>
              </a:lnSpc>
            </a:pPr>
            <a:r>
              <a:rPr lang="en-GB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Therefore, their occurrence can be expressed as a rule.</a:t>
            </a:r>
          </a:p>
          <a:p>
            <a:pPr>
              <a:lnSpc>
                <a:spcPct val="80000"/>
              </a:lnSpc>
            </a:pPr>
            <a:r>
              <a:rPr lang="en-GB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Rules that link an abstract phoneme to its allophonic realizations are called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  <a:sym typeface="Symbol" panose="05050102010706020507" pitchFamily="18" charset="2"/>
              </a:rPr>
              <a:t>allophonic rules</a:t>
            </a:r>
            <a:r>
              <a:rPr lang="en-GB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:</a:t>
            </a:r>
          </a:p>
          <a:p>
            <a:pPr marL="1828800" lvl="4" indent="0">
              <a:lnSpc>
                <a:spcPct val="80000"/>
              </a:lnSpc>
              <a:buNone/>
            </a:pPr>
            <a:endParaRPr lang="en-GB" dirty="0">
              <a:solidFill>
                <a:prstClr val="black"/>
              </a:solidFill>
              <a:latin typeface="Calibri" pitchFamily="34" charset="0"/>
              <a:sym typeface="Symbol" panose="05050102010706020507" pitchFamily="18" charset="2"/>
            </a:endParaRPr>
          </a:p>
          <a:p>
            <a:pPr marL="1828800" lvl="4" indent="0">
              <a:lnSpc>
                <a:spcPct val="80000"/>
              </a:lnSpc>
              <a:buNone/>
            </a:pPr>
            <a:endParaRPr lang="en-GB" dirty="0">
              <a:solidFill>
                <a:prstClr val="black"/>
              </a:solidFill>
              <a:latin typeface="Calibri" pitchFamily="34" charset="0"/>
              <a:sym typeface="Symbol" panose="05050102010706020507" pitchFamily="18" charset="2"/>
            </a:endParaRPr>
          </a:p>
          <a:p>
            <a:pPr marL="1828800" lvl="4" indent="0">
              <a:lnSpc>
                <a:spcPct val="80000"/>
              </a:lnSpc>
              <a:buNone/>
            </a:pPr>
            <a:endParaRPr lang="en-GB" dirty="0">
              <a:solidFill>
                <a:prstClr val="black"/>
              </a:solidFill>
              <a:latin typeface="Calibri" pitchFamily="34" charset="0"/>
              <a:sym typeface="Symbol" panose="05050102010706020507" pitchFamily="18" charset="2"/>
            </a:endParaRPr>
          </a:p>
          <a:p>
            <a:pPr marL="1828800" lvl="4" indent="0">
              <a:lnSpc>
                <a:spcPct val="80000"/>
              </a:lnSpc>
              <a:buNone/>
            </a:pPr>
            <a:endParaRPr lang="en-GB" dirty="0">
              <a:solidFill>
                <a:prstClr val="black"/>
              </a:solidFill>
              <a:latin typeface="Calibri" pitchFamily="34" charset="0"/>
              <a:sym typeface="Symbol" panose="05050102010706020507" pitchFamily="18" charset="2"/>
            </a:endParaRPr>
          </a:p>
          <a:p>
            <a:pPr marL="1828800" lvl="4" indent="0">
              <a:lnSpc>
                <a:spcPct val="80000"/>
              </a:lnSpc>
              <a:buNone/>
            </a:pPr>
            <a:endParaRPr lang="en-GB" dirty="0">
              <a:solidFill>
                <a:prstClr val="black"/>
              </a:solidFill>
              <a:latin typeface="Calibri" pitchFamily="34" charset="0"/>
              <a:sym typeface="Symbol" panose="05050102010706020507" pitchFamily="18" charset="2"/>
            </a:endParaRPr>
          </a:p>
          <a:p>
            <a:pPr marL="1828800" lvl="4" indent="0">
              <a:lnSpc>
                <a:spcPct val="80000"/>
              </a:lnSpc>
              <a:buNone/>
            </a:pPr>
            <a:endParaRPr lang="en-GB" dirty="0">
              <a:solidFill>
                <a:prstClr val="black"/>
              </a:solidFill>
              <a:latin typeface="Calibri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					</a:t>
            </a:r>
            <a:r>
              <a:rPr lang="en-GB" sz="2400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                   (Context)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For example:  /t/              [</a:t>
            </a:r>
            <a:r>
              <a:rPr lang="en-GB" dirty="0" err="1">
                <a:latin typeface="Calibri" pitchFamily="34" charset="0"/>
              </a:rPr>
              <a:t>t</a:t>
            </a:r>
            <a:r>
              <a:rPr lang="en-GB" baseline="30000" dirty="0" err="1">
                <a:latin typeface="Calibri" pitchFamily="34" charset="0"/>
              </a:rPr>
              <a:t>j</a:t>
            </a:r>
            <a:r>
              <a:rPr lang="en-GB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]               /         ____ j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	</a:t>
            </a:r>
            <a:r>
              <a:rPr lang="en-GB" sz="2400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             (Input)              (Output)                  (Conditioning factor)</a:t>
            </a:r>
          </a:p>
          <a:p>
            <a:pPr>
              <a:lnSpc>
                <a:spcPct val="80000"/>
              </a:lnSpc>
            </a:pPr>
            <a:endParaRPr lang="en-GB" sz="1000" b="1" dirty="0">
              <a:solidFill>
                <a:prstClr val="black"/>
              </a:solidFill>
              <a:latin typeface="Calibri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053E85-BAF1-41CF-AB0B-2775B3E6FA0B}"/>
              </a:ext>
            </a:extLst>
          </p:cNvPr>
          <p:cNvGraphicFramePr>
            <a:graphicFrameLocks noGrp="1"/>
          </p:cNvGraphicFramePr>
          <p:nvPr/>
        </p:nvGraphicFramePr>
        <p:xfrm>
          <a:off x="476656" y="3268313"/>
          <a:ext cx="9931940" cy="1371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511626">
                  <a:extLst>
                    <a:ext uri="{9D8B030D-6E8A-4147-A177-3AD203B41FA5}">
                      <a16:colId xmlns:a16="http://schemas.microsoft.com/office/drawing/2014/main" val="3195535322"/>
                    </a:ext>
                  </a:extLst>
                </a:gridCol>
                <a:gridCol w="2599754">
                  <a:extLst>
                    <a:ext uri="{9D8B030D-6E8A-4147-A177-3AD203B41FA5}">
                      <a16:colId xmlns:a16="http://schemas.microsoft.com/office/drawing/2014/main" val="1418961088"/>
                    </a:ext>
                  </a:extLst>
                </a:gridCol>
                <a:gridCol w="4820560">
                  <a:extLst>
                    <a:ext uri="{9D8B030D-6E8A-4147-A177-3AD203B41FA5}">
                      <a16:colId xmlns:a16="http://schemas.microsoft.com/office/drawing/2014/main" val="3484721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0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Phonemic Form </a:t>
                      </a:r>
                      <a:r>
                        <a:rPr lang="en-GB" sz="2400" dirty="0">
                          <a:sym typeface="Symbol" panose="05050102010706020507" pitchFamily="18" charset="2"/>
                        </a:rPr>
                        <a:t>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Acted on by </a:t>
                      </a:r>
                      <a:r>
                        <a:rPr lang="en-GB" sz="2400" dirty="0">
                          <a:sym typeface="Symbol" panose="05050102010706020507" pitchFamily="18" charset="2"/>
                        </a:rPr>
                        <a:t>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Phonetic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(Abstract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Allophonic Rule(s)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(What speakers produce)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4198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164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4. Phonological Rules (2)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6" y="836611"/>
            <a:ext cx="11332724" cy="594927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Allophonic Rules</a:t>
            </a:r>
          </a:p>
          <a:p>
            <a:pPr marL="0" indent="0">
              <a:lnSpc>
                <a:spcPct val="80000"/>
              </a:lnSpc>
              <a:buNone/>
            </a:pPr>
            <a:endParaRPr lang="en-GB" sz="1000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			</a:t>
            </a:r>
            <a:r>
              <a:rPr lang="en-GB" sz="2400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                      (Context)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  /t/              [</a:t>
            </a:r>
            <a:r>
              <a:rPr lang="en-GB" dirty="0" err="1">
                <a:latin typeface="Calibri" pitchFamily="34" charset="0"/>
              </a:rPr>
              <a:t>t</a:t>
            </a:r>
            <a:r>
              <a:rPr lang="en-GB" baseline="30000" dirty="0" err="1">
                <a:latin typeface="Calibri" pitchFamily="34" charset="0"/>
              </a:rPr>
              <a:t>j</a:t>
            </a:r>
            <a:r>
              <a:rPr lang="en-GB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]            /         ____ j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>
                <a:solidFill>
                  <a:prstClr val="black"/>
                </a:solidFill>
                <a:latin typeface="Calibri" pitchFamily="34" charset="0"/>
                <a:sym typeface="Symbol" panose="05050102010706020507" pitchFamily="18" charset="2"/>
              </a:rPr>
              <a:t>(Input)              (Output)                    (Conditioning factor)</a:t>
            </a:r>
          </a:p>
          <a:p>
            <a:pPr>
              <a:lnSpc>
                <a:spcPct val="80000"/>
              </a:lnSpc>
            </a:pPr>
            <a:endParaRPr lang="en-GB" sz="1000" b="1" dirty="0">
              <a:solidFill>
                <a:prstClr val="black"/>
              </a:solidFill>
              <a:latin typeface="Calibri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This rule tells us, “the phoneme /t/ is realized as its palatized allophone when it occurs before a palatal approximant, j”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40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5b. Description and Classification of Vowels (11)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6" y="753923"/>
            <a:ext cx="11021438" cy="610407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English Vowel Sounds (SSBE) with Examples of Common Spellings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GB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2" name="Picture 1" descr="Image showing the 12 monophthong sounds of Standard Southern British English.">
            <a:extLst>
              <a:ext uri="{FF2B5EF4-FFF2-40B4-BE49-F238E27FC236}">
                <a16:creationId xmlns:a16="http://schemas.microsoft.com/office/drawing/2014/main" id="{2054A187-723C-4DBB-A357-D6E13307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98" y="1194012"/>
            <a:ext cx="7444168" cy="529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E32F80-7EC9-47CD-B5D7-04E1EC857241}"/>
              </a:ext>
            </a:extLst>
          </p:cNvPr>
          <p:cNvSpPr txBox="1"/>
          <p:nvPr/>
        </p:nvSpPr>
        <p:spPr>
          <a:xfrm>
            <a:off x="2461098" y="6551818"/>
            <a:ext cx="783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Adapted from: https://albaenglish.co.uk/blog/improve-english-pronunciation-phonemic-chart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7223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4. Phonological Rules (3)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6" y="836611"/>
            <a:ext cx="11332724" cy="594927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Allophonic Rules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More generally, the process part of the rule is expressed:    /X/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[Y] /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“Phoneme X is realized as allophone Y”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For the context part of the rule, there are three basic possibilities: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</a:rPr>
              <a:t>Conditioning factor follows input phoneme:  			/____F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</a:rPr>
              <a:t>Conditioning factor precedes input phoneme:  			/ F____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GB" dirty="0">
                <a:latin typeface="Calibri" pitchFamily="34" charset="0"/>
              </a:rPr>
              <a:t>Input phoneme occurs between two conditioning factors:	/ F</a:t>
            </a:r>
            <a:r>
              <a:rPr lang="en-GB" baseline="-25000" dirty="0">
                <a:latin typeface="Calibri" pitchFamily="34" charset="0"/>
              </a:rPr>
              <a:t>1 </a:t>
            </a:r>
            <a:r>
              <a:rPr lang="en-GB" dirty="0">
                <a:latin typeface="Calibri" pitchFamily="34" charset="0"/>
              </a:rPr>
              <a:t>____F</a:t>
            </a:r>
            <a:r>
              <a:rPr lang="en-GB" baseline="-25000" dirty="0">
                <a:latin typeface="Calibri" pitchFamily="34" charset="0"/>
              </a:rPr>
              <a:t>2</a:t>
            </a: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13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(1)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GB" altLang="en-US" b="1" dirty="0">
                <a:solidFill>
                  <a:srgbClr val="0066FF"/>
                </a:solidFill>
                <a:latin typeface="Calibri" panose="020F0502020204030204" pitchFamily="34" charset="0"/>
              </a:rPr>
              <a:t>Co-articulation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 is the way individual sounds are joined together smoothly into utterances.</a:t>
            </a:r>
          </a:p>
          <a:p>
            <a:pPr lvl="0">
              <a:spcBef>
                <a:spcPct val="0"/>
              </a:spcBef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>
              <a:spcBef>
                <a:spcPct val="0"/>
              </a:spcBef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We write the pronunciation of ‘happy’ as /</a:t>
            </a:r>
            <a:r>
              <a:rPr lang="en-GB" altLang="en-US" dirty="0" err="1">
                <a:solidFill>
                  <a:prstClr val="black"/>
                </a:solidFill>
                <a:latin typeface="Calibri" panose="020F0502020204030204" pitchFamily="34" charset="0"/>
              </a:rPr>
              <a:t>hæpi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/</a:t>
            </a:r>
          </a:p>
          <a:p>
            <a:pPr lvl="0">
              <a:spcBef>
                <a:spcPct val="0"/>
              </a:spcBef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>
              <a:spcBef>
                <a:spcPct val="0"/>
              </a:spcBef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NOT /h/ /æ/ /p/ /</a:t>
            </a:r>
            <a:r>
              <a:rPr lang="en-GB" altLang="en-US" dirty="0" err="1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/</a:t>
            </a:r>
          </a:p>
          <a:p>
            <a:pPr marL="0" lvl="0" indent="0">
              <a:spcBef>
                <a:spcPct val="0"/>
              </a:spcBef>
              <a:buNone/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>
              <a:spcBef>
                <a:spcPct val="0"/>
              </a:spcBef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</p:txBody>
      </p:sp>
      <p:pic>
        <p:nvPicPr>
          <p:cNvPr id="3" name="Picture 2" descr="A picture of a chain as an analogy for the linking of sounds in connected speech.">
            <a:extLst>
              <a:ext uri="{FF2B5EF4-FFF2-40B4-BE49-F238E27FC236}">
                <a16:creationId xmlns:a16="http://schemas.microsoft.com/office/drawing/2014/main" id="{9C844BB4-D55E-4E1C-B5BE-F36D6682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4088">
            <a:off x="4766339" y="1707459"/>
            <a:ext cx="3309047" cy="4691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2535C-09DF-463D-BD6E-C928EE5BAA80}"/>
              </a:ext>
            </a:extLst>
          </p:cNvPr>
          <p:cNvSpPr txBox="1"/>
          <p:nvPr/>
        </p:nvSpPr>
        <p:spPr>
          <a:xfrm>
            <a:off x="9177723" y="610527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Chain</a:t>
            </a:r>
          </a:p>
          <a:p>
            <a:r>
              <a:rPr lang="en-GB" sz="1200" dirty="0"/>
              <a:t>public domain image, </a:t>
            </a:r>
            <a:r>
              <a:rPr lang="en-GB" sz="1200" dirty="0">
                <a:hlinkClick r:id="rId4"/>
              </a:rPr>
              <a:t>https://openclipart.org/artist/oksmith</a:t>
            </a:r>
            <a:r>
              <a:rPr lang="en-GB" sz="12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24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(2)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>
              <a:spcBef>
                <a:spcPct val="0"/>
              </a:spcBef>
              <a:buNone/>
              <a:defRPr/>
            </a:pPr>
            <a:r>
              <a:rPr lang="en-GB" altLang="en-US" dirty="0"/>
              <a:t>Sounds </a:t>
            </a:r>
            <a:r>
              <a:rPr lang="en-GB" altLang="en-US" i="1" dirty="0"/>
              <a:t>may</a:t>
            </a:r>
            <a:r>
              <a:rPr lang="en-GB" altLang="en-US" dirty="0"/>
              <a:t> change when they are pronounced in combination.</a:t>
            </a:r>
          </a:p>
          <a:p>
            <a:pPr>
              <a:spcBef>
                <a:spcPct val="0"/>
              </a:spcBef>
              <a:buNone/>
              <a:defRPr/>
            </a:pPr>
            <a:endParaRPr lang="en-GB" altLang="en-US" dirty="0"/>
          </a:p>
          <a:p>
            <a:pPr>
              <a:spcBef>
                <a:spcPct val="0"/>
              </a:spcBef>
              <a:buNone/>
              <a:defRPr/>
            </a:pPr>
            <a:r>
              <a:rPr lang="en-GB" altLang="en-US" dirty="0"/>
              <a:t>For example: what happens to the vowel sound </a:t>
            </a:r>
            <a:r>
              <a:rPr lang="en-GB" altLang="en-US" dirty="0">
                <a:solidFill>
                  <a:srgbClr val="FF0000"/>
                </a:solidFill>
              </a:rPr>
              <a:t>/u:/ </a:t>
            </a:r>
            <a:r>
              <a:rPr lang="en-GB" altLang="en-US" dirty="0"/>
              <a:t>in the words below?</a:t>
            </a:r>
          </a:p>
          <a:p>
            <a:pPr marL="0" lvl="0" indent="0">
              <a:spcBef>
                <a:spcPct val="0"/>
              </a:spcBef>
              <a:buNone/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>
              <a:spcBef>
                <a:spcPct val="0"/>
              </a:spcBef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21569-C39F-47B7-AF73-3BAF7593A87D}"/>
              </a:ext>
            </a:extLst>
          </p:cNvPr>
          <p:cNvSpPr txBox="1"/>
          <p:nvPr/>
        </p:nvSpPr>
        <p:spPr>
          <a:xfrm>
            <a:off x="701060" y="3167390"/>
            <a:ext cx="12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3333FF"/>
                </a:solidFill>
              </a:rPr>
              <a:t>goose</a:t>
            </a:r>
          </a:p>
        </p:txBody>
      </p:sp>
      <p:pic>
        <p:nvPicPr>
          <p:cNvPr id="5" name="Picture 4" descr="A picture of a goose.">
            <a:extLst>
              <a:ext uri="{FF2B5EF4-FFF2-40B4-BE49-F238E27FC236}">
                <a16:creationId xmlns:a16="http://schemas.microsoft.com/office/drawing/2014/main" id="{7B1D0329-BDB4-4E6A-B6C1-CC137E507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09" y="2277391"/>
            <a:ext cx="3134492" cy="4143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EA814-FF30-4CAE-A34A-277482CEFCAC}"/>
              </a:ext>
            </a:extLst>
          </p:cNvPr>
          <p:cNvSpPr txBox="1"/>
          <p:nvPr/>
        </p:nvSpPr>
        <p:spPr>
          <a:xfrm>
            <a:off x="2004231" y="6508891"/>
            <a:ext cx="425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https://commons.wikimedia.org/wiki/File:Domestic_Goose.jpg</a:t>
            </a:r>
          </a:p>
        </p:txBody>
      </p:sp>
      <p:pic>
        <p:nvPicPr>
          <p:cNvPr id="8" name="Picture 7" descr="A picture of a person choosing an apple.">
            <a:extLst>
              <a:ext uri="{FF2B5EF4-FFF2-40B4-BE49-F238E27FC236}">
                <a16:creationId xmlns:a16="http://schemas.microsoft.com/office/drawing/2014/main" id="{8B09135B-8F11-4DE8-B54F-38DE3D0BD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4458"/>
            <a:ext cx="5593016" cy="3150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2535C-09DF-463D-BD6E-C928EE5BAA80}"/>
              </a:ext>
            </a:extLst>
          </p:cNvPr>
          <p:cNvSpPr txBox="1"/>
          <p:nvPr/>
        </p:nvSpPr>
        <p:spPr>
          <a:xfrm>
            <a:off x="8210145" y="5510506"/>
            <a:ext cx="1249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FF"/>
                </a:solidFill>
              </a:rPr>
              <a:t>choose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6626A-94DB-4C61-B909-6C5C0F9A656C}"/>
              </a:ext>
            </a:extLst>
          </p:cNvPr>
          <p:cNvSpPr txBox="1"/>
          <p:nvPr/>
        </p:nvSpPr>
        <p:spPr>
          <a:xfrm>
            <a:off x="5969928" y="5941913"/>
            <a:ext cx="6222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Such </a:t>
            </a:r>
            <a:r>
              <a:rPr lang="en-GB" altLang="en-US" sz="2800" dirty="0"/>
              <a:t>changes are known as </a:t>
            </a:r>
            <a:r>
              <a:rPr lang="en-GB" altLang="en-US" sz="2800" b="1" dirty="0">
                <a:solidFill>
                  <a:srgbClr val="0066FF"/>
                </a:solidFill>
              </a:rPr>
              <a:t>assimilation</a:t>
            </a:r>
            <a:r>
              <a:rPr lang="en-GB" altLang="en-US" sz="2800" dirty="0"/>
              <a:t>.</a:t>
            </a:r>
            <a:endParaRPr lang="en-GB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31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4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(3)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0066FF"/>
                </a:solidFill>
                <a:latin typeface="Calibri" panose="020F0502020204030204" pitchFamily="34" charset="0"/>
              </a:rPr>
              <a:t>Assimilation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 is the process where one segment becomes more like (or identical to) another segment, or two segments become more like each other.</a:t>
            </a:r>
          </a:p>
          <a:p>
            <a:pPr marL="0" lvl="0" indent="0">
              <a:spcBef>
                <a:spcPct val="0"/>
              </a:spcBef>
              <a:buNone/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Consider </a:t>
            </a:r>
            <a:r>
              <a:rPr lang="en-GB" altLang="en-US" i="1" dirty="0">
                <a:solidFill>
                  <a:prstClr val="black"/>
                </a:solidFill>
                <a:latin typeface="Calibri" panose="020F0502020204030204" pitchFamily="34" charset="0"/>
              </a:rPr>
              <a:t>happen 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and </a:t>
            </a:r>
            <a:r>
              <a:rPr lang="en-GB" altLang="en-US" i="1" dirty="0">
                <a:solidFill>
                  <a:prstClr val="black"/>
                </a:solidFill>
                <a:latin typeface="Calibri" panose="020F0502020204030204" pitchFamily="34" charset="0"/>
              </a:rPr>
              <a:t>input</a:t>
            </a:r>
          </a:p>
          <a:p>
            <a:pPr marL="0" lvl="0" indent="0">
              <a:spcBef>
                <a:spcPct val="0"/>
              </a:spcBef>
              <a:buNone/>
            </a:pPr>
            <a:endParaRPr lang="en-GB" altLang="en-US" i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Careful pronunciation 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 [</a:t>
            </a:r>
            <a:r>
              <a:rPr lang="en-GB" altLang="en-US" dirty="0" err="1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hæpən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]	[</a:t>
            </a:r>
            <a:r>
              <a:rPr lang="en-GB" altLang="en-US" dirty="0" err="1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ɪnpʊt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]</a:t>
            </a:r>
          </a:p>
          <a:p>
            <a:pPr marL="0" lvl="0" indent="0">
              <a:spcBef>
                <a:spcPct val="0"/>
              </a:spcBef>
              <a:buNone/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More natural  [</a:t>
            </a:r>
            <a:r>
              <a:rPr lang="en-GB" altLang="en-US" dirty="0" err="1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hæpm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]	[</a:t>
            </a:r>
            <a:r>
              <a:rPr lang="en-GB" altLang="en-US" dirty="0" err="1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ɪmpʊt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]</a:t>
            </a:r>
          </a:p>
          <a:p>
            <a:pPr marL="0" lvl="0" indent="0">
              <a:spcBef>
                <a:spcPct val="0"/>
              </a:spcBef>
              <a:buNone/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>
              <a:spcBef>
                <a:spcPct val="0"/>
              </a:spcBef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The alveolar nasal /n/ becomes more like the bilabial stop /p/ by becoming a bilabial nasal /m/</a:t>
            </a:r>
          </a:p>
          <a:p>
            <a:pPr marL="0" lvl="0" indent="0">
              <a:spcBef>
                <a:spcPct val="0"/>
              </a:spcBef>
              <a:buNone/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The bilabial stop (</a:t>
            </a:r>
            <a:r>
              <a:rPr lang="en-GB" altLang="en-US" b="1" dirty="0">
                <a:solidFill>
                  <a:srgbClr val="0066FF"/>
                </a:solidFill>
                <a:latin typeface="Calibri" panose="020F0502020204030204" pitchFamily="34" charset="0"/>
              </a:rPr>
              <a:t>source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) triggers the assimilation, and the bilabial nasal (</a:t>
            </a:r>
            <a:r>
              <a:rPr lang="en-GB" altLang="en-US" b="1" dirty="0">
                <a:solidFill>
                  <a:srgbClr val="0066FF"/>
                </a:solidFill>
                <a:latin typeface="Calibri" panose="020F0502020204030204" pitchFamily="34" charset="0"/>
              </a:rPr>
              <a:t>target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) is the segment that changes.</a:t>
            </a:r>
          </a:p>
          <a:p>
            <a:pPr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27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(4)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The relative positions of the source and target lead to different directions of assimilation:</a:t>
            </a:r>
          </a:p>
          <a:p>
            <a:pPr marL="0" lvl="0" indent="0">
              <a:spcBef>
                <a:spcPct val="0"/>
              </a:spcBef>
              <a:buNone/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[</a:t>
            </a:r>
            <a:r>
              <a:rPr lang="en-GB" altLang="en-US" dirty="0" err="1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hæpən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]  </a:t>
            </a:r>
            <a:r>
              <a:rPr lang="en-GB" altLang="en-US" b="1" dirty="0">
                <a:solidFill>
                  <a:srgbClr val="0066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progressive</a:t>
            </a:r>
            <a:r>
              <a:rPr lang="en-GB" altLang="en-US" b="1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(or </a:t>
            </a:r>
            <a:r>
              <a:rPr lang="en-GB" altLang="en-US" b="1" dirty="0">
                <a:solidFill>
                  <a:srgbClr val="0066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perseverative</a:t>
            </a:r>
            <a:r>
              <a:rPr lang="en-GB" altLang="en-US" b="1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) </a:t>
            </a:r>
            <a:r>
              <a:rPr lang="en-GB" altLang="en-US" b="1" dirty="0">
                <a:solidFill>
                  <a:srgbClr val="0066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assimilation</a:t>
            </a:r>
          </a:p>
          <a:p>
            <a:pPr>
              <a:spcBef>
                <a:spcPct val="0"/>
              </a:spcBef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  /n/  [m] / p</a:t>
            </a:r>
            <a:r>
              <a:rPr lang="en-GB" altLang="en-US" baseline="30000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(source)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____ </a:t>
            </a:r>
            <a:r>
              <a:rPr lang="en-GB" altLang="en-US" baseline="30000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(target) 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endParaRPr lang="en-GB" altLang="en-US" baseline="30000" dirty="0">
              <a:solidFill>
                <a:prstClr val="black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[</a:t>
            </a:r>
            <a:r>
              <a:rPr lang="en-GB" altLang="en-US" dirty="0" err="1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ɪnpʊt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]  </a:t>
            </a:r>
            <a:r>
              <a:rPr lang="en-GB" altLang="en-US" b="1" dirty="0">
                <a:solidFill>
                  <a:srgbClr val="0066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regressive</a:t>
            </a:r>
            <a:r>
              <a:rPr lang="en-GB" altLang="en-US" b="1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(or </a:t>
            </a:r>
            <a:r>
              <a:rPr lang="en-GB" altLang="en-US" b="1" dirty="0">
                <a:solidFill>
                  <a:srgbClr val="0066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anticipatory</a:t>
            </a:r>
            <a:r>
              <a:rPr lang="en-GB" altLang="en-US" b="1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) </a:t>
            </a:r>
            <a:r>
              <a:rPr lang="en-GB" altLang="en-US" b="1" dirty="0">
                <a:solidFill>
                  <a:srgbClr val="0066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assimilation</a:t>
            </a:r>
          </a:p>
          <a:p>
            <a:pPr marL="0" lvl="0" indent="0">
              <a:spcBef>
                <a:spcPct val="0"/>
              </a:spcBef>
              <a:buNone/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  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/n/  [m] / ____</a:t>
            </a:r>
            <a:r>
              <a:rPr lang="en-GB" altLang="en-US" baseline="30000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(target)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p</a:t>
            </a:r>
            <a:r>
              <a:rPr lang="en-GB" altLang="en-US" baseline="30000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(source)</a:t>
            </a:r>
            <a:endParaRPr lang="en-GB" dirty="0">
              <a:latin typeface="Calibri" pitchFamily="34" charset="0"/>
            </a:endParaRPr>
          </a:p>
        </p:txBody>
      </p:sp>
      <p:cxnSp>
        <p:nvCxnSpPr>
          <p:cNvPr id="4" name="Straight Arrow Connector 3" descr="Arrow showing the left to right direction of progressive assimilation.">
            <a:extLst>
              <a:ext uri="{FF2B5EF4-FFF2-40B4-BE49-F238E27FC236}">
                <a16:creationId xmlns:a16="http://schemas.microsoft.com/office/drawing/2014/main" id="{3A7F9F3B-2A00-4181-BB3E-922C88853EC7}"/>
              </a:ext>
            </a:extLst>
          </p:cNvPr>
          <p:cNvCxnSpPr/>
          <p:nvPr/>
        </p:nvCxnSpPr>
        <p:spPr>
          <a:xfrm>
            <a:off x="1640380" y="2129511"/>
            <a:ext cx="486383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 descr="Arrow showing the right to left direction of regressive assimilation.">
            <a:extLst>
              <a:ext uri="{FF2B5EF4-FFF2-40B4-BE49-F238E27FC236}">
                <a16:creationId xmlns:a16="http://schemas.microsoft.com/office/drawing/2014/main" id="{15DD6CF8-E4B6-4DB8-91F9-6CCC308569B4}"/>
              </a:ext>
            </a:extLst>
          </p:cNvPr>
          <p:cNvCxnSpPr>
            <a:cxnSpLocks/>
          </p:cNvCxnSpPr>
          <p:nvPr/>
        </p:nvCxnSpPr>
        <p:spPr>
          <a:xfrm flipH="1">
            <a:off x="1305980" y="4061015"/>
            <a:ext cx="25489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783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(5)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Types of Assimilation: place, voice, nasalization, and lip attitude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Place</a:t>
            </a:r>
          </a:p>
          <a:p>
            <a:pPr marL="0" indent="0">
              <a:spcBef>
                <a:spcPct val="0"/>
              </a:spcBef>
              <a:buNone/>
            </a:pPr>
            <a:endParaRPr lang="en-GB" b="1" dirty="0">
              <a:solidFill>
                <a:srgbClr val="3333FF"/>
              </a:solidFill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[</a:t>
            </a:r>
            <a:r>
              <a:rPr lang="en-GB" altLang="en-US" dirty="0" err="1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hæpm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] and [</a:t>
            </a:r>
            <a:r>
              <a:rPr lang="en-GB" altLang="en-US" dirty="0" err="1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ɪmpʊt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]: alveolar nasal assimilated to a bilabial stop.</a:t>
            </a:r>
          </a:p>
          <a:p>
            <a:pPr>
              <a:spcBef>
                <a:spcPct val="0"/>
              </a:spcBef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The </a:t>
            </a:r>
            <a:r>
              <a:rPr lang="en-GB" altLang="en-US" dirty="0" err="1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dentalized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, lateralized and palatalized allophones </a:t>
            </a:r>
            <a:r>
              <a:rPr lang="en-GB" dirty="0">
                <a:solidFill>
                  <a:prstClr val="black"/>
                </a:solidFill>
                <a:latin typeface="Calibri" pitchFamily="34" charset="0"/>
              </a:rPr>
              <a:t>[</a:t>
            </a:r>
            <a:r>
              <a:rPr lang="en-GB" dirty="0" err="1">
                <a:solidFill>
                  <a:prstClr val="black"/>
                </a:solidFill>
                <a:latin typeface="Calibri" pitchFamily="34" charset="0"/>
              </a:rPr>
              <a:t>t</a:t>
            </a:r>
            <a:r>
              <a:rPr lang="en-GB" baseline="30000" dirty="0" err="1">
                <a:solidFill>
                  <a:prstClr val="black"/>
                </a:solidFill>
                <a:latin typeface="Calibri" pitchFamily="34" charset="0"/>
              </a:rPr>
              <a:t>j</a:t>
            </a:r>
            <a:r>
              <a:rPr lang="en-GB" dirty="0">
                <a:solidFill>
                  <a:prstClr val="black"/>
                </a:solidFill>
                <a:latin typeface="Calibri" pitchFamily="34" charset="0"/>
              </a:rPr>
              <a:t>], [</a:t>
            </a:r>
            <a:r>
              <a:rPr lang="en-GB" dirty="0" err="1">
                <a:solidFill>
                  <a:prstClr val="black"/>
                </a:solidFill>
                <a:latin typeface="Calibri" pitchFamily="34" charset="0"/>
              </a:rPr>
              <a:t>t</a:t>
            </a:r>
            <a:r>
              <a:rPr lang="en-GB" baseline="30000" dirty="0" err="1">
                <a:solidFill>
                  <a:prstClr val="black"/>
                </a:solidFill>
                <a:latin typeface="Calibri" pitchFamily="34" charset="0"/>
              </a:rPr>
              <a:t>l</a:t>
            </a:r>
            <a:r>
              <a:rPr lang="en-GB" dirty="0">
                <a:solidFill>
                  <a:prstClr val="black"/>
                </a:solidFill>
                <a:latin typeface="Calibri" pitchFamily="34" charset="0"/>
              </a:rPr>
              <a:t>] and [ t̪]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all examples of assimilation of place.</a:t>
            </a:r>
          </a:p>
          <a:p>
            <a:pPr>
              <a:spcBef>
                <a:spcPct val="0"/>
              </a:spcBef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Note for </a:t>
            </a:r>
            <a:r>
              <a:rPr lang="en-GB" altLang="en-US" i="1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input</a:t>
            </a: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the assimilation /n/  [m] does not change the spelling of the word.</a:t>
            </a:r>
            <a:endParaRPr lang="en-GB" altLang="en-US" i="1" dirty="0">
              <a:solidFill>
                <a:prstClr val="black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GB" altLang="en-US" i="1" dirty="0">
              <a:solidFill>
                <a:prstClr val="black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Spelling  pronunciation in English!</a:t>
            </a: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54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(6)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Types of Assimilation: place, voice, nasalization, and lip attitude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Voice</a:t>
            </a:r>
          </a:p>
          <a:p>
            <a:pPr marL="0" indent="0">
              <a:spcBef>
                <a:spcPct val="0"/>
              </a:spcBef>
              <a:buNone/>
            </a:pPr>
            <a:endParaRPr lang="en-GB" b="1" dirty="0">
              <a:solidFill>
                <a:srgbClr val="3333FF"/>
              </a:solidFill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A sound becomes more like its neighbours by ‘agreeing’ in voice.</a:t>
            </a:r>
          </a:p>
          <a:p>
            <a:pPr>
              <a:spcBef>
                <a:spcPct val="0"/>
              </a:spcBef>
            </a:pPr>
            <a:endParaRPr lang="en-GB" altLang="en-US" dirty="0">
              <a:solidFill>
                <a:prstClr val="black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Voiceless sounds  voiced [called </a:t>
            </a:r>
            <a:r>
              <a:rPr lang="en-GB" b="1" dirty="0">
                <a:solidFill>
                  <a:srgbClr val="0066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voicing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]</a:t>
            </a:r>
          </a:p>
          <a:p>
            <a:pPr>
              <a:spcBef>
                <a:spcPct val="0"/>
              </a:spcBef>
            </a:pPr>
            <a:endParaRPr lang="en-GB" dirty="0">
              <a:solidFill>
                <a:prstClr val="black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Voiced sounds  voiceless (partially or fully) [called </a:t>
            </a:r>
            <a:r>
              <a:rPr lang="en-GB" b="1" dirty="0">
                <a:solidFill>
                  <a:srgbClr val="0066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devoicing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]</a:t>
            </a:r>
            <a:endParaRPr lang="en-GB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95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(7)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Types of Assimilation: place, voice, nasalization, and lip attitude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Voice</a:t>
            </a:r>
          </a:p>
          <a:p>
            <a:pPr marL="0" indent="0">
              <a:spcBef>
                <a:spcPct val="0"/>
              </a:spcBef>
              <a:buNone/>
            </a:pPr>
            <a:endParaRPr lang="en-GB" b="1" dirty="0">
              <a:solidFill>
                <a:srgbClr val="3333FF"/>
              </a:solidFill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b="1" dirty="0">
                <a:latin typeface="Calibri" pitchFamily="34" charset="0"/>
              </a:rPr>
              <a:t>Task Part 1: </a:t>
            </a:r>
            <a:r>
              <a:rPr lang="en-GB" dirty="0">
                <a:latin typeface="Calibri" pitchFamily="34" charset="0"/>
              </a:rPr>
              <a:t>transcribe the following, paying attention to pronunciation and not the spelling: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town’s, book’s, people’s, Pat’s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[</a:t>
            </a:r>
            <a:r>
              <a:rPr lang="en-GB" dirty="0" err="1">
                <a:latin typeface="Calibri" pitchFamily="34" charset="0"/>
              </a:rPr>
              <a:t>taʊnz</a:t>
            </a:r>
            <a:r>
              <a:rPr lang="en-GB" dirty="0">
                <a:latin typeface="Calibri" pitchFamily="34" charset="0"/>
              </a:rPr>
              <a:t>   </a:t>
            </a:r>
            <a:r>
              <a:rPr lang="en-GB" dirty="0" err="1">
                <a:latin typeface="Calibri" pitchFamily="34" charset="0"/>
              </a:rPr>
              <a:t>bʊks</a:t>
            </a:r>
            <a:r>
              <a:rPr lang="en-GB" dirty="0">
                <a:latin typeface="Calibri" pitchFamily="34" charset="0"/>
              </a:rPr>
              <a:t>     </a:t>
            </a:r>
            <a:r>
              <a:rPr lang="en-GB" dirty="0" err="1">
                <a:latin typeface="Calibri" pitchFamily="34" charset="0"/>
              </a:rPr>
              <a:t>piːpəlz</a:t>
            </a:r>
            <a:r>
              <a:rPr lang="en-GB" dirty="0">
                <a:latin typeface="Calibri" pitchFamily="34" charset="0"/>
              </a:rPr>
              <a:t>    </a:t>
            </a:r>
            <a:r>
              <a:rPr lang="en-GB" dirty="0" err="1">
                <a:latin typeface="Calibri" pitchFamily="34" charset="0"/>
              </a:rPr>
              <a:t>pæts</a:t>
            </a:r>
            <a:r>
              <a:rPr lang="en-GB" dirty="0">
                <a:latin typeface="Calibri" pitchFamily="34" charset="0"/>
              </a:rPr>
              <a:t>]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If /n/ and /l/ are considered the sources, and the target is /s/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progressive assimilation of voice.</a:t>
            </a:r>
            <a:endParaRPr lang="en-GB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6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(8)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758757"/>
            <a:ext cx="11108319" cy="6027133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Assimilation of </a:t>
            </a: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Voice</a:t>
            </a:r>
          </a:p>
          <a:p>
            <a:pPr marL="0" indent="0">
              <a:spcBef>
                <a:spcPct val="0"/>
              </a:spcBef>
              <a:buNone/>
            </a:pPr>
            <a:endParaRPr lang="en-GB" sz="1000" b="1" dirty="0">
              <a:solidFill>
                <a:srgbClr val="3333FF"/>
              </a:solidFill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If we transcribe the following phonemically,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small, slap, slush, trap, class, crush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we’d get: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/</a:t>
            </a:r>
            <a:r>
              <a:rPr lang="en-GB" dirty="0" err="1">
                <a:latin typeface="Calibri" pitchFamily="34" charset="0"/>
              </a:rPr>
              <a:t>smɔːl</a:t>
            </a:r>
            <a:r>
              <a:rPr lang="en-GB" dirty="0">
                <a:latin typeface="Calibri" pitchFamily="34" charset="0"/>
              </a:rPr>
              <a:t>  </a:t>
            </a:r>
            <a:r>
              <a:rPr lang="en-GB" dirty="0" err="1">
                <a:latin typeface="Calibri" pitchFamily="34" charset="0"/>
              </a:rPr>
              <a:t>slæp</a:t>
            </a:r>
            <a:r>
              <a:rPr lang="en-GB" dirty="0">
                <a:latin typeface="Calibri" pitchFamily="34" charset="0"/>
              </a:rPr>
              <a:t>  </a:t>
            </a:r>
            <a:r>
              <a:rPr lang="en-GB" dirty="0" err="1">
                <a:latin typeface="Calibri" pitchFamily="34" charset="0"/>
              </a:rPr>
              <a:t>slʌʃ</a:t>
            </a:r>
            <a:r>
              <a:rPr lang="en-GB" dirty="0">
                <a:latin typeface="Calibri" pitchFamily="34" charset="0"/>
              </a:rPr>
              <a:t>  </a:t>
            </a:r>
            <a:r>
              <a:rPr lang="en-GB" dirty="0" err="1">
                <a:latin typeface="Calibri" pitchFamily="34" charset="0"/>
              </a:rPr>
              <a:t>træp</a:t>
            </a:r>
            <a:r>
              <a:rPr lang="en-GB" dirty="0">
                <a:latin typeface="Calibri" pitchFamily="34" charset="0"/>
              </a:rPr>
              <a:t>  </a:t>
            </a:r>
            <a:r>
              <a:rPr lang="en-GB" dirty="0" err="1">
                <a:latin typeface="Calibri" pitchFamily="34" charset="0"/>
              </a:rPr>
              <a:t>klɑːs</a:t>
            </a:r>
            <a:r>
              <a:rPr lang="en-GB" dirty="0">
                <a:latin typeface="Calibri" pitchFamily="34" charset="0"/>
              </a:rPr>
              <a:t>  </a:t>
            </a:r>
            <a:r>
              <a:rPr lang="en-GB" dirty="0" err="1">
                <a:latin typeface="Calibri" pitchFamily="34" charset="0"/>
              </a:rPr>
              <a:t>kræʃ</a:t>
            </a:r>
            <a:r>
              <a:rPr lang="en-GB" dirty="0">
                <a:latin typeface="Calibri" pitchFamily="34" charset="0"/>
              </a:rPr>
              <a:t>/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However, recordings show the 2</a:t>
            </a:r>
            <a:r>
              <a:rPr lang="en-GB" baseline="30000" dirty="0">
                <a:latin typeface="Calibri" pitchFamily="34" charset="0"/>
              </a:rPr>
              <a:t>nd</a:t>
            </a:r>
            <a:r>
              <a:rPr lang="en-GB" dirty="0">
                <a:latin typeface="Calibri" pitchFamily="34" charset="0"/>
              </a:rPr>
              <a:t> segment is either voiceless or partially voiced: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[</a:t>
            </a:r>
            <a:r>
              <a:rPr lang="en-GB" dirty="0" err="1">
                <a:latin typeface="Calibri" pitchFamily="34" charset="0"/>
              </a:rPr>
              <a:t>sm̥ɔːl</a:t>
            </a:r>
            <a:r>
              <a:rPr lang="en-GB" dirty="0">
                <a:latin typeface="Calibri" pitchFamily="34" charset="0"/>
              </a:rPr>
              <a:t>  </a:t>
            </a:r>
            <a:r>
              <a:rPr lang="en-GB" dirty="0" err="1">
                <a:latin typeface="Calibri" pitchFamily="34" charset="0"/>
              </a:rPr>
              <a:t>sl̥æp</a:t>
            </a:r>
            <a:r>
              <a:rPr lang="en-GB" dirty="0">
                <a:latin typeface="Calibri" pitchFamily="34" charset="0"/>
              </a:rPr>
              <a:t>  </a:t>
            </a:r>
            <a:r>
              <a:rPr lang="en-GB" dirty="0" err="1">
                <a:latin typeface="Calibri" pitchFamily="34" charset="0"/>
              </a:rPr>
              <a:t>sl̥ʌʃ</a:t>
            </a:r>
            <a:r>
              <a:rPr lang="en-GB" dirty="0">
                <a:latin typeface="Calibri" pitchFamily="34" charset="0"/>
              </a:rPr>
              <a:t>  </a:t>
            </a:r>
            <a:r>
              <a:rPr lang="en-GB" dirty="0" err="1">
                <a:latin typeface="Calibri" pitchFamily="34" charset="0"/>
              </a:rPr>
              <a:t>tr̥æp</a:t>
            </a:r>
            <a:r>
              <a:rPr lang="en-GB" dirty="0">
                <a:latin typeface="Calibri" pitchFamily="34" charset="0"/>
              </a:rPr>
              <a:t>  </a:t>
            </a:r>
            <a:r>
              <a:rPr lang="en-GB" dirty="0" err="1">
                <a:latin typeface="Calibri" pitchFamily="34" charset="0"/>
              </a:rPr>
              <a:t>kl̥ɑːs</a:t>
            </a:r>
            <a:r>
              <a:rPr lang="en-GB" dirty="0">
                <a:latin typeface="Calibri" pitchFamily="34" charset="0"/>
              </a:rPr>
              <a:t>  </a:t>
            </a:r>
            <a:r>
              <a:rPr lang="en-GB" dirty="0" err="1">
                <a:latin typeface="Calibri" pitchFamily="34" charset="0"/>
              </a:rPr>
              <a:t>kr̥æʃ</a:t>
            </a:r>
            <a:r>
              <a:rPr lang="en-GB" dirty="0">
                <a:latin typeface="Calibri" pitchFamily="34" charset="0"/>
              </a:rPr>
              <a:t>]	[˳] = voiced sound devoiced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Progressive assimilation of voice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22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472" y="72110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(9)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472" y="758757"/>
            <a:ext cx="11361907" cy="6027133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Assimilation of </a:t>
            </a: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Voice: Vowels</a:t>
            </a:r>
          </a:p>
          <a:p>
            <a:pPr marL="0" lvl="0" indent="0">
              <a:spcBef>
                <a:spcPct val="0"/>
              </a:spcBef>
              <a:buNone/>
            </a:pPr>
            <a:endParaRPr lang="en-GB" sz="1200" b="1" dirty="0">
              <a:solidFill>
                <a:srgbClr val="3333FF"/>
              </a:solidFill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1000" b="1" dirty="0">
              <a:solidFill>
                <a:srgbClr val="3333FF"/>
              </a:solidFill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Short vowels /ɪ e æ ʌ ɒ ʊ/</a:t>
            </a: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Other monophthongs and diphthongs are long.</a:t>
            </a: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Precise length of a vowel depends on its environment, c.f., </a:t>
            </a:r>
            <a:r>
              <a:rPr lang="en-GB" dirty="0">
                <a:solidFill>
                  <a:srgbClr val="0066FF"/>
                </a:solidFill>
                <a:latin typeface="Calibri" pitchFamily="34" charset="0"/>
              </a:rPr>
              <a:t>goose</a:t>
            </a:r>
            <a:r>
              <a:rPr lang="en-GB" dirty="0">
                <a:latin typeface="Calibri" pitchFamily="34" charset="0"/>
              </a:rPr>
              <a:t> vs </a:t>
            </a:r>
            <a:r>
              <a:rPr lang="en-GB" dirty="0">
                <a:solidFill>
                  <a:srgbClr val="FF00FF"/>
                </a:solidFill>
                <a:latin typeface="Calibri" pitchFamily="34" charset="0"/>
              </a:rPr>
              <a:t>choose</a:t>
            </a:r>
          </a:p>
          <a:p>
            <a:pPr>
              <a:spcBef>
                <a:spcPct val="0"/>
              </a:spcBef>
            </a:pPr>
            <a:endParaRPr lang="en-GB" dirty="0">
              <a:solidFill>
                <a:srgbClr val="FF00FF"/>
              </a:solidFill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Vowels followed by voiceless consonants are shorter than those followed by a voiced consonant or in word-final position.</a:t>
            </a:r>
          </a:p>
          <a:p>
            <a:pPr>
              <a:spcBef>
                <a:spcPct val="0"/>
              </a:spcBef>
            </a:pPr>
            <a:endParaRPr lang="en-GB" sz="1200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Compare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sz="2400" dirty="0">
                <a:latin typeface="Calibri" pitchFamily="34" charset="0"/>
              </a:rPr>
              <a:t>   </a:t>
            </a:r>
            <a:r>
              <a:rPr lang="en-GB" sz="2400" dirty="0">
                <a:solidFill>
                  <a:srgbClr val="FF0000"/>
                </a:solidFill>
                <a:latin typeface="Calibri" pitchFamily="34" charset="0"/>
              </a:rPr>
              <a:t>[</a:t>
            </a:r>
            <a:r>
              <a:rPr lang="en-GB" sz="2400" dirty="0" err="1">
                <a:solidFill>
                  <a:srgbClr val="FF0000"/>
                </a:solidFill>
                <a:latin typeface="Calibri" pitchFamily="34" charset="0"/>
              </a:rPr>
              <a:t>biˑt</a:t>
            </a:r>
            <a:r>
              <a:rPr lang="en-GB" sz="2400" dirty="0">
                <a:solidFill>
                  <a:srgbClr val="FF0000"/>
                </a:solidFill>
                <a:latin typeface="Calibri" pitchFamily="34" charset="0"/>
              </a:rPr>
              <a:t>  			   </a:t>
            </a:r>
            <a:r>
              <a:rPr lang="en-GB" sz="2400" dirty="0" err="1">
                <a:solidFill>
                  <a:srgbClr val="FF0000"/>
                </a:solidFill>
                <a:latin typeface="Calibri" pitchFamily="34" charset="0"/>
              </a:rPr>
              <a:t>biːd</a:t>
            </a:r>
            <a:r>
              <a:rPr lang="en-GB" sz="2400" dirty="0">
                <a:solidFill>
                  <a:srgbClr val="FF0000"/>
                </a:solidFill>
                <a:latin typeface="Calibri" pitchFamily="34" charset="0"/>
              </a:rPr>
              <a:t>			   biː]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EE1E063-EE4C-42E3-B19D-FC779A1FF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77609"/>
              </p:ext>
            </p:extLst>
          </p:nvPr>
        </p:nvGraphicFramePr>
        <p:xfrm>
          <a:off x="709039" y="4357992"/>
          <a:ext cx="81279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822126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56656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05689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beat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3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1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beige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6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bet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46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526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5b. Description and Classification of Vowels (12)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6" y="869333"/>
            <a:ext cx="11021438" cy="5780041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Monophthongs and Diphthongs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If the sound of a vowel remains unchanged during its production, it is called a </a:t>
            </a:r>
            <a:r>
              <a:rPr lang="en-GB" b="1" dirty="0">
                <a:solidFill>
                  <a:srgbClr val="FF00FF"/>
                </a:solidFill>
                <a:latin typeface="Calibri" pitchFamily="34" charset="0"/>
              </a:rPr>
              <a:t>monophthong</a:t>
            </a:r>
            <a:r>
              <a:rPr lang="en-GB" dirty="0">
                <a:latin typeface="Calibri" pitchFamily="34" charset="0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All the vowel sounds considered hitherto have been monophthongs.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If the sound of a vowel changes within a single syllable, then it is called a </a:t>
            </a:r>
            <a:r>
              <a:rPr lang="en-GB" b="1" dirty="0">
                <a:solidFill>
                  <a:srgbClr val="FF00FF"/>
                </a:solidFill>
                <a:latin typeface="Calibri" pitchFamily="34" charset="0"/>
              </a:rPr>
              <a:t>diphthong</a:t>
            </a:r>
            <a:r>
              <a:rPr lang="en-GB" dirty="0">
                <a:latin typeface="Calibri" pitchFamily="34" charset="0"/>
              </a:rPr>
              <a:t> (2 sounds).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The change in vowel quality may result from movement of the tongue and/or lips.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The vowels in </a:t>
            </a:r>
            <a:r>
              <a:rPr lang="en-GB" i="1" dirty="0">
                <a:latin typeface="Calibri" pitchFamily="34" charset="0"/>
              </a:rPr>
              <a:t>toy</a:t>
            </a:r>
            <a:r>
              <a:rPr lang="en-GB" dirty="0">
                <a:latin typeface="Calibri" pitchFamily="34" charset="0"/>
              </a:rPr>
              <a:t>, </a:t>
            </a:r>
            <a:r>
              <a:rPr lang="en-GB" i="1" dirty="0">
                <a:latin typeface="Calibri" pitchFamily="34" charset="0"/>
              </a:rPr>
              <a:t>tie and town </a:t>
            </a:r>
            <a:r>
              <a:rPr lang="en-GB" dirty="0">
                <a:latin typeface="Calibri" pitchFamily="34" charset="0"/>
              </a:rPr>
              <a:t>([oi], [</a:t>
            </a:r>
            <a:r>
              <a:rPr lang="en-GB" dirty="0" err="1">
                <a:latin typeface="Calibri" pitchFamily="34" charset="0"/>
              </a:rPr>
              <a:t>ɑi</a:t>
            </a:r>
            <a:r>
              <a:rPr lang="en-GB" dirty="0">
                <a:latin typeface="Calibri" pitchFamily="34" charset="0"/>
              </a:rPr>
              <a:t>] and [</a:t>
            </a:r>
            <a:r>
              <a:rPr lang="en-GB" dirty="0" err="1">
                <a:latin typeface="Calibri" pitchFamily="34" charset="0"/>
              </a:rPr>
              <a:t>ɑʊ</a:t>
            </a:r>
            <a:r>
              <a:rPr lang="en-GB" dirty="0">
                <a:latin typeface="Calibri" pitchFamily="34" charset="0"/>
              </a:rPr>
              <a:t>]) are all diphthongs.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GB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6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(10)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Types of Assimilation: place, voice, nasalization, and lip attitude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Nasalization</a:t>
            </a:r>
          </a:p>
          <a:p>
            <a:pPr marL="0" indent="0">
              <a:spcBef>
                <a:spcPct val="0"/>
              </a:spcBef>
              <a:buNone/>
            </a:pPr>
            <a:endParaRPr lang="en-GB" b="1" dirty="0">
              <a:solidFill>
                <a:srgbClr val="3333FF"/>
              </a:solidFill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Only 3 nasal stops in English: /m n ŋ/</a:t>
            </a: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Nasalization occurs when the velum is lowered during the production of a segment that isn’t normally nasal.</a:t>
            </a: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In English, commonly found as regressive nasalization of vowels preceding a nasal stop:</a:t>
            </a: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congress   /</a:t>
            </a:r>
            <a:r>
              <a:rPr lang="en-GB" dirty="0" err="1">
                <a:latin typeface="Calibri" pitchFamily="34" charset="0"/>
              </a:rPr>
              <a:t>kɒŋgres</a:t>
            </a:r>
            <a:r>
              <a:rPr lang="en-GB" dirty="0">
                <a:latin typeface="Calibri" pitchFamily="34" charset="0"/>
              </a:rPr>
              <a:t>/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[</a:t>
            </a:r>
            <a:r>
              <a:rPr lang="en-GB" dirty="0" err="1">
                <a:latin typeface="Calibri" pitchFamily="34" charset="0"/>
              </a:rPr>
              <a:t>k</a:t>
            </a:r>
            <a:r>
              <a:rPr lang="en-GB" baseline="30000" dirty="0" err="1">
                <a:latin typeface="Calibri" pitchFamily="34" charset="0"/>
              </a:rPr>
              <a:t>h</a:t>
            </a:r>
            <a:r>
              <a:rPr lang="en-GB" dirty="0" err="1">
                <a:latin typeface="Calibri" pitchFamily="34" charset="0"/>
              </a:rPr>
              <a:t>ɒ̃ŋgres</a:t>
            </a:r>
            <a:r>
              <a:rPr lang="en-GB" dirty="0">
                <a:latin typeface="Calibri" pitchFamily="34" charset="0"/>
              </a:rPr>
              <a:t>]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Rule: V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Ṽ___ N, where V = any vowel; N = any nasal; [~] = nasalization</a:t>
            </a:r>
            <a:endParaRPr lang="en-GB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8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(11)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Types of Assimilation: place, voice, nasalization, and lip attitude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Lip Attitude</a:t>
            </a:r>
          </a:p>
          <a:p>
            <a:pPr marL="0" indent="0">
              <a:spcBef>
                <a:spcPct val="0"/>
              </a:spcBef>
              <a:buNone/>
            </a:pPr>
            <a:endParaRPr lang="en-GB" b="1" dirty="0">
              <a:solidFill>
                <a:srgbClr val="3333FF"/>
              </a:solidFill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Refers to the position of the lip during articulation of a sound.</a:t>
            </a: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The lip rounding for the articulation of rounded back vowels may spread to adjacent consonants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en-GB" b="1" dirty="0" err="1">
                <a:solidFill>
                  <a:srgbClr val="0066FF"/>
                </a:solidFill>
                <a:latin typeface="Calibri" pitchFamily="34" charset="0"/>
                <a:sym typeface="Symbol" panose="05050102010706020507" pitchFamily="18" charset="2"/>
              </a:rPr>
              <a:t>labilalization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, symbolized [</a:t>
            </a:r>
            <a:r>
              <a:rPr lang="en-GB" baseline="30000" dirty="0">
                <a:latin typeface="Calibri" pitchFamily="34" charset="0"/>
                <a:sym typeface="Symbol" panose="05050102010706020507" pitchFamily="18" charset="2"/>
              </a:rPr>
              <a:t>w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]</a:t>
            </a: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Contrast saying 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keel</a:t>
            </a:r>
            <a:r>
              <a:rPr lang="en-GB" dirty="0">
                <a:latin typeface="Calibri" pitchFamily="34" charset="0"/>
              </a:rPr>
              <a:t> and 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cool</a:t>
            </a:r>
            <a:r>
              <a:rPr lang="en-GB" dirty="0">
                <a:latin typeface="Calibri" pitchFamily="34" charset="0"/>
              </a:rPr>
              <a:t> while looking in a mirror.</a:t>
            </a: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/</a:t>
            </a:r>
            <a:r>
              <a:rPr lang="en-GB" dirty="0" err="1">
                <a:latin typeface="Calibri" pitchFamily="34" charset="0"/>
              </a:rPr>
              <a:t>kʊl</a:t>
            </a:r>
            <a:r>
              <a:rPr lang="en-GB" dirty="0">
                <a:latin typeface="Calibri" pitchFamily="34" charset="0"/>
              </a:rPr>
              <a:t>/  </a:t>
            </a:r>
            <a:r>
              <a:rPr lang="en-GB" i="1" dirty="0">
                <a:latin typeface="Calibri" pitchFamily="34" charset="0"/>
              </a:rPr>
              <a:t>cool   </a:t>
            </a:r>
            <a:r>
              <a:rPr lang="en-GB" dirty="0">
                <a:latin typeface="Calibri" pitchFamily="34" charset="0"/>
              </a:rPr>
              <a:t>[</a:t>
            </a:r>
            <a:r>
              <a:rPr lang="en-GB" dirty="0" err="1">
                <a:latin typeface="Calibri" pitchFamily="34" charset="0"/>
              </a:rPr>
              <a:t>k</a:t>
            </a:r>
            <a:r>
              <a:rPr lang="en-GB" baseline="30000" dirty="0" err="1">
                <a:latin typeface="Calibri" pitchFamily="34" charset="0"/>
              </a:rPr>
              <a:t>wh</a:t>
            </a:r>
            <a:r>
              <a:rPr lang="en-GB" dirty="0" err="1">
                <a:latin typeface="Calibri" pitchFamily="34" charset="0"/>
              </a:rPr>
              <a:t>ʊl</a:t>
            </a:r>
            <a:r>
              <a:rPr lang="en-GB" dirty="0">
                <a:latin typeface="Calibri" pitchFamily="34" charset="0"/>
              </a:rPr>
              <a:t>]</a:t>
            </a:r>
            <a:endParaRPr lang="en-GB" i="1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861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(12)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Types of Assimilation: place, voice, nasalization, and lip attitude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Fusion</a:t>
            </a:r>
          </a:p>
          <a:p>
            <a:pPr marL="0" indent="0">
              <a:spcBef>
                <a:spcPct val="0"/>
              </a:spcBef>
              <a:buNone/>
            </a:pPr>
            <a:endParaRPr lang="en-GB" b="1" dirty="0">
              <a:solidFill>
                <a:srgbClr val="3333FF"/>
              </a:solidFill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Occurs when 2 segments assimilate to each other creating a third distinct segment combining the properties of the 2 assimilating segments.</a:t>
            </a: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In careful speech, </a:t>
            </a:r>
            <a:r>
              <a:rPr lang="en-GB" i="1" dirty="0">
                <a:latin typeface="Calibri" pitchFamily="34" charset="0"/>
              </a:rPr>
              <a:t>caught you</a:t>
            </a:r>
            <a:r>
              <a:rPr lang="en-GB" dirty="0">
                <a:latin typeface="Calibri" pitchFamily="34" charset="0"/>
              </a:rPr>
              <a:t> and </a:t>
            </a:r>
            <a:r>
              <a:rPr lang="en-GB" i="1" dirty="0">
                <a:latin typeface="Calibri" pitchFamily="34" charset="0"/>
              </a:rPr>
              <a:t>would you</a:t>
            </a:r>
            <a:r>
              <a:rPr lang="en-GB" dirty="0">
                <a:latin typeface="Calibri" pitchFamily="34" charset="0"/>
              </a:rPr>
              <a:t> are realized as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[</a:t>
            </a:r>
            <a:r>
              <a:rPr lang="en-GB" dirty="0" err="1">
                <a:latin typeface="Calibri" pitchFamily="34" charset="0"/>
              </a:rPr>
              <a:t>k</a:t>
            </a:r>
            <a:r>
              <a:rPr lang="en-GB" baseline="30000" dirty="0" err="1">
                <a:latin typeface="Calibri" pitchFamily="34" charset="0"/>
              </a:rPr>
              <a:t>h</a:t>
            </a:r>
            <a:r>
              <a:rPr lang="en-GB" dirty="0" err="1">
                <a:latin typeface="Calibri" pitchFamily="34" charset="0"/>
              </a:rPr>
              <a:t>ɔːt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ju</a:t>
            </a:r>
            <a:r>
              <a:rPr lang="en-GB" dirty="0">
                <a:latin typeface="Calibri" pitchFamily="34" charset="0"/>
              </a:rPr>
              <a:t>ː] and [</a:t>
            </a:r>
            <a:r>
              <a:rPr lang="en-GB" dirty="0" err="1">
                <a:latin typeface="Calibri" pitchFamily="34" charset="0"/>
              </a:rPr>
              <a:t>wʊd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ju</a:t>
            </a:r>
            <a:r>
              <a:rPr lang="en-GB" dirty="0">
                <a:latin typeface="Calibri" pitchFamily="34" charset="0"/>
              </a:rPr>
              <a:t>ː]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Whereas in normal (rapid) conversation  [</a:t>
            </a:r>
            <a:r>
              <a:rPr lang="en-GB" dirty="0" err="1">
                <a:latin typeface="Calibri" pitchFamily="34" charset="0"/>
              </a:rPr>
              <a:t>k</a:t>
            </a:r>
            <a:r>
              <a:rPr lang="en-GB" baseline="30000" dirty="0" err="1">
                <a:latin typeface="Calibri" pitchFamily="34" charset="0"/>
              </a:rPr>
              <a:t>h</a:t>
            </a:r>
            <a:r>
              <a:rPr lang="en-GB" dirty="0" err="1">
                <a:latin typeface="Calibri" pitchFamily="34" charset="0"/>
              </a:rPr>
              <a:t>ɔː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j</a:t>
            </a:r>
            <a:r>
              <a:rPr lang="en-GB" dirty="0" err="1">
                <a:latin typeface="Calibri" pitchFamily="34" charset="0"/>
              </a:rPr>
              <a:t>u</a:t>
            </a:r>
            <a:r>
              <a:rPr lang="en-GB" dirty="0">
                <a:latin typeface="Calibri" pitchFamily="34" charset="0"/>
              </a:rPr>
              <a:t>ː] and [</a:t>
            </a:r>
            <a:r>
              <a:rPr lang="en-GB" dirty="0" err="1">
                <a:latin typeface="Calibri" pitchFamily="34" charset="0"/>
              </a:rPr>
              <a:t>wʊ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j</a:t>
            </a:r>
            <a:r>
              <a:rPr lang="en-GB" dirty="0" err="1">
                <a:latin typeface="Calibri" pitchFamily="34" charset="0"/>
              </a:rPr>
              <a:t>u</a:t>
            </a:r>
            <a:r>
              <a:rPr lang="en-GB" dirty="0">
                <a:latin typeface="Calibri" pitchFamily="34" charset="0"/>
              </a:rPr>
              <a:t>ː]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</a:t>
            </a: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[</a:t>
            </a:r>
            <a:r>
              <a:rPr lang="en-GB" dirty="0" err="1">
                <a:latin typeface="Calibri" pitchFamily="34" charset="0"/>
              </a:rPr>
              <a:t>k</a:t>
            </a:r>
            <a:r>
              <a:rPr lang="en-GB" baseline="30000" dirty="0" err="1">
                <a:latin typeface="Calibri" pitchFamily="34" charset="0"/>
              </a:rPr>
              <a:t>h</a:t>
            </a:r>
            <a:r>
              <a:rPr lang="en-GB" dirty="0" err="1">
                <a:latin typeface="Calibri" pitchFamily="34" charset="0"/>
              </a:rPr>
              <a:t>ɔː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ʧ</a:t>
            </a:r>
            <a:r>
              <a:rPr lang="en-GB" dirty="0" err="1">
                <a:latin typeface="Calibri" pitchFamily="34" charset="0"/>
              </a:rPr>
              <a:t>ə</a:t>
            </a:r>
            <a:r>
              <a:rPr lang="en-GB" dirty="0">
                <a:latin typeface="Calibri" pitchFamily="34" charset="0"/>
              </a:rPr>
              <a:t>] and [</a:t>
            </a:r>
            <a:r>
              <a:rPr lang="en-GB" dirty="0" err="1">
                <a:latin typeface="Calibri" pitchFamily="34" charset="0"/>
              </a:rPr>
              <a:t>wʊ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ʤ</a:t>
            </a:r>
            <a:r>
              <a:rPr lang="en-GB" dirty="0" err="1">
                <a:latin typeface="Calibri" pitchFamily="34" charset="0"/>
              </a:rPr>
              <a:t>ə</a:t>
            </a:r>
            <a:r>
              <a:rPr lang="en-GB" dirty="0">
                <a:latin typeface="Calibri" pitchFamily="34" charset="0"/>
              </a:rPr>
              <a:t>]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The alveolar stop and following palatal approximant fuse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voiceless and voiced post-alveolar affricates [ʧ] and [ʤ], respectively.</a:t>
            </a: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</a:t>
            </a:r>
            <a:endParaRPr lang="en-GB" i="1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83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(13)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Other Processes Affecting Segments in Context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Calibri" pitchFamily="34" charset="0"/>
              </a:rPr>
              <a:t>Elision</a:t>
            </a:r>
          </a:p>
          <a:p>
            <a:pPr marL="0" indent="0">
              <a:spcBef>
                <a:spcPct val="0"/>
              </a:spcBef>
              <a:buNone/>
            </a:pPr>
            <a:endParaRPr lang="en-GB" b="1" dirty="0">
              <a:solidFill>
                <a:srgbClr val="3333FF"/>
              </a:solidFill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Task: Say these words to yourself out loud; then transcribe what you say: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</a:t>
            </a:r>
            <a:r>
              <a:rPr lang="en-GB" i="1" dirty="0">
                <a:latin typeface="Calibri" pitchFamily="34" charset="0"/>
              </a:rPr>
              <a:t>handsome, windmill, handkerchief, mostly, kindness, attempts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You probably found you omitted some consonant sounds: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/d/ in </a:t>
            </a:r>
            <a:r>
              <a:rPr lang="en-GB" i="1" dirty="0">
                <a:latin typeface="Calibri" pitchFamily="34" charset="0"/>
              </a:rPr>
              <a:t>han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GB" i="1" dirty="0">
                <a:latin typeface="Calibri" pitchFamily="34" charset="0"/>
              </a:rPr>
              <a:t>some</a:t>
            </a:r>
            <a:r>
              <a:rPr lang="en-GB" dirty="0">
                <a:latin typeface="Calibri" pitchFamily="34" charset="0"/>
              </a:rPr>
              <a:t>, </a:t>
            </a:r>
            <a:r>
              <a:rPr lang="en-GB" i="1" dirty="0">
                <a:latin typeface="Calibri" pitchFamily="34" charset="0"/>
              </a:rPr>
              <a:t>win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GB" i="1" dirty="0">
                <a:latin typeface="Calibri" pitchFamily="34" charset="0"/>
              </a:rPr>
              <a:t>mill</a:t>
            </a:r>
            <a:r>
              <a:rPr lang="en-GB" dirty="0">
                <a:latin typeface="Calibri" pitchFamily="34" charset="0"/>
              </a:rPr>
              <a:t>, </a:t>
            </a:r>
            <a:r>
              <a:rPr lang="en-GB" i="1" dirty="0">
                <a:latin typeface="Calibri" pitchFamily="34" charset="0"/>
              </a:rPr>
              <a:t>han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GB" i="1" dirty="0">
                <a:latin typeface="Calibri" pitchFamily="34" charset="0"/>
              </a:rPr>
              <a:t>kerchief</a:t>
            </a:r>
            <a:r>
              <a:rPr lang="en-GB" dirty="0">
                <a:latin typeface="Calibri" pitchFamily="34" charset="0"/>
              </a:rPr>
              <a:t>, and </a:t>
            </a:r>
            <a:r>
              <a:rPr lang="en-GB" i="1" dirty="0">
                <a:latin typeface="Calibri" pitchFamily="34" charset="0"/>
              </a:rPr>
              <a:t>kin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GB" i="1" dirty="0">
                <a:latin typeface="Calibri" pitchFamily="34" charset="0"/>
              </a:rPr>
              <a:t>ness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/t/ in </a:t>
            </a:r>
            <a:r>
              <a:rPr lang="en-GB" i="1" dirty="0">
                <a:latin typeface="Calibri" pitchFamily="34" charset="0"/>
              </a:rPr>
              <a:t>mos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i="1" dirty="0">
                <a:latin typeface="Calibri" pitchFamily="34" charset="0"/>
              </a:rPr>
              <a:t>ly</a:t>
            </a:r>
            <a:r>
              <a:rPr lang="en-GB" dirty="0">
                <a:latin typeface="Calibri" pitchFamily="34" charset="0"/>
              </a:rPr>
              <a:t> and </a:t>
            </a:r>
            <a:r>
              <a:rPr lang="en-GB" i="1" dirty="0">
                <a:latin typeface="Calibri" pitchFamily="34" charset="0"/>
              </a:rPr>
              <a:t>attemp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i="1" dirty="0">
                <a:latin typeface="Calibri" pitchFamily="34" charset="0"/>
              </a:rPr>
              <a:t>s</a:t>
            </a:r>
            <a:r>
              <a:rPr lang="en-GB" dirty="0">
                <a:latin typeface="Calibri" pitchFamily="34" charset="0"/>
              </a:rPr>
              <a:t> </a:t>
            </a: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The deletion of segments is called elision</a:t>
            </a: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Common in less formal and more casual speech styles, esp. /t/, /d/ and /</a:t>
            </a:r>
            <a:r>
              <a:rPr lang="el-GR" dirty="0">
                <a:latin typeface="Calibri" pitchFamily="34" charset="0"/>
              </a:rPr>
              <a:t>θ</a:t>
            </a:r>
            <a:r>
              <a:rPr lang="en-GB" dirty="0">
                <a:latin typeface="Calibri" pitchFamily="34" charset="0"/>
              </a:rPr>
              <a:t>/</a:t>
            </a: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</a:t>
            </a:r>
            <a:endParaRPr lang="en-GB" i="1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304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(14)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Other Processes Affecting Segments in Context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b="1" dirty="0">
                <a:solidFill>
                  <a:srgbClr val="9900FF"/>
                </a:solidFill>
                <a:latin typeface="Calibri" pitchFamily="34" charset="0"/>
              </a:rPr>
              <a:t>Elision</a:t>
            </a:r>
          </a:p>
          <a:p>
            <a:pPr marL="0" indent="0">
              <a:spcBef>
                <a:spcPct val="0"/>
              </a:spcBef>
              <a:buNone/>
            </a:pPr>
            <a:endParaRPr lang="en-GB" b="1" dirty="0">
              <a:solidFill>
                <a:srgbClr val="3333FF"/>
              </a:solidFill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Can occur across word boundaries:</a:t>
            </a: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</a:t>
            </a:r>
            <a:r>
              <a:rPr lang="en-GB" i="1" dirty="0">
                <a:latin typeface="Calibri" pitchFamily="34" charset="0"/>
              </a:rPr>
              <a:t>thousand points   </a:t>
            </a:r>
            <a:r>
              <a:rPr lang="en-GB" dirty="0">
                <a:latin typeface="Calibri" pitchFamily="34" charset="0"/>
              </a:rPr>
              <a:t>/</a:t>
            </a:r>
            <a:r>
              <a:rPr lang="el-GR" dirty="0">
                <a:latin typeface="Calibri" pitchFamily="34" charset="0"/>
              </a:rPr>
              <a:t>θ</a:t>
            </a:r>
            <a:r>
              <a:rPr lang="en-GB" dirty="0" err="1">
                <a:latin typeface="Calibri" pitchFamily="34" charset="0"/>
              </a:rPr>
              <a:t>aʊzn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pɒɪnts</a:t>
            </a:r>
            <a:r>
              <a:rPr lang="en-GB" dirty="0">
                <a:latin typeface="Calibri" pitchFamily="34" charset="0"/>
              </a:rPr>
              <a:t>/ 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 [</a:t>
            </a:r>
            <a:r>
              <a:rPr lang="el-GR" dirty="0">
                <a:latin typeface="Calibri" pitchFamily="34" charset="0"/>
              </a:rPr>
              <a:t>θ</a:t>
            </a:r>
            <a:r>
              <a:rPr lang="en-GB" dirty="0" err="1">
                <a:latin typeface="Calibri" pitchFamily="34" charset="0"/>
              </a:rPr>
              <a:t>aʊzn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pɒɪnts</a:t>
            </a:r>
            <a:r>
              <a:rPr lang="en-GB" dirty="0">
                <a:latin typeface="Calibri" pitchFamily="34" charset="0"/>
              </a:rPr>
              <a:t>]</a:t>
            </a:r>
            <a:endParaRPr lang="en-GB" i="1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i="1" dirty="0">
                <a:latin typeface="Calibri" pitchFamily="34" charset="0"/>
              </a:rPr>
              <a:t>	west coast</a:t>
            </a:r>
            <a:r>
              <a:rPr lang="en-GB" dirty="0">
                <a:latin typeface="Calibri" pitchFamily="34" charset="0"/>
              </a:rPr>
              <a:t>	        /wes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kəʊst</a:t>
            </a:r>
            <a:r>
              <a:rPr lang="en-GB" dirty="0">
                <a:latin typeface="Calibri" pitchFamily="34" charset="0"/>
              </a:rPr>
              <a:t>/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 [</a:t>
            </a:r>
            <a:r>
              <a:rPr lang="en-GB" dirty="0" err="1">
                <a:latin typeface="Calibri" pitchFamily="34" charset="0"/>
              </a:rPr>
              <a:t>wes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kəʊst</a:t>
            </a:r>
            <a:r>
              <a:rPr lang="en-GB" dirty="0">
                <a:latin typeface="Calibri" pitchFamily="34" charset="0"/>
              </a:rPr>
              <a:t>]</a:t>
            </a:r>
          </a:p>
          <a:p>
            <a:pPr marL="0" indent="0">
              <a:spcBef>
                <a:spcPct val="0"/>
              </a:spcBef>
              <a:buNone/>
            </a:pPr>
            <a:endParaRPr lang="en-GB" i="1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In some cases, elision of a segment allows assimilation to take place: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i="1" dirty="0">
                <a:latin typeface="Calibri" pitchFamily="34" charset="0"/>
              </a:rPr>
              <a:t>	handbag</a:t>
            </a:r>
            <a:r>
              <a:rPr lang="en-GB" dirty="0">
                <a:latin typeface="Calibri" pitchFamily="34" charset="0"/>
              </a:rPr>
              <a:t>	        /</a:t>
            </a:r>
            <a:r>
              <a:rPr lang="en-GB" dirty="0" err="1">
                <a:latin typeface="Calibri" pitchFamily="34" charset="0"/>
              </a:rPr>
              <a:t>hæn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GB" dirty="0" err="1">
                <a:latin typeface="Calibri" pitchFamily="34" charset="0"/>
              </a:rPr>
              <a:t>bæg</a:t>
            </a:r>
            <a:r>
              <a:rPr lang="en-GB" dirty="0">
                <a:latin typeface="Calibri" pitchFamily="34" charset="0"/>
              </a:rPr>
              <a:t>/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 [</a:t>
            </a:r>
            <a:r>
              <a:rPr lang="en-GB" dirty="0" err="1">
                <a:latin typeface="Calibri" pitchFamily="34" charset="0"/>
              </a:rPr>
              <a:t>hæ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GB" dirty="0" err="1">
                <a:latin typeface="Calibri" pitchFamily="34" charset="0"/>
              </a:rPr>
              <a:t>bæg</a:t>
            </a:r>
            <a:r>
              <a:rPr lang="en-GB" dirty="0">
                <a:latin typeface="Calibri" pitchFamily="34" charset="0"/>
              </a:rPr>
              <a:t>]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 [</a:t>
            </a:r>
            <a:r>
              <a:rPr lang="en-GB" dirty="0" err="1">
                <a:latin typeface="Calibri" pitchFamily="34" charset="0"/>
              </a:rPr>
              <a:t>hæ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m</a:t>
            </a:r>
            <a:r>
              <a:rPr lang="en-GB" dirty="0" err="1">
                <a:latin typeface="Calibri" pitchFamily="34" charset="0"/>
              </a:rPr>
              <a:t>bæg</a:t>
            </a:r>
            <a:r>
              <a:rPr lang="en-GB" dirty="0">
                <a:latin typeface="Calibri" pitchFamily="34" charset="0"/>
              </a:rPr>
              <a:t>] 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Vowels can also be elided: </a:t>
            </a:r>
            <a:r>
              <a:rPr lang="en-GB" i="1" dirty="0">
                <a:latin typeface="Calibri" pitchFamily="34" charset="0"/>
              </a:rPr>
              <a:t>I am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en-GB" i="1" dirty="0">
                <a:latin typeface="Calibri" pitchFamily="34" charset="0"/>
                <a:sym typeface="Symbol" panose="05050102010706020507" pitchFamily="18" charset="2"/>
              </a:rPr>
              <a:t>I’m; She is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en-GB" i="1" dirty="0">
                <a:latin typeface="Calibri" pitchFamily="34" charset="0"/>
                <a:sym typeface="Symbol" panose="05050102010706020507" pitchFamily="18" charset="2"/>
              </a:rPr>
              <a:t>She’s; do not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</a:t>
            </a:r>
            <a:r>
              <a:rPr lang="en-GB" i="1" dirty="0">
                <a:latin typeface="Calibri" pitchFamily="34" charset="0"/>
                <a:sym typeface="Symbol" panose="05050102010706020507" pitchFamily="18" charset="2"/>
              </a:rPr>
              <a:t> don’t; police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[</a:t>
            </a:r>
            <a:r>
              <a:rPr lang="en-GB" dirty="0" err="1">
                <a:latin typeface="Calibri" pitchFamily="34" charset="0"/>
                <a:sym typeface="Symbol" panose="05050102010706020507" pitchFamily="18" charset="2"/>
              </a:rPr>
              <a:t>pliːs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]; </a:t>
            </a:r>
            <a:r>
              <a:rPr lang="en-GB" i="1" dirty="0">
                <a:latin typeface="Calibri" pitchFamily="34" charset="0"/>
                <a:sym typeface="Symbol" panose="05050102010706020507" pitchFamily="18" charset="2"/>
              </a:rPr>
              <a:t>geography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 [</a:t>
            </a:r>
            <a:r>
              <a:rPr lang="en-GB" dirty="0" err="1">
                <a:latin typeface="Calibri" pitchFamily="34" charset="0"/>
                <a:sym typeface="Symbol" panose="05050102010706020507" pitchFamily="18" charset="2"/>
              </a:rPr>
              <a:t>ʤɒgrəfɪ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]</a:t>
            </a:r>
            <a:endParaRPr lang="en-GB" i="1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</a:t>
            </a:r>
            <a:endParaRPr lang="en-GB" i="1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20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(15)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Other Processes Affecting Segments in Context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b="1" dirty="0">
                <a:solidFill>
                  <a:srgbClr val="9900FF"/>
                </a:solidFill>
                <a:latin typeface="Calibri" pitchFamily="34" charset="0"/>
              </a:rPr>
              <a:t>Insertion</a:t>
            </a:r>
          </a:p>
          <a:p>
            <a:pPr marL="0" indent="0">
              <a:spcBef>
                <a:spcPct val="0"/>
              </a:spcBef>
              <a:buNone/>
            </a:pPr>
            <a:endParaRPr lang="en-GB" b="1" dirty="0">
              <a:solidFill>
                <a:srgbClr val="3333FF"/>
              </a:solidFill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Called </a:t>
            </a:r>
            <a:r>
              <a:rPr lang="en-GB" b="1" dirty="0">
                <a:solidFill>
                  <a:srgbClr val="0066FF"/>
                </a:solidFill>
                <a:latin typeface="Calibri" pitchFamily="34" charset="0"/>
              </a:rPr>
              <a:t>epenthesis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</a:t>
            </a:r>
            <a:endParaRPr lang="en-GB" i="1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Possible for both consonants and vowels: </a:t>
            </a: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In some dialects, schwa [ə] is inserted between 2 consonants, e.g.,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i="1" dirty="0">
                <a:latin typeface="Calibri" pitchFamily="34" charset="0"/>
              </a:rPr>
              <a:t>	</a:t>
            </a:r>
            <a:r>
              <a:rPr lang="en-GB" dirty="0">
                <a:latin typeface="Calibri" pitchFamily="34" charset="0"/>
              </a:rPr>
              <a:t>[</a:t>
            </a:r>
            <a:r>
              <a:rPr lang="en-GB" dirty="0" err="1">
                <a:latin typeface="Calibri" pitchFamily="34" charset="0"/>
              </a:rPr>
              <a:t>fɪləm</a:t>
            </a:r>
            <a:r>
              <a:rPr lang="en-GB" dirty="0">
                <a:latin typeface="Calibri" pitchFamily="34" charset="0"/>
              </a:rPr>
              <a:t>]  </a:t>
            </a:r>
            <a:r>
              <a:rPr lang="en-GB" i="1" dirty="0">
                <a:latin typeface="Calibri" pitchFamily="34" charset="0"/>
              </a:rPr>
              <a:t>film</a:t>
            </a:r>
            <a:r>
              <a:rPr lang="en-GB" dirty="0">
                <a:latin typeface="Calibri" pitchFamily="34" charset="0"/>
              </a:rPr>
              <a:t>	  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[</a:t>
            </a:r>
            <a:r>
              <a:rPr lang="en-GB" dirty="0">
                <a:latin typeface="Calibri" pitchFamily="34" charset="0"/>
              </a:rPr>
              <a:t>æ</a:t>
            </a:r>
            <a:r>
              <a:rPr lang="el-GR" dirty="0">
                <a:latin typeface="Calibri" pitchFamily="34" charset="0"/>
              </a:rPr>
              <a:t>θ</a:t>
            </a:r>
            <a:r>
              <a:rPr lang="en-GB" dirty="0" err="1">
                <a:latin typeface="Calibri" pitchFamily="34" charset="0"/>
              </a:rPr>
              <a:t>əliːt</a:t>
            </a:r>
            <a:r>
              <a:rPr lang="en-GB" dirty="0">
                <a:latin typeface="Calibri" pitchFamily="34" charset="0"/>
              </a:rPr>
              <a:t>]  </a:t>
            </a:r>
            <a:r>
              <a:rPr lang="en-GB" i="1" dirty="0">
                <a:latin typeface="Calibri" pitchFamily="34" charset="0"/>
              </a:rPr>
              <a:t>athlete   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alibri" pitchFamily="34" charset="0"/>
                <a:sym typeface="Symbol" panose="05050102010706020507" pitchFamily="18" charset="2"/>
              </a:rPr>
              <a:t>ɑːrəm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]  </a:t>
            </a:r>
            <a:r>
              <a:rPr lang="en-GB" i="1" dirty="0">
                <a:latin typeface="Calibri" pitchFamily="34" charset="0"/>
                <a:sym typeface="Symbol" panose="05050102010706020507" pitchFamily="18" charset="2"/>
              </a:rPr>
              <a:t>arm  </a:t>
            </a:r>
            <a:r>
              <a:rPr lang="en-GB" dirty="0">
                <a:latin typeface="Calibri" pitchFamily="34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Consonant epenthesis between nasal-fricative and nasal-stop sequences (e.g., /ns/ and /</a:t>
            </a:r>
            <a:r>
              <a:rPr lang="en-GB" dirty="0" err="1">
                <a:latin typeface="Calibri" pitchFamily="34" charset="0"/>
              </a:rPr>
              <a:t>mt</a:t>
            </a:r>
            <a:r>
              <a:rPr lang="en-GB" dirty="0">
                <a:latin typeface="Calibri" pitchFamily="34" charset="0"/>
              </a:rPr>
              <a:t>/):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dirty="0">
                <a:latin typeface="Calibri" pitchFamily="34" charset="0"/>
              </a:rPr>
              <a:t>	[</a:t>
            </a:r>
            <a:r>
              <a:rPr lang="en-GB" dirty="0" err="1">
                <a:latin typeface="Calibri" pitchFamily="34" charset="0"/>
              </a:rPr>
              <a:t>mɪnts</a:t>
            </a:r>
            <a:r>
              <a:rPr lang="en-GB" dirty="0">
                <a:latin typeface="Calibri" pitchFamily="34" charset="0"/>
              </a:rPr>
              <a:t>]  </a:t>
            </a:r>
            <a:r>
              <a:rPr lang="en-GB" i="1" dirty="0">
                <a:latin typeface="Calibri" pitchFamily="34" charset="0"/>
              </a:rPr>
              <a:t>mince/mints	</a:t>
            </a:r>
            <a:r>
              <a:rPr lang="en-GB" dirty="0">
                <a:latin typeface="Calibri" pitchFamily="34" charset="0"/>
              </a:rPr>
              <a:t>[</a:t>
            </a:r>
            <a:r>
              <a:rPr lang="en-GB" dirty="0" err="1">
                <a:latin typeface="Calibri" pitchFamily="34" charset="0"/>
              </a:rPr>
              <a:t>drempt</a:t>
            </a:r>
            <a:r>
              <a:rPr lang="en-GB" dirty="0">
                <a:latin typeface="Calibri" pitchFamily="34" charset="0"/>
              </a:rPr>
              <a:t>]  </a:t>
            </a:r>
            <a:r>
              <a:rPr lang="en-GB" i="1" dirty="0">
                <a:latin typeface="Calibri" pitchFamily="34" charset="0"/>
              </a:rPr>
              <a:t>dreamt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303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(16)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Other Processes Affecting Segments in Context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b="1" dirty="0">
                <a:solidFill>
                  <a:srgbClr val="9900FF"/>
                </a:solidFill>
                <a:latin typeface="Calibri" pitchFamily="34" charset="0"/>
              </a:rPr>
              <a:t>/r/ Insertion</a:t>
            </a:r>
          </a:p>
          <a:p>
            <a:pPr marL="0" indent="0">
              <a:spcBef>
                <a:spcPct val="0"/>
              </a:spcBef>
              <a:buNone/>
            </a:pPr>
            <a:endParaRPr lang="en-GB" b="1" dirty="0">
              <a:solidFill>
                <a:srgbClr val="3333FF"/>
              </a:solidFill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In non-rhotic dialects, /r/ is often inserted when one word end with the vowels /ə/, /ɑː/ or /ɔː/ and the next begins with any vowel sound: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i="1" dirty="0">
                <a:latin typeface="Calibri" pitchFamily="34" charset="0"/>
              </a:rPr>
              <a:t>	medi</a:t>
            </a: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a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e</a:t>
            </a:r>
            <a:r>
              <a:rPr lang="en-GB" i="1" dirty="0">
                <a:latin typeface="Calibri" pitchFamily="34" charset="0"/>
              </a:rPr>
              <a:t>xploitation </a:t>
            </a:r>
            <a:r>
              <a:rPr lang="en-GB" dirty="0">
                <a:latin typeface="Calibri" pitchFamily="34" charset="0"/>
              </a:rPr>
              <a:t>[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ə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e</a:t>
            </a:r>
            <a:r>
              <a:rPr lang="en-GB" dirty="0">
                <a:latin typeface="Calibri" pitchFamily="34" charset="0"/>
              </a:rPr>
              <a:t>]     </a:t>
            </a:r>
            <a:r>
              <a:rPr lang="en-GB" i="1" dirty="0">
                <a:latin typeface="Calibri" pitchFamily="34" charset="0"/>
              </a:rPr>
              <a:t>medi</a:t>
            </a: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a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a</a:t>
            </a:r>
            <a:r>
              <a:rPr lang="en-GB" i="1" dirty="0">
                <a:latin typeface="Calibri" pitchFamily="34" charset="0"/>
              </a:rPr>
              <a:t>re </a:t>
            </a:r>
            <a:r>
              <a:rPr lang="en-GB" dirty="0">
                <a:latin typeface="Calibri" pitchFamily="34" charset="0"/>
              </a:rPr>
              <a:t>[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ə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ɑ</a:t>
            </a:r>
            <a:r>
              <a:rPr lang="en-GB" dirty="0">
                <a:solidFill>
                  <a:srgbClr val="0066FF"/>
                </a:solidFill>
                <a:latin typeface="Calibri" pitchFamily="34" charset="0"/>
              </a:rPr>
              <a:t>ː</a:t>
            </a:r>
            <a:r>
              <a:rPr lang="en-GB" dirty="0">
                <a:latin typeface="Calibri" pitchFamily="34" charset="0"/>
              </a:rPr>
              <a:t>]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	</a:t>
            </a:r>
            <a:r>
              <a:rPr lang="en-GB" i="1" dirty="0">
                <a:latin typeface="Calibri" pitchFamily="34" charset="0"/>
              </a:rPr>
              <a:t>l</a:t>
            </a: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aw a</a:t>
            </a:r>
            <a:r>
              <a:rPr lang="en-GB" i="1" dirty="0">
                <a:latin typeface="Calibri" pitchFamily="34" charset="0"/>
              </a:rPr>
              <a:t>nd order </a:t>
            </a:r>
            <a:r>
              <a:rPr lang="en-GB" dirty="0">
                <a:latin typeface="Calibri" pitchFamily="34" charset="0"/>
              </a:rPr>
              <a:t>[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ɔː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ə</a:t>
            </a:r>
            <a:r>
              <a:rPr lang="en-GB" dirty="0">
                <a:latin typeface="Calibri" pitchFamily="34" charset="0"/>
              </a:rPr>
              <a:t>]     s</a:t>
            </a:r>
            <a:r>
              <a:rPr lang="en-GB" dirty="0">
                <a:solidFill>
                  <a:srgbClr val="0066FF"/>
                </a:solidFill>
                <a:latin typeface="Calibri" pitchFamily="34" charset="0"/>
              </a:rPr>
              <a:t>aw i</a:t>
            </a:r>
            <a:r>
              <a:rPr lang="en-GB" dirty="0">
                <a:latin typeface="Calibri" pitchFamily="34" charset="0"/>
              </a:rPr>
              <a:t>t [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ɔː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ɪ</a:t>
            </a:r>
            <a:r>
              <a:rPr lang="en-GB" dirty="0">
                <a:latin typeface="Calibri" pitchFamily="34" charset="0"/>
              </a:rPr>
              <a:t>]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Eases the transition between the vowel sounds.</a:t>
            </a: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Much less common for speakers of rhotic dialects. </a:t>
            </a:r>
            <a:endParaRPr lang="en-GB" i="1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04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(17)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Other Processes Affecting Segments in Context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b="1" dirty="0">
                <a:solidFill>
                  <a:srgbClr val="9900FF"/>
                </a:solidFill>
                <a:latin typeface="Calibri" pitchFamily="34" charset="0"/>
              </a:rPr>
              <a:t>/j/ Insertion</a:t>
            </a:r>
          </a:p>
          <a:p>
            <a:pPr marL="0" indent="0">
              <a:spcBef>
                <a:spcPct val="0"/>
              </a:spcBef>
              <a:buNone/>
            </a:pPr>
            <a:endParaRPr lang="en-GB" b="1" dirty="0">
              <a:solidFill>
                <a:srgbClr val="3333FF"/>
              </a:solidFill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For words ending with /</a:t>
            </a:r>
            <a:r>
              <a:rPr lang="en-GB" dirty="0" err="1">
                <a:latin typeface="Calibri" pitchFamily="34" charset="0"/>
              </a:rPr>
              <a:t>i</a:t>
            </a:r>
            <a:r>
              <a:rPr lang="en-GB" dirty="0">
                <a:latin typeface="Calibri" pitchFamily="34" charset="0"/>
              </a:rPr>
              <a:t>ː/ or diphthongs /</a:t>
            </a:r>
            <a:r>
              <a:rPr lang="en-GB" dirty="0" err="1">
                <a:latin typeface="Calibri" pitchFamily="34" charset="0"/>
              </a:rPr>
              <a:t>eɪ</a:t>
            </a:r>
            <a:r>
              <a:rPr lang="en-GB" dirty="0">
                <a:latin typeface="Calibri" pitchFamily="34" charset="0"/>
              </a:rPr>
              <a:t>/, /</a:t>
            </a:r>
            <a:r>
              <a:rPr lang="en-GB" dirty="0" err="1">
                <a:latin typeface="Calibri" pitchFamily="34" charset="0"/>
              </a:rPr>
              <a:t>aɪ</a:t>
            </a:r>
            <a:r>
              <a:rPr lang="en-GB" dirty="0">
                <a:latin typeface="Calibri" pitchFamily="34" charset="0"/>
              </a:rPr>
              <a:t>/ or /</a:t>
            </a:r>
            <a:r>
              <a:rPr lang="en-GB" dirty="0" err="1">
                <a:latin typeface="Calibri" pitchFamily="34" charset="0"/>
              </a:rPr>
              <a:t>ɒɪ</a:t>
            </a:r>
            <a:r>
              <a:rPr lang="en-GB" dirty="0">
                <a:latin typeface="Calibri" pitchFamily="34" charset="0"/>
              </a:rPr>
              <a:t>/, speakers often insert a /j/ to ease the transition to a following vowel sound: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i="1" dirty="0">
                <a:latin typeface="Calibri" pitchFamily="34" charset="0"/>
              </a:rPr>
              <a:t>	</a:t>
            </a: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I</a:t>
            </a:r>
            <a:r>
              <a:rPr lang="en-GB" i="1" dirty="0">
                <a:latin typeface="Calibri" pitchFamily="34" charset="0"/>
              </a:rPr>
              <a:t> </a:t>
            </a: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a</a:t>
            </a:r>
            <a:r>
              <a:rPr lang="en-GB" i="1" dirty="0">
                <a:latin typeface="Calibri" pitchFamily="34" charset="0"/>
              </a:rPr>
              <a:t>gree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GB" dirty="0">
                <a:latin typeface="Calibri" pitchFamily="34" charset="0"/>
              </a:rPr>
              <a:t>[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aɪ</a:t>
            </a:r>
            <a:r>
              <a:rPr lang="en-GB" dirty="0">
                <a:solidFill>
                  <a:srgbClr val="0066FF"/>
                </a:solidFill>
                <a:latin typeface="Calibri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j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ə</a:t>
            </a:r>
            <a:r>
              <a:rPr lang="en-GB" dirty="0" err="1">
                <a:latin typeface="Calibri" pitchFamily="34" charset="0"/>
              </a:rPr>
              <a:t>gri</a:t>
            </a:r>
            <a:r>
              <a:rPr lang="en-GB" dirty="0">
                <a:latin typeface="Calibri" pitchFamily="34" charset="0"/>
              </a:rPr>
              <a:t>ː]	 </a:t>
            </a: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I</a:t>
            </a:r>
            <a:r>
              <a:rPr lang="en-GB" i="1" dirty="0">
                <a:latin typeface="Calibri" pitchFamily="34" charset="0"/>
              </a:rPr>
              <a:t> </a:t>
            </a: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a</a:t>
            </a:r>
            <a:r>
              <a:rPr lang="en-GB" i="1" dirty="0">
                <a:latin typeface="Calibri" pitchFamily="34" charset="0"/>
              </a:rPr>
              <a:t>m </a:t>
            </a:r>
            <a:r>
              <a:rPr lang="en-GB" dirty="0">
                <a:latin typeface="Calibri" pitchFamily="34" charset="0"/>
              </a:rPr>
              <a:t>[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aɪ</a:t>
            </a:r>
            <a:r>
              <a:rPr lang="en-GB" dirty="0">
                <a:solidFill>
                  <a:srgbClr val="0066FF"/>
                </a:solidFill>
                <a:latin typeface="Calibri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j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æ</a:t>
            </a:r>
            <a:r>
              <a:rPr lang="en-GB" dirty="0" err="1">
                <a:latin typeface="Calibri" pitchFamily="34" charset="0"/>
              </a:rPr>
              <a:t>m</a:t>
            </a:r>
            <a:r>
              <a:rPr lang="en-GB" dirty="0">
                <a:latin typeface="Calibri" pitchFamily="34" charset="0"/>
              </a:rPr>
              <a:t>] 	</a:t>
            </a:r>
            <a:r>
              <a:rPr lang="en-GB" i="1" dirty="0">
                <a:latin typeface="Calibri" pitchFamily="34" charset="0"/>
              </a:rPr>
              <a:t>th</a:t>
            </a: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ey a</a:t>
            </a:r>
            <a:r>
              <a:rPr lang="en-GB" i="1" dirty="0">
                <a:latin typeface="Calibri" pitchFamily="34" charset="0"/>
              </a:rPr>
              <a:t>re </a:t>
            </a:r>
            <a:r>
              <a:rPr lang="en-GB" dirty="0">
                <a:latin typeface="Calibri" pitchFamily="34" charset="0"/>
              </a:rPr>
              <a:t>[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eɪ</a:t>
            </a:r>
            <a:r>
              <a:rPr lang="en-GB" dirty="0">
                <a:solidFill>
                  <a:srgbClr val="0066FF"/>
                </a:solidFill>
                <a:latin typeface="Calibri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j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ɑ</a:t>
            </a:r>
            <a:r>
              <a:rPr lang="en-GB" dirty="0">
                <a:solidFill>
                  <a:srgbClr val="0066FF"/>
                </a:solidFill>
                <a:latin typeface="Calibri" pitchFamily="34" charset="0"/>
              </a:rPr>
              <a:t>ː</a:t>
            </a:r>
            <a:r>
              <a:rPr lang="en-GB" dirty="0">
                <a:latin typeface="Calibri" pitchFamily="34" charset="0"/>
              </a:rPr>
              <a:t>]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b="1" dirty="0">
                <a:solidFill>
                  <a:srgbClr val="9900FF"/>
                </a:solidFill>
                <a:latin typeface="Calibri" pitchFamily="34" charset="0"/>
              </a:rPr>
              <a:t>/w/ Insertion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For words ending with /uː/ or diphthongs /</a:t>
            </a:r>
            <a:r>
              <a:rPr lang="en-GB" dirty="0" err="1">
                <a:latin typeface="Calibri" pitchFamily="34" charset="0"/>
              </a:rPr>
              <a:t>əʊ</a:t>
            </a:r>
            <a:r>
              <a:rPr lang="en-GB" dirty="0">
                <a:latin typeface="Calibri" pitchFamily="34" charset="0"/>
              </a:rPr>
              <a:t>/ or /</a:t>
            </a:r>
            <a:r>
              <a:rPr lang="en-GB" dirty="0" err="1">
                <a:latin typeface="Calibri" pitchFamily="34" charset="0"/>
              </a:rPr>
              <a:t>aʊ</a:t>
            </a:r>
            <a:r>
              <a:rPr lang="en-GB" dirty="0">
                <a:latin typeface="Calibri" pitchFamily="34" charset="0"/>
              </a:rPr>
              <a:t>/, speakers often insert a /w/ to ease the transition to a following vowel sound: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i="1" dirty="0">
                <a:latin typeface="Calibri" pitchFamily="34" charset="0"/>
              </a:rPr>
              <a:t>	G</a:t>
            </a: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o</a:t>
            </a:r>
            <a:r>
              <a:rPr lang="en-GB" i="1" dirty="0">
                <a:latin typeface="Calibri" pitchFamily="34" charset="0"/>
              </a:rPr>
              <a:t> </a:t>
            </a: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o</a:t>
            </a:r>
            <a:r>
              <a:rPr lang="en-GB" i="1" dirty="0">
                <a:latin typeface="Calibri" pitchFamily="34" charset="0"/>
              </a:rPr>
              <a:t>n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GB" dirty="0">
                <a:latin typeface="Calibri" pitchFamily="34" charset="0"/>
              </a:rPr>
              <a:t>[</a:t>
            </a:r>
            <a:r>
              <a:rPr lang="en-GB" dirty="0" err="1">
                <a:latin typeface="Calibri" pitchFamily="34" charset="0"/>
              </a:rPr>
              <a:t>g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əʊ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w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ɒ</a:t>
            </a:r>
            <a:r>
              <a:rPr lang="en-GB" dirty="0" err="1">
                <a:latin typeface="Calibri" pitchFamily="34" charset="0"/>
              </a:rPr>
              <a:t>n</a:t>
            </a:r>
            <a:r>
              <a:rPr lang="en-GB" dirty="0">
                <a:latin typeface="Calibri" pitchFamily="34" charset="0"/>
              </a:rPr>
              <a:t>]	 </a:t>
            </a:r>
            <a:r>
              <a:rPr lang="en-GB" i="1" dirty="0">
                <a:latin typeface="Calibri" pitchFamily="34" charset="0"/>
              </a:rPr>
              <a:t>Wh</a:t>
            </a: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o</a:t>
            </a:r>
            <a:r>
              <a:rPr lang="en-GB" i="1" dirty="0">
                <a:latin typeface="Calibri" pitchFamily="34" charset="0"/>
              </a:rPr>
              <a:t> </a:t>
            </a: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i</a:t>
            </a:r>
            <a:r>
              <a:rPr lang="en-GB" i="1" dirty="0">
                <a:latin typeface="Calibri" pitchFamily="34" charset="0"/>
              </a:rPr>
              <a:t>s </a:t>
            </a:r>
            <a:r>
              <a:rPr lang="en-GB" dirty="0">
                <a:latin typeface="Calibri" pitchFamily="34" charset="0"/>
              </a:rPr>
              <a:t>[h</a:t>
            </a:r>
            <a:r>
              <a:rPr lang="en-GB" dirty="0">
                <a:solidFill>
                  <a:srgbClr val="0066FF"/>
                </a:solidFill>
                <a:latin typeface="Calibri" pitchFamily="34" charset="0"/>
              </a:rPr>
              <a:t>uː 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w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ɪ</a:t>
            </a:r>
            <a:r>
              <a:rPr lang="en-GB" dirty="0" err="1">
                <a:latin typeface="Calibri" pitchFamily="34" charset="0"/>
              </a:rPr>
              <a:t>z</a:t>
            </a:r>
            <a:r>
              <a:rPr lang="en-GB" dirty="0">
                <a:latin typeface="Calibri" pitchFamily="34" charset="0"/>
              </a:rPr>
              <a:t>] 	</a:t>
            </a:r>
            <a:r>
              <a:rPr lang="en-GB" i="1" dirty="0">
                <a:latin typeface="Calibri" pitchFamily="34" charset="0"/>
              </a:rPr>
              <a:t>Y</a:t>
            </a:r>
            <a:r>
              <a:rPr lang="en-GB" i="1" dirty="0">
                <a:solidFill>
                  <a:srgbClr val="0066FF"/>
                </a:solidFill>
                <a:latin typeface="Calibri" pitchFamily="34" charset="0"/>
              </a:rPr>
              <a:t>ou a</a:t>
            </a:r>
            <a:r>
              <a:rPr lang="en-GB" i="1" dirty="0">
                <a:latin typeface="Calibri" pitchFamily="34" charset="0"/>
              </a:rPr>
              <a:t>re </a:t>
            </a:r>
            <a:r>
              <a:rPr lang="en-GB" dirty="0">
                <a:latin typeface="Calibri" pitchFamily="34" charset="0"/>
              </a:rPr>
              <a:t>[</a:t>
            </a:r>
            <a:r>
              <a:rPr lang="en-GB" dirty="0" err="1">
                <a:latin typeface="Calibri" pitchFamily="34" charset="0"/>
              </a:rPr>
              <a:t>j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u</a:t>
            </a:r>
            <a:r>
              <a:rPr lang="en-GB" dirty="0">
                <a:solidFill>
                  <a:srgbClr val="0066FF"/>
                </a:solidFill>
                <a:latin typeface="Calibri" pitchFamily="34" charset="0"/>
              </a:rPr>
              <a:t>ː 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w</a:t>
            </a:r>
            <a:r>
              <a:rPr lang="en-GB" dirty="0" err="1">
                <a:solidFill>
                  <a:srgbClr val="0066FF"/>
                </a:solidFill>
                <a:latin typeface="Calibri" pitchFamily="34" charset="0"/>
              </a:rPr>
              <a:t>ɑ</a:t>
            </a:r>
            <a:r>
              <a:rPr lang="en-GB" dirty="0">
                <a:solidFill>
                  <a:srgbClr val="0066FF"/>
                </a:solidFill>
                <a:latin typeface="Calibri" pitchFamily="34" charset="0"/>
              </a:rPr>
              <a:t>ː</a:t>
            </a:r>
            <a:r>
              <a:rPr lang="en-GB" dirty="0">
                <a:latin typeface="Calibri" pitchFamily="34" charset="0"/>
              </a:rPr>
              <a:t>]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8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(18)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Other Processes Affecting Segments in Context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b="1" dirty="0">
                <a:solidFill>
                  <a:srgbClr val="9900FF"/>
                </a:solidFill>
                <a:latin typeface="Calibri" pitchFamily="34" charset="0"/>
              </a:rPr>
              <a:t>Catenation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solidFill>
                <a:srgbClr val="3333FF"/>
              </a:solidFill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When a word ends with a consonant sound, and the next one begins with a vowel sound, the two sounds are linked together without a pause in between them.</a:t>
            </a: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Calibri" pitchFamily="34" charset="0"/>
              </a:rPr>
              <a:t>For example, </a:t>
            </a:r>
            <a:r>
              <a:rPr lang="en-GB" i="1" dirty="0">
                <a:latin typeface="Calibri" pitchFamily="34" charset="0"/>
              </a:rPr>
              <a:t>a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GB" dirty="0">
                <a:latin typeface="Calibri" pitchFamily="34" charset="0"/>
              </a:rPr>
              <a:t> + 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GB" i="1" dirty="0">
                <a:latin typeface="Calibri" pitchFamily="34" charset="0"/>
              </a:rPr>
              <a:t>pple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</a:t>
            </a:r>
            <a:r>
              <a:rPr lang="en-GB" dirty="0">
                <a:latin typeface="Calibri" pitchFamily="34" charset="0"/>
              </a:rPr>
              <a:t> '</a:t>
            </a:r>
            <a:r>
              <a:rPr lang="en-GB" dirty="0" err="1">
                <a:latin typeface="Calibri" pitchFamily="34" charset="0"/>
              </a:rPr>
              <a:t>a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na</a:t>
            </a:r>
            <a:r>
              <a:rPr lang="en-GB" dirty="0" err="1">
                <a:latin typeface="Calibri" pitchFamily="34" charset="0"/>
              </a:rPr>
              <a:t>pple</a:t>
            </a:r>
            <a:r>
              <a:rPr lang="en-GB" dirty="0">
                <a:latin typeface="Calibri" pitchFamily="34" charset="0"/>
              </a:rPr>
              <a:t>’ </a:t>
            </a:r>
            <a:r>
              <a:rPr lang="en-GB" i="1" dirty="0">
                <a:latin typeface="Calibri" pitchFamily="34" charset="0"/>
              </a:rPr>
              <a:t>thi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GB" dirty="0">
                <a:latin typeface="Calibri" pitchFamily="34" charset="0"/>
              </a:rPr>
              <a:t> + 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GB" i="1" dirty="0">
                <a:latin typeface="Calibri" pitchFamily="34" charset="0"/>
              </a:rPr>
              <a:t>fternoon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</a:t>
            </a:r>
            <a:r>
              <a:rPr lang="en-GB" dirty="0">
                <a:latin typeface="Calibri" pitchFamily="34" charset="0"/>
              </a:rPr>
              <a:t> ‘</a:t>
            </a:r>
            <a:r>
              <a:rPr lang="en-GB" dirty="0" err="1">
                <a:latin typeface="Calibri" pitchFamily="34" charset="0"/>
              </a:rPr>
              <a:t>thi</a:t>
            </a:r>
            <a:r>
              <a:rPr lang="en-GB" dirty="0" err="1">
                <a:solidFill>
                  <a:srgbClr val="FF0000"/>
                </a:solidFill>
                <a:latin typeface="Calibri" pitchFamily="34" charset="0"/>
              </a:rPr>
              <a:t>sa</a:t>
            </a:r>
            <a:r>
              <a:rPr lang="en-GB" dirty="0" err="1">
                <a:latin typeface="Calibri" pitchFamily="34" charset="0"/>
              </a:rPr>
              <a:t>fternoon</a:t>
            </a:r>
            <a:r>
              <a:rPr lang="en-GB" dirty="0">
                <a:latin typeface="Calibri" pitchFamily="34" charset="0"/>
              </a:rPr>
              <a:t>’</a:t>
            </a:r>
          </a:p>
          <a:p>
            <a:pPr>
              <a:spcBef>
                <a:spcPct val="0"/>
              </a:spcBef>
            </a:pP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en-GB" i="1" dirty="0">
                <a:latin typeface="Calibri" pitchFamily="34" charset="0"/>
              </a:rPr>
              <a:t>Could I have a look at one of the watches in the window?  </a:t>
            </a:r>
            <a:r>
              <a:rPr lang="en-GB" dirty="0">
                <a:latin typeface="Calibri" pitchFamily="34" charset="0"/>
                <a:sym typeface="Symbol" panose="05050102010706020507" pitchFamily="18" charset="2"/>
              </a:rPr>
              <a:t></a:t>
            </a:r>
            <a:endParaRPr lang="en-GB" dirty="0">
              <a:latin typeface="Calibri" pitchFamily="34" charset="0"/>
            </a:endParaRPr>
          </a:p>
          <a:p>
            <a:pPr>
              <a:spcBef>
                <a:spcPct val="0"/>
              </a:spcBef>
            </a:pPr>
            <a:endParaRPr lang="en-GB" i="1" dirty="0">
              <a:latin typeface="Calibri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i="1" dirty="0">
                <a:latin typeface="Calibri" pitchFamily="34" charset="0"/>
              </a:rPr>
              <a:t>   Coul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GB" i="1" dirty="0">
                <a:latin typeface="Calibri" pitchFamily="34" charset="0"/>
              </a:rPr>
              <a:t>  ͜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GB" i="1" dirty="0">
                <a:latin typeface="Calibri" pitchFamily="34" charset="0"/>
              </a:rPr>
              <a:t>  </a:t>
            </a:r>
            <a:r>
              <a:rPr lang="en-GB" i="1" dirty="0" err="1">
                <a:latin typeface="Calibri" pitchFamily="34" charset="0"/>
              </a:rPr>
              <a:t>ha</a:t>
            </a:r>
            <a:r>
              <a:rPr lang="en-GB" i="1" dirty="0" err="1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lang="en-GB" i="1" dirty="0">
                <a:latin typeface="Calibri" pitchFamily="34" charset="0"/>
              </a:rPr>
              <a:t>  ͜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GB" i="1" dirty="0">
                <a:latin typeface="Calibri" pitchFamily="34" charset="0"/>
              </a:rPr>
              <a:t> loo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k</a:t>
            </a:r>
            <a:r>
              <a:rPr lang="en-GB" i="1" dirty="0">
                <a:latin typeface="Calibri" pitchFamily="34" charset="0"/>
              </a:rPr>
              <a:t>  ͜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GB" i="1" dirty="0">
                <a:latin typeface="Calibri" pitchFamily="34" charset="0"/>
              </a:rPr>
              <a:t>t o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GB" i="1" dirty="0">
                <a:latin typeface="Calibri" pitchFamily="34" charset="0"/>
              </a:rPr>
              <a:t>  ͜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o</a:t>
            </a:r>
            <a:r>
              <a:rPr lang="en-GB" i="1" dirty="0">
                <a:latin typeface="Calibri" pitchFamily="34" charset="0"/>
              </a:rPr>
              <a:t>f the watche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GB" i="1" dirty="0">
                <a:latin typeface="Calibri" pitchFamily="34" charset="0"/>
              </a:rPr>
              <a:t>  ͜</a:t>
            </a:r>
            <a:r>
              <a:rPr lang="en-GB" i="1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GB" i="1" dirty="0">
                <a:latin typeface="Calibri" pitchFamily="34" charset="0"/>
              </a:rPr>
              <a:t>n the window?</a:t>
            </a:r>
          </a:p>
          <a:p>
            <a:pPr>
              <a:spcBef>
                <a:spcPct val="0"/>
              </a:spcBef>
            </a:pPr>
            <a:endParaRPr lang="en-GB" i="1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633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(19)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Task</a:t>
            </a:r>
          </a:p>
          <a:p>
            <a:pPr marL="0" indent="0">
              <a:spcBef>
                <a:spcPct val="0"/>
              </a:spcBef>
              <a:buNone/>
            </a:pPr>
            <a:endParaRPr lang="en-GB" i="1" dirty="0">
              <a:latin typeface="Calibri" pitchFamily="34" charset="0"/>
            </a:endParaRPr>
          </a:p>
          <a:p>
            <a:pPr marL="0" lvl="0" indent="0">
              <a:buNone/>
            </a:pPr>
            <a:r>
              <a:rPr lang="en-GB" altLang="en-US" sz="2400" dirty="0">
                <a:solidFill>
                  <a:prstClr val="black"/>
                </a:solidFill>
              </a:rPr>
              <a:t>If we say these phrases out loud, we can work out what features of connected speech are occurring.</a:t>
            </a:r>
          </a:p>
          <a:p>
            <a:pPr marL="0" lvl="0" indent="0">
              <a:buNone/>
            </a:pPr>
            <a:endParaRPr lang="en-GB" alt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GB" altLang="en-US" sz="2400" i="1" dirty="0">
                <a:solidFill>
                  <a:prstClr val="black"/>
                </a:solidFill>
              </a:rPr>
              <a:t>One apple</a:t>
            </a:r>
          </a:p>
          <a:p>
            <a:pPr marL="0" lvl="0" indent="0">
              <a:buNone/>
            </a:pPr>
            <a:r>
              <a:rPr lang="en-GB" altLang="en-US" sz="2400" i="1" dirty="0">
                <a:solidFill>
                  <a:prstClr val="black"/>
                </a:solidFill>
              </a:rPr>
              <a:t>Two apples</a:t>
            </a:r>
          </a:p>
          <a:p>
            <a:pPr marL="0" lvl="0" indent="0">
              <a:buNone/>
            </a:pPr>
            <a:r>
              <a:rPr lang="en-GB" altLang="en-US" sz="2400" i="1" dirty="0">
                <a:solidFill>
                  <a:prstClr val="black"/>
                </a:solidFill>
              </a:rPr>
              <a:t>Three apples</a:t>
            </a:r>
          </a:p>
          <a:p>
            <a:pPr marL="0" lvl="0" indent="0">
              <a:buNone/>
            </a:pPr>
            <a:r>
              <a:rPr lang="en-GB" altLang="en-US" sz="2400" i="1" dirty="0">
                <a:solidFill>
                  <a:prstClr val="black"/>
                </a:solidFill>
              </a:rPr>
              <a:t>Four apples</a:t>
            </a:r>
          </a:p>
          <a:p>
            <a:pPr marL="0" lvl="0" indent="0">
              <a:buNone/>
            </a:pPr>
            <a:r>
              <a:rPr lang="en-GB" altLang="en-US" sz="2400" i="1" dirty="0">
                <a:solidFill>
                  <a:prstClr val="black"/>
                </a:solidFill>
              </a:rPr>
              <a:t>Five apples</a:t>
            </a:r>
          </a:p>
          <a:p>
            <a:pPr marL="0" indent="0">
              <a:spcBef>
                <a:spcPct val="0"/>
              </a:spcBef>
              <a:buNone/>
            </a:pPr>
            <a:endParaRPr lang="en-GB" i="1" dirty="0">
              <a:latin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60618-952D-4C3A-A0D7-B9265803B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90" y="5215840"/>
            <a:ext cx="3757250" cy="14360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556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5b. Description and Classification of Vowels (13)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5" y="753923"/>
            <a:ext cx="11167353" cy="610407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Diphthongs</a:t>
            </a:r>
          </a:p>
          <a:p>
            <a:pPr marL="0" indent="0">
              <a:lnSpc>
                <a:spcPct val="80000"/>
              </a:lnSpc>
              <a:buNone/>
            </a:pPr>
            <a:endParaRPr lang="en-GB" b="1" dirty="0">
              <a:solidFill>
                <a:srgbClr val="0000FF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A diphthong moves from a starting position to a finishing position.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Often characterized as </a:t>
            </a:r>
            <a:r>
              <a:rPr lang="en-GB" b="1" dirty="0">
                <a:solidFill>
                  <a:srgbClr val="FF00FF"/>
                </a:solidFill>
                <a:latin typeface="Calibri" pitchFamily="34" charset="0"/>
              </a:rPr>
              <a:t>fronting</a:t>
            </a:r>
            <a:r>
              <a:rPr lang="en-GB" dirty="0">
                <a:latin typeface="Calibri" pitchFamily="34" charset="0"/>
              </a:rPr>
              <a:t>, </a:t>
            </a:r>
            <a:r>
              <a:rPr lang="en-GB" b="1" dirty="0">
                <a:solidFill>
                  <a:srgbClr val="FF00FF"/>
                </a:solidFill>
                <a:latin typeface="Calibri" pitchFamily="34" charset="0"/>
              </a:rPr>
              <a:t>backing</a:t>
            </a:r>
            <a:r>
              <a:rPr lang="en-GB" dirty="0">
                <a:latin typeface="Calibri" pitchFamily="34" charset="0"/>
              </a:rPr>
              <a:t> or </a:t>
            </a:r>
            <a:r>
              <a:rPr lang="en-GB" b="1" dirty="0">
                <a:solidFill>
                  <a:srgbClr val="FF00FF"/>
                </a:solidFill>
                <a:latin typeface="Calibri" pitchFamily="34" charset="0"/>
              </a:rPr>
              <a:t>centring</a:t>
            </a:r>
            <a:r>
              <a:rPr lang="en-GB" dirty="0">
                <a:latin typeface="Calibri" pitchFamily="34" charset="0"/>
              </a:rPr>
              <a:t>. 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GB" dirty="0">
                <a:latin typeface="Calibri" pitchFamily="34" charset="0"/>
              </a:rPr>
              <a:t>These terms relate to the character of the finishing vowel sound.</a:t>
            </a:r>
          </a:p>
          <a:p>
            <a:pPr>
              <a:lnSpc>
                <a:spcPct val="80000"/>
              </a:lnSpc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Fronting diphthongs move towards a high (close) front vowel in production.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Backing diphthongs move towards a high (close) back vowel in production.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Centring diphthongs have a final element which is a central vowel.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latin typeface="Calibri" pitchFamily="34" charset="0"/>
              </a:rPr>
              <a:t>These are illustrated on the Diphthong Trapezium.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GB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68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409" y="115886"/>
            <a:ext cx="9268121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5. Connected Speech (20)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60" y="924128"/>
            <a:ext cx="11108319" cy="5861762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3333FF"/>
                </a:solidFill>
                <a:latin typeface="Calibri" panose="020F0502020204030204" pitchFamily="34" charset="0"/>
              </a:rPr>
              <a:t>Task</a:t>
            </a:r>
          </a:p>
          <a:p>
            <a:pPr marL="0" indent="0">
              <a:spcBef>
                <a:spcPct val="0"/>
              </a:spcBef>
              <a:buNone/>
            </a:pPr>
            <a:endParaRPr lang="en-GB" i="1" dirty="0">
              <a:latin typeface="Calibri" pitchFamily="34" charset="0"/>
            </a:endParaRPr>
          </a:p>
          <a:p>
            <a:pPr marL="0" lvl="0" indent="0">
              <a:buNone/>
            </a:pPr>
            <a:r>
              <a:rPr lang="en-GB" altLang="en-US" sz="2400" dirty="0">
                <a:solidFill>
                  <a:prstClr val="black"/>
                </a:solidFill>
              </a:rPr>
              <a:t>What features of connected speech are evident in this sentence (when it is spoken)?</a:t>
            </a:r>
          </a:p>
          <a:p>
            <a:pPr marL="0" lvl="0" indent="0"/>
            <a:endParaRPr lang="en-GB" alt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GB" altLang="en-US" sz="2400" i="1" dirty="0">
                <a:solidFill>
                  <a:prstClr val="black"/>
                </a:solidFill>
              </a:rPr>
              <a:t>Have you asked the photographer what he thinks?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</a:endParaRPr>
          </a:p>
          <a:p>
            <a:r>
              <a:rPr lang="en-GB" sz="2400" dirty="0">
                <a:solidFill>
                  <a:prstClr val="black"/>
                </a:solidFill>
              </a:rPr>
              <a:t>Assimilation			</a:t>
            </a:r>
            <a:r>
              <a:rPr lang="en-GB" sz="2400" dirty="0">
                <a:solidFill>
                  <a:srgbClr val="3333FF"/>
                </a:solidFill>
              </a:rPr>
              <a:t>/</a:t>
            </a:r>
            <a:r>
              <a:rPr lang="el-GR" sz="2400" dirty="0">
                <a:solidFill>
                  <a:srgbClr val="3333FF"/>
                </a:solidFill>
              </a:rPr>
              <a:t>θ</a:t>
            </a:r>
            <a:r>
              <a:rPr lang="en-GB" sz="2400" dirty="0" err="1">
                <a:solidFill>
                  <a:srgbClr val="3333FF"/>
                </a:solidFill>
              </a:rPr>
              <a:t>ɪŋks</a:t>
            </a:r>
            <a:r>
              <a:rPr lang="en-GB" sz="2400" dirty="0">
                <a:solidFill>
                  <a:srgbClr val="3333FF"/>
                </a:solidFill>
              </a:rPr>
              <a:t>/</a:t>
            </a:r>
            <a:endParaRPr lang="en-GB" altLang="en-US" sz="2400" i="1" dirty="0">
              <a:solidFill>
                <a:srgbClr val="3333FF"/>
              </a:solidFill>
            </a:endParaRPr>
          </a:p>
          <a:p>
            <a:pPr lvl="0">
              <a:defRPr/>
            </a:pPr>
            <a:r>
              <a:rPr lang="en-GB" sz="2400" dirty="0">
                <a:solidFill>
                  <a:prstClr val="black"/>
                </a:solidFill>
              </a:rPr>
              <a:t>Elision			</a:t>
            </a:r>
            <a:r>
              <a:rPr lang="en-GB" sz="2400" dirty="0">
                <a:solidFill>
                  <a:srgbClr val="3333FF"/>
                </a:solidFill>
              </a:rPr>
              <a:t>/</a:t>
            </a:r>
            <a:r>
              <a:rPr lang="en-GB" sz="2400" dirty="0" err="1">
                <a:solidFill>
                  <a:srgbClr val="3333FF"/>
                </a:solidFill>
              </a:rPr>
              <a:t>ɑ:st</a:t>
            </a:r>
            <a:r>
              <a:rPr lang="en-GB" sz="2400" dirty="0">
                <a:solidFill>
                  <a:srgbClr val="3333FF"/>
                </a:solidFill>
              </a:rPr>
              <a:t>/ </a:t>
            </a:r>
            <a:r>
              <a:rPr lang="en-GB" sz="2400" b="1" dirty="0">
                <a:solidFill>
                  <a:srgbClr val="3333FF"/>
                </a:solidFill>
              </a:rPr>
              <a:t>not</a:t>
            </a:r>
            <a:r>
              <a:rPr lang="en-GB" sz="2400" dirty="0">
                <a:solidFill>
                  <a:srgbClr val="3333FF"/>
                </a:solidFill>
              </a:rPr>
              <a:t> /</a:t>
            </a:r>
            <a:r>
              <a:rPr lang="en-GB" sz="2400" dirty="0" err="1">
                <a:solidFill>
                  <a:srgbClr val="3333FF"/>
                </a:solidFill>
              </a:rPr>
              <a:t>ɑ:skt</a:t>
            </a:r>
            <a:r>
              <a:rPr lang="en-GB" sz="2400" dirty="0">
                <a:solidFill>
                  <a:srgbClr val="3333FF"/>
                </a:solidFill>
              </a:rPr>
              <a:t>/</a:t>
            </a:r>
          </a:p>
          <a:p>
            <a:pPr>
              <a:defRPr/>
            </a:pPr>
            <a:r>
              <a:rPr lang="en-GB" sz="2400" dirty="0">
                <a:solidFill>
                  <a:prstClr val="black"/>
                </a:solidFill>
              </a:rPr>
              <a:t>Intrusion			</a:t>
            </a:r>
            <a:r>
              <a:rPr lang="en-GB" sz="2400" dirty="0">
                <a:solidFill>
                  <a:srgbClr val="3333FF"/>
                </a:solidFill>
              </a:rPr>
              <a:t>/</a:t>
            </a:r>
            <a:r>
              <a:rPr lang="en-GB" sz="2400" dirty="0" err="1">
                <a:solidFill>
                  <a:srgbClr val="3333FF"/>
                </a:solidFill>
              </a:rPr>
              <a:t>ju:wɑ:st</a:t>
            </a:r>
            <a:r>
              <a:rPr lang="en-GB" sz="2400" dirty="0">
                <a:solidFill>
                  <a:srgbClr val="3333FF"/>
                </a:solidFill>
              </a:rPr>
              <a:t>/</a:t>
            </a:r>
          </a:p>
          <a:p>
            <a:pPr lvl="0">
              <a:defRPr/>
            </a:pPr>
            <a:r>
              <a:rPr lang="en-GB" sz="2400" dirty="0">
                <a:solidFill>
                  <a:prstClr val="black"/>
                </a:solidFill>
              </a:rPr>
              <a:t>Linking/catenation		</a:t>
            </a:r>
            <a:r>
              <a:rPr lang="en-GB" sz="2400" dirty="0">
                <a:solidFill>
                  <a:srgbClr val="3333FF"/>
                </a:solidFill>
              </a:rPr>
              <a:t>/</a:t>
            </a:r>
            <a:r>
              <a:rPr lang="en-GB" sz="2400" dirty="0" err="1">
                <a:solidFill>
                  <a:srgbClr val="3333FF"/>
                </a:solidFill>
              </a:rPr>
              <a:t>wɒti</a:t>
            </a:r>
            <a:r>
              <a:rPr lang="en-GB" sz="2400" dirty="0">
                <a:solidFill>
                  <a:srgbClr val="3333FF"/>
                </a:solidFill>
              </a:rPr>
              <a:t>:/</a:t>
            </a:r>
          </a:p>
          <a:p>
            <a:pPr lvl="0">
              <a:defRPr/>
            </a:pPr>
            <a:r>
              <a:rPr lang="en-GB" sz="2400" dirty="0">
                <a:solidFill>
                  <a:prstClr val="black"/>
                </a:solidFill>
              </a:rPr>
              <a:t>Weak forms			</a:t>
            </a:r>
            <a:r>
              <a:rPr lang="en-GB" sz="2400" dirty="0">
                <a:solidFill>
                  <a:srgbClr val="3333FF"/>
                </a:solidFill>
              </a:rPr>
              <a:t>/</a:t>
            </a:r>
            <a:r>
              <a:rPr lang="en-GB" sz="2400" dirty="0" err="1">
                <a:solidFill>
                  <a:srgbClr val="3333FF"/>
                </a:solidFill>
              </a:rPr>
              <a:t>ðə</a:t>
            </a:r>
            <a:r>
              <a:rPr lang="en-GB" sz="2400" dirty="0">
                <a:solidFill>
                  <a:srgbClr val="3333FF"/>
                </a:solidFill>
              </a:rPr>
              <a:t>/</a:t>
            </a:r>
          </a:p>
          <a:p>
            <a:pPr marL="0" lvl="0" indent="0">
              <a:buNone/>
            </a:pPr>
            <a:endParaRPr lang="en-GB" altLang="en-US" sz="2400" i="1" dirty="0">
              <a:solidFill>
                <a:prstClr val="blac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GB" i="1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51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5b. Description and Classification of Vowels (14)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6" y="753923"/>
            <a:ext cx="11021438" cy="610407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Diphthong Trapezium (Standard Southern British English)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endParaRPr lang="en-GB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2" name="Picture 1" descr="Image of the diphthong trapezium for Standard Southern British English showing the three fronting and two backing diphthong sounds. ">
            <a:extLst>
              <a:ext uri="{FF2B5EF4-FFF2-40B4-BE49-F238E27FC236}">
                <a16:creationId xmlns:a16="http://schemas.microsoft.com/office/drawing/2014/main" id="{7D4CB1BD-E27A-4962-9706-BA5A19305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906" y="1229394"/>
            <a:ext cx="7207884" cy="5393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0FB36D-D7E5-46C3-867F-86147B7493AA}"/>
              </a:ext>
            </a:extLst>
          </p:cNvPr>
          <p:cNvSpPr txBox="1"/>
          <p:nvPr/>
        </p:nvSpPr>
        <p:spPr>
          <a:xfrm>
            <a:off x="4883285" y="5908754"/>
            <a:ext cx="33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102BD2-5358-4722-84DE-CB94279D5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138530" y="2480553"/>
            <a:ext cx="957469" cy="3623524"/>
          </a:xfrm>
          <a:prstGeom prst="straightConnector1">
            <a:avLst/>
          </a:prstGeom>
          <a:ln w="3492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32DC58-2873-4C93-908F-B31BA643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429000" y="2480553"/>
            <a:ext cx="1619655" cy="362352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64458C-8472-46FA-944E-A451DE3A3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803830" y="2324911"/>
            <a:ext cx="3280495" cy="119354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7C011-7CAF-441C-9C5B-2F26BFC60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2871282" y="2480553"/>
            <a:ext cx="461457" cy="157544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186F74-38A5-4D32-A3CF-E8F34891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57191" y="2480555"/>
            <a:ext cx="630184" cy="1325406"/>
          </a:xfrm>
          <a:prstGeom prst="straightConnector1">
            <a:avLst/>
          </a:prstGeom>
          <a:ln w="3492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0DEF2F-82B1-4952-9FF8-E1E36D7AA7CF}"/>
              </a:ext>
            </a:extLst>
          </p:cNvPr>
          <p:cNvSpPr txBox="1"/>
          <p:nvPr/>
        </p:nvSpPr>
        <p:spPr>
          <a:xfrm>
            <a:off x="5796119" y="3032479"/>
            <a:ext cx="79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rgbClr val="3333FF"/>
                </a:solidFill>
              </a:rPr>
              <a:t>aʊ</a:t>
            </a:r>
            <a:endParaRPr lang="en-GB" sz="4000" dirty="0">
              <a:solidFill>
                <a:srgbClr val="3333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292273-A845-4BCC-9C99-9AE1DA1F5891}"/>
              </a:ext>
            </a:extLst>
          </p:cNvPr>
          <p:cNvSpPr txBox="1"/>
          <p:nvPr/>
        </p:nvSpPr>
        <p:spPr>
          <a:xfrm>
            <a:off x="4944217" y="2817831"/>
            <a:ext cx="79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rgbClr val="3333FF"/>
                </a:solidFill>
              </a:rPr>
              <a:t>əʊ</a:t>
            </a:r>
            <a:endParaRPr lang="en-GB" sz="4000" dirty="0">
              <a:solidFill>
                <a:srgbClr val="3333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2ED3A6-0F47-4F71-90CD-669731941AAC}"/>
              </a:ext>
            </a:extLst>
          </p:cNvPr>
          <p:cNvSpPr txBox="1"/>
          <p:nvPr/>
        </p:nvSpPr>
        <p:spPr>
          <a:xfrm>
            <a:off x="4035641" y="1874221"/>
            <a:ext cx="79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rgbClr val="FF0000"/>
                </a:solidFill>
              </a:rPr>
              <a:t>ɔɪ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A4A6D7-2FAE-48B9-99E1-0259B9FA224C}"/>
              </a:ext>
            </a:extLst>
          </p:cNvPr>
          <p:cNvSpPr txBox="1"/>
          <p:nvPr/>
        </p:nvSpPr>
        <p:spPr>
          <a:xfrm>
            <a:off x="3198532" y="2862014"/>
            <a:ext cx="605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rgbClr val="FF0000"/>
                </a:solidFill>
              </a:rPr>
              <a:t>aɪ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B30F9-5D5E-4DE4-A5D4-CDB211B3BB79}"/>
              </a:ext>
            </a:extLst>
          </p:cNvPr>
          <p:cNvSpPr txBox="1"/>
          <p:nvPr/>
        </p:nvSpPr>
        <p:spPr>
          <a:xfrm>
            <a:off x="2458559" y="2862014"/>
            <a:ext cx="608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rgbClr val="FF0000"/>
                </a:solidFill>
              </a:rPr>
              <a:t>eɪ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2A1ED0-5412-40F5-A90D-46A01FDFFB18}"/>
              </a:ext>
            </a:extLst>
          </p:cNvPr>
          <p:cNvSpPr txBox="1"/>
          <p:nvPr/>
        </p:nvSpPr>
        <p:spPr>
          <a:xfrm>
            <a:off x="8259417" y="1411357"/>
            <a:ext cx="347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Fronting diphthongs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E796E1-EFD9-4CD6-A86F-A65F49BE4DF8}"/>
              </a:ext>
            </a:extLst>
          </p:cNvPr>
          <p:cNvSpPr txBox="1"/>
          <p:nvPr/>
        </p:nvSpPr>
        <p:spPr>
          <a:xfrm>
            <a:off x="8259417" y="2443889"/>
            <a:ext cx="347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3333FF"/>
                </a:solidFill>
              </a:rPr>
              <a:t>Backing diphthongs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B29A63-C715-463F-992F-9C106F7860F1}"/>
              </a:ext>
            </a:extLst>
          </p:cNvPr>
          <p:cNvSpPr txBox="1"/>
          <p:nvPr/>
        </p:nvSpPr>
        <p:spPr>
          <a:xfrm>
            <a:off x="8362417" y="5976718"/>
            <a:ext cx="347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Adapted from: Æµ§œš¹ https://commons.wikimedia.org/wiki/File:RP_vowel_chart_(monophthongs).gif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368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24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5b. Description and Classification of Vowels (15)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6" y="753923"/>
            <a:ext cx="11021438" cy="610407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Diphthong Trapezium (Standard Southern British English)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endParaRPr lang="en-GB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2" name="Picture 1" descr="Image of the diphthong trapezium for Standard Southern British English showing the three centring diphthong sounds. ">
            <a:extLst>
              <a:ext uri="{FF2B5EF4-FFF2-40B4-BE49-F238E27FC236}">
                <a16:creationId xmlns:a16="http://schemas.microsoft.com/office/drawing/2014/main" id="{7D4CB1BD-E27A-4962-9706-BA5A19305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906" y="1229394"/>
            <a:ext cx="7207884" cy="539365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B4148-5592-4167-A26A-EE5421C01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538330" y="2479725"/>
            <a:ext cx="1510325" cy="1367511"/>
          </a:xfrm>
          <a:prstGeom prst="straightConnector1">
            <a:avLst/>
          </a:prstGeom>
          <a:ln w="34925"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6F3B39-705C-4574-8E17-EE1003311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92877" y="2538124"/>
            <a:ext cx="706876" cy="1251540"/>
          </a:xfrm>
          <a:prstGeom prst="straightConnector1">
            <a:avLst/>
          </a:prstGeom>
          <a:ln w="34925"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4FE211-C2C6-4D53-8ABB-328112A1B301}"/>
              </a:ext>
            </a:extLst>
          </p:cNvPr>
          <p:cNvSpPr txBox="1"/>
          <p:nvPr/>
        </p:nvSpPr>
        <p:spPr>
          <a:xfrm>
            <a:off x="5447335" y="3138437"/>
            <a:ext cx="79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rgbClr val="CC00FF"/>
                </a:solidFill>
              </a:rPr>
              <a:t>ʊə</a:t>
            </a:r>
            <a:endParaRPr lang="en-GB" sz="4000" dirty="0">
              <a:solidFill>
                <a:srgbClr val="CC00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5005F-330C-40D0-AA1F-532AC6D60FDA}"/>
              </a:ext>
            </a:extLst>
          </p:cNvPr>
          <p:cNvSpPr txBox="1"/>
          <p:nvPr/>
        </p:nvSpPr>
        <p:spPr>
          <a:xfrm>
            <a:off x="4302800" y="3338171"/>
            <a:ext cx="605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rgbClr val="CC00FF"/>
                </a:solidFill>
              </a:rPr>
              <a:t>ɪə</a:t>
            </a:r>
            <a:endParaRPr lang="en-GB" sz="4000" dirty="0">
              <a:solidFill>
                <a:srgbClr val="CC00FF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A367E9-19DF-4DC5-B87B-153374195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316710" y="3962276"/>
            <a:ext cx="1731945" cy="348058"/>
          </a:xfrm>
          <a:prstGeom prst="straightConnector1">
            <a:avLst/>
          </a:prstGeom>
          <a:ln w="34925"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8AB156-AFE4-4E4E-B172-E332FD5288AE}"/>
              </a:ext>
            </a:extLst>
          </p:cNvPr>
          <p:cNvSpPr txBox="1"/>
          <p:nvPr/>
        </p:nvSpPr>
        <p:spPr>
          <a:xfrm>
            <a:off x="4348265" y="3846323"/>
            <a:ext cx="700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rgbClr val="CC00FF"/>
                </a:solidFill>
              </a:rPr>
              <a:t>eə</a:t>
            </a:r>
            <a:endParaRPr lang="en-GB" sz="4000" dirty="0">
              <a:solidFill>
                <a:srgbClr val="CC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4D0D18-013B-4F2A-956F-764CD0164716}"/>
              </a:ext>
            </a:extLst>
          </p:cNvPr>
          <p:cNvSpPr txBox="1"/>
          <p:nvPr/>
        </p:nvSpPr>
        <p:spPr>
          <a:xfrm>
            <a:off x="8476666" y="4554209"/>
            <a:ext cx="347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C00FF"/>
                </a:solidFill>
              </a:rPr>
              <a:t>Centring diphthongs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FB36D-D7E5-46C3-867F-86147B7493AA}"/>
              </a:ext>
            </a:extLst>
          </p:cNvPr>
          <p:cNvSpPr txBox="1"/>
          <p:nvPr/>
        </p:nvSpPr>
        <p:spPr>
          <a:xfrm>
            <a:off x="4883285" y="5908754"/>
            <a:ext cx="33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15E15A-484C-4E84-9B1C-429244CB63BF}"/>
              </a:ext>
            </a:extLst>
          </p:cNvPr>
          <p:cNvSpPr txBox="1"/>
          <p:nvPr/>
        </p:nvSpPr>
        <p:spPr>
          <a:xfrm>
            <a:off x="8362417" y="5976718"/>
            <a:ext cx="347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Adapted from: Æµ§œš¹ https://commons.wikimedia.org/wiki/File:RP_vowel_chart_(monophthongs).gif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48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12" y="72110"/>
            <a:ext cx="11702375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>
                <a:solidFill>
                  <a:srgbClr val="002060"/>
                </a:solidFill>
                <a:latin typeface="Calibri" pitchFamily="34" charset="0"/>
              </a:rPr>
              <a:t>5b. Description and Classification of Vowels (16)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56" y="753923"/>
            <a:ext cx="11021438" cy="610407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English </a:t>
            </a:r>
            <a:r>
              <a:rPr lang="en-GB" b="1" dirty="0" err="1">
                <a:solidFill>
                  <a:srgbClr val="0000FF"/>
                </a:solidFill>
                <a:latin typeface="Calibri" pitchFamily="34" charset="0"/>
              </a:rPr>
              <a:t>Dithphongs</a:t>
            </a:r>
            <a:r>
              <a:rPr lang="en-GB" b="1" dirty="0">
                <a:solidFill>
                  <a:srgbClr val="0000FF"/>
                </a:solidFill>
                <a:latin typeface="Calibri" pitchFamily="34" charset="0"/>
              </a:rPr>
              <a:t> (SSBE) with Examples of Common Spellings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GB" sz="1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2" name="Picture 1" descr="Image showing the phonemic symbols for the eight diphthong sounds of Standard Southern British English. ">
            <a:extLst>
              <a:ext uri="{FF2B5EF4-FFF2-40B4-BE49-F238E27FC236}">
                <a16:creationId xmlns:a16="http://schemas.microsoft.com/office/drawing/2014/main" id="{2054A187-723C-4DBB-A357-D6E13307D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4861" y="1179080"/>
            <a:ext cx="5562275" cy="529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E32F80-7EC9-47CD-B5D7-04E1EC857241}"/>
              </a:ext>
            </a:extLst>
          </p:cNvPr>
          <p:cNvSpPr txBox="1"/>
          <p:nvPr/>
        </p:nvSpPr>
        <p:spPr>
          <a:xfrm>
            <a:off x="3229583" y="6526378"/>
            <a:ext cx="783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Adapted from: https://albaenglish.co.uk/blog/improve-english-pronunciation-phonemic-chart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0841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2|2.6|2.8|5.7|10.6|3.8|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8|15|20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8418B5-A9AC-477D-93F0-919136748520}" vid="{181D3332-FABE-41F6-9D45-DD64888CF2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Skills Centre Template</Template>
  <TotalTime>16846</TotalTime>
  <Words>4790</Words>
  <Application>Microsoft Office PowerPoint</Application>
  <PresentationFormat>Widescreen</PresentationFormat>
  <Paragraphs>699</Paragraphs>
  <Slides>60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Symbol</vt:lpstr>
      <vt:lpstr>Office Theme</vt:lpstr>
      <vt:lpstr>5b. Description and Classification of Vowels (recap)</vt:lpstr>
      <vt:lpstr>5b. Description and Classification of Vowels (9)</vt:lpstr>
      <vt:lpstr>5b. Description and Classification of Vowels (10)</vt:lpstr>
      <vt:lpstr>5b. Description and Classification of Vowels (11)</vt:lpstr>
      <vt:lpstr>5b. Description and Classification of Vowels (12)</vt:lpstr>
      <vt:lpstr>5b. Description and Classification of Vowels (13)</vt:lpstr>
      <vt:lpstr>5b. Description and Classification of Vowels (14)</vt:lpstr>
      <vt:lpstr>5b. Description and Classification of Vowels (15)</vt:lpstr>
      <vt:lpstr>5b. Description and Classification of Vowels (16)</vt:lpstr>
      <vt:lpstr>6. Phonetic Transcription (1)</vt:lpstr>
      <vt:lpstr>6. Phonetic Transcription (2)</vt:lpstr>
      <vt:lpstr>6. Phonetic Transcription (4)</vt:lpstr>
      <vt:lpstr>6. Phonetic Transcription (5)</vt:lpstr>
      <vt:lpstr>6. Phonetic Transcription (6)</vt:lpstr>
      <vt:lpstr>6. Phonetic Transcription (7)</vt:lpstr>
      <vt:lpstr>6. Phonetic Transcription (8)</vt:lpstr>
      <vt:lpstr>6. Phonetic Transcription (9)</vt:lpstr>
      <vt:lpstr>6. Phonetic Transcription (10)</vt:lpstr>
      <vt:lpstr>            Phonology</vt:lpstr>
      <vt:lpstr>Overview</vt:lpstr>
      <vt:lpstr>1. What is Phonology?</vt:lpstr>
      <vt:lpstr>2. The two Branches of Phonology</vt:lpstr>
      <vt:lpstr>3. Segmental Phonology</vt:lpstr>
      <vt:lpstr>3. Sounds: same vs different (1)</vt:lpstr>
      <vt:lpstr>3. Sounds: same vs different (2)</vt:lpstr>
      <vt:lpstr>3. Sounds: same vs different (3)</vt:lpstr>
      <vt:lpstr>3. Sounds: same vs different (4)</vt:lpstr>
      <vt:lpstr>3. Sounds: same vs different (5)</vt:lpstr>
      <vt:lpstr>3. Sounds: same vs different (6)</vt:lpstr>
      <vt:lpstr>3. Sounds: same vs different (7)</vt:lpstr>
      <vt:lpstr>3. Sounds: same vs different (8)</vt:lpstr>
      <vt:lpstr>3. Sounds: same vs different (9)</vt:lpstr>
      <vt:lpstr>3. Sounds: same vs different (10)</vt:lpstr>
      <vt:lpstr>3. Sounds: same vs different (11)</vt:lpstr>
      <vt:lpstr>3. Sounds: same vs different (12)</vt:lpstr>
      <vt:lpstr>3. Sounds: same vs different (13)</vt:lpstr>
      <vt:lpstr>3. Sounds: same vs different (14)</vt:lpstr>
      <vt:lpstr>4. Phonological Rules (1)</vt:lpstr>
      <vt:lpstr>4. Phonological Rules (2)</vt:lpstr>
      <vt:lpstr>4. Phonological Rules (3)</vt:lpstr>
      <vt:lpstr>5. Connected Speech (1)</vt:lpstr>
      <vt:lpstr>5. Connected Speech (2)</vt:lpstr>
      <vt:lpstr>5. Connected Speech (3)</vt:lpstr>
      <vt:lpstr>5. Connected Speech (4)</vt:lpstr>
      <vt:lpstr>5. Connected Speech (5)</vt:lpstr>
      <vt:lpstr>5. Connected Speech (6)</vt:lpstr>
      <vt:lpstr>5. Connected Speech (7)</vt:lpstr>
      <vt:lpstr>5. Connected Speech (8)</vt:lpstr>
      <vt:lpstr>5. Connected Speech (9)</vt:lpstr>
      <vt:lpstr>5. Connected Speech (10)</vt:lpstr>
      <vt:lpstr>5. Connected Speech (11)</vt:lpstr>
      <vt:lpstr>5. Connected Speech (12)</vt:lpstr>
      <vt:lpstr>5. Connected Speech (13)</vt:lpstr>
      <vt:lpstr>5. Connected Speech (14)</vt:lpstr>
      <vt:lpstr>5. Connected Speech (15)</vt:lpstr>
      <vt:lpstr>5. Connected Speech (16)</vt:lpstr>
      <vt:lpstr>5. Connected Speech (17)</vt:lpstr>
      <vt:lpstr>5. Connected Speech (18)</vt:lpstr>
      <vt:lpstr>5. Connected Speech (19)</vt:lpstr>
      <vt:lpstr>5. Connected Speech (20)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Renfrew</dc:creator>
  <cp:lastModifiedBy>Jeremy Sanders</cp:lastModifiedBy>
  <cp:revision>272</cp:revision>
  <cp:lastPrinted>2023-02-14T14:38:38Z</cp:lastPrinted>
  <dcterms:created xsi:type="dcterms:W3CDTF">2019-11-20T09:48:37Z</dcterms:created>
  <dcterms:modified xsi:type="dcterms:W3CDTF">2024-02-22T14:14:17Z</dcterms:modified>
</cp:coreProperties>
</file>