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314" r:id="rId3"/>
    <p:sldId id="315" r:id="rId4"/>
    <p:sldId id="312" r:id="rId5"/>
    <p:sldId id="317" r:id="rId6"/>
    <p:sldId id="318" r:id="rId7"/>
    <p:sldId id="319" r:id="rId8"/>
    <p:sldId id="266" r:id="rId9"/>
  </p:sldIdLst>
  <p:sldSz cx="12192000" cy="6858000"/>
  <p:notesSz cx="6858000" cy="9144000"/>
  <p:embeddedFontLst>
    <p:embeddedFont>
      <p:font typeface="한컴 윤고딕 230" panose="02020603020101020101" pitchFamily="18" charset="-127"/>
      <p:regular r:id="rId11"/>
    </p:embeddedFont>
    <p:embeddedFont>
      <p:font typeface="한컴 윤고딕 240" panose="02020603020101020101" pitchFamily="18" charset="-127"/>
      <p:regular r:id="rId12"/>
    </p:embeddedFont>
    <p:embeddedFont>
      <p:font typeface="나눔바른고딕" panose="020B0603020101020101" pitchFamily="50" charset="-127"/>
      <p:regular r:id="rId13"/>
      <p:bold r:id="rId14"/>
    </p:embeddedFont>
    <p:embeddedFont>
      <p:font typeface="나눔바른고딕 UltraLight" panose="020B0603020101020101" pitchFamily="50" charset="-127"/>
      <p:regular r:id="rId15"/>
    </p:embeddedFont>
    <p:embeddedFont>
      <p:font typeface="나눔스퀘어 ExtraBold" panose="020B0600000101010101" pitchFamily="50" charset="-127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0872576-F519-4B8F-B3E8-53E85B110CDD}">
          <p14:sldIdLst>
            <p14:sldId id="256"/>
            <p14:sldId id="314"/>
            <p14:sldId id="315"/>
            <p14:sldId id="312"/>
            <p14:sldId id="317"/>
            <p14:sldId id="318"/>
            <p14:sldId id="319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2" autoAdjust="0"/>
    <p:restoredTop sz="94660"/>
  </p:normalViewPr>
  <p:slideViewPr>
    <p:cSldViewPr snapToGrid="0">
      <p:cViewPr varScale="1">
        <p:scale>
          <a:sx n="85" d="100"/>
          <a:sy n="85" d="100"/>
        </p:scale>
        <p:origin x="6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57BB4-4007-4776-A02A-73B074B3759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5AE98-53BB-48EE-87B4-62C2F40AD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199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나는 이런 사람이다</a:t>
            </a:r>
            <a:r>
              <a:rPr lang="en-US" altLang="ko-KR" dirty="0"/>
              <a:t>. (</a:t>
            </a:r>
            <a:r>
              <a:rPr lang="ko-KR" altLang="en-US" dirty="0"/>
              <a:t>핵심 태그</a:t>
            </a:r>
            <a:r>
              <a:rPr lang="en-US" altLang="ko-KR" dirty="0"/>
              <a:t>, </a:t>
            </a:r>
            <a:r>
              <a:rPr lang="ko-KR" altLang="en-US" dirty="0"/>
              <a:t>키워드로 설명해주세요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나는 이런 커리어를 지향하고 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SWOT</a:t>
            </a:r>
            <a:r>
              <a:rPr lang="ko-KR" altLang="en-US" dirty="0"/>
              <a:t>을 하더라도 어떻게 준비할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AE98-53BB-48EE-87B4-62C2F40AD30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24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78A1-DC3B-4586-8862-E1B0842E0503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218B-DF6C-470D-9814-48C45D68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87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78A1-DC3B-4586-8862-E1B0842E0503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218B-DF6C-470D-9814-48C45D68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95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597297" y="1556554"/>
            <a:ext cx="24955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lain" startAt="2019"/>
            </a:pP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SSAFY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최종 프로젝트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617617" y="1441329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3361765" y="793078"/>
            <a:ext cx="8463280" cy="5739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5294317" y="0"/>
            <a:ext cx="4598177" cy="882750"/>
            <a:chOff x="5958002" y="558800"/>
            <a:chExt cx="4598177" cy="88275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</p:spPr>
        </p:pic>
        <p:cxnSp>
          <p:nvCxnSpPr>
            <p:cNvPr id="14" name="직선 연결선 13"/>
            <p:cNvCxnSpPr/>
            <p:nvPr/>
          </p:nvCxnSpPr>
          <p:spPr>
            <a:xfrm>
              <a:off x="60637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04325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</p:spPr>
        </p:pic>
      </p:grp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80" y="965164"/>
            <a:ext cx="1106995" cy="331473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FCD1CE0-78EB-46C1-BEC3-4FE75F0C496D}"/>
              </a:ext>
            </a:extLst>
          </p:cNvPr>
          <p:cNvGrpSpPr/>
          <p:nvPr userDrawn="1"/>
        </p:nvGrpSpPr>
        <p:grpSpPr>
          <a:xfrm>
            <a:off x="617617" y="532037"/>
            <a:ext cx="755722" cy="755722"/>
            <a:chOff x="617617" y="532037"/>
            <a:chExt cx="755722" cy="755722"/>
          </a:xfrm>
        </p:grpSpPr>
        <p:pic>
          <p:nvPicPr>
            <p:cNvPr id="7" name="그림 6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617" y="532037"/>
              <a:ext cx="755722" cy="75572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0276D68-9F44-4500-B0DA-3D0B4F26E8D5}"/>
                </a:ext>
              </a:extLst>
            </p:cNvPr>
            <p:cNvSpPr/>
            <p:nvPr userDrawn="1"/>
          </p:nvSpPr>
          <p:spPr>
            <a:xfrm>
              <a:off x="700465" y="909898"/>
              <a:ext cx="590026" cy="3143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될 때까지 </a:t>
              </a:r>
              <a:endParaRPr lang="en-US" altLang="ko-KR" sz="700" b="1" kern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  <a:p>
              <a:pPr algn="ctr"/>
              <a:r>
                <a:rPr lang="ko-KR" altLang="en-US" sz="7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포기 없음</a:t>
              </a:r>
              <a:endParaRPr lang="en-US" altLang="ko-KR" sz="700" b="1" kern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554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895600" y="793078"/>
            <a:ext cx="8929445" cy="5739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5061234" y="0"/>
            <a:ext cx="4598177" cy="882750"/>
            <a:chOff x="5958002" y="558800"/>
            <a:chExt cx="4598177" cy="88275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>
            <a:xfrm>
              <a:off x="60637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04325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 userDrawn="1"/>
        </p:nvSpPr>
        <p:spPr>
          <a:xfrm>
            <a:off x="301462" y="1302016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SSAFY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최종 프로젝트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321782" y="1186791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" name="그룹 17"/>
          <p:cNvGrpSpPr/>
          <p:nvPr userDrawn="1"/>
        </p:nvGrpSpPr>
        <p:grpSpPr>
          <a:xfrm>
            <a:off x="421658" y="2302990"/>
            <a:ext cx="1871153" cy="315590"/>
            <a:chOff x="160147" y="1840624"/>
            <a:chExt cx="1485774" cy="31559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49788" y="1859920"/>
              <a:ext cx="1306506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PART.0  </a:t>
              </a:r>
              <a:r>
                <a:rPr lang="ko-KR" altLang="en-US" sz="12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목표 서비스</a:t>
              </a:r>
              <a:r>
                <a:rPr lang="en-US" altLang="ko-KR" sz="12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 </a:t>
              </a:r>
            </a:p>
          </p:txBody>
        </p:sp>
      </p:grp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43" y="707908"/>
            <a:ext cx="1106995" cy="331473"/>
          </a:xfrm>
          <a:prstGeom prst="rect">
            <a:avLst/>
          </a:prstGeom>
        </p:spPr>
      </p:pic>
      <p:sp>
        <p:nvSpPr>
          <p:cNvPr id="15" name="직사각형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C4BC76C-A2A4-4488-A2B3-EF1A11ECDC7E}"/>
              </a:ext>
            </a:extLst>
          </p:cNvPr>
          <p:cNvGrpSpPr/>
          <p:nvPr userDrawn="1"/>
        </p:nvGrpSpPr>
        <p:grpSpPr>
          <a:xfrm>
            <a:off x="321782" y="277499"/>
            <a:ext cx="755722" cy="755722"/>
            <a:chOff x="321782" y="277499"/>
            <a:chExt cx="755722" cy="755722"/>
          </a:xfrm>
        </p:grpSpPr>
        <p:pic>
          <p:nvPicPr>
            <p:cNvPr id="14" name="그림 13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782" y="277499"/>
              <a:ext cx="755722" cy="75572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1A1965-4E0E-4E2F-A0C1-56820076855D}"/>
                </a:ext>
              </a:extLst>
            </p:cNvPr>
            <p:cNvSpPr/>
            <p:nvPr userDrawn="1"/>
          </p:nvSpPr>
          <p:spPr>
            <a:xfrm>
              <a:off x="412835" y="658909"/>
              <a:ext cx="590026" cy="3143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될 때까지 </a:t>
              </a:r>
              <a:endParaRPr lang="en-US" altLang="ko-KR" sz="700" b="1" kern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  <a:p>
              <a:pPr algn="ctr"/>
              <a:r>
                <a:rPr lang="ko-KR" altLang="en-US" sz="7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포기 없음</a:t>
              </a:r>
              <a:endParaRPr lang="en-US" altLang="ko-KR" sz="700" b="1" kern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876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895600" y="793078"/>
            <a:ext cx="8929445" cy="5739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5061234" y="0"/>
            <a:ext cx="4598177" cy="882750"/>
            <a:chOff x="5958002" y="558800"/>
            <a:chExt cx="4598177" cy="88275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>
            <a:xfrm>
              <a:off x="60637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04325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 userDrawn="1"/>
        </p:nvSpPr>
        <p:spPr>
          <a:xfrm>
            <a:off x="301462" y="1302016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SSAFY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최종 프로젝트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321782" y="1186791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" name="그룹 17"/>
          <p:cNvGrpSpPr/>
          <p:nvPr userDrawn="1"/>
        </p:nvGrpSpPr>
        <p:grpSpPr>
          <a:xfrm>
            <a:off x="399094" y="2302990"/>
            <a:ext cx="1916293" cy="315590"/>
            <a:chOff x="142230" y="1840624"/>
            <a:chExt cx="1521617" cy="31559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42230" y="1859920"/>
              <a:ext cx="1521617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PART.1  Data Extraction</a:t>
              </a:r>
            </a:p>
          </p:txBody>
        </p:sp>
      </p:grp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43" y="707908"/>
            <a:ext cx="1106995" cy="331473"/>
          </a:xfrm>
          <a:prstGeom prst="rect">
            <a:avLst/>
          </a:prstGeom>
        </p:spPr>
      </p:pic>
      <p:sp>
        <p:nvSpPr>
          <p:cNvPr id="15" name="직사각형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C4BC76C-A2A4-4488-A2B3-EF1A11ECDC7E}"/>
              </a:ext>
            </a:extLst>
          </p:cNvPr>
          <p:cNvGrpSpPr/>
          <p:nvPr userDrawn="1"/>
        </p:nvGrpSpPr>
        <p:grpSpPr>
          <a:xfrm>
            <a:off x="321782" y="277499"/>
            <a:ext cx="755722" cy="755722"/>
            <a:chOff x="321782" y="277499"/>
            <a:chExt cx="755722" cy="755722"/>
          </a:xfrm>
        </p:grpSpPr>
        <p:pic>
          <p:nvPicPr>
            <p:cNvPr id="14" name="그림 13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782" y="277499"/>
              <a:ext cx="755722" cy="75572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1A1965-4E0E-4E2F-A0C1-56820076855D}"/>
                </a:ext>
              </a:extLst>
            </p:cNvPr>
            <p:cNvSpPr/>
            <p:nvPr userDrawn="1"/>
          </p:nvSpPr>
          <p:spPr>
            <a:xfrm>
              <a:off x="412835" y="658909"/>
              <a:ext cx="590026" cy="3143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될 때까지 </a:t>
              </a:r>
              <a:endParaRPr lang="en-US" altLang="ko-KR" sz="700" b="1" kern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  <a:p>
              <a:pPr algn="ctr"/>
              <a:r>
                <a:rPr lang="ko-KR" altLang="en-US" sz="7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포기 없음</a:t>
              </a:r>
              <a:endParaRPr lang="en-US" altLang="ko-KR" sz="700" b="1" kern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306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895600" y="793078"/>
            <a:ext cx="8929445" cy="5739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5061234" y="0"/>
            <a:ext cx="4598177" cy="882750"/>
            <a:chOff x="5958002" y="558800"/>
            <a:chExt cx="4598177" cy="88275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>
            <a:xfrm>
              <a:off x="60637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04325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 userDrawn="1"/>
        </p:nvSpPr>
        <p:spPr>
          <a:xfrm>
            <a:off x="301462" y="1302016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SSAFY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최종 프로젝트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321782" y="1186791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43" y="707908"/>
            <a:ext cx="1106995" cy="331473"/>
          </a:xfrm>
          <a:prstGeom prst="rect">
            <a:avLst/>
          </a:prstGeom>
        </p:spPr>
      </p:pic>
      <p:sp>
        <p:nvSpPr>
          <p:cNvPr id="15" name="직사각형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C4BC76C-A2A4-4488-A2B3-EF1A11ECDC7E}"/>
              </a:ext>
            </a:extLst>
          </p:cNvPr>
          <p:cNvGrpSpPr/>
          <p:nvPr userDrawn="1"/>
        </p:nvGrpSpPr>
        <p:grpSpPr>
          <a:xfrm>
            <a:off x="321782" y="277499"/>
            <a:ext cx="755722" cy="755722"/>
            <a:chOff x="321782" y="277499"/>
            <a:chExt cx="755722" cy="755722"/>
          </a:xfrm>
        </p:grpSpPr>
        <p:pic>
          <p:nvPicPr>
            <p:cNvPr id="14" name="그림 13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782" y="277499"/>
              <a:ext cx="755722" cy="75572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1A1965-4E0E-4E2F-A0C1-56820076855D}"/>
                </a:ext>
              </a:extLst>
            </p:cNvPr>
            <p:cNvSpPr/>
            <p:nvPr userDrawn="1"/>
          </p:nvSpPr>
          <p:spPr>
            <a:xfrm>
              <a:off x="412835" y="658909"/>
              <a:ext cx="590026" cy="3143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될 때까지 </a:t>
              </a:r>
              <a:endParaRPr lang="en-US" altLang="ko-KR" sz="700" b="1" kern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  <a:p>
              <a:pPr algn="ctr"/>
              <a:r>
                <a:rPr lang="ko-KR" altLang="en-US" sz="7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포기 없음</a:t>
              </a:r>
              <a:endParaRPr lang="en-US" altLang="ko-KR" sz="700" b="1" kern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D0CF36A-B922-435F-85B5-AEA10E7BB85F}"/>
              </a:ext>
            </a:extLst>
          </p:cNvPr>
          <p:cNvGrpSpPr/>
          <p:nvPr userDrawn="1"/>
        </p:nvGrpSpPr>
        <p:grpSpPr>
          <a:xfrm>
            <a:off x="421658" y="2302990"/>
            <a:ext cx="1871153" cy="315590"/>
            <a:chOff x="160147" y="1840624"/>
            <a:chExt cx="1485774" cy="315590"/>
          </a:xfrm>
        </p:grpSpPr>
        <p:sp>
          <p:nvSpPr>
            <p:cNvPr id="27" name="모서리가 둥근 직사각형 18">
              <a:extLst>
                <a:ext uri="{FF2B5EF4-FFF2-40B4-BE49-F238E27FC236}">
                  <a16:creationId xmlns:a16="http://schemas.microsoft.com/office/drawing/2014/main" id="{900F40B7-68D8-47E5-9FCE-419BE0DB8755}"/>
                </a:ext>
              </a:extLst>
            </p:cNvPr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4DEC7C7-907C-43F8-ACB0-89AE38F29DC1}"/>
                </a:ext>
              </a:extLst>
            </p:cNvPr>
            <p:cNvSpPr/>
            <p:nvPr/>
          </p:nvSpPr>
          <p:spPr>
            <a:xfrm>
              <a:off x="382161" y="1859920"/>
              <a:ext cx="1041753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PART.2  Django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27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895600" y="793078"/>
            <a:ext cx="8929445" cy="5739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5061234" y="0"/>
            <a:ext cx="4598177" cy="882750"/>
            <a:chOff x="5958002" y="558800"/>
            <a:chExt cx="4598177" cy="88275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>
            <a:xfrm>
              <a:off x="60637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04325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 userDrawn="1"/>
        </p:nvSpPr>
        <p:spPr>
          <a:xfrm>
            <a:off x="301462" y="1302016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SSAFY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최종 프로젝트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321782" y="1186791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43" y="707908"/>
            <a:ext cx="1106995" cy="331473"/>
          </a:xfrm>
          <a:prstGeom prst="rect">
            <a:avLst/>
          </a:prstGeom>
        </p:spPr>
      </p:pic>
      <p:sp>
        <p:nvSpPr>
          <p:cNvPr id="15" name="직사각형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C4BC76C-A2A4-4488-A2B3-EF1A11ECDC7E}"/>
              </a:ext>
            </a:extLst>
          </p:cNvPr>
          <p:cNvGrpSpPr/>
          <p:nvPr userDrawn="1"/>
        </p:nvGrpSpPr>
        <p:grpSpPr>
          <a:xfrm>
            <a:off x="321782" y="277499"/>
            <a:ext cx="755722" cy="755722"/>
            <a:chOff x="321782" y="277499"/>
            <a:chExt cx="755722" cy="755722"/>
          </a:xfrm>
        </p:grpSpPr>
        <p:pic>
          <p:nvPicPr>
            <p:cNvPr id="14" name="그림 13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782" y="277499"/>
              <a:ext cx="755722" cy="75572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1A1965-4E0E-4E2F-A0C1-56820076855D}"/>
                </a:ext>
              </a:extLst>
            </p:cNvPr>
            <p:cNvSpPr/>
            <p:nvPr userDrawn="1"/>
          </p:nvSpPr>
          <p:spPr>
            <a:xfrm>
              <a:off x="412835" y="658909"/>
              <a:ext cx="590026" cy="3143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될 때까지 </a:t>
              </a:r>
              <a:endParaRPr lang="en-US" altLang="ko-KR" sz="700" b="1" kern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  <a:p>
              <a:pPr algn="ctr"/>
              <a:r>
                <a:rPr lang="ko-KR" altLang="en-US" sz="7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포기 없음</a:t>
              </a:r>
              <a:endParaRPr lang="en-US" altLang="ko-KR" sz="700" b="1" kern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A31C291-2850-4EF0-8FF6-525566098302}"/>
              </a:ext>
            </a:extLst>
          </p:cNvPr>
          <p:cNvGrpSpPr/>
          <p:nvPr userDrawn="1"/>
        </p:nvGrpSpPr>
        <p:grpSpPr>
          <a:xfrm>
            <a:off x="421658" y="2302990"/>
            <a:ext cx="1871153" cy="315590"/>
            <a:chOff x="160147" y="1840624"/>
            <a:chExt cx="1485774" cy="315590"/>
          </a:xfrm>
        </p:grpSpPr>
        <p:sp>
          <p:nvSpPr>
            <p:cNvPr id="24" name="모서리가 둥근 직사각형 18">
              <a:extLst>
                <a:ext uri="{FF2B5EF4-FFF2-40B4-BE49-F238E27FC236}">
                  <a16:creationId xmlns:a16="http://schemas.microsoft.com/office/drawing/2014/main" id="{91719CC8-46D2-42D0-B81F-D8B466EFBF1F}"/>
                </a:ext>
              </a:extLst>
            </p:cNvPr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CA3BCB8-12FC-4FBE-B782-BBF75B4DE801}"/>
                </a:ext>
              </a:extLst>
            </p:cNvPr>
            <p:cNvSpPr/>
            <p:nvPr/>
          </p:nvSpPr>
          <p:spPr>
            <a:xfrm>
              <a:off x="479889" y="1859920"/>
              <a:ext cx="846295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PART.3  Vue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986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895600" y="793078"/>
            <a:ext cx="8929445" cy="5739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5061234" y="0"/>
            <a:ext cx="4598177" cy="882750"/>
            <a:chOff x="5958002" y="558800"/>
            <a:chExt cx="4598177" cy="88275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>
            <a:xfrm>
              <a:off x="60637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04325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 userDrawn="1"/>
        </p:nvSpPr>
        <p:spPr>
          <a:xfrm>
            <a:off x="301462" y="1302016"/>
            <a:ext cx="22271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SSAFY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최종 프로젝트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번 더 다른 관점으로 관찰하고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 관찰하고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다시 관찰합니다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중심 서비스 개발에 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심혈을 기울이겠습니다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321782" y="1186791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" name="그룹 17"/>
          <p:cNvGrpSpPr/>
          <p:nvPr userDrawn="1"/>
        </p:nvGrpSpPr>
        <p:grpSpPr>
          <a:xfrm>
            <a:off x="412993" y="2302990"/>
            <a:ext cx="1777614" cy="315590"/>
            <a:chOff x="160147" y="1840624"/>
            <a:chExt cx="1485774" cy="31559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17920" y="1859920"/>
              <a:ext cx="1170261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PART.4  Ending..</a:t>
              </a:r>
            </a:p>
          </p:txBody>
        </p:sp>
      </p:grp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43" y="707908"/>
            <a:ext cx="1106995" cy="331473"/>
          </a:xfrm>
          <a:prstGeom prst="rect">
            <a:avLst/>
          </a:prstGeom>
        </p:spPr>
      </p:pic>
      <p:sp>
        <p:nvSpPr>
          <p:cNvPr id="15" name="직사각형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C4BC76C-A2A4-4488-A2B3-EF1A11ECDC7E}"/>
              </a:ext>
            </a:extLst>
          </p:cNvPr>
          <p:cNvGrpSpPr/>
          <p:nvPr userDrawn="1"/>
        </p:nvGrpSpPr>
        <p:grpSpPr>
          <a:xfrm>
            <a:off x="321782" y="277499"/>
            <a:ext cx="755722" cy="755722"/>
            <a:chOff x="321782" y="277499"/>
            <a:chExt cx="755722" cy="755722"/>
          </a:xfrm>
        </p:grpSpPr>
        <p:pic>
          <p:nvPicPr>
            <p:cNvPr id="14" name="그림 13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782" y="277499"/>
              <a:ext cx="755722" cy="75572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1A1965-4E0E-4E2F-A0C1-56820076855D}"/>
                </a:ext>
              </a:extLst>
            </p:cNvPr>
            <p:cNvSpPr/>
            <p:nvPr userDrawn="1"/>
          </p:nvSpPr>
          <p:spPr>
            <a:xfrm>
              <a:off x="412835" y="658909"/>
              <a:ext cx="590026" cy="3143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될 때까지 </a:t>
              </a:r>
              <a:endParaRPr lang="en-US" altLang="ko-KR" sz="700" b="1" kern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  <a:p>
              <a:pPr algn="ctr"/>
              <a:r>
                <a:rPr lang="ko-KR" altLang="en-US" sz="7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포기 없음</a:t>
              </a:r>
              <a:endParaRPr lang="en-US" altLang="ko-KR" sz="700" b="1" kern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577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378A1-DC3B-4586-8862-E1B0842E0503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C218B-DF6C-470D-9814-48C45D68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9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7" r:id="rId4"/>
    <p:sldLayoutId id="2147483652" r:id="rId5"/>
    <p:sldLayoutId id="2147483653" r:id="rId6"/>
    <p:sldLayoutId id="2147483654" r:id="rId7"/>
    <p:sldLayoutId id="2147483656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29435" y="1389528"/>
            <a:ext cx="7333130" cy="3980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898926" y="4191300"/>
            <a:ext cx="394148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39" y="1841768"/>
            <a:ext cx="755722" cy="7544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4103802" y="4423065"/>
            <a:ext cx="3984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SSAFY 2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 서울캠퍼스 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반 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조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세 얼간이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김윤재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배성호 </a:t>
            </a:r>
            <a:r>
              <a:rPr lang="ko-KR" altLang="en-US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이한얼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983238" y="3476083"/>
            <a:ext cx="2225527" cy="349624"/>
            <a:chOff x="5036181" y="2926746"/>
            <a:chExt cx="2478818" cy="349624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5036181" y="2926746"/>
              <a:ext cx="2478818" cy="349624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400550" y="2963059"/>
              <a:ext cx="175009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영화</a:t>
              </a:r>
              <a:r>
                <a:rPr lang="en-US" altLang="ko-KR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</a:t>
              </a:r>
              <a:r>
                <a:rPr lang="en-US" altLang="ko-KR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FFFF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10</a:t>
              </a:r>
              <a:r>
                <a:rPr lang="ko-KR" altLang="en-US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FFFF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년 전 </a:t>
              </a:r>
              <a:r>
                <a:rPr lang="ko-KR" altLang="en-US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FFFF00"/>
                  </a:solidFill>
                  <a:latin typeface="나눔스퀘어 ExtraBold" panose="020B0600000101010101" pitchFamily="50" charset="-127"/>
                  <a:ea typeface="나눔스퀘어 ExtraBold" panose="020B0600000101010101"/>
                </a:rPr>
                <a:t>오늘</a:t>
              </a:r>
              <a:r>
                <a:rPr lang="en-US" altLang="ko-KR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FFFF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..</a:t>
              </a:r>
            </a:p>
          </p:txBody>
        </p:sp>
      </p:grpSp>
      <p:cxnSp>
        <p:nvCxnSpPr>
          <p:cNvPr id="21" name="직선 연결선 20"/>
          <p:cNvCxnSpPr/>
          <p:nvPr/>
        </p:nvCxnSpPr>
        <p:spPr>
          <a:xfrm flipH="1">
            <a:off x="2563905" y="1513266"/>
            <a:ext cx="879586" cy="87958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8748509" y="4357530"/>
            <a:ext cx="879586" cy="87958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" name="그룹 24"/>
          <p:cNvGrpSpPr/>
          <p:nvPr/>
        </p:nvGrpSpPr>
        <p:grpSpPr>
          <a:xfrm>
            <a:off x="3793922" y="0"/>
            <a:ext cx="229377" cy="1441550"/>
            <a:chOff x="3793922" y="0"/>
            <a:chExt cx="229377" cy="144155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8162722" y="0"/>
            <a:ext cx="229377" cy="1441550"/>
            <a:chOff x="3793922" y="0"/>
            <a:chExt cx="229377" cy="1441550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914" y="2827977"/>
            <a:ext cx="2158171" cy="64623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BBDF6B-CA06-4A66-8D63-A09F209B0199}"/>
              </a:ext>
            </a:extLst>
          </p:cNvPr>
          <p:cNvSpPr/>
          <p:nvPr/>
        </p:nvSpPr>
        <p:spPr>
          <a:xfrm>
            <a:off x="-460570" y="791996"/>
            <a:ext cx="1074652" cy="805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7CDE1F3-5276-4CB6-A821-B5A40AAF717E}"/>
              </a:ext>
            </a:extLst>
          </p:cNvPr>
          <p:cNvSpPr/>
          <p:nvPr/>
        </p:nvSpPr>
        <p:spPr>
          <a:xfrm>
            <a:off x="5814336" y="2230619"/>
            <a:ext cx="563326" cy="3388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영화추천</a:t>
            </a:r>
            <a:endParaRPr lang="ko-KR" altLang="en-US" sz="9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04576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1F2B58-4175-4A5E-8B3B-30A56936891F}"/>
              </a:ext>
            </a:extLst>
          </p:cNvPr>
          <p:cNvSpPr txBox="1"/>
          <p:nvPr/>
        </p:nvSpPr>
        <p:spPr>
          <a:xfrm>
            <a:off x="3706368" y="1497339"/>
            <a:ext cx="86685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4000" b="1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sz="4000" b="1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목표 서비스</a:t>
            </a:r>
            <a:endParaRPr lang="en-US" altLang="ko-KR" sz="4000" b="1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4000" b="1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4000" b="1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Data Extraction</a:t>
            </a:r>
          </a:p>
          <a:p>
            <a:pPr marL="342900" indent="-342900">
              <a:buAutoNum type="arabicPeriod"/>
            </a:pPr>
            <a:endParaRPr lang="en-US" altLang="ko-KR" sz="4000" b="1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4000" b="1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Django</a:t>
            </a:r>
          </a:p>
          <a:p>
            <a:pPr marL="342900" indent="-342900">
              <a:buAutoNum type="arabicPeriod"/>
            </a:pPr>
            <a:endParaRPr lang="en-US" altLang="ko-KR" sz="4000" b="1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4000" b="1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Vue</a:t>
            </a:r>
            <a:endParaRPr lang="ko-KR" altLang="en-US" sz="4000" b="1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457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02B9C7-0F1B-454A-B197-36ABF56C64AA}"/>
              </a:ext>
            </a:extLst>
          </p:cNvPr>
          <p:cNvSpPr txBox="1"/>
          <p:nvPr/>
        </p:nvSpPr>
        <p:spPr>
          <a:xfrm>
            <a:off x="3080633" y="890016"/>
            <a:ext cx="861974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영화 추천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사용자에게 임의의 영화 선택지 제공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사용자의 선택에 따라 옛날 추억의 영화를 추천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 페이지에서 특정 영화를 선택했을 때 영화 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OST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함께 상세정보 제공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리뷰 작성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한 유저는 평점과 코멘트 등록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 가능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평점과 코멘트를 남긴 영화는 </a:t>
            </a:r>
            <a:r>
              <a:rPr lang="ko-KR" altLang="en-US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다음번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추천 리스트에 뜨지 않음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 유저와는 권한이 다른 관리자를 설정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페이지를 통한 영화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 정보 관리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6499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0D009-ABC2-4A4C-A868-BA04F3FD8D24}"/>
              </a:ext>
            </a:extLst>
          </p:cNvPr>
          <p:cNvSpPr txBox="1"/>
          <p:nvPr/>
        </p:nvSpPr>
        <p:spPr>
          <a:xfrm>
            <a:off x="3076329" y="1671987"/>
            <a:ext cx="83637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영화 및 관련 정보에 대한 데이터 수집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영진위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Beautiful Soup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Library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Selenium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활용한 웹 </a:t>
            </a:r>
            <a:r>
              <a:rPr lang="ko-KR" altLang="en-US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크롤링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분류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시대에 따른 분류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대중성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인기에 따른 분류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689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31DD26-86B5-4845-BBFC-76584F738CC8}"/>
              </a:ext>
            </a:extLst>
          </p:cNvPr>
          <p:cNvSpPr txBox="1"/>
          <p:nvPr/>
        </p:nvSpPr>
        <p:spPr>
          <a:xfrm>
            <a:off x="3086008" y="1243584"/>
            <a:ext cx="84734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Models &amp; Serializers</a:t>
            </a:r>
          </a:p>
          <a:p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수집한 데이터 파일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프론트 엔드와의 형식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1:1, 1:N(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유저와 리뷰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영화와 리뷰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M:N(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영화와 장르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등의 관계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 선호도 파악 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 알고리즘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중복제거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군집화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선택된 영화에 따라 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있는 각 영화들의 점수 계산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영화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리뷰 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CRUD</a:t>
            </a:r>
          </a:p>
          <a:p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Serializer 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Request &amp; Response</a:t>
            </a:r>
            <a:endParaRPr lang="ko-KR" altLang="en-US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994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9B3FC-AFB8-4F27-B5DD-E8C8F7EE7B39}"/>
              </a:ext>
            </a:extLst>
          </p:cNvPr>
          <p:cNvSpPr txBox="1"/>
          <p:nvPr/>
        </p:nvSpPr>
        <p:spPr>
          <a:xfrm>
            <a:off x="3099632" y="1133856"/>
            <a:ext cx="82052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프레임워크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활용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Vuetify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Vue Session</a:t>
            </a:r>
          </a:p>
          <a:p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로그아웃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Jwt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Session 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스토리지 활용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송수신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Axios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Props &amp; emit</a:t>
            </a:r>
            <a:endParaRPr lang="ko-KR" altLang="en-US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235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AF6DE9E-3A8F-4411-AB65-1528B8B1D06E}"/>
              </a:ext>
            </a:extLst>
          </p:cNvPr>
          <p:cNvGrpSpPr/>
          <p:nvPr/>
        </p:nvGrpSpPr>
        <p:grpSpPr>
          <a:xfrm>
            <a:off x="3168271" y="1575655"/>
            <a:ext cx="8388487" cy="4291465"/>
            <a:chOff x="-1120925" y="1517715"/>
            <a:chExt cx="8388487" cy="429146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41B2DD5-8E67-4CEB-9CC2-8A6E52C4D4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51" b="-1"/>
            <a:stretch/>
          </p:blipFill>
          <p:spPr>
            <a:xfrm>
              <a:off x="3129364" y="1517715"/>
              <a:ext cx="4138198" cy="4291465"/>
            </a:xfrm>
            <a:prstGeom prst="rect">
              <a:avLst/>
            </a:prstGeom>
          </p:spPr>
        </p:pic>
        <p:pic>
          <p:nvPicPr>
            <p:cNvPr id="9" name="그림 8" descr="벽, 실내, 욕실이(가) 표시된 사진&#10;&#10;자동 생성된 설명">
              <a:extLst>
                <a:ext uri="{FF2B5EF4-FFF2-40B4-BE49-F238E27FC236}">
                  <a16:creationId xmlns:a16="http://schemas.microsoft.com/office/drawing/2014/main" id="{F6388363-57BA-480C-9D2C-B72A02B5E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3" r="39323"/>
            <a:stretch/>
          </p:blipFill>
          <p:spPr>
            <a:xfrm rot="16200000">
              <a:off x="-1197558" y="1594348"/>
              <a:ext cx="4291465" cy="4138199"/>
            </a:xfrm>
            <a:prstGeom prst="rect">
              <a:avLst/>
            </a:prstGeom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C12B8F-5018-4E2F-BEF1-0BBF37A3F734}"/>
              </a:ext>
            </a:extLst>
          </p:cNvPr>
          <p:cNvSpPr/>
          <p:nvPr/>
        </p:nvSpPr>
        <p:spPr>
          <a:xfrm>
            <a:off x="5271995" y="913801"/>
            <a:ext cx="42931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맡은 일을 성실하게 완수하며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/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처음처럼 끝까지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겸손하게 성장하겠습니다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B4C39C-CEEA-408C-99D8-5F901A3C5520}"/>
              </a:ext>
            </a:extLst>
          </p:cNvPr>
          <p:cNvSpPr/>
          <p:nvPr/>
        </p:nvSpPr>
        <p:spPr>
          <a:xfrm>
            <a:off x="5194530" y="6038468"/>
            <a:ext cx="42931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125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29435" y="1389528"/>
            <a:ext cx="7333130" cy="3980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898926" y="3985110"/>
            <a:ext cx="394148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39" y="1841768"/>
            <a:ext cx="755722" cy="7557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4481912" y="4288595"/>
            <a:ext cx="35343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삼성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청년 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아카데미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강동주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교수님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김지수 </a:t>
            </a:r>
            <a:r>
              <a:rPr lang="ko-KR" altLang="en-US" sz="16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프로님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/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그리고 소중한 여러분들께 감사드립니다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2563905" y="1513266"/>
            <a:ext cx="879586" cy="87958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8748509" y="4357530"/>
            <a:ext cx="879586" cy="87958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" name="그룹 24"/>
          <p:cNvGrpSpPr/>
          <p:nvPr/>
        </p:nvGrpSpPr>
        <p:grpSpPr>
          <a:xfrm>
            <a:off x="3793922" y="0"/>
            <a:ext cx="229377" cy="1441550"/>
            <a:chOff x="3793922" y="0"/>
            <a:chExt cx="229377" cy="144155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8162722" y="0"/>
            <a:ext cx="229377" cy="1441550"/>
            <a:chOff x="3793922" y="0"/>
            <a:chExt cx="229377" cy="1441550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211" y="3030576"/>
            <a:ext cx="5657578" cy="70719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D60E3E-E4D5-4207-8162-E7EFD20B5968}"/>
              </a:ext>
            </a:extLst>
          </p:cNvPr>
          <p:cNvSpPr/>
          <p:nvPr/>
        </p:nvSpPr>
        <p:spPr>
          <a:xfrm>
            <a:off x="5816227" y="2223148"/>
            <a:ext cx="590026" cy="3143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 함께</a:t>
            </a:r>
            <a:endParaRPr lang="en-US" altLang="ko-KR" sz="1400" b="1" kern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432683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284</Words>
  <Application>Microsoft Office PowerPoint</Application>
  <PresentationFormat>와이드스크린</PresentationFormat>
  <Paragraphs>89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나눔스퀘어 ExtraBold</vt:lpstr>
      <vt:lpstr>한컴 윤고딕 240</vt:lpstr>
      <vt:lpstr>Arial</vt:lpstr>
      <vt:lpstr>나눔바른고딕 UltraLight</vt:lpstr>
      <vt:lpstr>맑은 고딕</vt:lpstr>
      <vt:lpstr>나눔바른고딕</vt:lpstr>
      <vt:lpstr>한컴 윤고딕 230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Eul Lee</dc:creator>
  <cp:lastModifiedBy>haneol_lee@korea.edu</cp:lastModifiedBy>
  <cp:revision>64</cp:revision>
  <dcterms:created xsi:type="dcterms:W3CDTF">2019-05-04T01:47:47Z</dcterms:created>
  <dcterms:modified xsi:type="dcterms:W3CDTF">2020-04-23T13:07:52Z</dcterms:modified>
</cp:coreProperties>
</file>