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98" r:id="rId4"/>
    <p:sldId id="297" r:id="rId5"/>
    <p:sldId id="265" r:id="rId6"/>
    <p:sldId id="266" r:id="rId7"/>
    <p:sldId id="268" r:id="rId8"/>
    <p:sldId id="267" r:id="rId9"/>
    <p:sldId id="270" r:id="rId10"/>
    <p:sldId id="258" r:id="rId11"/>
    <p:sldId id="259" r:id="rId12"/>
    <p:sldId id="264" r:id="rId13"/>
    <p:sldId id="296" r:id="rId14"/>
    <p:sldId id="260" r:id="rId15"/>
    <p:sldId id="262" r:id="rId16"/>
    <p:sldId id="261" r:id="rId17"/>
    <p:sldId id="263" r:id="rId18"/>
    <p:sldId id="280" r:id="rId19"/>
    <p:sldId id="274" r:id="rId20"/>
    <p:sldId id="272" r:id="rId21"/>
    <p:sldId id="273" r:id="rId22"/>
    <p:sldId id="271" r:id="rId23"/>
    <p:sldId id="275" r:id="rId24"/>
    <p:sldId id="276" r:id="rId25"/>
    <p:sldId id="278" r:id="rId26"/>
    <p:sldId id="279" r:id="rId27"/>
    <p:sldId id="282" r:id="rId28"/>
    <p:sldId id="284" r:id="rId29"/>
    <p:sldId id="285" r:id="rId30"/>
    <p:sldId id="286" r:id="rId31"/>
    <p:sldId id="287" r:id="rId32"/>
    <p:sldId id="283" r:id="rId33"/>
    <p:sldId id="288" r:id="rId34"/>
    <p:sldId id="289" r:id="rId35"/>
    <p:sldId id="290" r:id="rId36"/>
    <p:sldId id="291" r:id="rId37"/>
    <p:sldId id="292" r:id="rId38"/>
    <p:sldId id="293" r:id="rId39"/>
    <p:sldId id="300" r:id="rId40"/>
    <p:sldId id="299" r:id="rId41"/>
    <p:sldId id="294" r:id="rId42"/>
    <p:sldId id="269" r:id="rId43"/>
    <p:sldId id="27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952" autoAdjust="0"/>
  </p:normalViewPr>
  <p:slideViewPr>
    <p:cSldViewPr snapToGrid="0">
      <p:cViewPr varScale="1">
        <p:scale>
          <a:sx n="103" d="100"/>
          <a:sy n="103" d="100"/>
        </p:scale>
        <p:origin x="9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F8A2D-E7B3-454F-8012-4612E4E4A1D5}" type="doc">
      <dgm:prSet loTypeId="urn:microsoft.com/office/officeart/2008/layout/LinedList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96031E4D-D28D-48C4-868F-2D42AA82C740}">
      <dgm:prSet phldrT="[文字]"/>
      <dgm:spPr/>
      <dgm:t>
        <a:bodyPr/>
        <a:lstStyle/>
        <a:p>
          <a:r>
            <a:rPr lang="en-US" altLang="zh-TW" dirty="0"/>
            <a:t>RD</a:t>
          </a:r>
          <a:endParaRPr lang="zh-TW" altLang="en-US" dirty="0"/>
        </a:p>
      </dgm:t>
    </dgm:pt>
    <dgm:pt modelId="{7DA60BC2-91EA-424B-9AD6-B4A67D422A37}" type="parTrans" cxnId="{37984722-EE2D-4818-8E4F-F21FDB10B31C}">
      <dgm:prSet/>
      <dgm:spPr/>
      <dgm:t>
        <a:bodyPr/>
        <a:lstStyle/>
        <a:p>
          <a:endParaRPr lang="zh-TW" altLang="en-US"/>
        </a:p>
      </dgm:t>
    </dgm:pt>
    <dgm:pt modelId="{0EC2B64F-15EE-4EDC-B5F7-299942D0B37A}" type="sibTrans" cxnId="{37984722-EE2D-4818-8E4F-F21FDB10B31C}">
      <dgm:prSet/>
      <dgm:spPr/>
      <dgm:t>
        <a:bodyPr/>
        <a:lstStyle/>
        <a:p>
          <a:endParaRPr lang="zh-TW" altLang="en-US"/>
        </a:p>
      </dgm:t>
    </dgm:pt>
    <dgm:pt modelId="{3C92D4E1-BACD-4765-A80C-6925FC3491C8}">
      <dgm:prSet phldrT="[文字]"/>
      <dgm:spPr/>
      <dgm:t>
        <a:bodyPr/>
        <a:lstStyle/>
        <a:p>
          <a:r>
            <a:rPr lang="zh-TW" altLang="en-US" dirty="0"/>
            <a:t>硬體</a:t>
          </a:r>
        </a:p>
      </dgm:t>
    </dgm:pt>
    <dgm:pt modelId="{EC76B721-BD35-41F2-9655-33AD1CF09C10}" type="parTrans" cxnId="{12B5FE97-B1F7-4F80-B7E1-1B97C1D5F1F1}">
      <dgm:prSet/>
      <dgm:spPr/>
      <dgm:t>
        <a:bodyPr/>
        <a:lstStyle/>
        <a:p>
          <a:endParaRPr lang="zh-TW" altLang="en-US"/>
        </a:p>
      </dgm:t>
    </dgm:pt>
    <dgm:pt modelId="{1B93309B-54C1-467E-B53A-FB0BDA699B37}" type="sibTrans" cxnId="{12B5FE97-B1F7-4F80-B7E1-1B97C1D5F1F1}">
      <dgm:prSet/>
      <dgm:spPr/>
    </dgm:pt>
    <dgm:pt modelId="{44BD5099-CC45-486F-8BF4-7858357AA37C}">
      <dgm:prSet phldrT="[文字]"/>
      <dgm:spPr/>
      <dgm:t>
        <a:bodyPr/>
        <a:lstStyle/>
        <a:p>
          <a:r>
            <a:rPr lang="zh-TW" altLang="en-US" dirty="0"/>
            <a:t>軟體</a:t>
          </a:r>
        </a:p>
      </dgm:t>
    </dgm:pt>
    <dgm:pt modelId="{283454BE-4076-4F97-9805-15D09A25FDB1}" type="parTrans" cxnId="{8B4E0D57-61D1-4383-8ACB-14868BFACDD7}">
      <dgm:prSet/>
      <dgm:spPr/>
      <dgm:t>
        <a:bodyPr/>
        <a:lstStyle/>
        <a:p>
          <a:endParaRPr lang="zh-TW" altLang="en-US"/>
        </a:p>
      </dgm:t>
    </dgm:pt>
    <dgm:pt modelId="{93C84D85-D524-43E1-BB92-47D51F6FAA14}" type="sibTrans" cxnId="{8B4E0D57-61D1-4383-8ACB-14868BFACDD7}">
      <dgm:prSet/>
      <dgm:spPr/>
      <dgm:t>
        <a:bodyPr/>
        <a:lstStyle/>
        <a:p>
          <a:endParaRPr lang="zh-TW" altLang="en-US"/>
        </a:p>
      </dgm:t>
    </dgm:pt>
    <dgm:pt modelId="{E0F15334-F44E-4E4B-94E6-79BC028F29CB}">
      <dgm:prSet phldrT="[文字]"/>
      <dgm:spPr/>
      <dgm:t>
        <a:bodyPr/>
        <a:lstStyle/>
        <a:p>
          <a:r>
            <a:rPr lang="zh-TW" altLang="en-US" dirty="0"/>
            <a:t>安規問題 </a:t>
          </a:r>
          <a:r>
            <a:rPr lang="en-US" altLang="zh-TW" dirty="0"/>
            <a:t>(Safety &amp; Regulation)</a:t>
          </a:r>
          <a:endParaRPr lang="zh-TW" altLang="en-US" dirty="0"/>
        </a:p>
      </dgm:t>
    </dgm:pt>
    <dgm:pt modelId="{3A3D332E-63A8-4E95-B650-294582E4DA98}" type="parTrans" cxnId="{F78052B0-F2AA-4B17-8E6C-7B5636C60725}">
      <dgm:prSet/>
      <dgm:spPr/>
      <dgm:t>
        <a:bodyPr/>
        <a:lstStyle/>
        <a:p>
          <a:endParaRPr lang="zh-TW" altLang="en-US"/>
        </a:p>
      </dgm:t>
    </dgm:pt>
    <dgm:pt modelId="{D781A2E4-8EE6-4BAE-82CD-FB3E31775FCA}" type="sibTrans" cxnId="{F78052B0-F2AA-4B17-8E6C-7B5636C60725}">
      <dgm:prSet/>
      <dgm:spPr/>
      <dgm:t>
        <a:bodyPr/>
        <a:lstStyle/>
        <a:p>
          <a:endParaRPr lang="zh-TW" altLang="en-US"/>
        </a:p>
      </dgm:t>
    </dgm:pt>
    <dgm:pt modelId="{69494D02-ED62-4FBA-9DAB-63B8C8C868F0}">
      <dgm:prSet phldrT="[文字]"/>
      <dgm:spPr/>
      <dgm:t>
        <a:bodyPr/>
        <a:lstStyle/>
        <a:p>
          <a:r>
            <a:rPr lang="zh-TW" altLang="en-US" dirty="0"/>
            <a:t>線路</a:t>
          </a:r>
          <a:r>
            <a:rPr lang="en-US" altLang="zh-TW" dirty="0"/>
            <a:t>PCB</a:t>
          </a:r>
          <a:r>
            <a:rPr lang="zh-TW" altLang="en-US" dirty="0"/>
            <a:t>問題 </a:t>
          </a:r>
          <a:r>
            <a:rPr lang="en-US" altLang="zh-TW" dirty="0"/>
            <a:t>(Schematic &amp; Layout)</a:t>
          </a:r>
          <a:endParaRPr lang="zh-TW" altLang="en-US" dirty="0"/>
        </a:p>
      </dgm:t>
    </dgm:pt>
    <dgm:pt modelId="{7A7A7F10-F36C-4F96-81A2-62F6C74E20A2}" type="parTrans" cxnId="{DF32CB89-9997-4B54-963B-DC801984B99C}">
      <dgm:prSet/>
      <dgm:spPr/>
      <dgm:t>
        <a:bodyPr/>
        <a:lstStyle/>
        <a:p>
          <a:endParaRPr lang="zh-TW" altLang="en-US"/>
        </a:p>
      </dgm:t>
    </dgm:pt>
    <dgm:pt modelId="{33BCAD37-5D5D-4B32-BE9F-189BFFEDC77D}" type="sibTrans" cxnId="{DF32CB89-9997-4B54-963B-DC801984B99C}">
      <dgm:prSet/>
      <dgm:spPr/>
      <dgm:t>
        <a:bodyPr/>
        <a:lstStyle/>
        <a:p>
          <a:endParaRPr lang="zh-TW" altLang="en-US"/>
        </a:p>
      </dgm:t>
    </dgm:pt>
    <dgm:pt modelId="{BA7AA3E8-7CAE-4CF1-992F-BE91FC0B1C3D}">
      <dgm:prSet phldrT="[文字]"/>
      <dgm:spPr/>
      <dgm:t>
        <a:bodyPr/>
        <a:lstStyle/>
        <a:p>
          <a:r>
            <a:rPr lang="zh-TW" altLang="en-US" dirty="0"/>
            <a:t>零件問題 </a:t>
          </a:r>
          <a:r>
            <a:rPr lang="en-US" altLang="zh-TW" dirty="0"/>
            <a:t>(Components)</a:t>
          </a:r>
          <a:endParaRPr lang="zh-TW" altLang="en-US" dirty="0"/>
        </a:p>
      </dgm:t>
    </dgm:pt>
    <dgm:pt modelId="{85A89F06-121F-484D-B9B6-2807CDFC2151}" type="parTrans" cxnId="{B2099234-5C36-45BB-B65F-7324D484B0CC}">
      <dgm:prSet/>
      <dgm:spPr/>
      <dgm:t>
        <a:bodyPr/>
        <a:lstStyle/>
        <a:p>
          <a:endParaRPr lang="zh-TW" altLang="en-US"/>
        </a:p>
      </dgm:t>
    </dgm:pt>
    <dgm:pt modelId="{FD8F9414-11B6-4D5E-B1C7-57044E21A15E}" type="sibTrans" cxnId="{B2099234-5C36-45BB-B65F-7324D484B0CC}">
      <dgm:prSet/>
      <dgm:spPr/>
      <dgm:t>
        <a:bodyPr/>
        <a:lstStyle/>
        <a:p>
          <a:endParaRPr lang="zh-TW" altLang="en-US"/>
        </a:p>
      </dgm:t>
    </dgm:pt>
    <dgm:pt modelId="{3EFCFA70-BAA8-42FA-BAED-67A769D28B5A}">
      <dgm:prSet phldrT="[文字]"/>
      <dgm:spPr/>
      <dgm:t>
        <a:bodyPr/>
        <a:lstStyle/>
        <a:p>
          <a:r>
            <a:rPr lang="zh-TW" altLang="en-US" dirty="0"/>
            <a:t>其他</a:t>
          </a:r>
        </a:p>
      </dgm:t>
    </dgm:pt>
    <dgm:pt modelId="{D189DDDF-B0F7-4856-ADAE-6E0DC638297E}" type="parTrans" cxnId="{005DB20C-82AC-429A-A013-71D3040DC160}">
      <dgm:prSet/>
      <dgm:spPr/>
      <dgm:t>
        <a:bodyPr/>
        <a:lstStyle/>
        <a:p>
          <a:endParaRPr lang="zh-TW" altLang="en-US"/>
        </a:p>
      </dgm:t>
    </dgm:pt>
    <dgm:pt modelId="{84ABBB50-F6C1-4AC3-A7A5-F242F33E4E5C}" type="sibTrans" cxnId="{005DB20C-82AC-429A-A013-71D3040DC160}">
      <dgm:prSet/>
      <dgm:spPr/>
      <dgm:t>
        <a:bodyPr/>
        <a:lstStyle/>
        <a:p>
          <a:endParaRPr lang="zh-TW" altLang="en-US"/>
        </a:p>
      </dgm:t>
    </dgm:pt>
    <dgm:pt modelId="{969DBCC2-BD27-4667-A20C-0A1156DF7ABE}">
      <dgm:prSet phldrT="[文字]"/>
      <dgm:spPr/>
      <dgm:t>
        <a:bodyPr/>
        <a:lstStyle/>
        <a:p>
          <a:r>
            <a:rPr lang="en-US" altLang="zh-TW" dirty="0"/>
            <a:t>Flash/Firmware </a:t>
          </a:r>
          <a:r>
            <a:rPr lang="zh-TW" altLang="en-US" dirty="0"/>
            <a:t>問題</a:t>
          </a:r>
        </a:p>
      </dgm:t>
    </dgm:pt>
    <dgm:pt modelId="{481BFB05-D447-462D-B8FB-8270FAE24C59}" type="parTrans" cxnId="{56793554-8C77-4DA6-9A8E-DFC8622D71CC}">
      <dgm:prSet/>
      <dgm:spPr/>
      <dgm:t>
        <a:bodyPr/>
        <a:lstStyle/>
        <a:p>
          <a:endParaRPr lang="zh-TW" altLang="en-US"/>
        </a:p>
      </dgm:t>
    </dgm:pt>
    <dgm:pt modelId="{B18759AC-CA8E-45F4-8420-647921A2A4B4}" type="sibTrans" cxnId="{56793554-8C77-4DA6-9A8E-DFC8622D71CC}">
      <dgm:prSet/>
      <dgm:spPr/>
      <dgm:t>
        <a:bodyPr/>
        <a:lstStyle/>
        <a:p>
          <a:endParaRPr lang="zh-TW" altLang="en-US"/>
        </a:p>
      </dgm:t>
    </dgm:pt>
    <dgm:pt modelId="{CD7D9F0F-9E18-41E1-AC1A-7633ADF1EB15}">
      <dgm:prSet phldrT="[文字]"/>
      <dgm:spPr/>
      <dgm:t>
        <a:bodyPr/>
        <a:lstStyle/>
        <a:p>
          <a:r>
            <a:rPr lang="zh-TW" altLang="en-US" dirty="0"/>
            <a:t>使用者經驗問題</a:t>
          </a:r>
          <a:r>
            <a:rPr lang="en-US" altLang="zh-TW" dirty="0"/>
            <a:t>(User Experience)</a:t>
          </a:r>
          <a:endParaRPr lang="zh-TW" altLang="en-US" dirty="0"/>
        </a:p>
      </dgm:t>
    </dgm:pt>
    <dgm:pt modelId="{75ADBF8C-26E7-4967-8E03-44CB04D6A146}" type="parTrans" cxnId="{04718EFD-C0A2-47A2-BC44-F035485EB4EB}">
      <dgm:prSet/>
      <dgm:spPr/>
      <dgm:t>
        <a:bodyPr/>
        <a:lstStyle/>
        <a:p>
          <a:endParaRPr lang="zh-TW" altLang="en-US"/>
        </a:p>
      </dgm:t>
    </dgm:pt>
    <dgm:pt modelId="{09936DD6-0A36-4A6C-A396-ECAC698D3DB2}" type="sibTrans" cxnId="{04718EFD-C0A2-47A2-BC44-F035485EB4EB}">
      <dgm:prSet/>
      <dgm:spPr/>
      <dgm:t>
        <a:bodyPr/>
        <a:lstStyle/>
        <a:p>
          <a:endParaRPr lang="zh-TW" altLang="en-US"/>
        </a:p>
      </dgm:t>
    </dgm:pt>
    <dgm:pt modelId="{9B9F1E8D-F6AF-4A92-A512-18F16225FAC0}">
      <dgm:prSet phldrT="[文字]"/>
      <dgm:spPr/>
      <dgm:t>
        <a:bodyPr/>
        <a:lstStyle/>
        <a:p>
          <a:r>
            <a:rPr lang="en-US" altLang="zh-TW" dirty="0"/>
            <a:t>GUI </a:t>
          </a:r>
          <a:r>
            <a:rPr lang="zh-TW" altLang="en-US" dirty="0"/>
            <a:t>問題</a:t>
          </a:r>
        </a:p>
      </dgm:t>
    </dgm:pt>
    <dgm:pt modelId="{1A85425E-7F54-45D2-93CD-9A0E1074AE4D}" type="parTrans" cxnId="{464AB5CD-68E0-4055-AA90-E005A914716D}">
      <dgm:prSet/>
      <dgm:spPr/>
      <dgm:t>
        <a:bodyPr/>
        <a:lstStyle/>
        <a:p>
          <a:endParaRPr lang="zh-TW" altLang="en-US"/>
        </a:p>
      </dgm:t>
    </dgm:pt>
    <dgm:pt modelId="{4344E2B4-8668-4BA9-86FA-B2E7EDAA6232}" type="sibTrans" cxnId="{464AB5CD-68E0-4055-AA90-E005A914716D}">
      <dgm:prSet/>
      <dgm:spPr/>
      <dgm:t>
        <a:bodyPr/>
        <a:lstStyle/>
        <a:p>
          <a:endParaRPr lang="zh-TW" altLang="en-US"/>
        </a:p>
      </dgm:t>
    </dgm:pt>
    <dgm:pt modelId="{0D317010-6340-4490-A05A-BF99E7BDA71B}">
      <dgm:prSet phldrT="[文字]"/>
      <dgm:spPr/>
      <dgm:t>
        <a:bodyPr/>
        <a:lstStyle/>
        <a:p>
          <a:r>
            <a:rPr lang="zh-TW" altLang="en-US" dirty="0"/>
            <a:t>其他</a:t>
          </a:r>
        </a:p>
      </dgm:t>
    </dgm:pt>
    <dgm:pt modelId="{53CDD806-D5EB-4BC5-BE28-44377F546C60}" type="parTrans" cxnId="{5F4D8B75-375E-4D9F-945D-323B81E88C76}">
      <dgm:prSet/>
      <dgm:spPr/>
      <dgm:t>
        <a:bodyPr/>
        <a:lstStyle/>
        <a:p>
          <a:endParaRPr lang="zh-TW" altLang="en-US"/>
        </a:p>
      </dgm:t>
    </dgm:pt>
    <dgm:pt modelId="{23EB1B20-E89E-485B-B9FA-CA8CB98548B0}" type="sibTrans" cxnId="{5F4D8B75-375E-4D9F-945D-323B81E88C76}">
      <dgm:prSet/>
      <dgm:spPr/>
      <dgm:t>
        <a:bodyPr/>
        <a:lstStyle/>
        <a:p>
          <a:endParaRPr lang="zh-TW" altLang="en-US"/>
        </a:p>
      </dgm:t>
    </dgm:pt>
    <dgm:pt modelId="{C183BD9E-6DC4-49F1-862F-18FFEA645AEA}" type="pres">
      <dgm:prSet presAssocID="{30AF8A2D-E7B3-454F-8012-4612E4E4A1D5}" presName="vert0" presStyleCnt="0">
        <dgm:presLayoutVars>
          <dgm:dir/>
          <dgm:animOne val="branch"/>
          <dgm:animLvl val="lvl"/>
        </dgm:presLayoutVars>
      </dgm:prSet>
      <dgm:spPr/>
    </dgm:pt>
    <dgm:pt modelId="{B47A26EB-9F96-480B-8666-08739B05EB88}" type="pres">
      <dgm:prSet presAssocID="{96031E4D-D28D-48C4-868F-2D42AA82C740}" presName="thickLine" presStyleLbl="alignNode1" presStyleIdx="0" presStyleCnt="1"/>
      <dgm:spPr/>
    </dgm:pt>
    <dgm:pt modelId="{354605B2-B49C-4390-98AB-7F8772143CB6}" type="pres">
      <dgm:prSet presAssocID="{96031E4D-D28D-48C4-868F-2D42AA82C740}" presName="horz1" presStyleCnt="0"/>
      <dgm:spPr/>
    </dgm:pt>
    <dgm:pt modelId="{91FFA521-B1CB-49FE-960F-AFC6E4887FD4}" type="pres">
      <dgm:prSet presAssocID="{96031E4D-D28D-48C4-868F-2D42AA82C740}" presName="tx1" presStyleLbl="revTx" presStyleIdx="0" presStyleCnt="11"/>
      <dgm:spPr/>
    </dgm:pt>
    <dgm:pt modelId="{B27266A7-02F1-4848-82C1-80CAEFFFB229}" type="pres">
      <dgm:prSet presAssocID="{96031E4D-D28D-48C4-868F-2D42AA82C740}" presName="vert1" presStyleCnt="0"/>
      <dgm:spPr/>
    </dgm:pt>
    <dgm:pt modelId="{F96A3E57-3437-4386-9F42-8F71AF915C0C}" type="pres">
      <dgm:prSet presAssocID="{3C92D4E1-BACD-4765-A80C-6925FC3491C8}" presName="vertSpace2a" presStyleCnt="0"/>
      <dgm:spPr/>
    </dgm:pt>
    <dgm:pt modelId="{E884E283-1846-486B-B9F3-515407ADAB4E}" type="pres">
      <dgm:prSet presAssocID="{3C92D4E1-BACD-4765-A80C-6925FC3491C8}" presName="horz2" presStyleCnt="0"/>
      <dgm:spPr/>
    </dgm:pt>
    <dgm:pt modelId="{BC251BBF-43F9-4D23-A2BC-945CEF5AE445}" type="pres">
      <dgm:prSet presAssocID="{3C92D4E1-BACD-4765-A80C-6925FC3491C8}" presName="horzSpace2" presStyleCnt="0"/>
      <dgm:spPr/>
    </dgm:pt>
    <dgm:pt modelId="{B5F33425-1A3E-4E10-A6FC-2FE4F08D0981}" type="pres">
      <dgm:prSet presAssocID="{3C92D4E1-BACD-4765-A80C-6925FC3491C8}" presName="tx2" presStyleLbl="revTx" presStyleIdx="1" presStyleCnt="11"/>
      <dgm:spPr/>
    </dgm:pt>
    <dgm:pt modelId="{D9F83588-672F-4C50-9BBC-967A66F61CB5}" type="pres">
      <dgm:prSet presAssocID="{3C92D4E1-BACD-4765-A80C-6925FC3491C8}" presName="vert2" presStyleCnt="0"/>
      <dgm:spPr/>
    </dgm:pt>
    <dgm:pt modelId="{6287EE1C-BFA0-40E4-BD79-9F29974522DF}" type="pres">
      <dgm:prSet presAssocID="{69494D02-ED62-4FBA-9DAB-63B8C8C868F0}" presName="horz3" presStyleCnt="0"/>
      <dgm:spPr/>
    </dgm:pt>
    <dgm:pt modelId="{946A1F01-8E2B-44E0-8D87-C3616A8AD5F8}" type="pres">
      <dgm:prSet presAssocID="{69494D02-ED62-4FBA-9DAB-63B8C8C868F0}" presName="horzSpace3" presStyleCnt="0"/>
      <dgm:spPr/>
    </dgm:pt>
    <dgm:pt modelId="{F0668A97-EF06-438E-BF04-8260DA1282DE}" type="pres">
      <dgm:prSet presAssocID="{69494D02-ED62-4FBA-9DAB-63B8C8C868F0}" presName="tx3" presStyleLbl="revTx" presStyleIdx="2" presStyleCnt="11"/>
      <dgm:spPr/>
    </dgm:pt>
    <dgm:pt modelId="{0B6C4C33-03E3-4986-8045-097D1B097D5A}" type="pres">
      <dgm:prSet presAssocID="{69494D02-ED62-4FBA-9DAB-63B8C8C868F0}" presName="vert3" presStyleCnt="0"/>
      <dgm:spPr/>
    </dgm:pt>
    <dgm:pt modelId="{91E5A354-C8F6-456E-A9B6-94CB2814421C}" type="pres">
      <dgm:prSet presAssocID="{33BCAD37-5D5D-4B32-BE9F-189BFFEDC77D}" presName="thinLine3" presStyleLbl="callout" presStyleIdx="0" presStyleCnt="8"/>
      <dgm:spPr/>
    </dgm:pt>
    <dgm:pt modelId="{E2E1649B-95CF-4B1F-BB49-7D005C14FCB8}" type="pres">
      <dgm:prSet presAssocID="{E0F15334-F44E-4E4B-94E6-79BC028F29CB}" presName="horz3" presStyleCnt="0"/>
      <dgm:spPr/>
    </dgm:pt>
    <dgm:pt modelId="{56222140-6C6D-4EF4-8949-62A1B56FFCFE}" type="pres">
      <dgm:prSet presAssocID="{E0F15334-F44E-4E4B-94E6-79BC028F29CB}" presName="horzSpace3" presStyleCnt="0"/>
      <dgm:spPr/>
    </dgm:pt>
    <dgm:pt modelId="{5A91AF73-8B57-4057-8B7D-7E22A06F3012}" type="pres">
      <dgm:prSet presAssocID="{E0F15334-F44E-4E4B-94E6-79BC028F29CB}" presName="tx3" presStyleLbl="revTx" presStyleIdx="3" presStyleCnt="11"/>
      <dgm:spPr/>
    </dgm:pt>
    <dgm:pt modelId="{8FA428F7-7AC0-47E8-8349-AA5CAC5A512C}" type="pres">
      <dgm:prSet presAssocID="{E0F15334-F44E-4E4B-94E6-79BC028F29CB}" presName="vert3" presStyleCnt="0"/>
      <dgm:spPr/>
    </dgm:pt>
    <dgm:pt modelId="{5186EC6B-80EC-4330-8CD7-24FFFC6160DC}" type="pres">
      <dgm:prSet presAssocID="{D781A2E4-8EE6-4BAE-82CD-FB3E31775FCA}" presName="thinLine3" presStyleLbl="callout" presStyleIdx="1" presStyleCnt="8"/>
      <dgm:spPr/>
    </dgm:pt>
    <dgm:pt modelId="{13B59F57-EB46-404C-9EEE-1521100B3596}" type="pres">
      <dgm:prSet presAssocID="{BA7AA3E8-7CAE-4CF1-992F-BE91FC0B1C3D}" presName="horz3" presStyleCnt="0"/>
      <dgm:spPr/>
    </dgm:pt>
    <dgm:pt modelId="{9136C420-5C98-42FA-888B-1B07F5770AFC}" type="pres">
      <dgm:prSet presAssocID="{BA7AA3E8-7CAE-4CF1-992F-BE91FC0B1C3D}" presName="horzSpace3" presStyleCnt="0"/>
      <dgm:spPr/>
    </dgm:pt>
    <dgm:pt modelId="{DDE61A8D-8170-4F8D-B6E8-B23AA8157E42}" type="pres">
      <dgm:prSet presAssocID="{BA7AA3E8-7CAE-4CF1-992F-BE91FC0B1C3D}" presName="tx3" presStyleLbl="revTx" presStyleIdx="4" presStyleCnt="11"/>
      <dgm:spPr/>
    </dgm:pt>
    <dgm:pt modelId="{CFB63D1E-EA44-4741-84A5-894527C4237C}" type="pres">
      <dgm:prSet presAssocID="{BA7AA3E8-7CAE-4CF1-992F-BE91FC0B1C3D}" presName="vert3" presStyleCnt="0"/>
      <dgm:spPr/>
    </dgm:pt>
    <dgm:pt modelId="{13CA16E0-FE3B-4B0F-AF41-AAB5447A4D3E}" type="pres">
      <dgm:prSet presAssocID="{FD8F9414-11B6-4D5E-B1C7-57044E21A15E}" presName="thinLine3" presStyleLbl="callout" presStyleIdx="2" presStyleCnt="8"/>
      <dgm:spPr/>
    </dgm:pt>
    <dgm:pt modelId="{700B495E-BAE1-45D6-AFA1-D0E6A2D9F810}" type="pres">
      <dgm:prSet presAssocID="{3EFCFA70-BAA8-42FA-BAED-67A769D28B5A}" presName="horz3" presStyleCnt="0"/>
      <dgm:spPr/>
    </dgm:pt>
    <dgm:pt modelId="{4AD29B6A-8748-469B-B3BB-B01017252E8B}" type="pres">
      <dgm:prSet presAssocID="{3EFCFA70-BAA8-42FA-BAED-67A769D28B5A}" presName="horzSpace3" presStyleCnt="0"/>
      <dgm:spPr/>
    </dgm:pt>
    <dgm:pt modelId="{5AB2F9B3-2CA9-4F6E-9CBC-8A955EC6C7AD}" type="pres">
      <dgm:prSet presAssocID="{3EFCFA70-BAA8-42FA-BAED-67A769D28B5A}" presName="tx3" presStyleLbl="revTx" presStyleIdx="5" presStyleCnt="11"/>
      <dgm:spPr/>
    </dgm:pt>
    <dgm:pt modelId="{DAB02059-B5CB-445D-9F20-C0A1E1F7A420}" type="pres">
      <dgm:prSet presAssocID="{3EFCFA70-BAA8-42FA-BAED-67A769D28B5A}" presName="vert3" presStyleCnt="0"/>
      <dgm:spPr/>
    </dgm:pt>
    <dgm:pt modelId="{26DC930E-6E21-4E30-BE11-0EFFF6E1EDD3}" type="pres">
      <dgm:prSet presAssocID="{3C92D4E1-BACD-4765-A80C-6925FC3491C8}" presName="thinLine2b" presStyleLbl="callout" presStyleIdx="3" presStyleCnt="8"/>
      <dgm:spPr/>
    </dgm:pt>
    <dgm:pt modelId="{9F593CEF-3C6D-4A97-A32A-63E594173930}" type="pres">
      <dgm:prSet presAssocID="{3C92D4E1-BACD-4765-A80C-6925FC3491C8}" presName="vertSpace2b" presStyleCnt="0"/>
      <dgm:spPr/>
    </dgm:pt>
    <dgm:pt modelId="{8118B74D-AD83-45C1-BCA8-0E3F51CBEB72}" type="pres">
      <dgm:prSet presAssocID="{44BD5099-CC45-486F-8BF4-7858357AA37C}" presName="horz2" presStyleCnt="0"/>
      <dgm:spPr/>
    </dgm:pt>
    <dgm:pt modelId="{983BE3F3-E6C6-4A84-BB1C-D08195F94E41}" type="pres">
      <dgm:prSet presAssocID="{44BD5099-CC45-486F-8BF4-7858357AA37C}" presName="horzSpace2" presStyleCnt="0"/>
      <dgm:spPr/>
    </dgm:pt>
    <dgm:pt modelId="{1FBF18C2-C522-4934-8209-0F41BA8036A7}" type="pres">
      <dgm:prSet presAssocID="{44BD5099-CC45-486F-8BF4-7858357AA37C}" presName="tx2" presStyleLbl="revTx" presStyleIdx="6" presStyleCnt="11"/>
      <dgm:spPr/>
    </dgm:pt>
    <dgm:pt modelId="{7E9A5E31-CC8C-4879-A4C6-4A5CA66BABFE}" type="pres">
      <dgm:prSet presAssocID="{44BD5099-CC45-486F-8BF4-7858357AA37C}" presName="vert2" presStyleCnt="0"/>
      <dgm:spPr/>
    </dgm:pt>
    <dgm:pt modelId="{D109DFC1-24C1-4547-9ECC-37654439AB97}" type="pres">
      <dgm:prSet presAssocID="{969DBCC2-BD27-4667-A20C-0A1156DF7ABE}" presName="horz3" presStyleCnt="0"/>
      <dgm:spPr/>
    </dgm:pt>
    <dgm:pt modelId="{96B89F1B-7D2F-4221-A723-F73807F589EC}" type="pres">
      <dgm:prSet presAssocID="{969DBCC2-BD27-4667-A20C-0A1156DF7ABE}" presName="horzSpace3" presStyleCnt="0"/>
      <dgm:spPr/>
    </dgm:pt>
    <dgm:pt modelId="{78295BEF-CCC3-4CCF-AA9F-ABD5C23C742E}" type="pres">
      <dgm:prSet presAssocID="{969DBCC2-BD27-4667-A20C-0A1156DF7ABE}" presName="tx3" presStyleLbl="revTx" presStyleIdx="7" presStyleCnt="11"/>
      <dgm:spPr/>
    </dgm:pt>
    <dgm:pt modelId="{58FD7556-F1B3-4BA2-80C9-440C41E92E71}" type="pres">
      <dgm:prSet presAssocID="{969DBCC2-BD27-4667-A20C-0A1156DF7ABE}" presName="vert3" presStyleCnt="0"/>
      <dgm:spPr/>
    </dgm:pt>
    <dgm:pt modelId="{27CCA26F-1C65-4FFC-A73F-4E0506FFDC0D}" type="pres">
      <dgm:prSet presAssocID="{B18759AC-CA8E-45F4-8420-647921A2A4B4}" presName="thinLine3" presStyleLbl="callout" presStyleIdx="4" presStyleCnt="8"/>
      <dgm:spPr/>
    </dgm:pt>
    <dgm:pt modelId="{BC839BDE-18DC-4E43-A9BE-C9380A973B3E}" type="pres">
      <dgm:prSet presAssocID="{CD7D9F0F-9E18-41E1-AC1A-7633ADF1EB15}" presName="horz3" presStyleCnt="0"/>
      <dgm:spPr/>
    </dgm:pt>
    <dgm:pt modelId="{7226A06A-7A3D-494A-9B7D-8870BE6779AE}" type="pres">
      <dgm:prSet presAssocID="{CD7D9F0F-9E18-41E1-AC1A-7633ADF1EB15}" presName="horzSpace3" presStyleCnt="0"/>
      <dgm:spPr/>
    </dgm:pt>
    <dgm:pt modelId="{CD6CFE11-9179-4688-BC19-B4CA8108F57D}" type="pres">
      <dgm:prSet presAssocID="{CD7D9F0F-9E18-41E1-AC1A-7633ADF1EB15}" presName="tx3" presStyleLbl="revTx" presStyleIdx="8" presStyleCnt="11"/>
      <dgm:spPr/>
    </dgm:pt>
    <dgm:pt modelId="{C6A831F3-ED46-49C8-9D74-1A3FD7F4E321}" type="pres">
      <dgm:prSet presAssocID="{CD7D9F0F-9E18-41E1-AC1A-7633ADF1EB15}" presName="vert3" presStyleCnt="0"/>
      <dgm:spPr/>
    </dgm:pt>
    <dgm:pt modelId="{6657F6FE-1101-49D8-A66B-89DE9ED86B9B}" type="pres">
      <dgm:prSet presAssocID="{09936DD6-0A36-4A6C-A396-ECAC698D3DB2}" presName="thinLine3" presStyleLbl="callout" presStyleIdx="5" presStyleCnt="8"/>
      <dgm:spPr/>
    </dgm:pt>
    <dgm:pt modelId="{A082EA18-8FA4-4E29-9AB5-FEB1E9929A6A}" type="pres">
      <dgm:prSet presAssocID="{9B9F1E8D-F6AF-4A92-A512-18F16225FAC0}" presName="horz3" presStyleCnt="0"/>
      <dgm:spPr/>
    </dgm:pt>
    <dgm:pt modelId="{35AF8DC8-66F9-467B-833F-5DAF8CB16B52}" type="pres">
      <dgm:prSet presAssocID="{9B9F1E8D-F6AF-4A92-A512-18F16225FAC0}" presName="horzSpace3" presStyleCnt="0"/>
      <dgm:spPr/>
    </dgm:pt>
    <dgm:pt modelId="{7DF26F38-6605-45D4-B2E9-B8EB5A172D2D}" type="pres">
      <dgm:prSet presAssocID="{9B9F1E8D-F6AF-4A92-A512-18F16225FAC0}" presName="tx3" presStyleLbl="revTx" presStyleIdx="9" presStyleCnt="11"/>
      <dgm:spPr/>
    </dgm:pt>
    <dgm:pt modelId="{37F70807-B406-4595-BEBB-7048D9D29D6C}" type="pres">
      <dgm:prSet presAssocID="{9B9F1E8D-F6AF-4A92-A512-18F16225FAC0}" presName="vert3" presStyleCnt="0"/>
      <dgm:spPr/>
    </dgm:pt>
    <dgm:pt modelId="{D79CE89F-8DA8-43C5-8608-6B8AA2D58D6A}" type="pres">
      <dgm:prSet presAssocID="{4344E2B4-8668-4BA9-86FA-B2E7EDAA6232}" presName="thinLine3" presStyleLbl="callout" presStyleIdx="6" presStyleCnt="8"/>
      <dgm:spPr/>
    </dgm:pt>
    <dgm:pt modelId="{80A4831E-9261-4BA1-B3E2-F80A0F422951}" type="pres">
      <dgm:prSet presAssocID="{0D317010-6340-4490-A05A-BF99E7BDA71B}" presName="horz3" presStyleCnt="0"/>
      <dgm:spPr/>
    </dgm:pt>
    <dgm:pt modelId="{D1FEB05E-3581-4D76-AE17-CED556E719D0}" type="pres">
      <dgm:prSet presAssocID="{0D317010-6340-4490-A05A-BF99E7BDA71B}" presName="horzSpace3" presStyleCnt="0"/>
      <dgm:spPr/>
    </dgm:pt>
    <dgm:pt modelId="{C864480E-D2DB-4E43-B6AF-095476CEFA56}" type="pres">
      <dgm:prSet presAssocID="{0D317010-6340-4490-A05A-BF99E7BDA71B}" presName="tx3" presStyleLbl="revTx" presStyleIdx="10" presStyleCnt="11"/>
      <dgm:spPr/>
    </dgm:pt>
    <dgm:pt modelId="{A10C462B-6DD4-4F2D-92BB-01C76FC45DE0}" type="pres">
      <dgm:prSet presAssocID="{0D317010-6340-4490-A05A-BF99E7BDA71B}" presName="vert3" presStyleCnt="0"/>
      <dgm:spPr/>
    </dgm:pt>
    <dgm:pt modelId="{B4FCB0EC-7309-4367-B1CF-AD45AF89DDBD}" type="pres">
      <dgm:prSet presAssocID="{44BD5099-CC45-486F-8BF4-7858357AA37C}" presName="thinLine2b" presStyleLbl="callout" presStyleIdx="7" presStyleCnt="8"/>
      <dgm:spPr/>
    </dgm:pt>
    <dgm:pt modelId="{2A5CE9F5-F7C3-4E44-8FE2-239FFF3CD7A5}" type="pres">
      <dgm:prSet presAssocID="{44BD5099-CC45-486F-8BF4-7858357AA37C}" presName="vertSpace2b" presStyleCnt="0"/>
      <dgm:spPr/>
    </dgm:pt>
  </dgm:ptLst>
  <dgm:cxnLst>
    <dgm:cxn modelId="{5F4D8B75-375E-4D9F-945D-323B81E88C76}" srcId="{44BD5099-CC45-486F-8BF4-7858357AA37C}" destId="{0D317010-6340-4490-A05A-BF99E7BDA71B}" srcOrd="3" destOrd="0" parTransId="{53CDD806-D5EB-4BC5-BE28-44377F546C60}" sibTransId="{23EB1B20-E89E-485B-B9FA-CA8CB98548B0}"/>
    <dgm:cxn modelId="{005DB20C-82AC-429A-A013-71D3040DC160}" srcId="{3C92D4E1-BACD-4765-A80C-6925FC3491C8}" destId="{3EFCFA70-BAA8-42FA-BAED-67A769D28B5A}" srcOrd="3" destOrd="0" parTransId="{D189DDDF-B0F7-4856-ADAE-6E0DC638297E}" sibTransId="{84ABBB50-F6C1-4AC3-A7A5-F242F33E4E5C}"/>
    <dgm:cxn modelId="{EB8A1A1E-9BE0-4859-872F-892B5D55B967}" type="presOf" srcId="{69494D02-ED62-4FBA-9DAB-63B8C8C868F0}" destId="{F0668A97-EF06-438E-BF04-8260DA1282DE}" srcOrd="0" destOrd="0" presId="urn:microsoft.com/office/officeart/2008/layout/LinedList"/>
    <dgm:cxn modelId="{9FF6CADD-8E69-408A-A966-B48A892D4D3B}" type="presOf" srcId="{30AF8A2D-E7B3-454F-8012-4612E4E4A1D5}" destId="{C183BD9E-6DC4-49F1-862F-18FFEA645AEA}" srcOrd="0" destOrd="0" presId="urn:microsoft.com/office/officeart/2008/layout/LinedList"/>
    <dgm:cxn modelId="{E7334385-9B29-4BE3-BFD5-24EE5AC29268}" type="presOf" srcId="{3C92D4E1-BACD-4765-A80C-6925FC3491C8}" destId="{B5F33425-1A3E-4E10-A6FC-2FE4F08D0981}" srcOrd="0" destOrd="0" presId="urn:microsoft.com/office/officeart/2008/layout/LinedList"/>
    <dgm:cxn modelId="{B2099234-5C36-45BB-B65F-7324D484B0CC}" srcId="{3C92D4E1-BACD-4765-A80C-6925FC3491C8}" destId="{BA7AA3E8-7CAE-4CF1-992F-BE91FC0B1C3D}" srcOrd="2" destOrd="0" parTransId="{85A89F06-121F-484D-B9B6-2807CDFC2151}" sibTransId="{FD8F9414-11B6-4D5E-B1C7-57044E21A15E}"/>
    <dgm:cxn modelId="{798F3F9F-A5BB-4374-8228-079840F57007}" type="presOf" srcId="{3EFCFA70-BAA8-42FA-BAED-67A769D28B5A}" destId="{5AB2F9B3-2CA9-4F6E-9CBC-8A955EC6C7AD}" srcOrd="0" destOrd="0" presId="urn:microsoft.com/office/officeart/2008/layout/LinedList"/>
    <dgm:cxn modelId="{12B5FE97-B1F7-4F80-B7E1-1B97C1D5F1F1}" srcId="{96031E4D-D28D-48C4-868F-2D42AA82C740}" destId="{3C92D4E1-BACD-4765-A80C-6925FC3491C8}" srcOrd="0" destOrd="0" parTransId="{EC76B721-BD35-41F2-9655-33AD1CF09C10}" sibTransId="{1B93309B-54C1-467E-B53A-FB0BDA699B37}"/>
    <dgm:cxn modelId="{24175DD7-C5DD-4048-9471-6A78B1161CE9}" type="presOf" srcId="{CD7D9F0F-9E18-41E1-AC1A-7633ADF1EB15}" destId="{CD6CFE11-9179-4688-BC19-B4CA8108F57D}" srcOrd="0" destOrd="0" presId="urn:microsoft.com/office/officeart/2008/layout/LinedList"/>
    <dgm:cxn modelId="{3E9FB4E8-EA8E-4DCE-83D5-99ED182682A4}" type="presOf" srcId="{0D317010-6340-4490-A05A-BF99E7BDA71B}" destId="{C864480E-D2DB-4E43-B6AF-095476CEFA56}" srcOrd="0" destOrd="0" presId="urn:microsoft.com/office/officeart/2008/layout/LinedList"/>
    <dgm:cxn modelId="{F78052B0-F2AA-4B17-8E6C-7B5636C60725}" srcId="{3C92D4E1-BACD-4765-A80C-6925FC3491C8}" destId="{E0F15334-F44E-4E4B-94E6-79BC028F29CB}" srcOrd="1" destOrd="0" parTransId="{3A3D332E-63A8-4E95-B650-294582E4DA98}" sibTransId="{D781A2E4-8EE6-4BAE-82CD-FB3E31775FCA}"/>
    <dgm:cxn modelId="{B9FA9B84-D84B-4144-9592-56CDCA3AFE4E}" type="presOf" srcId="{BA7AA3E8-7CAE-4CF1-992F-BE91FC0B1C3D}" destId="{DDE61A8D-8170-4F8D-B6E8-B23AA8157E42}" srcOrd="0" destOrd="0" presId="urn:microsoft.com/office/officeart/2008/layout/LinedList"/>
    <dgm:cxn modelId="{1071C987-BF20-4223-8F31-66A525359CBB}" type="presOf" srcId="{9B9F1E8D-F6AF-4A92-A512-18F16225FAC0}" destId="{7DF26F38-6605-45D4-B2E9-B8EB5A172D2D}" srcOrd="0" destOrd="0" presId="urn:microsoft.com/office/officeart/2008/layout/LinedList"/>
    <dgm:cxn modelId="{04718EFD-C0A2-47A2-BC44-F035485EB4EB}" srcId="{44BD5099-CC45-486F-8BF4-7858357AA37C}" destId="{CD7D9F0F-9E18-41E1-AC1A-7633ADF1EB15}" srcOrd="1" destOrd="0" parTransId="{75ADBF8C-26E7-4967-8E03-44CB04D6A146}" sibTransId="{09936DD6-0A36-4A6C-A396-ECAC698D3DB2}"/>
    <dgm:cxn modelId="{D444578A-02B3-428B-93A2-8AADAB00D96D}" type="presOf" srcId="{969DBCC2-BD27-4667-A20C-0A1156DF7ABE}" destId="{78295BEF-CCC3-4CCF-AA9F-ABD5C23C742E}" srcOrd="0" destOrd="0" presId="urn:microsoft.com/office/officeart/2008/layout/LinedList"/>
    <dgm:cxn modelId="{37984722-EE2D-4818-8E4F-F21FDB10B31C}" srcId="{30AF8A2D-E7B3-454F-8012-4612E4E4A1D5}" destId="{96031E4D-D28D-48C4-868F-2D42AA82C740}" srcOrd="0" destOrd="0" parTransId="{7DA60BC2-91EA-424B-9AD6-B4A67D422A37}" sibTransId="{0EC2B64F-15EE-4EDC-B5F7-299942D0B37A}"/>
    <dgm:cxn modelId="{7A9EFA43-E8B8-4E82-9D23-194AE10E537B}" type="presOf" srcId="{44BD5099-CC45-486F-8BF4-7858357AA37C}" destId="{1FBF18C2-C522-4934-8209-0F41BA8036A7}" srcOrd="0" destOrd="0" presId="urn:microsoft.com/office/officeart/2008/layout/LinedList"/>
    <dgm:cxn modelId="{464AB5CD-68E0-4055-AA90-E005A914716D}" srcId="{44BD5099-CC45-486F-8BF4-7858357AA37C}" destId="{9B9F1E8D-F6AF-4A92-A512-18F16225FAC0}" srcOrd="2" destOrd="0" parTransId="{1A85425E-7F54-45D2-93CD-9A0E1074AE4D}" sibTransId="{4344E2B4-8668-4BA9-86FA-B2E7EDAA6232}"/>
    <dgm:cxn modelId="{56793554-8C77-4DA6-9A8E-DFC8622D71CC}" srcId="{44BD5099-CC45-486F-8BF4-7858357AA37C}" destId="{969DBCC2-BD27-4667-A20C-0A1156DF7ABE}" srcOrd="0" destOrd="0" parTransId="{481BFB05-D447-462D-B8FB-8270FAE24C59}" sibTransId="{B18759AC-CA8E-45F4-8420-647921A2A4B4}"/>
    <dgm:cxn modelId="{86E3E535-6A25-4D8D-951A-2FA2F95D39BA}" type="presOf" srcId="{E0F15334-F44E-4E4B-94E6-79BC028F29CB}" destId="{5A91AF73-8B57-4057-8B7D-7E22A06F3012}" srcOrd="0" destOrd="0" presId="urn:microsoft.com/office/officeart/2008/layout/LinedList"/>
    <dgm:cxn modelId="{DB11D560-093A-4C02-81D6-82DF84A098A8}" type="presOf" srcId="{96031E4D-D28D-48C4-868F-2D42AA82C740}" destId="{91FFA521-B1CB-49FE-960F-AFC6E4887FD4}" srcOrd="0" destOrd="0" presId="urn:microsoft.com/office/officeart/2008/layout/LinedList"/>
    <dgm:cxn modelId="{DF32CB89-9997-4B54-963B-DC801984B99C}" srcId="{3C92D4E1-BACD-4765-A80C-6925FC3491C8}" destId="{69494D02-ED62-4FBA-9DAB-63B8C8C868F0}" srcOrd="0" destOrd="0" parTransId="{7A7A7F10-F36C-4F96-81A2-62F6C74E20A2}" sibTransId="{33BCAD37-5D5D-4B32-BE9F-189BFFEDC77D}"/>
    <dgm:cxn modelId="{8B4E0D57-61D1-4383-8ACB-14868BFACDD7}" srcId="{96031E4D-D28D-48C4-868F-2D42AA82C740}" destId="{44BD5099-CC45-486F-8BF4-7858357AA37C}" srcOrd="1" destOrd="0" parTransId="{283454BE-4076-4F97-9805-15D09A25FDB1}" sibTransId="{93C84D85-D524-43E1-BB92-47D51F6FAA14}"/>
    <dgm:cxn modelId="{1C7A52A9-C7F0-4A05-BCA4-04D3C32D72F6}" type="presParOf" srcId="{C183BD9E-6DC4-49F1-862F-18FFEA645AEA}" destId="{B47A26EB-9F96-480B-8666-08739B05EB88}" srcOrd="0" destOrd="0" presId="urn:microsoft.com/office/officeart/2008/layout/LinedList"/>
    <dgm:cxn modelId="{8F3CEAAD-FFB7-4864-8D72-5DD5396DF58E}" type="presParOf" srcId="{C183BD9E-6DC4-49F1-862F-18FFEA645AEA}" destId="{354605B2-B49C-4390-98AB-7F8772143CB6}" srcOrd="1" destOrd="0" presId="urn:microsoft.com/office/officeart/2008/layout/LinedList"/>
    <dgm:cxn modelId="{B8DA3AB4-3603-4A90-84FB-144744E0CA94}" type="presParOf" srcId="{354605B2-B49C-4390-98AB-7F8772143CB6}" destId="{91FFA521-B1CB-49FE-960F-AFC6E4887FD4}" srcOrd="0" destOrd="0" presId="urn:microsoft.com/office/officeart/2008/layout/LinedList"/>
    <dgm:cxn modelId="{731F473E-7AB7-410C-9C61-8F71CFC304C9}" type="presParOf" srcId="{354605B2-B49C-4390-98AB-7F8772143CB6}" destId="{B27266A7-02F1-4848-82C1-80CAEFFFB229}" srcOrd="1" destOrd="0" presId="urn:microsoft.com/office/officeart/2008/layout/LinedList"/>
    <dgm:cxn modelId="{17A17305-2A66-4BA9-94AE-0881D5376D09}" type="presParOf" srcId="{B27266A7-02F1-4848-82C1-80CAEFFFB229}" destId="{F96A3E57-3437-4386-9F42-8F71AF915C0C}" srcOrd="0" destOrd="0" presId="urn:microsoft.com/office/officeart/2008/layout/LinedList"/>
    <dgm:cxn modelId="{D2FF1CD3-37C7-4DA1-8D60-48AE3D47B364}" type="presParOf" srcId="{B27266A7-02F1-4848-82C1-80CAEFFFB229}" destId="{E884E283-1846-486B-B9F3-515407ADAB4E}" srcOrd="1" destOrd="0" presId="urn:microsoft.com/office/officeart/2008/layout/LinedList"/>
    <dgm:cxn modelId="{9E0BCB21-CB94-4525-9DDB-2526565CB18B}" type="presParOf" srcId="{E884E283-1846-486B-B9F3-515407ADAB4E}" destId="{BC251BBF-43F9-4D23-A2BC-945CEF5AE445}" srcOrd="0" destOrd="0" presId="urn:microsoft.com/office/officeart/2008/layout/LinedList"/>
    <dgm:cxn modelId="{67455B65-2E0F-4CE8-83AF-2D3AAE0C84C4}" type="presParOf" srcId="{E884E283-1846-486B-B9F3-515407ADAB4E}" destId="{B5F33425-1A3E-4E10-A6FC-2FE4F08D0981}" srcOrd="1" destOrd="0" presId="urn:microsoft.com/office/officeart/2008/layout/LinedList"/>
    <dgm:cxn modelId="{599A0C57-7152-4DEF-BF20-C7CC72732F3E}" type="presParOf" srcId="{E884E283-1846-486B-B9F3-515407ADAB4E}" destId="{D9F83588-672F-4C50-9BBC-967A66F61CB5}" srcOrd="2" destOrd="0" presId="urn:microsoft.com/office/officeart/2008/layout/LinedList"/>
    <dgm:cxn modelId="{68FA67A6-4AB7-49E6-94DC-2F0E664A6CF1}" type="presParOf" srcId="{D9F83588-672F-4C50-9BBC-967A66F61CB5}" destId="{6287EE1C-BFA0-40E4-BD79-9F29974522DF}" srcOrd="0" destOrd="0" presId="urn:microsoft.com/office/officeart/2008/layout/LinedList"/>
    <dgm:cxn modelId="{93F3C800-DEE6-4ED4-9548-1DE6D1D76EDB}" type="presParOf" srcId="{6287EE1C-BFA0-40E4-BD79-9F29974522DF}" destId="{946A1F01-8E2B-44E0-8D87-C3616A8AD5F8}" srcOrd="0" destOrd="0" presId="urn:microsoft.com/office/officeart/2008/layout/LinedList"/>
    <dgm:cxn modelId="{5CDC4800-BDEC-4551-9030-6B3FA9C65DDE}" type="presParOf" srcId="{6287EE1C-BFA0-40E4-BD79-9F29974522DF}" destId="{F0668A97-EF06-438E-BF04-8260DA1282DE}" srcOrd="1" destOrd="0" presId="urn:microsoft.com/office/officeart/2008/layout/LinedList"/>
    <dgm:cxn modelId="{39384BDB-575D-4DBC-9627-FA4BF07F045A}" type="presParOf" srcId="{6287EE1C-BFA0-40E4-BD79-9F29974522DF}" destId="{0B6C4C33-03E3-4986-8045-097D1B097D5A}" srcOrd="2" destOrd="0" presId="urn:microsoft.com/office/officeart/2008/layout/LinedList"/>
    <dgm:cxn modelId="{51F96D44-A1F8-4E19-9C51-470E2F15C87C}" type="presParOf" srcId="{D9F83588-672F-4C50-9BBC-967A66F61CB5}" destId="{91E5A354-C8F6-456E-A9B6-94CB2814421C}" srcOrd="1" destOrd="0" presId="urn:microsoft.com/office/officeart/2008/layout/LinedList"/>
    <dgm:cxn modelId="{3A4947A8-2535-488D-849F-788B4DE5A1D9}" type="presParOf" srcId="{D9F83588-672F-4C50-9BBC-967A66F61CB5}" destId="{E2E1649B-95CF-4B1F-BB49-7D005C14FCB8}" srcOrd="2" destOrd="0" presId="urn:microsoft.com/office/officeart/2008/layout/LinedList"/>
    <dgm:cxn modelId="{D8770B00-5F88-4125-AC15-2F5661100F2E}" type="presParOf" srcId="{E2E1649B-95CF-4B1F-BB49-7D005C14FCB8}" destId="{56222140-6C6D-4EF4-8949-62A1B56FFCFE}" srcOrd="0" destOrd="0" presId="urn:microsoft.com/office/officeart/2008/layout/LinedList"/>
    <dgm:cxn modelId="{54DC18DC-147C-484D-B060-5FCB6B6D32AA}" type="presParOf" srcId="{E2E1649B-95CF-4B1F-BB49-7D005C14FCB8}" destId="{5A91AF73-8B57-4057-8B7D-7E22A06F3012}" srcOrd="1" destOrd="0" presId="urn:microsoft.com/office/officeart/2008/layout/LinedList"/>
    <dgm:cxn modelId="{7798BE81-0435-498A-83C4-1000815991DE}" type="presParOf" srcId="{E2E1649B-95CF-4B1F-BB49-7D005C14FCB8}" destId="{8FA428F7-7AC0-47E8-8349-AA5CAC5A512C}" srcOrd="2" destOrd="0" presId="urn:microsoft.com/office/officeart/2008/layout/LinedList"/>
    <dgm:cxn modelId="{781EA478-A560-4DC8-A115-C779C25EED2E}" type="presParOf" srcId="{D9F83588-672F-4C50-9BBC-967A66F61CB5}" destId="{5186EC6B-80EC-4330-8CD7-24FFFC6160DC}" srcOrd="3" destOrd="0" presId="urn:microsoft.com/office/officeart/2008/layout/LinedList"/>
    <dgm:cxn modelId="{13173C4B-D9C6-4E8A-992D-AF56764BDC1B}" type="presParOf" srcId="{D9F83588-672F-4C50-9BBC-967A66F61CB5}" destId="{13B59F57-EB46-404C-9EEE-1521100B3596}" srcOrd="4" destOrd="0" presId="urn:microsoft.com/office/officeart/2008/layout/LinedList"/>
    <dgm:cxn modelId="{FE4E4731-5704-4D3F-85B2-7992F99579EE}" type="presParOf" srcId="{13B59F57-EB46-404C-9EEE-1521100B3596}" destId="{9136C420-5C98-42FA-888B-1B07F5770AFC}" srcOrd="0" destOrd="0" presId="urn:microsoft.com/office/officeart/2008/layout/LinedList"/>
    <dgm:cxn modelId="{3713CA3F-DDC2-47EB-85E7-9CB66DD8537F}" type="presParOf" srcId="{13B59F57-EB46-404C-9EEE-1521100B3596}" destId="{DDE61A8D-8170-4F8D-B6E8-B23AA8157E42}" srcOrd="1" destOrd="0" presId="urn:microsoft.com/office/officeart/2008/layout/LinedList"/>
    <dgm:cxn modelId="{6283399C-4A12-4F08-BD9E-63A356D0DC84}" type="presParOf" srcId="{13B59F57-EB46-404C-9EEE-1521100B3596}" destId="{CFB63D1E-EA44-4741-84A5-894527C4237C}" srcOrd="2" destOrd="0" presId="urn:microsoft.com/office/officeart/2008/layout/LinedList"/>
    <dgm:cxn modelId="{CB256E8C-8F04-4D13-B61D-673F36AFCF87}" type="presParOf" srcId="{D9F83588-672F-4C50-9BBC-967A66F61CB5}" destId="{13CA16E0-FE3B-4B0F-AF41-AAB5447A4D3E}" srcOrd="5" destOrd="0" presId="urn:microsoft.com/office/officeart/2008/layout/LinedList"/>
    <dgm:cxn modelId="{BDA9A2C4-CCCF-4FCB-A956-C241CFCA90E7}" type="presParOf" srcId="{D9F83588-672F-4C50-9BBC-967A66F61CB5}" destId="{700B495E-BAE1-45D6-AFA1-D0E6A2D9F810}" srcOrd="6" destOrd="0" presId="urn:microsoft.com/office/officeart/2008/layout/LinedList"/>
    <dgm:cxn modelId="{C4281118-63E9-4EBA-92C9-4676D1420950}" type="presParOf" srcId="{700B495E-BAE1-45D6-AFA1-D0E6A2D9F810}" destId="{4AD29B6A-8748-469B-B3BB-B01017252E8B}" srcOrd="0" destOrd="0" presId="urn:microsoft.com/office/officeart/2008/layout/LinedList"/>
    <dgm:cxn modelId="{C80A9D9E-F365-4E13-B513-5D56232C5870}" type="presParOf" srcId="{700B495E-BAE1-45D6-AFA1-D0E6A2D9F810}" destId="{5AB2F9B3-2CA9-4F6E-9CBC-8A955EC6C7AD}" srcOrd="1" destOrd="0" presId="urn:microsoft.com/office/officeart/2008/layout/LinedList"/>
    <dgm:cxn modelId="{F0752FFF-24C2-47CB-986E-C155A15FAA7F}" type="presParOf" srcId="{700B495E-BAE1-45D6-AFA1-D0E6A2D9F810}" destId="{DAB02059-B5CB-445D-9F20-C0A1E1F7A420}" srcOrd="2" destOrd="0" presId="urn:microsoft.com/office/officeart/2008/layout/LinedList"/>
    <dgm:cxn modelId="{AA1087CE-A6D7-44FC-BF19-4954235B6F70}" type="presParOf" srcId="{B27266A7-02F1-4848-82C1-80CAEFFFB229}" destId="{26DC930E-6E21-4E30-BE11-0EFFF6E1EDD3}" srcOrd="2" destOrd="0" presId="urn:microsoft.com/office/officeart/2008/layout/LinedList"/>
    <dgm:cxn modelId="{27C1158A-32D6-4600-A6E8-9253F7C68F0D}" type="presParOf" srcId="{B27266A7-02F1-4848-82C1-80CAEFFFB229}" destId="{9F593CEF-3C6D-4A97-A32A-63E594173930}" srcOrd="3" destOrd="0" presId="urn:microsoft.com/office/officeart/2008/layout/LinedList"/>
    <dgm:cxn modelId="{5D0AF2C5-423E-45AA-B886-4A4BA3D0F5EC}" type="presParOf" srcId="{B27266A7-02F1-4848-82C1-80CAEFFFB229}" destId="{8118B74D-AD83-45C1-BCA8-0E3F51CBEB72}" srcOrd="4" destOrd="0" presId="urn:microsoft.com/office/officeart/2008/layout/LinedList"/>
    <dgm:cxn modelId="{CAE725E3-FFFF-4884-90F2-CF016EA08E1A}" type="presParOf" srcId="{8118B74D-AD83-45C1-BCA8-0E3F51CBEB72}" destId="{983BE3F3-E6C6-4A84-BB1C-D08195F94E41}" srcOrd="0" destOrd="0" presId="urn:microsoft.com/office/officeart/2008/layout/LinedList"/>
    <dgm:cxn modelId="{513747DA-6C82-41A4-A36B-7159A4A55C97}" type="presParOf" srcId="{8118B74D-AD83-45C1-BCA8-0E3F51CBEB72}" destId="{1FBF18C2-C522-4934-8209-0F41BA8036A7}" srcOrd="1" destOrd="0" presId="urn:microsoft.com/office/officeart/2008/layout/LinedList"/>
    <dgm:cxn modelId="{DC9EAC2D-2A3D-490F-A983-C413DA61F6F2}" type="presParOf" srcId="{8118B74D-AD83-45C1-BCA8-0E3F51CBEB72}" destId="{7E9A5E31-CC8C-4879-A4C6-4A5CA66BABFE}" srcOrd="2" destOrd="0" presId="urn:microsoft.com/office/officeart/2008/layout/LinedList"/>
    <dgm:cxn modelId="{34146D3F-9E68-407E-B7DF-AAC2ED2F8B74}" type="presParOf" srcId="{7E9A5E31-CC8C-4879-A4C6-4A5CA66BABFE}" destId="{D109DFC1-24C1-4547-9ECC-37654439AB97}" srcOrd="0" destOrd="0" presId="urn:microsoft.com/office/officeart/2008/layout/LinedList"/>
    <dgm:cxn modelId="{9F116277-FBE6-41EE-A952-D96EAD97C4A6}" type="presParOf" srcId="{D109DFC1-24C1-4547-9ECC-37654439AB97}" destId="{96B89F1B-7D2F-4221-A723-F73807F589EC}" srcOrd="0" destOrd="0" presId="urn:microsoft.com/office/officeart/2008/layout/LinedList"/>
    <dgm:cxn modelId="{7A92B783-2992-4E0D-AB24-19FD68410775}" type="presParOf" srcId="{D109DFC1-24C1-4547-9ECC-37654439AB97}" destId="{78295BEF-CCC3-4CCF-AA9F-ABD5C23C742E}" srcOrd="1" destOrd="0" presId="urn:microsoft.com/office/officeart/2008/layout/LinedList"/>
    <dgm:cxn modelId="{9D9490D6-9E10-4D4A-AD41-FFEA8B9E84CD}" type="presParOf" srcId="{D109DFC1-24C1-4547-9ECC-37654439AB97}" destId="{58FD7556-F1B3-4BA2-80C9-440C41E92E71}" srcOrd="2" destOrd="0" presId="urn:microsoft.com/office/officeart/2008/layout/LinedList"/>
    <dgm:cxn modelId="{885B75A7-EA36-44B5-ADA0-B8EB2D141844}" type="presParOf" srcId="{7E9A5E31-CC8C-4879-A4C6-4A5CA66BABFE}" destId="{27CCA26F-1C65-4FFC-A73F-4E0506FFDC0D}" srcOrd="1" destOrd="0" presId="urn:microsoft.com/office/officeart/2008/layout/LinedList"/>
    <dgm:cxn modelId="{7DE4D800-59D4-4386-87BE-533D9D4C4B20}" type="presParOf" srcId="{7E9A5E31-CC8C-4879-A4C6-4A5CA66BABFE}" destId="{BC839BDE-18DC-4E43-A9BE-C9380A973B3E}" srcOrd="2" destOrd="0" presId="urn:microsoft.com/office/officeart/2008/layout/LinedList"/>
    <dgm:cxn modelId="{FB768F2D-8B46-4696-9C00-45A96DB02E9B}" type="presParOf" srcId="{BC839BDE-18DC-4E43-A9BE-C9380A973B3E}" destId="{7226A06A-7A3D-494A-9B7D-8870BE6779AE}" srcOrd="0" destOrd="0" presId="urn:microsoft.com/office/officeart/2008/layout/LinedList"/>
    <dgm:cxn modelId="{F0F70F02-A0A2-4CE3-B730-DF7DF9ACB0D9}" type="presParOf" srcId="{BC839BDE-18DC-4E43-A9BE-C9380A973B3E}" destId="{CD6CFE11-9179-4688-BC19-B4CA8108F57D}" srcOrd="1" destOrd="0" presId="urn:microsoft.com/office/officeart/2008/layout/LinedList"/>
    <dgm:cxn modelId="{038B513B-AA2B-46D3-8F68-6D38B47C4CB2}" type="presParOf" srcId="{BC839BDE-18DC-4E43-A9BE-C9380A973B3E}" destId="{C6A831F3-ED46-49C8-9D74-1A3FD7F4E321}" srcOrd="2" destOrd="0" presId="urn:microsoft.com/office/officeart/2008/layout/LinedList"/>
    <dgm:cxn modelId="{C230A4F9-00FF-4160-AC6A-127EDF82E23E}" type="presParOf" srcId="{7E9A5E31-CC8C-4879-A4C6-4A5CA66BABFE}" destId="{6657F6FE-1101-49D8-A66B-89DE9ED86B9B}" srcOrd="3" destOrd="0" presId="urn:microsoft.com/office/officeart/2008/layout/LinedList"/>
    <dgm:cxn modelId="{100482D3-1A7A-42D8-A595-85B99253916C}" type="presParOf" srcId="{7E9A5E31-CC8C-4879-A4C6-4A5CA66BABFE}" destId="{A082EA18-8FA4-4E29-9AB5-FEB1E9929A6A}" srcOrd="4" destOrd="0" presId="urn:microsoft.com/office/officeart/2008/layout/LinedList"/>
    <dgm:cxn modelId="{9CB6AD3D-DC75-4A76-9AE8-323CA29C57D0}" type="presParOf" srcId="{A082EA18-8FA4-4E29-9AB5-FEB1E9929A6A}" destId="{35AF8DC8-66F9-467B-833F-5DAF8CB16B52}" srcOrd="0" destOrd="0" presId="urn:microsoft.com/office/officeart/2008/layout/LinedList"/>
    <dgm:cxn modelId="{EFC39C81-7B85-417F-A524-DABC77841979}" type="presParOf" srcId="{A082EA18-8FA4-4E29-9AB5-FEB1E9929A6A}" destId="{7DF26F38-6605-45D4-B2E9-B8EB5A172D2D}" srcOrd="1" destOrd="0" presId="urn:microsoft.com/office/officeart/2008/layout/LinedList"/>
    <dgm:cxn modelId="{4BF64095-DCE9-47C1-A5D3-04E4B707470A}" type="presParOf" srcId="{A082EA18-8FA4-4E29-9AB5-FEB1E9929A6A}" destId="{37F70807-B406-4595-BEBB-7048D9D29D6C}" srcOrd="2" destOrd="0" presId="urn:microsoft.com/office/officeart/2008/layout/LinedList"/>
    <dgm:cxn modelId="{9D97C260-5927-4E02-AC3A-16458DC66A1E}" type="presParOf" srcId="{7E9A5E31-CC8C-4879-A4C6-4A5CA66BABFE}" destId="{D79CE89F-8DA8-43C5-8608-6B8AA2D58D6A}" srcOrd="5" destOrd="0" presId="urn:microsoft.com/office/officeart/2008/layout/LinedList"/>
    <dgm:cxn modelId="{002D9681-5861-457F-834E-557646AD7B24}" type="presParOf" srcId="{7E9A5E31-CC8C-4879-A4C6-4A5CA66BABFE}" destId="{80A4831E-9261-4BA1-B3E2-F80A0F422951}" srcOrd="6" destOrd="0" presId="urn:microsoft.com/office/officeart/2008/layout/LinedList"/>
    <dgm:cxn modelId="{4B0D7E0D-E10B-40FE-B4B3-2CF27D9835D3}" type="presParOf" srcId="{80A4831E-9261-4BA1-B3E2-F80A0F422951}" destId="{D1FEB05E-3581-4D76-AE17-CED556E719D0}" srcOrd="0" destOrd="0" presId="urn:microsoft.com/office/officeart/2008/layout/LinedList"/>
    <dgm:cxn modelId="{94694C09-198E-426C-8DE3-093DAF395053}" type="presParOf" srcId="{80A4831E-9261-4BA1-B3E2-F80A0F422951}" destId="{C864480E-D2DB-4E43-B6AF-095476CEFA56}" srcOrd="1" destOrd="0" presId="urn:microsoft.com/office/officeart/2008/layout/LinedList"/>
    <dgm:cxn modelId="{DBC80CFD-5657-4017-B4F8-26C38274FD49}" type="presParOf" srcId="{80A4831E-9261-4BA1-B3E2-F80A0F422951}" destId="{A10C462B-6DD4-4F2D-92BB-01C76FC45DE0}" srcOrd="2" destOrd="0" presId="urn:microsoft.com/office/officeart/2008/layout/LinedList"/>
    <dgm:cxn modelId="{DDAD0BE3-EE29-4A66-A5C2-7CB3BDF6F992}" type="presParOf" srcId="{B27266A7-02F1-4848-82C1-80CAEFFFB229}" destId="{B4FCB0EC-7309-4367-B1CF-AD45AF89DDBD}" srcOrd="5" destOrd="0" presId="urn:microsoft.com/office/officeart/2008/layout/LinedList"/>
    <dgm:cxn modelId="{120E971A-1D13-4CC9-B169-6693266A83B3}" type="presParOf" srcId="{B27266A7-02F1-4848-82C1-80CAEFFFB229}" destId="{2A5CE9F5-F7C3-4E44-8FE2-239FFF3CD7A5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A26EB-9F96-480B-8666-08739B05EB8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FA521-B1CB-49FE-960F-AFC6E4887FD4}">
      <dsp:nvSpPr>
        <dsp:cNvPr id="0" name=""/>
        <dsp:cNvSpPr/>
      </dsp:nvSpPr>
      <dsp:spPr>
        <a:xfrm>
          <a:off x="0" y="0"/>
          <a:ext cx="2103120" cy="460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6500" kern="1200" dirty="0"/>
            <a:t>RD</a:t>
          </a:r>
          <a:endParaRPr lang="zh-TW" altLang="en-US" sz="6500" kern="1200" dirty="0"/>
        </a:p>
      </dsp:txBody>
      <dsp:txXfrm>
        <a:off x="0" y="0"/>
        <a:ext cx="2103120" cy="4601679"/>
      </dsp:txXfrm>
    </dsp:sp>
    <dsp:sp modelId="{B5F33425-1A3E-4E10-A6FC-2FE4F08D0981}">
      <dsp:nvSpPr>
        <dsp:cNvPr id="0" name=""/>
        <dsp:cNvSpPr/>
      </dsp:nvSpPr>
      <dsp:spPr>
        <a:xfrm>
          <a:off x="2260854" y="106953"/>
          <a:ext cx="4048506" cy="2139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6500" kern="1200" dirty="0"/>
            <a:t>硬體</a:t>
          </a:r>
        </a:p>
      </dsp:txBody>
      <dsp:txXfrm>
        <a:off x="2260854" y="106953"/>
        <a:ext cx="4048506" cy="2139061"/>
      </dsp:txXfrm>
    </dsp:sp>
    <dsp:sp modelId="{F0668A97-EF06-438E-BF04-8260DA1282DE}">
      <dsp:nvSpPr>
        <dsp:cNvPr id="0" name=""/>
        <dsp:cNvSpPr/>
      </dsp:nvSpPr>
      <dsp:spPr>
        <a:xfrm>
          <a:off x="6467094" y="106953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線路</a:t>
          </a:r>
          <a:r>
            <a:rPr lang="en-US" altLang="zh-TW" sz="2100" kern="1200" dirty="0"/>
            <a:t>PCB</a:t>
          </a:r>
          <a:r>
            <a:rPr lang="zh-TW" altLang="en-US" sz="2100" kern="1200" dirty="0"/>
            <a:t>問題 </a:t>
          </a:r>
          <a:r>
            <a:rPr lang="en-US" altLang="zh-TW" sz="2100" kern="1200" dirty="0"/>
            <a:t>(Schematic &amp; Layout)</a:t>
          </a:r>
          <a:endParaRPr lang="zh-TW" altLang="en-US" sz="2100" kern="1200" dirty="0"/>
        </a:p>
      </dsp:txBody>
      <dsp:txXfrm>
        <a:off x="6467094" y="106953"/>
        <a:ext cx="4048506" cy="534765"/>
      </dsp:txXfrm>
    </dsp:sp>
    <dsp:sp modelId="{91E5A354-C8F6-456E-A9B6-94CB2814421C}">
      <dsp:nvSpPr>
        <dsp:cNvPr id="0" name=""/>
        <dsp:cNvSpPr/>
      </dsp:nvSpPr>
      <dsp:spPr>
        <a:xfrm>
          <a:off x="6309360" y="641718"/>
          <a:ext cx="40485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1AF73-8B57-4057-8B7D-7E22A06F3012}">
      <dsp:nvSpPr>
        <dsp:cNvPr id="0" name=""/>
        <dsp:cNvSpPr/>
      </dsp:nvSpPr>
      <dsp:spPr>
        <a:xfrm>
          <a:off x="6467094" y="641718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安規問題 </a:t>
          </a:r>
          <a:r>
            <a:rPr lang="en-US" altLang="zh-TW" sz="2100" kern="1200" dirty="0"/>
            <a:t>(Safety &amp; Regulation)</a:t>
          </a:r>
          <a:endParaRPr lang="zh-TW" altLang="en-US" sz="2100" kern="1200" dirty="0"/>
        </a:p>
      </dsp:txBody>
      <dsp:txXfrm>
        <a:off x="6467094" y="641718"/>
        <a:ext cx="4048506" cy="534765"/>
      </dsp:txXfrm>
    </dsp:sp>
    <dsp:sp modelId="{5186EC6B-80EC-4330-8CD7-24FFFC6160DC}">
      <dsp:nvSpPr>
        <dsp:cNvPr id="0" name=""/>
        <dsp:cNvSpPr/>
      </dsp:nvSpPr>
      <dsp:spPr>
        <a:xfrm>
          <a:off x="6309360" y="1176483"/>
          <a:ext cx="40485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61A8D-8170-4F8D-B6E8-B23AA8157E42}">
      <dsp:nvSpPr>
        <dsp:cNvPr id="0" name=""/>
        <dsp:cNvSpPr/>
      </dsp:nvSpPr>
      <dsp:spPr>
        <a:xfrm>
          <a:off x="6467094" y="1176483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零件問題 </a:t>
          </a:r>
          <a:r>
            <a:rPr lang="en-US" altLang="zh-TW" sz="2100" kern="1200" dirty="0"/>
            <a:t>(Components)</a:t>
          </a:r>
          <a:endParaRPr lang="zh-TW" altLang="en-US" sz="2100" kern="1200" dirty="0"/>
        </a:p>
      </dsp:txBody>
      <dsp:txXfrm>
        <a:off x="6467094" y="1176483"/>
        <a:ext cx="4048506" cy="534765"/>
      </dsp:txXfrm>
    </dsp:sp>
    <dsp:sp modelId="{13CA16E0-FE3B-4B0F-AF41-AAB5447A4D3E}">
      <dsp:nvSpPr>
        <dsp:cNvPr id="0" name=""/>
        <dsp:cNvSpPr/>
      </dsp:nvSpPr>
      <dsp:spPr>
        <a:xfrm>
          <a:off x="6309360" y="1711249"/>
          <a:ext cx="40485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2F9B3-2CA9-4F6E-9CBC-8A955EC6C7AD}">
      <dsp:nvSpPr>
        <dsp:cNvPr id="0" name=""/>
        <dsp:cNvSpPr/>
      </dsp:nvSpPr>
      <dsp:spPr>
        <a:xfrm>
          <a:off x="6467094" y="1711249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其他</a:t>
          </a:r>
        </a:p>
      </dsp:txBody>
      <dsp:txXfrm>
        <a:off x="6467094" y="1711249"/>
        <a:ext cx="4048506" cy="534765"/>
      </dsp:txXfrm>
    </dsp:sp>
    <dsp:sp modelId="{26DC930E-6E21-4E30-BE11-0EFFF6E1EDD3}">
      <dsp:nvSpPr>
        <dsp:cNvPr id="0" name=""/>
        <dsp:cNvSpPr/>
      </dsp:nvSpPr>
      <dsp:spPr>
        <a:xfrm>
          <a:off x="2103120" y="2246014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F18C2-C522-4934-8209-0F41BA8036A7}">
      <dsp:nvSpPr>
        <dsp:cNvPr id="0" name=""/>
        <dsp:cNvSpPr/>
      </dsp:nvSpPr>
      <dsp:spPr>
        <a:xfrm>
          <a:off x="2260854" y="2352967"/>
          <a:ext cx="4048506" cy="2139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6500" kern="1200" dirty="0"/>
            <a:t>軟體</a:t>
          </a:r>
        </a:p>
      </dsp:txBody>
      <dsp:txXfrm>
        <a:off x="2260854" y="2352967"/>
        <a:ext cx="4048506" cy="2139061"/>
      </dsp:txXfrm>
    </dsp:sp>
    <dsp:sp modelId="{78295BEF-CCC3-4CCF-AA9F-ABD5C23C742E}">
      <dsp:nvSpPr>
        <dsp:cNvPr id="0" name=""/>
        <dsp:cNvSpPr/>
      </dsp:nvSpPr>
      <dsp:spPr>
        <a:xfrm>
          <a:off x="6467094" y="2352967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Flash/Firmware </a:t>
          </a:r>
          <a:r>
            <a:rPr lang="zh-TW" altLang="en-US" sz="2100" kern="1200" dirty="0"/>
            <a:t>問題</a:t>
          </a:r>
        </a:p>
      </dsp:txBody>
      <dsp:txXfrm>
        <a:off x="6467094" y="2352967"/>
        <a:ext cx="4048506" cy="534765"/>
      </dsp:txXfrm>
    </dsp:sp>
    <dsp:sp modelId="{27CCA26F-1C65-4FFC-A73F-4E0506FFDC0D}">
      <dsp:nvSpPr>
        <dsp:cNvPr id="0" name=""/>
        <dsp:cNvSpPr/>
      </dsp:nvSpPr>
      <dsp:spPr>
        <a:xfrm>
          <a:off x="6309360" y="2887733"/>
          <a:ext cx="40485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CFE11-9179-4688-BC19-B4CA8108F57D}">
      <dsp:nvSpPr>
        <dsp:cNvPr id="0" name=""/>
        <dsp:cNvSpPr/>
      </dsp:nvSpPr>
      <dsp:spPr>
        <a:xfrm>
          <a:off x="6467094" y="2887733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使用者經驗問題</a:t>
          </a:r>
          <a:r>
            <a:rPr lang="en-US" altLang="zh-TW" sz="2100" kern="1200" dirty="0"/>
            <a:t>(User Experience)</a:t>
          </a:r>
          <a:endParaRPr lang="zh-TW" altLang="en-US" sz="2100" kern="1200" dirty="0"/>
        </a:p>
      </dsp:txBody>
      <dsp:txXfrm>
        <a:off x="6467094" y="2887733"/>
        <a:ext cx="4048506" cy="534765"/>
      </dsp:txXfrm>
    </dsp:sp>
    <dsp:sp modelId="{6657F6FE-1101-49D8-A66B-89DE9ED86B9B}">
      <dsp:nvSpPr>
        <dsp:cNvPr id="0" name=""/>
        <dsp:cNvSpPr/>
      </dsp:nvSpPr>
      <dsp:spPr>
        <a:xfrm>
          <a:off x="6309360" y="3422498"/>
          <a:ext cx="40485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26F38-6605-45D4-B2E9-B8EB5A172D2D}">
      <dsp:nvSpPr>
        <dsp:cNvPr id="0" name=""/>
        <dsp:cNvSpPr/>
      </dsp:nvSpPr>
      <dsp:spPr>
        <a:xfrm>
          <a:off x="6467094" y="3422498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GUI </a:t>
          </a:r>
          <a:r>
            <a:rPr lang="zh-TW" altLang="en-US" sz="2100" kern="1200" dirty="0"/>
            <a:t>問題</a:t>
          </a:r>
        </a:p>
      </dsp:txBody>
      <dsp:txXfrm>
        <a:off x="6467094" y="3422498"/>
        <a:ext cx="4048506" cy="534765"/>
      </dsp:txXfrm>
    </dsp:sp>
    <dsp:sp modelId="{D79CE89F-8DA8-43C5-8608-6B8AA2D58D6A}">
      <dsp:nvSpPr>
        <dsp:cNvPr id="0" name=""/>
        <dsp:cNvSpPr/>
      </dsp:nvSpPr>
      <dsp:spPr>
        <a:xfrm>
          <a:off x="6309360" y="3957264"/>
          <a:ext cx="40485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4480E-D2DB-4E43-B6AF-095476CEFA56}">
      <dsp:nvSpPr>
        <dsp:cNvPr id="0" name=""/>
        <dsp:cNvSpPr/>
      </dsp:nvSpPr>
      <dsp:spPr>
        <a:xfrm>
          <a:off x="6467094" y="3957264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其他</a:t>
          </a:r>
        </a:p>
      </dsp:txBody>
      <dsp:txXfrm>
        <a:off x="6467094" y="3957264"/>
        <a:ext cx="4048506" cy="534765"/>
      </dsp:txXfrm>
    </dsp:sp>
    <dsp:sp modelId="{B4FCB0EC-7309-4367-B1CF-AD45AF89DDBD}">
      <dsp:nvSpPr>
        <dsp:cNvPr id="0" name=""/>
        <dsp:cNvSpPr/>
      </dsp:nvSpPr>
      <dsp:spPr>
        <a:xfrm>
          <a:off x="2103120" y="4492029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CDB54-1552-4A9E-ACA4-FE1AF75EFFDB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09AF7-3E4D-453C-9BB5-024130F6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Example, small issues –</a:t>
            </a:r>
            <a:r>
              <a:rPr lang="en-US" baseline="0" dirty="0"/>
              <a:t> spelt something wrong ,title maybe, no need to report</a:t>
            </a:r>
          </a:p>
          <a:p>
            <a:r>
              <a:rPr lang="en-US" baseline="0" dirty="0"/>
              <a:t>Test stage means? After release of product.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9AF7-3E4D-453C-9BB5-024130F664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1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</a:t>
            </a:r>
            <a:r>
              <a:rPr lang="en-US" baseline="0" dirty="0"/>
              <a:t> might feel that they have no time to file a report. But actually there’s not much to fill in. </a:t>
            </a:r>
          </a:p>
          <a:p>
            <a:r>
              <a:rPr lang="en-US" baseline="0" dirty="0"/>
              <a:t>You only need to create the issue for manager to know what’s happening and some basic description. And only fill it back in once the issue is completed.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9AF7-3E4D-453C-9BB5-024130F664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62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9AF7-3E4D-453C-9BB5-024130F664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42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以在</a:t>
            </a:r>
            <a:r>
              <a:rPr lang="en-GB" altLang="zh-TW" dirty="0"/>
              <a:t>SONY</a:t>
            </a:r>
            <a:r>
              <a:rPr lang="zh-TW" altLang="en-US" dirty="0"/>
              <a:t>的狀況，如果遇到這種</a:t>
            </a:r>
            <a:r>
              <a:rPr lang="en-US" altLang="zh-TW" dirty="0"/>
              <a:t>PCB</a:t>
            </a:r>
            <a:r>
              <a:rPr lang="zh-TW" altLang="en-US" dirty="0"/>
              <a:t>更改，就需要等下一個</a:t>
            </a:r>
            <a:r>
              <a:rPr lang="en-US" altLang="zh-TW" dirty="0"/>
              <a:t>PCB</a:t>
            </a:r>
            <a:r>
              <a:rPr lang="zh-TW" altLang="en-US" dirty="0"/>
              <a:t>出來確認後，才可以</a:t>
            </a:r>
            <a:r>
              <a:rPr lang="en-US" altLang="zh-TW" dirty="0"/>
              <a:t>Closed</a:t>
            </a:r>
            <a:r>
              <a:rPr lang="zh-TW" altLang="en-US" dirty="0"/>
              <a:t>。要不然不知道是否真的</a:t>
            </a:r>
            <a:r>
              <a:rPr lang="en-US" altLang="zh-TW" dirty="0"/>
              <a:t>Closed</a:t>
            </a:r>
            <a:r>
              <a:rPr lang="zh-TW" altLang="en-US" dirty="0"/>
              <a:t>。</a:t>
            </a:r>
            <a:endParaRPr lang="en-GB" altLang="zh-TW" dirty="0"/>
          </a:p>
          <a:p>
            <a:r>
              <a:rPr lang="zh-TW" altLang="en-US" dirty="0"/>
              <a:t>他們有</a:t>
            </a:r>
            <a:r>
              <a:rPr lang="en-GB" altLang="zh-TW" dirty="0"/>
              <a:t>CAD out  </a:t>
            </a:r>
            <a:r>
              <a:rPr lang="zh-TW" altLang="en-US" dirty="0"/>
              <a:t>日期，這日期之後不能有其他改變。</a:t>
            </a:r>
            <a:endParaRPr lang="en-US" dirty="0"/>
          </a:p>
          <a:p>
            <a:r>
              <a:rPr lang="en-US" dirty="0"/>
              <a:t>Verify - </a:t>
            </a:r>
          </a:p>
          <a:p>
            <a:r>
              <a:rPr lang="en-US" dirty="0"/>
              <a:t>, Verified</a:t>
            </a:r>
          </a:p>
          <a:p>
            <a:pPr marL="171450" indent="-171450">
              <a:buFontTx/>
              <a:buChar char="-"/>
            </a:pPr>
            <a:r>
              <a:rPr lang="en-US" dirty="0"/>
              <a:t>Already verified right after Rock, but not yet evaluated the new PCB version.</a:t>
            </a:r>
          </a:p>
          <a:p>
            <a:pPr marL="0" indent="0">
              <a:buFontTx/>
              <a:buNone/>
            </a:pPr>
            <a:r>
              <a:rPr lang="en-US" dirty="0"/>
              <a:t>Closed</a:t>
            </a:r>
            <a:r>
              <a:rPr lang="en-US" baseline="0" dirty="0"/>
              <a:t> is when: PCB is released/SW released?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9AF7-3E4D-453C-9BB5-024130F664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58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Fiona </a:t>
            </a:r>
            <a:r>
              <a:rPr lang="zh-TW" altLang="en-US" dirty="0"/>
              <a:t>與 </a:t>
            </a:r>
            <a:r>
              <a:rPr lang="en-US" altLang="zh-TW" dirty="0"/>
              <a:t>Rock </a:t>
            </a:r>
            <a:r>
              <a:rPr lang="zh-TW" altLang="en-US" dirty="0"/>
              <a:t>之間如果有更改錯誤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9AF7-3E4D-453C-9BB5-024130F6640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5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2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8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4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3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7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2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0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9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8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558EC-B290-447F-A6E5-7AC0F111F7F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1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software/jir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4.png"/><Relationship Id="rId7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6.png"/><Relationship Id="rId10" Type="http://schemas.openxmlformats.org/officeDocument/2006/relationships/image" Target="../media/image8.png"/><Relationship Id="rId4" Type="http://schemas.openxmlformats.org/officeDocument/2006/relationships/image" Target="../media/image35.png"/><Relationship Id="rId9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5.png"/><Relationship Id="rId7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software/jira/pricing?tab=host-on-your-server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JIRA Software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Issue Tracking Software by </a:t>
            </a:r>
            <a:r>
              <a:rPr lang="en-US" altLang="zh-TW" dirty="0" err="1"/>
              <a:t>Atlassian</a:t>
            </a:r>
            <a:endParaRPr lang="en-US" altLang="zh-TW" dirty="0"/>
          </a:p>
          <a:p>
            <a:r>
              <a:rPr lang="zh-TW" altLang="en-US" dirty="0"/>
              <a:t>問題跟蹤軟體</a:t>
            </a:r>
            <a:r>
              <a:rPr lang="en-US" altLang="zh-TW" dirty="0"/>
              <a:t>/</a:t>
            </a:r>
            <a:r>
              <a:rPr lang="zh-TW" altLang="en-US" dirty="0"/>
              <a:t>系統</a:t>
            </a:r>
            <a:endParaRPr lang="en-US" altLang="zh-TW" dirty="0"/>
          </a:p>
          <a:p>
            <a:r>
              <a:rPr lang="en-US" dirty="0">
                <a:hlinkClick r:id="rId2"/>
              </a:rPr>
              <a:t>https://www.atlassian.com/software/jira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90688"/>
            <a:ext cx="3908010" cy="51673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大家都可以通過 </a:t>
            </a:r>
            <a:r>
              <a:rPr lang="en-US" altLang="zh-TW" sz="1800" dirty="0"/>
              <a:t>Browser </a:t>
            </a:r>
            <a:r>
              <a:rPr lang="zh-TW" altLang="en-US" sz="1800" dirty="0"/>
              <a:t>進入這一頁</a:t>
            </a: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顯示所有目前的問題</a:t>
            </a:r>
            <a:endParaRPr lang="en-US" altLang="zh-TW" sz="1800" dirty="0"/>
          </a:p>
          <a:p>
            <a:pPr lvl="1"/>
            <a:r>
              <a:rPr lang="zh-TW" altLang="en-US" sz="1600" dirty="0"/>
              <a:t>當你</a:t>
            </a:r>
            <a:r>
              <a:rPr lang="en-US" altLang="zh-TW" sz="1600" dirty="0"/>
              <a:t>create issue</a:t>
            </a:r>
            <a:r>
              <a:rPr lang="zh-TW" altLang="en-US" sz="1600" dirty="0"/>
              <a:t>時</a:t>
            </a:r>
            <a:r>
              <a:rPr lang="en-US" altLang="zh-TW" sz="1600" dirty="0"/>
              <a:t>,JIRA</a:t>
            </a:r>
            <a:r>
              <a:rPr lang="zh-TW" altLang="en-US" sz="1600" dirty="0"/>
              <a:t>會自動加編號</a:t>
            </a:r>
            <a:r>
              <a:rPr lang="en-US" altLang="zh-TW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問題的進度</a:t>
            </a:r>
            <a:r>
              <a:rPr lang="en-US" altLang="zh-TW" sz="1800" dirty="0"/>
              <a:t>/</a:t>
            </a:r>
            <a:r>
              <a:rPr lang="zh-TW" altLang="en-US" sz="1800" dirty="0"/>
              <a:t>狀態</a:t>
            </a: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負責人</a:t>
            </a:r>
            <a:r>
              <a:rPr lang="en-US" altLang="zh-TW" sz="1800" dirty="0"/>
              <a:t>:</a:t>
            </a:r>
            <a:r>
              <a:rPr lang="zh-TW" altLang="en-US" sz="1800" dirty="0"/>
              <a:t>你可以選擇要把工作分配給谁</a:t>
            </a: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報告問題者</a:t>
            </a: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你也可以選擇要不要看著這問題</a:t>
            </a:r>
            <a:r>
              <a:rPr lang="en-US" altLang="zh-TW" sz="1800" dirty="0"/>
              <a:t>(</a:t>
            </a:r>
            <a:r>
              <a:rPr lang="zh-TW" altLang="en-US" sz="1800" dirty="0"/>
              <a:t>如果有任何改變</a:t>
            </a:r>
            <a:r>
              <a:rPr lang="en-US" altLang="zh-TW" sz="1800" dirty="0"/>
              <a:t>,JIRA</a:t>
            </a:r>
            <a:r>
              <a:rPr lang="zh-TW" altLang="en-US" sz="1800" dirty="0"/>
              <a:t>會發</a:t>
            </a:r>
            <a:r>
              <a:rPr lang="en-US" altLang="zh-TW" sz="1800" dirty="0"/>
              <a:t>Notification Email,</a:t>
            </a:r>
            <a:r>
              <a:rPr lang="zh-TW" altLang="en-US" sz="1800" dirty="0"/>
              <a:t>像</a:t>
            </a:r>
            <a:r>
              <a:rPr lang="en-US" altLang="zh-TW" sz="1800" dirty="0"/>
              <a:t>FB</a:t>
            </a:r>
            <a:r>
              <a:rPr lang="zh-TW" altLang="en-US" sz="1800" dirty="0"/>
              <a:t> 功能</a:t>
            </a:r>
            <a:r>
              <a:rPr lang="en-US" altLang="zh-TW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解下來可以進入的</a:t>
            </a:r>
            <a:r>
              <a:rPr lang="en-US" altLang="zh-TW" sz="1800" dirty="0"/>
              <a:t>status.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可以設定問題的嚴重性</a:t>
            </a:r>
            <a:r>
              <a:rPr lang="en-US" altLang="zh-TW" sz="1800" dirty="0"/>
              <a:t>.Project manager </a:t>
            </a:r>
            <a:r>
              <a:rPr lang="zh-TW" altLang="en-US" sz="1800" dirty="0"/>
              <a:t>可以利用這點安排解決問題的順序</a:t>
            </a: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endParaRPr lang="en-US" altLang="zh-TW" sz="1800" dirty="0"/>
          </a:p>
          <a:p>
            <a:endParaRPr 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010" y="1575261"/>
            <a:ext cx="8283990" cy="366559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3908010" y="2362116"/>
            <a:ext cx="2413277" cy="1268979"/>
            <a:chOff x="10363199" y="1863831"/>
            <a:chExt cx="2413277" cy="1268979"/>
          </a:xfrm>
        </p:grpSpPr>
        <p:sp>
          <p:nvSpPr>
            <p:cNvPr id="7" name="文字方塊 6"/>
            <p:cNvSpPr txBox="1"/>
            <p:nvPr/>
          </p:nvSpPr>
          <p:spPr>
            <a:xfrm>
              <a:off x="10363199" y="1863831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en-US" dirty="0"/>
            </a:p>
          </p:txBody>
        </p:sp>
        <p:sp>
          <p:nvSpPr>
            <p:cNvPr id="8" name="圓角矩形 9"/>
            <p:cNvSpPr/>
            <p:nvPr/>
          </p:nvSpPr>
          <p:spPr>
            <a:xfrm>
              <a:off x="10760765" y="1948069"/>
              <a:ext cx="2015711" cy="118474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8708335" y="3096437"/>
            <a:ext cx="1369943" cy="631012"/>
            <a:chOff x="11406533" y="1921544"/>
            <a:chExt cx="1369943" cy="631012"/>
          </a:xfrm>
        </p:grpSpPr>
        <p:sp>
          <p:nvSpPr>
            <p:cNvPr id="10" name="文字方塊 9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en-US" dirty="0"/>
            </a:p>
          </p:txBody>
        </p:sp>
        <p:sp>
          <p:nvSpPr>
            <p:cNvPr id="11" name="圓角矩形 9"/>
            <p:cNvSpPr/>
            <p:nvPr/>
          </p:nvSpPr>
          <p:spPr>
            <a:xfrm>
              <a:off x="11804098" y="1948069"/>
              <a:ext cx="972378" cy="60448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10229296" y="3078704"/>
            <a:ext cx="1859999" cy="648745"/>
            <a:chOff x="11870634" y="1783161"/>
            <a:chExt cx="1859999" cy="648745"/>
          </a:xfrm>
        </p:grpSpPr>
        <p:sp>
          <p:nvSpPr>
            <p:cNvPr id="13" name="文字方塊 12"/>
            <p:cNvSpPr txBox="1"/>
            <p:nvPr/>
          </p:nvSpPr>
          <p:spPr>
            <a:xfrm>
              <a:off x="13333068" y="1783161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en-US" dirty="0"/>
            </a:p>
          </p:txBody>
        </p:sp>
        <p:sp>
          <p:nvSpPr>
            <p:cNvPr id="14" name="圓角矩形 9"/>
            <p:cNvSpPr/>
            <p:nvPr/>
          </p:nvSpPr>
          <p:spPr>
            <a:xfrm>
              <a:off x="11870634" y="1948069"/>
              <a:ext cx="1473753" cy="48383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0229296" y="3631095"/>
            <a:ext cx="1917011" cy="589266"/>
            <a:chOff x="11870634" y="1842640"/>
            <a:chExt cx="1917011" cy="589266"/>
          </a:xfrm>
        </p:grpSpPr>
        <p:sp>
          <p:nvSpPr>
            <p:cNvPr id="16" name="文字方塊 15"/>
            <p:cNvSpPr txBox="1"/>
            <p:nvPr/>
          </p:nvSpPr>
          <p:spPr>
            <a:xfrm>
              <a:off x="13390080" y="1842640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en-US" dirty="0"/>
            </a:p>
          </p:txBody>
        </p:sp>
        <p:sp>
          <p:nvSpPr>
            <p:cNvPr id="17" name="圓角矩形 9"/>
            <p:cNvSpPr/>
            <p:nvPr/>
          </p:nvSpPr>
          <p:spPr>
            <a:xfrm>
              <a:off x="11870634" y="1948069"/>
              <a:ext cx="1524554" cy="48383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9680713" y="4166691"/>
            <a:ext cx="2231887" cy="653909"/>
            <a:chOff x="11473069" y="1777997"/>
            <a:chExt cx="2231887" cy="653909"/>
          </a:xfrm>
        </p:grpSpPr>
        <p:sp>
          <p:nvSpPr>
            <p:cNvPr id="19" name="文字方塊 18"/>
            <p:cNvSpPr txBox="1"/>
            <p:nvPr/>
          </p:nvSpPr>
          <p:spPr>
            <a:xfrm>
              <a:off x="11473069" y="1777997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en-US" dirty="0"/>
            </a:p>
          </p:txBody>
        </p:sp>
        <p:sp>
          <p:nvSpPr>
            <p:cNvPr id="20" name="圓角矩形 9"/>
            <p:cNvSpPr/>
            <p:nvPr/>
          </p:nvSpPr>
          <p:spPr>
            <a:xfrm>
              <a:off x="11870634" y="1948069"/>
              <a:ext cx="1834322" cy="48383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8387520" y="2433662"/>
            <a:ext cx="2001079" cy="645042"/>
            <a:chOff x="11870633" y="1726754"/>
            <a:chExt cx="2001079" cy="645042"/>
          </a:xfrm>
        </p:grpSpPr>
        <p:sp>
          <p:nvSpPr>
            <p:cNvPr id="22" name="文字方塊 21"/>
            <p:cNvSpPr txBox="1"/>
            <p:nvPr/>
          </p:nvSpPr>
          <p:spPr>
            <a:xfrm>
              <a:off x="11870633" y="172675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en-US" dirty="0"/>
            </a:p>
          </p:txBody>
        </p:sp>
        <p:sp>
          <p:nvSpPr>
            <p:cNvPr id="23" name="圓角矩形 9"/>
            <p:cNvSpPr/>
            <p:nvPr/>
          </p:nvSpPr>
          <p:spPr>
            <a:xfrm>
              <a:off x="11870633" y="2104952"/>
              <a:ext cx="2001079" cy="2668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030153" y="3411217"/>
            <a:ext cx="1904587" cy="644460"/>
            <a:chOff x="11768482" y="2086097"/>
            <a:chExt cx="1904587" cy="644460"/>
          </a:xfrm>
        </p:grpSpPr>
        <p:sp>
          <p:nvSpPr>
            <p:cNvPr id="25" name="文字方塊 24"/>
            <p:cNvSpPr txBox="1"/>
            <p:nvPr/>
          </p:nvSpPr>
          <p:spPr>
            <a:xfrm>
              <a:off x="11768482" y="2361225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6" name="圓角矩形 9"/>
            <p:cNvSpPr/>
            <p:nvPr/>
          </p:nvSpPr>
          <p:spPr>
            <a:xfrm>
              <a:off x="12119117" y="2086097"/>
              <a:ext cx="1553952" cy="24888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630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9" y="1690688"/>
            <a:ext cx="11541735" cy="3170806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1901135" y="3464737"/>
            <a:ext cx="9325665" cy="1132663"/>
            <a:chOff x="11406533" y="1921544"/>
            <a:chExt cx="9325665" cy="1132663"/>
          </a:xfrm>
        </p:grpSpPr>
        <p:sp>
          <p:nvSpPr>
            <p:cNvPr id="7" name="文字方塊 6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en-US" dirty="0"/>
            </a:p>
          </p:txBody>
        </p:sp>
        <p:sp>
          <p:nvSpPr>
            <p:cNvPr id="8" name="圓角矩形 9"/>
            <p:cNvSpPr/>
            <p:nvPr/>
          </p:nvSpPr>
          <p:spPr>
            <a:xfrm>
              <a:off x="11804098" y="1948069"/>
              <a:ext cx="8928100" cy="110613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105899" y="4861494"/>
            <a:ext cx="11336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可以製造各種</a:t>
            </a:r>
            <a:r>
              <a:rPr lang="en-US" altLang="zh-TW" dirty="0"/>
              <a:t>Project</a:t>
            </a:r>
            <a:r>
              <a:rPr lang="zh-TW" altLang="en-US" dirty="0"/>
              <a:t> </a:t>
            </a:r>
            <a:r>
              <a:rPr lang="en-US" altLang="zh-TW" dirty="0"/>
              <a:t>E.g.: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量產階段</a:t>
            </a:r>
            <a:endParaRPr lang="en-US" altLang="zh-TW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設計階段</a:t>
            </a:r>
            <a:endParaRPr lang="en-US" altLang="zh-TW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Pilot Run</a:t>
            </a:r>
            <a:r>
              <a:rPr lang="zh-TW" altLang="en-US" dirty="0"/>
              <a:t>階段 等等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5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Issue Workflow</a:t>
            </a:r>
            <a:br>
              <a:rPr lang="en-US" dirty="0"/>
            </a:br>
            <a:r>
              <a:rPr lang="en-US" dirty="0"/>
              <a:t>(</a:t>
            </a:r>
            <a:r>
              <a:rPr lang="zh-TW" altLang="en-US" dirty="0"/>
              <a:t>問題流程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7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群組 4"/>
          <p:cNvGrpSpPr/>
          <p:nvPr/>
        </p:nvGrpSpPr>
        <p:grpSpPr>
          <a:xfrm>
            <a:off x="838200" y="5500125"/>
            <a:ext cx="5548021" cy="295275"/>
            <a:chOff x="3456214" y="4256509"/>
            <a:chExt cx="5548021" cy="29527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6214" y="4256509"/>
              <a:ext cx="762000" cy="2857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2743" y="4266034"/>
              <a:ext cx="933450" cy="2667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4"/>
            <a:srcRect/>
            <a:stretch/>
          </p:blipFill>
          <p:spPr>
            <a:xfrm>
              <a:off x="5831827" y="4256509"/>
              <a:ext cx="1009650" cy="295275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7460" y="4256509"/>
              <a:ext cx="866775" cy="26670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24071" y="4256509"/>
              <a:ext cx="1171575" cy="295275"/>
            </a:xfrm>
            <a:prstGeom prst="rect">
              <a:avLst/>
            </a:prstGeom>
          </p:spPr>
        </p:pic>
      </p:grpSp>
      <p:cxnSp>
        <p:nvCxnSpPr>
          <p:cNvPr id="12" name="直線接點 11"/>
          <p:cNvCxnSpPr/>
          <p:nvPr/>
        </p:nvCxnSpPr>
        <p:spPr>
          <a:xfrm>
            <a:off x="326571" y="5245930"/>
            <a:ext cx="11865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6" idx="3"/>
            <a:endCxn id="10" idx="1"/>
          </p:cNvCxnSpPr>
          <p:nvPr/>
        </p:nvCxnSpPr>
        <p:spPr>
          <a:xfrm>
            <a:off x="1600200" y="5643000"/>
            <a:ext cx="205857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0" idx="3"/>
            <a:endCxn id="8" idx="1"/>
          </p:cNvCxnSpPr>
          <p:nvPr/>
        </p:nvCxnSpPr>
        <p:spPr>
          <a:xfrm>
            <a:off x="2977632" y="5647763"/>
            <a:ext cx="236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8" idx="3"/>
            <a:endCxn id="7" idx="1"/>
          </p:cNvCxnSpPr>
          <p:nvPr/>
        </p:nvCxnSpPr>
        <p:spPr>
          <a:xfrm flipV="1">
            <a:off x="4223463" y="5643000"/>
            <a:ext cx="181266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7" idx="3"/>
            <a:endCxn id="9" idx="1"/>
          </p:cNvCxnSpPr>
          <p:nvPr/>
        </p:nvCxnSpPr>
        <p:spPr>
          <a:xfrm flipV="1">
            <a:off x="5338179" y="5633475"/>
            <a:ext cx="181267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/>
          <p:cNvGrpSpPr/>
          <p:nvPr/>
        </p:nvGrpSpPr>
        <p:grpSpPr>
          <a:xfrm>
            <a:off x="2537927" y="766958"/>
            <a:ext cx="6418684" cy="4478972"/>
            <a:chOff x="2537927" y="766958"/>
            <a:chExt cx="6418684" cy="447897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37927" y="766958"/>
              <a:ext cx="6418684" cy="4478972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28588" y="1633119"/>
              <a:ext cx="77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00B050"/>
                  </a:solidFill>
                </a:rPr>
                <a:t>解決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999000" y="2494646"/>
              <a:ext cx="77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00B050"/>
                  </a:solidFill>
                </a:rPr>
                <a:t>驗證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294851" y="1833563"/>
              <a:ext cx="77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accent1"/>
                  </a:solidFill>
                </a:rPr>
                <a:t>開案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745005" y="3439525"/>
              <a:ext cx="77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00B050"/>
                  </a:solidFill>
                </a:rPr>
                <a:t>結案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977632" y="4474766"/>
              <a:ext cx="1024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FFC000"/>
                  </a:solidFill>
                </a:rPr>
                <a:t>進行中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7423716" y="4494619"/>
              <a:ext cx="964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accent1"/>
                  </a:solidFill>
                </a:rPr>
                <a:t>再開案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46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33900" t="34367" r="16686" b="3015"/>
          <a:stretch/>
        </p:blipFill>
        <p:spPr>
          <a:xfrm>
            <a:off x="2703443" y="1533091"/>
            <a:ext cx="6785113" cy="46556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59026" y="1842052"/>
            <a:ext cx="2663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當你</a:t>
            </a:r>
            <a:r>
              <a:rPr lang="en-US" altLang="zh-TW" dirty="0"/>
              <a:t>create</a:t>
            </a:r>
            <a:r>
              <a:rPr lang="zh-TW" altLang="en-US" dirty="0"/>
              <a:t> </a:t>
            </a:r>
            <a:r>
              <a:rPr lang="en-US" altLang="zh-TW" dirty="0"/>
              <a:t>issue,</a:t>
            </a:r>
            <a:r>
              <a:rPr lang="zh-TW" altLang="en-US" dirty="0"/>
              <a:t> 問題的</a:t>
            </a:r>
            <a:r>
              <a:rPr lang="en-US" altLang="zh-TW" dirty="0"/>
              <a:t>status</a:t>
            </a:r>
            <a:r>
              <a:rPr lang="zh-TW" altLang="en-US" dirty="0"/>
              <a:t>自動變 </a:t>
            </a:r>
            <a:r>
              <a:rPr lang="en-US" altLang="zh-TW" dirty="0"/>
              <a:t>“OPEN”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如果這問題已開始檢討</a:t>
            </a:r>
            <a:r>
              <a:rPr lang="en-US" altLang="zh-TW" dirty="0"/>
              <a:t>,</a:t>
            </a:r>
            <a:r>
              <a:rPr lang="zh-TW" altLang="en-US" dirty="0"/>
              <a:t>就可以進入 </a:t>
            </a:r>
            <a:r>
              <a:rPr lang="en-US" altLang="zh-TW" dirty="0"/>
              <a:t>“IN</a:t>
            </a:r>
            <a:r>
              <a:rPr lang="zh-TW" altLang="en-US" dirty="0"/>
              <a:t> </a:t>
            </a:r>
            <a:r>
              <a:rPr lang="en-US" altLang="zh-TW" dirty="0"/>
              <a:t>PROGRESS”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當然</a:t>
            </a:r>
            <a:r>
              <a:rPr lang="en-US" altLang="zh-TW" dirty="0"/>
              <a:t>,</a:t>
            </a:r>
            <a:r>
              <a:rPr lang="zh-TW" altLang="en-US" dirty="0"/>
              <a:t>如果沒問題</a:t>
            </a:r>
            <a:r>
              <a:rPr lang="en-US" altLang="zh-TW" dirty="0"/>
              <a:t>,</a:t>
            </a:r>
            <a:r>
              <a:rPr lang="zh-TW" altLang="en-US" dirty="0"/>
              <a:t>也可以直接進入 </a:t>
            </a:r>
            <a:r>
              <a:rPr lang="en-US" altLang="zh-TW" dirty="0"/>
              <a:t>“CLOSED”</a:t>
            </a:r>
            <a:r>
              <a:rPr lang="zh-TW" altLang="en-US" dirty="0"/>
              <a:t> 或者 </a:t>
            </a:r>
            <a:r>
              <a:rPr lang="en-US" altLang="zh-TW" dirty="0"/>
              <a:t>“RESOLVED”.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9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PROGRESS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33900" t="35274" r="15369" b="3015"/>
          <a:stretch/>
        </p:blipFill>
        <p:spPr>
          <a:xfrm>
            <a:off x="2776330" y="1895060"/>
            <a:ext cx="6639340" cy="437321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59026" y="1842052"/>
            <a:ext cx="26636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當你在 </a:t>
            </a:r>
            <a:r>
              <a:rPr lang="en-US" altLang="zh-TW" dirty="0"/>
              <a:t>“IN</a:t>
            </a:r>
            <a:r>
              <a:rPr lang="zh-TW" altLang="en-US" dirty="0"/>
              <a:t> </a:t>
            </a:r>
            <a:r>
              <a:rPr lang="en-US" altLang="zh-TW" dirty="0"/>
              <a:t>PROGRESS”</a:t>
            </a:r>
            <a:r>
              <a:rPr lang="zh-TW" altLang="en-US" dirty="0"/>
              <a:t> 檢討問題時</a:t>
            </a:r>
            <a:r>
              <a:rPr lang="en-US" altLang="zh-TW" dirty="0"/>
              <a:t>,</a:t>
            </a:r>
            <a:r>
              <a:rPr lang="zh-TW" altLang="en-US" dirty="0"/>
              <a:t> 發現沒時間繼續</a:t>
            </a:r>
            <a:r>
              <a:rPr lang="en-US" altLang="zh-TW" dirty="0"/>
              <a:t>,</a:t>
            </a:r>
            <a:r>
              <a:rPr lang="zh-TW" altLang="en-US" dirty="0"/>
              <a:t> 就可以 </a:t>
            </a:r>
            <a:r>
              <a:rPr lang="en-US" altLang="zh-TW" dirty="0"/>
              <a:t>“STOP</a:t>
            </a:r>
            <a:r>
              <a:rPr lang="zh-TW" altLang="en-US" dirty="0"/>
              <a:t> </a:t>
            </a:r>
            <a:r>
              <a:rPr lang="en-US" altLang="zh-TW" dirty="0"/>
              <a:t>PROGRESS”,</a:t>
            </a:r>
            <a:r>
              <a:rPr lang="zh-TW" altLang="en-US" dirty="0"/>
              <a:t> </a:t>
            </a:r>
            <a:r>
              <a:rPr lang="en-US" altLang="zh-TW" dirty="0"/>
              <a:t>status </a:t>
            </a:r>
            <a:r>
              <a:rPr lang="zh-TW" altLang="en-US" dirty="0"/>
              <a:t>就會變回 </a:t>
            </a:r>
            <a:r>
              <a:rPr lang="en-US" altLang="zh-TW" dirty="0"/>
              <a:t>“OPEN”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問題解決了</a:t>
            </a:r>
            <a:r>
              <a:rPr lang="en-US" altLang="zh-TW" dirty="0"/>
              <a:t>,</a:t>
            </a:r>
            <a:r>
              <a:rPr lang="zh-TW" altLang="en-US" dirty="0"/>
              <a:t>就可以直接進入 </a:t>
            </a:r>
            <a:r>
              <a:rPr lang="en-US" altLang="zh-TW" dirty="0"/>
              <a:t>“CLOSED”</a:t>
            </a:r>
            <a:r>
              <a:rPr lang="zh-TW" altLang="en-US" dirty="0"/>
              <a:t> 或者 </a:t>
            </a:r>
            <a:r>
              <a:rPr lang="en-US" altLang="zh-TW" dirty="0"/>
              <a:t>“RESOLVED”.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9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注意</a:t>
            </a:r>
            <a:r>
              <a:rPr lang="en-US" altLang="zh-TW" dirty="0"/>
              <a:t>:</a:t>
            </a:r>
            <a:r>
              <a:rPr lang="zh-TW" altLang="en-US" dirty="0"/>
              <a:t>跟</a:t>
            </a:r>
            <a:r>
              <a:rPr lang="en-US" altLang="zh-TW" dirty="0"/>
              <a:t>CLOSED</a:t>
            </a:r>
            <a:r>
              <a:rPr lang="zh-TW" altLang="en-US" dirty="0"/>
              <a:t>有差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4406" t="34566" r="14154" b="3389"/>
          <a:stretch/>
        </p:blipFill>
        <p:spPr>
          <a:xfrm>
            <a:off x="2565437" y="1987825"/>
            <a:ext cx="7061125" cy="461175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9026" y="1842052"/>
            <a:ext cx="266368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報告者</a:t>
            </a:r>
            <a:r>
              <a:rPr lang="en-US" altLang="zh-TW" sz="1600" dirty="0"/>
              <a:t>(Reporter)</a:t>
            </a:r>
            <a:r>
              <a:rPr lang="zh-TW" altLang="en-US" sz="1600" dirty="0"/>
              <a:t>把問題分配給負責人</a:t>
            </a:r>
            <a:r>
              <a:rPr lang="en-US" altLang="zh-TW" sz="1600" dirty="0"/>
              <a:t>(Assignee)</a:t>
            </a:r>
            <a:r>
              <a:rPr lang="zh-TW" altLang="en-US" sz="1600" dirty="0"/>
              <a:t>後 </a:t>
            </a:r>
            <a:r>
              <a:rPr lang="en-US" altLang="zh-TW" sz="1600" dirty="0">
                <a:sym typeface="Wingdings" panose="05000000000000000000" pitchFamily="2" charset="2"/>
              </a:rPr>
              <a:t></a:t>
            </a:r>
            <a:r>
              <a:rPr lang="zh-TW" altLang="en-US" sz="1600" dirty="0">
                <a:sym typeface="Wingdings" panose="05000000000000000000" pitchFamily="2" charset="2"/>
              </a:rPr>
              <a:t> 負責人把問題解決了</a:t>
            </a:r>
            <a:r>
              <a:rPr lang="en-US" altLang="zh-TW" sz="1600" dirty="0">
                <a:sym typeface="Wingdings" panose="05000000000000000000" pitchFamily="2" charset="2"/>
              </a:rPr>
              <a:t>,</a:t>
            </a:r>
            <a:r>
              <a:rPr lang="zh-TW" altLang="en-US" sz="1600" dirty="0">
                <a:sym typeface="Wingdings" panose="05000000000000000000" pitchFamily="2" charset="2"/>
              </a:rPr>
              <a:t> 就要進入 </a:t>
            </a:r>
            <a:r>
              <a:rPr lang="en-US" altLang="zh-TW" sz="1600" dirty="0">
                <a:sym typeface="Wingdings" panose="05000000000000000000" pitchFamily="2" charset="2"/>
              </a:rPr>
              <a:t>“RESOLVED”,</a:t>
            </a:r>
            <a:r>
              <a:rPr lang="zh-TW" altLang="en-US" sz="1600" dirty="0">
                <a:sym typeface="Wingdings" panose="05000000000000000000" pitchFamily="2" charset="2"/>
              </a:rPr>
              <a:t>意思就是要再</a:t>
            </a:r>
            <a:r>
              <a:rPr lang="en-US" altLang="zh-TW" sz="1600" dirty="0">
                <a:sym typeface="Wingdings" panose="05000000000000000000" pitchFamily="2" charset="2"/>
              </a:rPr>
              <a:t>assign</a:t>
            </a:r>
            <a:r>
              <a:rPr lang="zh-TW" altLang="en-US" sz="1600" dirty="0">
                <a:sym typeface="Wingdings" panose="05000000000000000000" pitchFamily="2" charset="2"/>
              </a:rPr>
              <a:t>回給報告者確認</a:t>
            </a:r>
            <a:r>
              <a:rPr lang="en-US" altLang="zh-TW" sz="1600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ym typeface="Wingdings" panose="05000000000000000000" pitchFamily="2" charset="2"/>
              </a:rPr>
              <a:t>報告者確認後</a:t>
            </a:r>
            <a:r>
              <a:rPr lang="en-US" altLang="zh-TW" sz="1600" dirty="0">
                <a:sym typeface="Wingdings" panose="05000000000000000000" pitchFamily="2" charset="2"/>
              </a:rPr>
              <a:t>,</a:t>
            </a:r>
            <a:r>
              <a:rPr lang="zh-TW" altLang="en-US" sz="1600" dirty="0">
                <a:sym typeface="Wingdings" panose="05000000000000000000" pitchFamily="2" charset="2"/>
              </a:rPr>
              <a:t>才可以進入</a:t>
            </a:r>
            <a:r>
              <a:rPr lang="en-US" altLang="zh-TW" sz="1600" dirty="0">
                <a:sym typeface="Wingdings" panose="05000000000000000000" pitchFamily="2" charset="2"/>
              </a:rPr>
              <a:t>CLOSED.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ym typeface="Wingdings" panose="05000000000000000000" pitchFamily="2" charset="2"/>
              </a:rPr>
              <a:t>注意</a:t>
            </a:r>
            <a:r>
              <a:rPr lang="en-US" altLang="zh-TW" sz="1600" dirty="0">
                <a:sym typeface="Wingdings" panose="05000000000000000000" pitchFamily="2" charset="2"/>
              </a:rPr>
              <a:t>:</a:t>
            </a:r>
            <a:r>
              <a:rPr lang="zh-TW" altLang="en-US" sz="1600" dirty="0">
                <a:sym typeface="Wingdings" panose="05000000000000000000" pitchFamily="2" charset="2"/>
              </a:rPr>
              <a:t> 會進入</a:t>
            </a:r>
            <a:r>
              <a:rPr lang="en-US" altLang="zh-TW" sz="1600" dirty="0">
                <a:sym typeface="Wingdings" panose="05000000000000000000" pitchFamily="2" charset="2"/>
              </a:rPr>
              <a:t>RESOLVED</a:t>
            </a:r>
            <a:r>
              <a:rPr lang="zh-TW" altLang="en-US" sz="1600" dirty="0">
                <a:sym typeface="Wingdings" panose="05000000000000000000" pitchFamily="2" charset="2"/>
              </a:rPr>
              <a:t>的狀況是當</a:t>
            </a:r>
            <a:r>
              <a:rPr lang="en-US" altLang="zh-TW" sz="1600" dirty="0">
                <a:sym typeface="Wingdings" panose="05000000000000000000" pitchFamily="2" charset="2"/>
              </a:rPr>
              <a:t>Assignee </a:t>
            </a:r>
            <a:r>
              <a:rPr lang="zh-TW" altLang="en-US" sz="1600" dirty="0">
                <a:sym typeface="Wingdings" panose="05000000000000000000" pitchFamily="2" charset="2"/>
              </a:rPr>
              <a:t>與 </a:t>
            </a:r>
            <a:r>
              <a:rPr lang="en-US" altLang="zh-TW" sz="1600" dirty="0">
                <a:sym typeface="Wingdings" panose="05000000000000000000" pitchFamily="2" charset="2"/>
              </a:rPr>
              <a:t>Reporter </a:t>
            </a:r>
            <a:r>
              <a:rPr lang="zh-TW" altLang="en-US" sz="1600" dirty="0">
                <a:sym typeface="Wingdings" panose="05000000000000000000" pitchFamily="2" charset="2"/>
              </a:rPr>
              <a:t>是不一樣的人</a:t>
            </a:r>
            <a:r>
              <a:rPr lang="en-US" altLang="zh-TW" sz="1600" dirty="0">
                <a:sym typeface="Wingdings" panose="05000000000000000000" pitchFamily="2" charset="2"/>
              </a:rPr>
              <a:t>.</a:t>
            </a:r>
            <a:r>
              <a:rPr lang="zh-TW" altLang="en-US" sz="1600" dirty="0">
                <a:sym typeface="Wingdings" panose="05000000000000000000" pitchFamily="2" charset="2"/>
              </a:rPr>
              <a:t> 當</a:t>
            </a:r>
            <a:r>
              <a:rPr lang="en-US" altLang="zh-TW" sz="1600" dirty="0">
                <a:sym typeface="Wingdings" panose="05000000000000000000" pitchFamily="2" charset="2"/>
              </a:rPr>
              <a:t>Reporter and Assignee </a:t>
            </a:r>
            <a:r>
              <a:rPr lang="zh-TW" altLang="en-US" sz="1600" dirty="0">
                <a:sym typeface="Wingdings" panose="05000000000000000000" pitchFamily="2" charset="2"/>
              </a:rPr>
              <a:t>是同樣的人</a:t>
            </a:r>
            <a:r>
              <a:rPr lang="en-US" altLang="zh-TW" sz="1600" dirty="0">
                <a:sym typeface="Wingdings" panose="05000000000000000000" pitchFamily="2" charset="2"/>
              </a:rPr>
              <a:t>,</a:t>
            </a:r>
            <a:r>
              <a:rPr lang="zh-TW" altLang="en-US" sz="1600" dirty="0">
                <a:sym typeface="Wingdings" panose="05000000000000000000" pitchFamily="2" charset="2"/>
              </a:rPr>
              <a:t> 可以直接進入 </a:t>
            </a:r>
            <a:r>
              <a:rPr lang="en-US" altLang="zh-TW" sz="1600" dirty="0">
                <a:sym typeface="Wingdings" panose="05000000000000000000" pitchFamily="2" charset="2"/>
              </a:rPr>
              <a:t>“CLOSED” 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而且</a:t>
            </a:r>
            <a:r>
              <a:rPr lang="en-US" altLang="zh-TW" sz="1600" dirty="0"/>
              <a:t>,</a:t>
            </a:r>
            <a:r>
              <a:rPr lang="zh-TW" altLang="en-US" sz="1600" dirty="0"/>
              <a:t>如果發現問題有再發生了</a:t>
            </a:r>
            <a:r>
              <a:rPr lang="en-US" altLang="zh-TW" sz="1600" dirty="0"/>
              <a:t>,</a:t>
            </a:r>
            <a:r>
              <a:rPr lang="zh-TW" altLang="en-US" sz="1600" dirty="0"/>
              <a:t> 就可以進入</a:t>
            </a:r>
            <a:r>
              <a:rPr lang="en-US" altLang="zh-TW" sz="1600" dirty="0"/>
              <a:t>“REOPENED”.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5725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4507" t="33561" r="14762" b="2081"/>
          <a:stretch/>
        </p:blipFill>
        <p:spPr>
          <a:xfrm>
            <a:off x="2776330" y="1495457"/>
            <a:ext cx="6639339" cy="456078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9026" y="1842052"/>
            <a:ext cx="2663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進入 </a:t>
            </a:r>
            <a:r>
              <a:rPr lang="en-US" altLang="zh-TW" dirty="0"/>
              <a:t>“CLOSED”</a:t>
            </a:r>
            <a:r>
              <a:rPr lang="zh-TW" altLang="en-US" dirty="0"/>
              <a:t> 代表問題解決了</a:t>
            </a:r>
            <a:r>
              <a:rPr lang="en-US" altLang="zh-TW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但是如果日後發現又有問題</a:t>
            </a:r>
            <a:r>
              <a:rPr lang="en-US" altLang="zh-TW" dirty="0"/>
              <a:t>,</a:t>
            </a:r>
            <a:r>
              <a:rPr lang="zh-TW" altLang="en-US" dirty="0"/>
              <a:t>就可以再 </a:t>
            </a:r>
            <a:r>
              <a:rPr lang="en-US" altLang="zh-TW" dirty="0"/>
              <a:t>“REOPENED”</a:t>
            </a:r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195527" y="998376"/>
            <a:ext cx="538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軟體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SW</a:t>
            </a:r>
            <a:r>
              <a:rPr lang="zh-TW" altLang="en-US" dirty="0"/>
              <a:t> </a:t>
            </a:r>
            <a:r>
              <a:rPr lang="en-US" altLang="zh-TW" dirty="0"/>
              <a:t>release</a:t>
            </a:r>
          </a:p>
          <a:p>
            <a:r>
              <a:rPr lang="zh-TW" altLang="en-US" dirty="0"/>
              <a:t>硬體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Layout release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70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9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何時該製作</a:t>
            </a:r>
            <a:r>
              <a:rPr lang="en-US" altLang="zh-TW" b="1" dirty="0"/>
              <a:t>JIRA</a:t>
            </a:r>
            <a:r>
              <a:rPr lang="zh-TW" altLang="en-US" b="1" dirty="0"/>
              <a:t>報告？</a:t>
            </a:r>
            <a:endParaRPr 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針對</a:t>
            </a:r>
            <a:r>
              <a:rPr lang="zh-TW" altLang="en-US" b="1" dirty="0"/>
              <a:t>測試階段與量產後</a:t>
            </a:r>
            <a:r>
              <a:rPr lang="zh-TW" altLang="en-US" dirty="0"/>
              <a:t>發生的問題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會影響客戶端（引起客戶退貨的問題）</a:t>
            </a:r>
            <a:endParaRPr lang="en-US" altLang="zh-TW" dirty="0"/>
          </a:p>
          <a:p>
            <a:pPr marL="971550" lvl="1" indent="-514350">
              <a:buFont typeface="+mj-lt"/>
              <a:buAutoNum type="alphaLcPeriod"/>
            </a:pPr>
            <a:r>
              <a:rPr lang="zh-TW" altLang="en-US" dirty="0"/>
              <a:t>背板的字容易被抹掉　（外觀檢查測試）</a:t>
            </a:r>
            <a:endParaRPr lang="en-US" altLang="zh-TW" dirty="0"/>
          </a:p>
          <a:p>
            <a:pPr marL="971550" lvl="1" indent="-514350">
              <a:buFont typeface="+mj-lt"/>
              <a:buAutoNum type="alphaLcPeriod"/>
            </a:pPr>
            <a:r>
              <a:rPr lang="zh-TW" altLang="en-US" dirty="0"/>
              <a:t>ＡＵＴＯＥＱ使用時當機　（ＵＩ　測試）</a:t>
            </a:r>
            <a:endParaRPr lang="en-US" altLang="zh-TW" dirty="0"/>
          </a:p>
          <a:p>
            <a:pPr marL="3657600" lvl="8" indent="0">
              <a:buNone/>
            </a:pPr>
            <a:r>
              <a:rPr lang="zh-TW" altLang="en-US" sz="3200" dirty="0"/>
              <a:t>或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會影響到進入量產階段（通常是安規與規格問題）</a:t>
            </a:r>
            <a:endParaRPr lang="en-US" altLang="zh-TW" dirty="0"/>
          </a:p>
          <a:p>
            <a:pPr marL="971550" lvl="1" indent="-514350">
              <a:buFont typeface="+mj-lt"/>
              <a:buAutoNum type="alphaLcPeriod"/>
            </a:pPr>
            <a:r>
              <a:rPr lang="zh-TW" altLang="en-US" dirty="0"/>
              <a:t>ＥＳＤ測試Ｆａｉｌ　</a:t>
            </a:r>
            <a:endParaRPr lang="en-US" altLang="zh-TW" dirty="0"/>
          </a:p>
          <a:p>
            <a:pPr marL="971550" lvl="1" indent="-514350">
              <a:buFont typeface="+mj-lt"/>
              <a:buAutoNum type="alphaLcPeriod"/>
            </a:pPr>
            <a:r>
              <a:rPr lang="zh-TW" altLang="en-US" dirty="0"/>
              <a:t>燒機測試Ｆａｉｌ　</a:t>
            </a:r>
            <a:endParaRPr lang="en-US" altLang="zh-TW" dirty="0"/>
          </a:p>
          <a:p>
            <a:pPr marL="971550" lvl="1" indent="-514350">
              <a:buFont typeface="+mj-lt"/>
              <a:buAutoNum type="alphaLcPeriod"/>
            </a:pPr>
            <a:r>
              <a:rPr lang="zh-TW" altLang="en-US" dirty="0"/>
              <a:t>瓦數不符合設計規格 </a:t>
            </a:r>
            <a:r>
              <a:rPr lang="en-US" altLang="zh-TW" dirty="0"/>
              <a:t>(</a:t>
            </a:r>
            <a:r>
              <a:rPr lang="zh-TW" altLang="en-US" dirty="0"/>
              <a:t>整機測試）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0522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927570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5499114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26004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394429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66621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 Involved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6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August</a:t>
                      </a:r>
                      <a:r>
                        <a:rPr lang="en-US" baseline="0" dirty="0"/>
                        <a:t>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Created first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5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643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問題種類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247954"/>
              </p:ext>
            </p:extLst>
          </p:nvPr>
        </p:nvGraphicFramePr>
        <p:xfrm>
          <a:off x="838200" y="1825624"/>
          <a:ext cx="10515600" cy="4601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090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範例問題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842350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6189841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00854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硬體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軟體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2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MOSFET</a:t>
                      </a:r>
                      <a:r>
                        <a:rPr lang="zh-TW" altLang="en-US" dirty="0"/>
                        <a:t>燒掉（描述測試狀況）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遙控器沒反應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24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PCB</a:t>
                      </a:r>
                      <a:r>
                        <a:rPr lang="en-US" baseline="0" dirty="0"/>
                        <a:t> via </a:t>
                      </a:r>
                      <a:r>
                        <a:rPr lang="zh-TW" altLang="en-US" baseline="0" dirty="0"/>
                        <a:t>有洞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LCD</a:t>
                      </a:r>
                      <a:r>
                        <a:rPr lang="zh-TW" altLang="en-US" dirty="0"/>
                        <a:t>瑩目沒亮燈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61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機台沒聲音輸出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旋轉音量沒反應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2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/>
                        <a:t>電阻值與線路不一樣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沒辦法</a:t>
                      </a:r>
                      <a:r>
                        <a:rPr lang="en-US" altLang="zh-TW" dirty="0"/>
                        <a:t>Flash</a:t>
                      </a:r>
                      <a:r>
                        <a:rPr lang="zh-TW" altLang="en-US" dirty="0"/>
                        <a:t>新軟體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7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aseline="0" dirty="0"/>
                        <a:t>EMC/ESD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fail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檔機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69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某測試項目（東研／得洋）</a:t>
                      </a:r>
                      <a:r>
                        <a:rPr lang="en-US" altLang="zh-TW" dirty="0"/>
                        <a:t>fail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</a:t>
                      </a:r>
                      <a:r>
                        <a:rPr lang="en-US" baseline="0" dirty="0"/>
                        <a:t> link </a:t>
                      </a:r>
                      <a:r>
                        <a:rPr lang="zh-TW" altLang="en-US" baseline="0" dirty="0"/>
                        <a:t>無法聯接機台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94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機台過熱問題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溫度保護之後，沒有聲音輸出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248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908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模擬情形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54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009" y="842963"/>
            <a:ext cx="7705725" cy="5334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情形１</a:t>
            </a:r>
            <a:r>
              <a:rPr lang="en-US" altLang="zh-TW" dirty="0"/>
              <a:t>- Han </a:t>
            </a:r>
            <a:r>
              <a:rPr lang="zh-TW" altLang="en-US" dirty="0"/>
              <a:t>遇到問題</a:t>
            </a:r>
            <a:r>
              <a:rPr lang="en-US" altLang="zh-TW" dirty="0"/>
              <a:t> (</a:t>
            </a:r>
            <a:r>
              <a:rPr lang="zh-TW" altLang="en-US" dirty="0"/>
              <a:t>兩方）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3705808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 dirty="0"/>
              <a:t>測試人　</a:t>
            </a:r>
            <a:r>
              <a:rPr lang="en-US" altLang="zh-TW" sz="1600" dirty="0"/>
              <a:t>Han</a:t>
            </a:r>
            <a:r>
              <a:rPr lang="zh-TW" altLang="en-US" sz="1600" dirty="0"/>
              <a:t>　（軟體）</a:t>
            </a: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/>
              <a:t>發現的問題</a:t>
            </a:r>
            <a:r>
              <a:rPr lang="en-US" altLang="zh-TW" sz="1600" dirty="0"/>
              <a:t>:</a:t>
            </a:r>
            <a:r>
              <a:rPr lang="zh-TW" altLang="en-US" sz="1600" dirty="0"/>
              <a:t>　</a:t>
            </a:r>
            <a:endParaRPr lang="en-US" altLang="zh-TW" sz="1600" dirty="0"/>
          </a:p>
          <a:p>
            <a:pPr marL="457200" lvl="1" indent="0">
              <a:buNone/>
            </a:pPr>
            <a:r>
              <a:rPr lang="zh-TW" altLang="en-US" sz="1200" dirty="0"/>
              <a:t>－</a:t>
            </a:r>
            <a:r>
              <a:rPr lang="en-US" altLang="zh-TW" sz="1200" dirty="0"/>
              <a:t>MA725H </a:t>
            </a:r>
            <a:r>
              <a:rPr lang="zh-TW" altLang="en-US" sz="1200" dirty="0"/>
              <a:t>瓦數比規格低</a:t>
            </a:r>
            <a:endParaRPr lang="en-US" altLang="zh-TW" sz="12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/>
              <a:t>問題會影響　</a:t>
            </a:r>
            <a:r>
              <a:rPr lang="en-US" altLang="zh-TW" sz="1600" dirty="0"/>
              <a:t>	</a:t>
            </a:r>
          </a:p>
          <a:p>
            <a:pPr lvl="1"/>
            <a:r>
              <a:rPr lang="zh-TW" altLang="en-US" sz="1400" dirty="0"/>
              <a:t>客戶</a:t>
            </a:r>
            <a:endParaRPr lang="en-US" altLang="zh-TW" sz="1400" dirty="0"/>
          </a:p>
          <a:p>
            <a:pPr lvl="1"/>
            <a:r>
              <a:rPr lang="zh-TW" altLang="en-US" sz="1400" dirty="0"/>
              <a:t>量產</a:t>
            </a:r>
            <a:endParaRPr lang="en-US" altLang="zh-TW" sz="1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/>
              <a:t>由於ＭＡ７２５已快要生產了，所以這問題歸類為最優先。如果我不知道緊急度，可以隨便填，因為</a:t>
            </a:r>
            <a:r>
              <a:rPr lang="en-US" altLang="zh-TW" sz="1600" dirty="0"/>
              <a:t>project manager</a:t>
            </a:r>
            <a:r>
              <a:rPr lang="zh-TW" altLang="en-US" sz="1600" dirty="0"/>
              <a:t>之後會安排</a:t>
            </a:r>
            <a:endParaRPr lang="en-US" altLang="zh-TW" sz="16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/>
              <a:t>目前，為了方便，只有兩種分類：軟體或硬體。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457200" indent="-457200">
              <a:buFont typeface="+mj-lt"/>
              <a:buAutoNum type="arabicPeriod"/>
            </a:pPr>
            <a:endParaRPr lang="en-US" altLang="zh-TW" sz="1600" dirty="0"/>
          </a:p>
          <a:p>
            <a:pPr marL="457200" indent="-457200">
              <a:buFont typeface="+mj-lt"/>
              <a:buAutoNum type="arabicPeriod"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800" dirty="0"/>
          </a:p>
          <a:p>
            <a:endParaRPr lang="en-US" altLang="zh-TW" sz="1600" dirty="0"/>
          </a:p>
        </p:txBody>
      </p:sp>
      <p:grpSp>
        <p:nvGrpSpPr>
          <p:cNvPr id="5" name="群組 4"/>
          <p:cNvGrpSpPr/>
          <p:nvPr/>
        </p:nvGrpSpPr>
        <p:grpSpPr>
          <a:xfrm>
            <a:off x="4920107" y="3204856"/>
            <a:ext cx="3104219" cy="369332"/>
            <a:chOff x="11406533" y="1921544"/>
            <a:chExt cx="3104219" cy="369332"/>
          </a:xfrm>
        </p:grpSpPr>
        <p:sp>
          <p:nvSpPr>
            <p:cNvPr id="6" name="文字方塊 5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dirty="0"/>
                <a:t>１</a:t>
              </a:r>
              <a:endParaRPr lang="en-US" dirty="0"/>
            </a:p>
          </p:txBody>
        </p:sp>
        <p:sp>
          <p:nvSpPr>
            <p:cNvPr id="7" name="圓角矩形 9"/>
            <p:cNvSpPr/>
            <p:nvPr/>
          </p:nvSpPr>
          <p:spPr>
            <a:xfrm>
              <a:off x="11804097" y="1948069"/>
              <a:ext cx="2706655" cy="34280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4920107" y="2770872"/>
            <a:ext cx="3104219" cy="369332"/>
            <a:chOff x="11406533" y="1921544"/>
            <a:chExt cx="3104219" cy="369332"/>
          </a:xfrm>
        </p:grpSpPr>
        <p:sp>
          <p:nvSpPr>
            <p:cNvPr id="9" name="文字方塊 8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dirty="0"/>
                <a:t>２</a:t>
              </a:r>
              <a:endParaRPr lang="en-US" dirty="0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1804097" y="1948069"/>
              <a:ext cx="2706655" cy="34280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直線單箭頭接點 11"/>
          <p:cNvCxnSpPr/>
          <p:nvPr/>
        </p:nvCxnSpPr>
        <p:spPr>
          <a:xfrm>
            <a:off x="3060441" y="2612571"/>
            <a:ext cx="1763486" cy="35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6" idx="1"/>
          </p:cNvCxnSpPr>
          <p:nvPr/>
        </p:nvCxnSpPr>
        <p:spPr>
          <a:xfrm>
            <a:off x="2463282" y="2006082"/>
            <a:ext cx="2456825" cy="138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4814089" y="3995637"/>
            <a:ext cx="3704760" cy="369332"/>
            <a:chOff x="11406533" y="1921544"/>
            <a:chExt cx="3704760" cy="369332"/>
          </a:xfrm>
        </p:grpSpPr>
        <p:sp>
          <p:nvSpPr>
            <p:cNvPr id="17" name="文字方塊 16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8" name="圓角矩形 9"/>
            <p:cNvSpPr/>
            <p:nvPr/>
          </p:nvSpPr>
          <p:spPr>
            <a:xfrm>
              <a:off x="11804097" y="1948069"/>
              <a:ext cx="3307196" cy="22475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012871" y="4419492"/>
            <a:ext cx="3692048" cy="369332"/>
            <a:chOff x="11406533" y="1921544"/>
            <a:chExt cx="3692048" cy="369332"/>
          </a:xfrm>
        </p:grpSpPr>
        <p:sp>
          <p:nvSpPr>
            <p:cNvPr id="22" name="文字方塊 21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3" name="圓角矩形 9"/>
            <p:cNvSpPr/>
            <p:nvPr/>
          </p:nvSpPr>
          <p:spPr>
            <a:xfrm>
              <a:off x="11804097" y="1948069"/>
              <a:ext cx="3294484" cy="34280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106524" y="113863"/>
            <a:ext cx="5548021" cy="295275"/>
            <a:chOff x="3456214" y="4256509"/>
            <a:chExt cx="5548021" cy="295275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6214" y="4256509"/>
              <a:ext cx="762000" cy="285750"/>
            </a:xfrm>
            <a:prstGeom prst="rect">
              <a:avLst/>
            </a:prstGeom>
          </p:spPr>
        </p:pic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22743" y="4266034"/>
              <a:ext cx="933450" cy="266700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5831827" y="4256509"/>
              <a:ext cx="1009650" cy="295275"/>
            </a:xfrm>
            <a:prstGeom prst="rect">
              <a:avLst/>
            </a:prstGeom>
          </p:spPr>
        </p:pic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137460" y="4256509"/>
              <a:ext cx="866775" cy="266700"/>
            </a:xfrm>
            <a:prstGeom prst="rect">
              <a:avLst/>
            </a:prstGeom>
          </p:spPr>
        </p:pic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24071" y="4256509"/>
              <a:ext cx="1171575" cy="29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8285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385" y="1468575"/>
            <a:ext cx="7715250" cy="53244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情形１</a:t>
            </a:r>
            <a:r>
              <a:rPr lang="en-US" altLang="zh-TW" dirty="0"/>
              <a:t>- Han </a:t>
            </a:r>
            <a:r>
              <a:rPr lang="zh-TW" altLang="en-US" dirty="0"/>
              <a:t>遇到問題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5814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zh-TW" altLang="en-US" sz="1600" dirty="0"/>
              <a:t>填寫測試條件</a:t>
            </a:r>
            <a:endParaRPr lang="en-US" altLang="zh-TW" sz="1600" dirty="0"/>
          </a:p>
          <a:p>
            <a:pPr marL="342900" indent="-342900">
              <a:buFont typeface="+mj-lt"/>
              <a:buAutoNum type="arabicPeriod" startAt="6"/>
            </a:pPr>
            <a:r>
              <a:rPr lang="zh-TW" altLang="en-US" sz="1600" dirty="0"/>
              <a:t>這裡可以附上數據</a:t>
            </a:r>
            <a:endParaRPr lang="en-US" altLang="zh-TW" sz="1600" dirty="0"/>
          </a:p>
          <a:p>
            <a:pPr lvl="1"/>
            <a:r>
              <a:rPr lang="en-US" altLang="zh-TW" sz="1200" dirty="0"/>
              <a:t>THDNRATIO vs POWER</a:t>
            </a:r>
            <a:endParaRPr lang="en-US" altLang="zh-TW" sz="1400" dirty="0"/>
          </a:p>
          <a:p>
            <a:pPr marL="342900" indent="-342900">
              <a:buFont typeface="+mj-lt"/>
              <a:buAutoNum type="arabicPeriod" startAt="6"/>
            </a:pPr>
            <a:r>
              <a:rPr lang="zh-TW" altLang="en-US" sz="1600" dirty="0"/>
              <a:t>如果這問題是重複的（已經報告過了）才需要填這裡。　在這情形，只有</a:t>
            </a:r>
            <a:r>
              <a:rPr lang="en-US" altLang="zh-TW" sz="1600" dirty="0"/>
              <a:t>Rock</a:t>
            </a:r>
            <a:r>
              <a:rPr lang="zh-TW" altLang="en-US" sz="1600" dirty="0"/>
              <a:t>知道是否有重複，他之後可以更改這點</a:t>
            </a:r>
            <a:r>
              <a:rPr lang="en-US" altLang="zh-TW" sz="1600" dirty="0"/>
              <a:t>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zh-TW" altLang="en-US" sz="1600" dirty="0"/>
              <a:t>由於</a:t>
            </a:r>
            <a:r>
              <a:rPr lang="en-US" altLang="zh-TW" sz="1600" dirty="0"/>
              <a:t>Rock</a:t>
            </a:r>
            <a:r>
              <a:rPr lang="zh-TW" altLang="en-US" sz="1600" dirty="0"/>
              <a:t>負責硬體，所以就分配給他。</a:t>
            </a:r>
            <a:endParaRPr lang="en-US" altLang="zh-TW" sz="1600" dirty="0"/>
          </a:p>
          <a:p>
            <a:pPr marL="514350" indent="-514350">
              <a:buFont typeface="+mj-lt"/>
              <a:buAutoNum type="arabicPeriod" startAt="5"/>
            </a:pPr>
            <a:endParaRPr lang="en-US" sz="1600" dirty="0"/>
          </a:p>
        </p:txBody>
      </p:sp>
      <p:grpSp>
        <p:nvGrpSpPr>
          <p:cNvPr id="5" name="群組 4"/>
          <p:cNvGrpSpPr/>
          <p:nvPr/>
        </p:nvGrpSpPr>
        <p:grpSpPr>
          <a:xfrm>
            <a:off x="4579268" y="2059824"/>
            <a:ext cx="7040183" cy="1475053"/>
            <a:chOff x="11406533" y="1921544"/>
            <a:chExt cx="7282507" cy="1475053"/>
          </a:xfrm>
        </p:grpSpPr>
        <p:sp>
          <p:nvSpPr>
            <p:cNvPr id="6" name="文字方塊 5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" name="圓角矩形 9"/>
            <p:cNvSpPr/>
            <p:nvPr/>
          </p:nvSpPr>
          <p:spPr>
            <a:xfrm>
              <a:off x="11804097" y="1948069"/>
              <a:ext cx="6884943" cy="144852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4695136" y="4155806"/>
            <a:ext cx="6557300" cy="974294"/>
            <a:chOff x="11406533" y="1921544"/>
            <a:chExt cx="6557300" cy="974294"/>
          </a:xfrm>
        </p:grpSpPr>
        <p:sp>
          <p:nvSpPr>
            <p:cNvPr id="12" name="文字方塊 11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3" name="圓角矩形 9"/>
            <p:cNvSpPr/>
            <p:nvPr/>
          </p:nvSpPr>
          <p:spPr>
            <a:xfrm>
              <a:off x="11787745" y="1922561"/>
              <a:ext cx="6176088" cy="97327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598706" y="5267444"/>
            <a:ext cx="6573652" cy="984344"/>
            <a:chOff x="11406533" y="1921544"/>
            <a:chExt cx="6573652" cy="984344"/>
          </a:xfrm>
        </p:grpSpPr>
        <p:sp>
          <p:nvSpPr>
            <p:cNvPr id="15" name="文字方塊 14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6" name="圓角矩形 9"/>
            <p:cNvSpPr/>
            <p:nvPr/>
          </p:nvSpPr>
          <p:spPr>
            <a:xfrm>
              <a:off x="11804097" y="1948070"/>
              <a:ext cx="6176088" cy="95781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706" y="6251788"/>
            <a:ext cx="7515225" cy="666750"/>
          </a:xfrm>
          <a:prstGeom prst="rect">
            <a:avLst/>
          </a:prstGeom>
        </p:spPr>
      </p:pic>
      <p:grpSp>
        <p:nvGrpSpPr>
          <p:cNvPr id="23" name="群組 22"/>
          <p:cNvGrpSpPr/>
          <p:nvPr/>
        </p:nvGrpSpPr>
        <p:grpSpPr>
          <a:xfrm>
            <a:off x="4695136" y="6224497"/>
            <a:ext cx="6573652" cy="666147"/>
            <a:chOff x="11406533" y="2239741"/>
            <a:chExt cx="6573652" cy="666147"/>
          </a:xfrm>
        </p:grpSpPr>
        <p:sp>
          <p:nvSpPr>
            <p:cNvPr id="24" name="文字方塊 23"/>
            <p:cNvSpPr txBox="1"/>
            <p:nvPr/>
          </p:nvSpPr>
          <p:spPr>
            <a:xfrm>
              <a:off x="11406533" y="2239741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5" name="圓角矩形 9"/>
            <p:cNvSpPr/>
            <p:nvPr/>
          </p:nvSpPr>
          <p:spPr>
            <a:xfrm>
              <a:off x="11804097" y="2290876"/>
              <a:ext cx="6176088" cy="615012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106524" y="113863"/>
            <a:ext cx="5548021" cy="295275"/>
            <a:chOff x="3456214" y="4256509"/>
            <a:chExt cx="5548021" cy="295275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6214" y="4256509"/>
              <a:ext cx="762000" cy="285750"/>
            </a:xfrm>
            <a:prstGeom prst="rect">
              <a:avLst/>
            </a:prstGeom>
          </p:spPr>
        </p:pic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22743" y="4266034"/>
              <a:ext cx="933450" cy="266700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5831827" y="4256509"/>
              <a:ext cx="1009650" cy="295275"/>
            </a:xfrm>
            <a:prstGeom prst="rect">
              <a:avLst/>
            </a:prstGeom>
          </p:spPr>
        </p:pic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137460" y="4256509"/>
              <a:ext cx="866775" cy="266700"/>
            </a:xfrm>
            <a:prstGeom prst="rect">
              <a:avLst/>
            </a:prstGeom>
          </p:spPr>
        </p:pic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24071" y="4256509"/>
              <a:ext cx="1171575" cy="29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5544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情形１</a:t>
            </a:r>
            <a:r>
              <a:rPr lang="en-US" altLang="zh-TW" sz="3200" dirty="0"/>
              <a:t>- Han </a:t>
            </a:r>
            <a:r>
              <a:rPr lang="zh-TW" altLang="en-US" sz="3200" dirty="0"/>
              <a:t>遇到問題</a:t>
            </a:r>
            <a:endParaRPr lang="en-US" sz="32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01082" y="1825625"/>
            <a:ext cx="3581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6"/>
            </a:pPr>
            <a:endParaRPr lang="en-US" altLang="zh-TW" sz="1800" dirty="0"/>
          </a:p>
          <a:p>
            <a:pPr marL="342900" indent="-342900">
              <a:buFont typeface="+mj-lt"/>
              <a:buAutoNum type="arabicPeriod" startAt="10"/>
            </a:pPr>
            <a:r>
              <a:rPr lang="zh-TW" altLang="en-US" sz="1800" dirty="0"/>
              <a:t>把剩下資料填滿，不需要敘述得太仔細，以節省時間。可以在解決問題後再補充。</a:t>
            </a:r>
            <a:endParaRPr lang="en-US" altLang="zh-TW" sz="1800" dirty="0"/>
          </a:p>
          <a:p>
            <a:pPr marL="514350" indent="-514350">
              <a:buFont typeface="+mj-lt"/>
              <a:buAutoNum type="arabicPeriod" startAt="5"/>
            </a:pPr>
            <a:endParaRPr lang="en-US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0"/>
            <a:ext cx="7696200" cy="536257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707577"/>
            <a:ext cx="7715250" cy="2343150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4348607" y="577031"/>
            <a:ext cx="6573652" cy="6280968"/>
            <a:chOff x="11406533" y="1921544"/>
            <a:chExt cx="6573652" cy="6280968"/>
          </a:xfrm>
        </p:grpSpPr>
        <p:sp>
          <p:nvSpPr>
            <p:cNvPr id="13" name="文字方塊 12"/>
            <p:cNvSpPr txBox="1"/>
            <p:nvPr/>
          </p:nvSpPr>
          <p:spPr>
            <a:xfrm>
              <a:off x="11406533" y="1921544"/>
              <a:ext cx="397565" cy="3385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14" name="圓角矩形 9"/>
            <p:cNvSpPr/>
            <p:nvPr/>
          </p:nvSpPr>
          <p:spPr>
            <a:xfrm>
              <a:off x="11682021" y="1948069"/>
              <a:ext cx="6298164" cy="625444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06524" y="113863"/>
            <a:ext cx="5548021" cy="295275"/>
            <a:chOff x="3456214" y="4256509"/>
            <a:chExt cx="5548021" cy="295275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6214" y="4256509"/>
              <a:ext cx="762000" cy="285750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22743" y="4266034"/>
              <a:ext cx="933450" cy="266700"/>
            </a:xfrm>
            <a:prstGeom prst="rect">
              <a:avLst/>
            </a:prstGeom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5831827" y="4256509"/>
              <a:ext cx="1009650" cy="295275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137460" y="4256509"/>
              <a:ext cx="866775" cy="266700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24071" y="4256509"/>
              <a:ext cx="1171575" cy="29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122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情形１</a:t>
            </a:r>
            <a:r>
              <a:rPr lang="en-US" altLang="zh-TW" dirty="0"/>
              <a:t>- </a:t>
            </a:r>
            <a:r>
              <a:rPr lang="en-GB" altLang="zh-TW" dirty="0"/>
              <a:t>Rock </a:t>
            </a:r>
            <a:r>
              <a:rPr lang="zh-TW" altLang="en-US" dirty="0"/>
              <a:t>收到問題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62302"/>
            <a:ext cx="3948012" cy="529569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OPEN</a:t>
            </a:r>
            <a:r>
              <a:rPr lang="zh-TW" altLang="en-US" sz="1600" dirty="0"/>
              <a:t>代表問題是開著的，沒人開始檢討這問題</a:t>
            </a:r>
            <a:endParaRPr lang="en-US" altLang="zh-TW" sz="16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/>
              <a:t>如果</a:t>
            </a:r>
            <a:r>
              <a:rPr lang="en-US" altLang="zh-TW" sz="1600" dirty="0"/>
              <a:t>rock</a:t>
            </a:r>
            <a:r>
              <a:rPr lang="zh-TW" altLang="en-US" sz="1600" dirty="0"/>
              <a:t>覺得這不是他該做的</a:t>
            </a:r>
            <a:r>
              <a:rPr lang="en-US" altLang="zh-TW" sz="1600" dirty="0"/>
              <a:t>,</a:t>
            </a:r>
            <a:r>
              <a:rPr lang="zh-TW" altLang="en-US" sz="1600" dirty="0"/>
              <a:t>可以再</a:t>
            </a:r>
            <a:r>
              <a:rPr lang="en-US" altLang="zh-TW" sz="1600" dirty="0"/>
              <a:t>Assign </a:t>
            </a:r>
            <a:r>
              <a:rPr lang="zh-TW" altLang="en-US" sz="1600" dirty="0"/>
              <a:t>給另一個人</a:t>
            </a:r>
            <a:endParaRPr lang="en-US" altLang="zh-TW" sz="16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/>
              <a:t>這裡顯示你可以採取的行動</a:t>
            </a:r>
            <a:endParaRPr lang="en-US" altLang="zh-TW" sz="16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1200" dirty="0"/>
              <a:t>START PROGRESS – </a:t>
            </a:r>
            <a:r>
              <a:rPr lang="zh-TW" altLang="en-US" sz="1200" dirty="0"/>
              <a:t>開始進行</a:t>
            </a:r>
            <a:endParaRPr lang="en-US" altLang="zh-TW" sz="12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1200" dirty="0"/>
              <a:t>RESOLVE</a:t>
            </a:r>
            <a:r>
              <a:rPr lang="zh-TW" altLang="en-US" sz="1200" dirty="0"/>
              <a:t> </a:t>
            </a:r>
            <a:r>
              <a:rPr lang="en-US" altLang="zh-TW" sz="1200" dirty="0"/>
              <a:t>ISSUE</a:t>
            </a:r>
            <a:r>
              <a:rPr lang="zh-TW" altLang="en-US" sz="1200" dirty="0"/>
              <a:t> </a:t>
            </a:r>
            <a:r>
              <a:rPr lang="en-US" altLang="zh-TW" sz="1200" dirty="0"/>
              <a:t>–</a:t>
            </a:r>
            <a:r>
              <a:rPr lang="zh-TW" altLang="en-US" sz="1200" dirty="0"/>
              <a:t> 對測完畢</a:t>
            </a:r>
            <a:r>
              <a:rPr lang="en-US" altLang="zh-TW" sz="1200" dirty="0"/>
              <a:t>,</a:t>
            </a:r>
            <a:r>
              <a:rPr lang="zh-TW" altLang="en-US" sz="1200" dirty="0"/>
              <a:t>解決問題</a:t>
            </a:r>
            <a:endParaRPr lang="en-US" altLang="zh-TW" sz="12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1200" dirty="0"/>
              <a:t>VERIFY</a:t>
            </a:r>
            <a:r>
              <a:rPr lang="zh-TW" altLang="en-US" sz="1200" dirty="0"/>
              <a:t> </a:t>
            </a:r>
            <a:r>
              <a:rPr lang="en-US" altLang="zh-TW" sz="1200" dirty="0"/>
              <a:t>ISSUE</a:t>
            </a:r>
            <a:r>
              <a:rPr lang="zh-TW" altLang="en-US" sz="1200" dirty="0"/>
              <a:t> </a:t>
            </a:r>
            <a:r>
              <a:rPr lang="en-US" altLang="zh-TW" sz="1200" dirty="0"/>
              <a:t>–</a:t>
            </a:r>
            <a:r>
              <a:rPr lang="zh-TW" altLang="en-US" sz="1200" dirty="0"/>
              <a:t> 驗證問題</a:t>
            </a:r>
            <a:endParaRPr lang="en-US" altLang="zh-TW" sz="1200" dirty="0"/>
          </a:p>
          <a:p>
            <a:pPr marL="971550" lvl="1" indent="-514350">
              <a:buFont typeface="+mj-lt"/>
              <a:buAutoNum type="arabicPeriod"/>
            </a:pPr>
            <a:endParaRPr lang="en-GB" altLang="zh-TW" sz="12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06524" y="113863"/>
            <a:ext cx="5548021" cy="295275"/>
            <a:chOff x="3456214" y="4256509"/>
            <a:chExt cx="5548021" cy="2952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6214" y="4256509"/>
              <a:ext cx="762000" cy="28575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22743" y="4266034"/>
              <a:ext cx="933450" cy="26670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5831827" y="4256509"/>
              <a:ext cx="1009650" cy="295275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137460" y="4256509"/>
              <a:ext cx="866775" cy="26670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24071" y="4256509"/>
              <a:ext cx="1171575" cy="295275"/>
            </a:xfrm>
            <a:prstGeom prst="rect">
              <a:avLst/>
            </a:prstGeom>
          </p:spPr>
        </p:pic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5917" y="1562302"/>
            <a:ext cx="7989559" cy="3394496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8182246" y="2116421"/>
            <a:ext cx="2001079" cy="645042"/>
            <a:chOff x="11870633" y="1726754"/>
            <a:chExt cx="2001079" cy="645042"/>
          </a:xfrm>
        </p:grpSpPr>
        <p:sp>
          <p:nvSpPr>
            <p:cNvPr id="13" name="文字方塊 12"/>
            <p:cNvSpPr txBox="1"/>
            <p:nvPr/>
          </p:nvSpPr>
          <p:spPr>
            <a:xfrm>
              <a:off x="11870633" y="172675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en-US" dirty="0"/>
            </a:p>
          </p:txBody>
        </p:sp>
        <p:sp>
          <p:nvSpPr>
            <p:cNvPr id="14" name="圓角矩形 9"/>
            <p:cNvSpPr/>
            <p:nvPr/>
          </p:nvSpPr>
          <p:spPr>
            <a:xfrm>
              <a:off x="11870633" y="2104952"/>
              <a:ext cx="2001079" cy="2668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7333861" y="2172098"/>
            <a:ext cx="555859" cy="636176"/>
            <a:chOff x="13463758" y="1735620"/>
            <a:chExt cx="555859" cy="636176"/>
          </a:xfrm>
        </p:grpSpPr>
        <p:sp>
          <p:nvSpPr>
            <p:cNvPr id="16" name="文字方塊 15"/>
            <p:cNvSpPr txBox="1"/>
            <p:nvPr/>
          </p:nvSpPr>
          <p:spPr>
            <a:xfrm>
              <a:off x="13622052" y="1735620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en-US" dirty="0"/>
            </a:p>
          </p:txBody>
        </p:sp>
        <p:sp>
          <p:nvSpPr>
            <p:cNvPr id="17" name="圓角矩形 9"/>
            <p:cNvSpPr/>
            <p:nvPr/>
          </p:nvSpPr>
          <p:spPr>
            <a:xfrm>
              <a:off x="13463758" y="2104952"/>
              <a:ext cx="407954" cy="2668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8904855" y="2808274"/>
            <a:ext cx="732259" cy="397679"/>
            <a:chOff x="13463758" y="1974117"/>
            <a:chExt cx="732259" cy="397679"/>
          </a:xfrm>
        </p:grpSpPr>
        <p:sp>
          <p:nvSpPr>
            <p:cNvPr id="19" name="文字方塊 18"/>
            <p:cNvSpPr txBox="1"/>
            <p:nvPr/>
          </p:nvSpPr>
          <p:spPr>
            <a:xfrm>
              <a:off x="13872570" y="1974117"/>
              <a:ext cx="323447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en-US" dirty="0"/>
            </a:p>
          </p:txBody>
        </p:sp>
        <p:sp>
          <p:nvSpPr>
            <p:cNvPr id="20" name="圓角矩形 9"/>
            <p:cNvSpPr/>
            <p:nvPr/>
          </p:nvSpPr>
          <p:spPr>
            <a:xfrm>
              <a:off x="13463758" y="2104952"/>
              <a:ext cx="407954" cy="2668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1570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情形１</a:t>
            </a:r>
            <a:r>
              <a:rPr lang="en-US" altLang="zh-TW" dirty="0"/>
              <a:t>- </a:t>
            </a:r>
            <a:r>
              <a:rPr lang="en-GB" altLang="zh-TW" dirty="0"/>
              <a:t>Rock </a:t>
            </a:r>
            <a:r>
              <a:rPr lang="zh-TW" altLang="en-US" dirty="0"/>
              <a:t>收到問題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862948"/>
            <a:ext cx="529045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1600" dirty="0"/>
              <a:t>Rock</a:t>
            </a:r>
            <a:r>
              <a:rPr lang="zh-TW" altLang="en-US" sz="1600" dirty="0"/>
              <a:t>如果要開始檢討，就要點“</a:t>
            </a:r>
            <a:r>
              <a:rPr lang="en-US" altLang="zh-TW" sz="1600" dirty="0"/>
              <a:t>START PROGRESS”.</a:t>
            </a:r>
            <a:r>
              <a:rPr lang="zh-TW" altLang="en-US" sz="1600" dirty="0"/>
              <a:t>問題的</a:t>
            </a:r>
            <a:r>
              <a:rPr lang="en-GB" altLang="zh-TW" sz="1600" dirty="0"/>
              <a:t>status</a:t>
            </a:r>
            <a:r>
              <a:rPr lang="zh-TW" altLang="en-US" sz="1600" dirty="0"/>
              <a:t>就會變“</a:t>
            </a:r>
            <a:r>
              <a:rPr lang="en-US" altLang="zh-TW" sz="1600" dirty="0"/>
              <a:t>IN PROGRESS”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zh-TW" altLang="en-US" sz="1600" dirty="0"/>
              <a:t>如果進行了一半</a:t>
            </a:r>
            <a:r>
              <a:rPr lang="en-US" altLang="zh-TW" sz="1600" dirty="0"/>
              <a:t>,</a:t>
            </a:r>
            <a:r>
              <a:rPr lang="zh-TW" altLang="en-US" sz="1600" dirty="0"/>
              <a:t>突然有其他事情需要做</a:t>
            </a:r>
            <a:r>
              <a:rPr lang="en-US" altLang="zh-TW" sz="1600" dirty="0"/>
              <a:t>,</a:t>
            </a:r>
            <a:r>
              <a:rPr lang="zh-TW" altLang="en-US" sz="1600" dirty="0"/>
              <a:t> 就可以點</a:t>
            </a:r>
            <a:r>
              <a:rPr lang="en-US" altLang="zh-TW" sz="1600" dirty="0"/>
              <a:t>“STOP</a:t>
            </a:r>
            <a:r>
              <a:rPr lang="zh-TW" altLang="en-US" sz="1600" dirty="0"/>
              <a:t> </a:t>
            </a:r>
            <a:r>
              <a:rPr lang="en-US" altLang="zh-TW" sz="1600" dirty="0"/>
              <a:t>PROGRESS”.</a:t>
            </a:r>
            <a:r>
              <a:rPr lang="zh-TW" altLang="en-US" sz="1600" dirty="0"/>
              <a:t> </a:t>
            </a:r>
            <a:r>
              <a:rPr lang="en-US" altLang="zh-TW" sz="1600" dirty="0"/>
              <a:t>Status </a:t>
            </a:r>
            <a:r>
              <a:rPr lang="zh-TW" altLang="en-US" sz="1600" dirty="0"/>
              <a:t>就會變回</a:t>
            </a:r>
            <a:r>
              <a:rPr lang="en-US" altLang="zh-TW" sz="1600" dirty="0"/>
              <a:t>OPEN,</a:t>
            </a:r>
            <a:r>
              <a:rPr lang="zh-TW" altLang="en-US" sz="1600" dirty="0"/>
              <a:t> 流程就重新開始</a:t>
            </a:r>
            <a:endParaRPr lang="en-US" altLang="zh-TW" sz="1600" dirty="0"/>
          </a:p>
          <a:p>
            <a:pPr marL="514350" indent="-514350">
              <a:buFont typeface="+mj-lt"/>
              <a:buAutoNum type="arabicPeriod" startAt="4"/>
            </a:pPr>
            <a:r>
              <a:rPr lang="zh-TW" altLang="en-US" sz="1600" dirty="0"/>
              <a:t>問題解決了</a:t>
            </a:r>
            <a:r>
              <a:rPr lang="en-US" altLang="zh-TW" sz="1600" dirty="0"/>
              <a:t>,</a:t>
            </a:r>
            <a:r>
              <a:rPr lang="zh-TW" altLang="en-US" sz="1600" dirty="0"/>
              <a:t>就可以點下一步</a:t>
            </a:r>
            <a:r>
              <a:rPr lang="en-US" altLang="zh-TW" sz="1600" dirty="0"/>
              <a:t>“RESOLVE</a:t>
            </a:r>
            <a:r>
              <a:rPr lang="zh-TW" altLang="en-US" sz="1600" dirty="0"/>
              <a:t> </a:t>
            </a:r>
            <a:r>
              <a:rPr lang="en-US" altLang="zh-TW" sz="1600" dirty="0"/>
              <a:t>ISSUE”.</a:t>
            </a:r>
          </a:p>
          <a:p>
            <a:pPr lvl="1"/>
            <a:endParaRPr lang="en-US" sz="1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094" y="1349764"/>
            <a:ext cx="6569335" cy="2750118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8705463" y="2248437"/>
            <a:ext cx="1052951" cy="397679"/>
            <a:chOff x="13143066" y="1974117"/>
            <a:chExt cx="1052951" cy="397679"/>
          </a:xfrm>
        </p:grpSpPr>
        <p:sp>
          <p:nvSpPr>
            <p:cNvPr id="6" name="文字方塊 5"/>
            <p:cNvSpPr txBox="1"/>
            <p:nvPr/>
          </p:nvSpPr>
          <p:spPr>
            <a:xfrm>
              <a:off x="13872570" y="1974117"/>
              <a:ext cx="323447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en-US" dirty="0"/>
            </a:p>
          </p:txBody>
        </p:sp>
        <p:sp>
          <p:nvSpPr>
            <p:cNvPr id="7" name="圓角矩形 9"/>
            <p:cNvSpPr/>
            <p:nvPr/>
          </p:nvSpPr>
          <p:spPr>
            <a:xfrm>
              <a:off x="13143066" y="2104952"/>
              <a:ext cx="728646" cy="2668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7844272" y="1564432"/>
            <a:ext cx="2288773" cy="645042"/>
            <a:chOff x="11870633" y="1726754"/>
            <a:chExt cx="2288773" cy="645042"/>
          </a:xfrm>
        </p:grpSpPr>
        <p:sp>
          <p:nvSpPr>
            <p:cNvPr id="15" name="文字方塊 14"/>
            <p:cNvSpPr txBox="1"/>
            <p:nvPr/>
          </p:nvSpPr>
          <p:spPr>
            <a:xfrm>
              <a:off x="11870633" y="172675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en-US" dirty="0"/>
            </a:p>
          </p:txBody>
        </p:sp>
        <p:sp>
          <p:nvSpPr>
            <p:cNvPr id="16" name="圓角矩形 9"/>
            <p:cNvSpPr/>
            <p:nvPr/>
          </p:nvSpPr>
          <p:spPr>
            <a:xfrm>
              <a:off x="11870633" y="2104952"/>
              <a:ext cx="2288773" cy="2668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06524" y="113863"/>
            <a:ext cx="5548021" cy="295275"/>
            <a:chOff x="3456214" y="4256509"/>
            <a:chExt cx="5548021" cy="295275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6214" y="4256509"/>
              <a:ext cx="762000" cy="285750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22743" y="4266034"/>
              <a:ext cx="933450" cy="266700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5831827" y="4256509"/>
              <a:ext cx="1009650" cy="295275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137460" y="4256509"/>
              <a:ext cx="866775" cy="266700"/>
            </a:xfrm>
            <a:prstGeom prst="rect">
              <a:avLst/>
            </a:prstGeom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4071" y="4256509"/>
              <a:ext cx="1171575" cy="29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884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情形１</a:t>
            </a:r>
            <a:r>
              <a:rPr lang="en-US" altLang="zh-TW" dirty="0"/>
              <a:t>- </a:t>
            </a:r>
            <a:r>
              <a:rPr lang="en-GB" altLang="zh-TW" dirty="0"/>
              <a:t>Rock </a:t>
            </a:r>
            <a:r>
              <a:rPr lang="zh-TW" altLang="en-US" dirty="0"/>
              <a:t>解決問題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437" y="1834955"/>
            <a:ext cx="6346371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zh-TW" altLang="en-US" dirty="0"/>
              <a:t>填寫解決方案</a:t>
            </a:r>
            <a:r>
              <a:rPr lang="en-US" altLang="zh-TW" dirty="0"/>
              <a:t>-DONE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zh-TW" altLang="en-US" dirty="0"/>
              <a:t>把這問題準備</a:t>
            </a:r>
            <a:r>
              <a:rPr lang="en-US" altLang="zh-TW" dirty="0"/>
              <a:t>Assign</a:t>
            </a:r>
            <a:r>
              <a:rPr lang="zh-TW" altLang="en-US" dirty="0"/>
              <a:t>給</a:t>
            </a:r>
            <a:r>
              <a:rPr lang="en-US" altLang="zh-TW" dirty="0"/>
              <a:t>Han </a:t>
            </a:r>
            <a:r>
              <a:rPr lang="zh-TW" altLang="en-US" dirty="0"/>
              <a:t>驗證</a:t>
            </a:r>
            <a:r>
              <a:rPr lang="en-US" altLang="zh-TW" dirty="0"/>
              <a:t>(Verify)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zh-TW" altLang="en-US" dirty="0"/>
              <a:t>附上數據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609" y="1690688"/>
            <a:ext cx="5708391" cy="3922761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6569629" y="2017642"/>
            <a:ext cx="3050232" cy="369332"/>
            <a:chOff x="11473068" y="2053708"/>
            <a:chExt cx="3050232" cy="369332"/>
          </a:xfrm>
        </p:grpSpPr>
        <p:sp>
          <p:nvSpPr>
            <p:cNvPr id="6" name="文字方塊 5"/>
            <p:cNvSpPr txBox="1"/>
            <p:nvPr/>
          </p:nvSpPr>
          <p:spPr>
            <a:xfrm>
              <a:off x="11473068" y="2053708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en-US" dirty="0"/>
            </a:p>
          </p:txBody>
        </p:sp>
        <p:sp>
          <p:nvSpPr>
            <p:cNvPr id="7" name="圓角矩形 9"/>
            <p:cNvSpPr/>
            <p:nvPr/>
          </p:nvSpPr>
          <p:spPr>
            <a:xfrm>
              <a:off x="11870633" y="2104952"/>
              <a:ext cx="2652667" cy="2668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647384" y="2529262"/>
            <a:ext cx="3050232" cy="369332"/>
            <a:chOff x="11473068" y="2053708"/>
            <a:chExt cx="3050232" cy="369332"/>
          </a:xfrm>
        </p:grpSpPr>
        <p:sp>
          <p:nvSpPr>
            <p:cNvPr id="9" name="文字方塊 8"/>
            <p:cNvSpPr txBox="1"/>
            <p:nvPr/>
          </p:nvSpPr>
          <p:spPr>
            <a:xfrm>
              <a:off x="11473068" y="2053708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1870633" y="2104952"/>
              <a:ext cx="2652667" cy="2668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6569629" y="4172913"/>
            <a:ext cx="4925685" cy="772310"/>
            <a:chOff x="11473068" y="2053708"/>
            <a:chExt cx="4925685" cy="772310"/>
          </a:xfrm>
        </p:grpSpPr>
        <p:sp>
          <p:nvSpPr>
            <p:cNvPr id="12" name="文字方塊 11"/>
            <p:cNvSpPr txBox="1"/>
            <p:nvPr/>
          </p:nvSpPr>
          <p:spPr>
            <a:xfrm>
              <a:off x="11473068" y="2053708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9</a:t>
              </a:r>
              <a:endParaRPr lang="en-US" dirty="0"/>
            </a:p>
          </p:txBody>
        </p:sp>
        <p:sp>
          <p:nvSpPr>
            <p:cNvPr id="13" name="圓角矩形 9"/>
            <p:cNvSpPr/>
            <p:nvPr/>
          </p:nvSpPr>
          <p:spPr>
            <a:xfrm>
              <a:off x="11870633" y="2104951"/>
              <a:ext cx="4528120" cy="72106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06524" y="113863"/>
            <a:ext cx="5548021" cy="295275"/>
            <a:chOff x="3456214" y="4256509"/>
            <a:chExt cx="5548021" cy="295275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6214" y="4256509"/>
              <a:ext cx="762000" cy="28575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22743" y="4266034"/>
              <a:ext cx="933450" cy="266700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5831827" y="4256509"/>
              <a:ext cx="1009650" cy="295275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137460" y="4256509"/>
              <a:ext cx="866775" cy="266700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4071" y="4256509"/>
              <a:ext cx="1171575" cy="29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1339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情形１</a:t>
            </a:r>
            <a:r>
              <a:rPr lang="en-US" altLang="zh-TW" dirty="0"/>
              <a:t>- </a:t>
            </a:r>
            <a:r>
              <a:rPr lang="en-GB" altLang="zh-TW" dirty="0"/>
              <a:t>Rock </a:t>
            </a:r>
            <a:r>
              <a:rPr lang="zh-TW" altLang="en-US" dirty="0"/>
              <a:t>解決問題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99343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zh-TW" altLang="en-US" sz="1800" dirty="0"/>
              <a:t>填寫解決方法</a:t>
            </a:r>
            <a:r>
              <a:rPr lang="en-US" altLang="zh-TW" sz="1800" dirty="0"/>
              <a:t>,</a:t>
            </a:r>
            <a:r>
              <a:rPr lang="zh-TW" altLang="en-US" sz="1800" dirty="0"/>
              <a:t>敘述問題原因等等</a:t>
            </a:r>
            <a:r>
              <a:rPr lang="en-US" altLang="zh-TW" sz="1800" dirty="0"/>
              <a:t>.</a:t>
            </a:r>
            <a:r>
              <a:rPr lang="zh-TW" altLang="en-US" sz="1800" dirty="0"/>
              <a:t>這裡可能可以附上詳細報告</a:t>
            </a:r>
            <a:r>
              <a:rPr lang="en-US" altLang="zh-TW" sz="1800" dirty="0"/>
              <a:t>(PPT)</a:t>
            </a:r>
            <a:r>
              <a:rPr lang="zh-TW" altLang="en-US" sz="1800" dirty="0"/>
              <a:t> 之類</a:t>
            </a:r>
            <a:endParaRPr lang="en-US" altLang="zh-TW" sz="1800" dirty="0"/>
          </a:p>
          <a:p>
            <a:pPr marL="514350" indent="-514350">
              <a:buFont typeface="+mj-lt"/>
              <a:buAutoNum type="arabicPeriod" startAt="10"/>
            </a:pPr>
            <a:r>
              <a:rPr lang="zh-TW" altLang="en-US" sz="1800" dirty="0"/>
              <a:t>點</a:t>
            </a:r>
            <a:r>
              <a:rPr lang="en-US" altLang="zh-TW" sz="1800" dirty="0"/>
              <a:t>”RESOLVE”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zh-TW" altLang="en-US" sz="1800" dirty="0"/>
              <a:t>進度變成</a:t>
            </a:r>
            <a:r>
              <a:rPr lang="en-US" altLang="zh-TW" sz="1800" dirty="0"/>
              <a:t>“</a:t>
            </a:r>
            <a:r>
              <a:rPr lang="zh-TW" altLang="en-US" sz="1800" dirty="0"/>
              <a:t>已解決了</a:t>
            </a:r>
            <a:r>
              <a:rPr lang="en-US" altLang="zh-TW" sz="1800" dirty="0"/>
              <a:t>”.</a:t>
            </a:r>
            <a:r>
              <a:rPr lang="zh-TW" altLang="en-US" sz="1800" dirty="0"/>
              <a:t> 但是流程還沒結束</a:t>
            </a:r>
            <a:r>
              <a:rPr lang="en-US" altLang="zh-TW" sz="1800" dirty="0"/>
              <a:t>.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altLang="zh-TW" sz="1800" dirty="0"/>
              <a:t>Han </a:t>
            </a:r>
            <a:r>
              <a:rPr lang="zh-TW" altLang="en-US" sz="1800" dirty="0"/>
              <a:t>還需要驗證</a:t>
            </a:r>
            <a:r>
              <a:rPr lang="en-US" altLang="zh-TW" sz="1800" dirty="0"/>
              <a:t>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33" y="1690688"/>
            <a:ext cx="6360367" cy="4416702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6096000" y="3285041"/>
            <a:ext cx="5940490" cy="2014746"/>
            <a:chOff x="11473068" y="2053708"/>
            <a:chExt cx="5940490" cy="2014746"/>
          </a:xfrm>
        </p:grpSpPr>
        <p:sp>
          <p:nvSpPr>
            <p:cNvPr id="6" name="文字方塊 5"/>
            <p:cNvSpPr txBox="1"/>
            <p:nvPr/>
          </p:nvSpPr>
          <p:spPr>
            <a:xfrm>
              <a:off x="11473068" y="2053708"/>
              <a:ext cx="397565" cy="3385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US" sz="1600" dirty="0"/>
            </a:p>
          </p:txBody>
        </p:sp>
        <p:sp>
          <p:nvSpPr>
            <p:cNvPr id="7" name="圓角矩形 9"/>
            <p:cNvSpPr/>
            <p:nvPr/>
          </p:nvSpPr>
          <p:spPr>
            <a:xfrm>
              <a:off x="11870633" y="2104951"/>
              <a:ext cx="5542925" cy="196350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10626283" y="5690451"/>
            <a:ext cx="1105406" cy="342026"/>
            <a:chOff x="13417894" y="2029770"/>
            <a:chExt cx="1105406" cy="342026"/>
          </a:xfrm>
        </p:grpSpPr>
        <p:sp>
          <p:nvSpPr>
            <p:cNvPr id="9" name="文字方塊 8"/>
            <p:cNvSpPr txBox="1"/>
            <p:nvPr/>
          </p:nvSpPr>
          <p:spPr>
            <a:xfrm>
              <a:off x="13417894" y="2029770"/>
              <a:ext cx="397565" cy="3385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US" sz="1600" dirty="0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3848386" y="2104952"/>
              <a:ext cx="674914" cy="2668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06524" y="113863"/>
            <a:ext cx="5548021" cy="295275"/>
            <a:chOff x="3456214" y="4256509"/>
            <a:chExt cx="5548021" cy="295275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6214" y="4256509"/>
              <a:ext cx="762000" cy="285750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22743" y="4266034"/>
              <a:ext cx="933450" cy="26670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5"/>
            <a:srcRect/>
            <a:stretch/>
          </p:blipFill>
          <p:spPr>
            <a:xfrm>
              <a:off x="5831827" y="4256509"/>
              <a:ext cx="1009650" cy="295275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137460" y="4256509"/>
              <a:ext cx="866775" cy="26670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4071" y="4256509"/>
              <a:ext cx="1171575" cy="295275"/>
            </a:xfrm>
            <a:prstGeom prst="rect">
              <a:avLst/>
            </a:prstGeom>
          </p:spPr>
        </p:pic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268" y="4051174"/>
            <a:ext cx="5627720" cy="2497226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2567647" y="4835145"/>
            <a:ext cx="1105406" cy="342026"/>
            <a:chOff x="13417894" y="2029770"/>
            <a:chExt cx="1105406" cy="342026"/>
          </a:xfrm>
        </p:grpSpPr>
        <p:sp>
          <p:nvSpPr>
            <p:cNvPr id="20" name="文字方塊 19"/>
            <p:cNvSpPr txBox="1"/>
            <p:nvPr/>
          </p:nvSpPr>
          <p:spPr>
            <a:xfrm>
              <a:off x="13417894" y="2029770"/>
              <a:ext cx="397565" cy="3385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US" sz="1600" dirty="0"/>
            </a:p>
          </p:txBody>
        </p:sp>
        <p:sp>
          <p:nvSpPr>
            <p:cNvPr id="21" name="圓角矩形 9"/>
            <p:cNvSpPr/>
            <p:nvPr/>
          </p:nvSpPr>
          <p:spPr>
            <a:xfrm>
              <a:off x="13848386" y="2104952"/>
              <a:ext cx="674914" cy="2668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9905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/>
              <a:t>目的</a:t>
            </a:r>
            <a:endParaRPr lang="en-US" altLang="zh-TW" dirty="0"/>
          </a:p>
          <a:p>
            <a:r>
              <a:rPr lang="zh-TW" altLang="en-US" dirty="0"/>
              <a:t>關鍵詞</a:t>
            </a:r>
            <a:endParaRPr lang="en-US" altLang="zh-TW" dirty="0"/>
          </a:p>
          <a:p>
            <a:r>
              <a:rPr lang="zh-TW" altLang="en-US" dirty="0"/>
              <a:t>優點</a:t>
            </a:r>
            <a:r>
              <a:rPr lang="en-US" altLang="zh-TW" dirty="0"/>
              <a:t>/</a:t>
            </a:r>
            <a:r>
              <a:rPr lang="zh-TW" altLang="en-US" dirty="0"/>
              <a:t>弱點</a:t>
            </a:r>
            <a:endParaRPr lang="en-US" altLang="zh-TW" dirty="0"/>
          </a:p>
          <a:p>
            <a:r>
              <a:rPr lang="en-US" altLang="zh-TW" dirty="0"/>
              <a:t>GUI</a:t>
            </a:r>
            <a:r>
              <a:rPr lang="zh-TW" altLang="en-US" dirty="0"/>
              <a:t> 介面</a:t>
            </a:r>
            <a:endParaRPr lang="en-US" altLang="zh-TW" dirty="0"/>
          </a:p>
          <a:p>
            <a:r>
              <a:rPr lang="zh-TW" altLang="en-US" dirty="0"/>
              <a:t>問題流程</a:t>
            </a:r>
            <a:endParaRPr lang="en-US" altLang="zh-TW" dirty="0"/>
          </a:p>
          <a:p>
            <a:r>
              <a:rPr lang="zh-TW" altLang="en-US" dirty="0"/>
              <a:t>何時該製作</a:t>
            </a:r>
            <a:r>
              <a:rPr lang="en-US" altLang="zh-TW" dirty="0"/>
              <a:t>JIRA</a:t>
            </a:r>
            <a:r>
              <a:rPr lang="zh-TW" altLang="en-US" dirty="0"/>
              <a:t>報告？</a:t>
            </a:r>
            <a:endParaRPr lang="en-US" altLang="zh-TW" dirty="0"/>
          </a:p>
          <a:p>
            <a:r>
              <a:rPr lang="zh-TW" altLang="en-US" dirty="0"/>
              <a:t>問題種類</a:t>
            </a:r>
            <a:endParaRPr lang="en-US" altLang="zh-TW" dirty="0"/>
          </a:p>
          <a:p>
            <a:r>
              <a:rPr lang="zh-TW" altLang="en-US" dirty="0"/>
              <a:t>模擬情形</a:t>
            </a:r>
            <a:endParaRPr lang="en-US" altLang="zh-TW" dirty="0"/>
          </a:p>
          <a:p>
            <a:pPr lvl="1"/>
            <a:r>
              <a:rPr lang="zh-TW" altLang="en-US" dirty="0"/>
              <a:t>情形１</a:t>
            </a:r>
            <a:r>
              <a:rPr lang="en-US" altLang="zh-TW" dirty="0"/>
              <a:t>- Han </a:t>
            </a:r>
            <a:r>
              <a:rPr lang="zh-TW" altLang="en-US" dirty="0"/>
              <a:t>遇到問題</a:t>
            </a:r>
            <a:r>
              <a:rPr lang="en-US" altLang="zh-TW" dirty="0"/>
              <a:t> (</a:t>
            </a:r>
            <a:r>
              <a:rPr lang="zh-TW" altLang="en-US" dirty="0"/>
              <a:t>兩方）</a:t>
            </a:r>
            <a:endParaRPr lang="en-US" altLang="zh-TW" dirty="0"/>
          </a:p>
          <a:p>
            <a:pPr lvl="1"/>
            <a:r>
              <a:rPr lang="zh-TW" altLang="en-US" dirty="0"/>
              <a:t>情形</a:t>
            </a:r>
            <a:r>
              <a:rPr lang="en-US" altLang="zh-TW" dirty="0"/>
              <a:t>2- Han</a:t>
            </a:r>
            <a:r>
              <a:rPr lang="zh-TW" altLang="en-US" dirty="0"/>
              <a:t>遇到問題</a:t>
            </a:r>
            <a:r>
              <a:rPr lang="en-US" altLang="zh-TW" dirty="0"/>
              <a:t>(</a:t>
            </a:r>
            <a:r>
              <a:rPr lang="zh-TW" altLang="en-US" dirty="0"/>
              <a:t>單方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Project Manager View</a:t>
            </a:r>
          </a:p>
          <a:p>
            <a:r>
              <a:rPr lang="zh-TW" altLang="en-US" dirty="0"/>
              <a:t>價錢</a:t>
            </a:r>
            <a:endParaRPr lang="en-US" altLang="zh-TW" dirty="0"/>
          </a:p>
          <a:p>
            <a:r>
              <a:rPr lang="zh-TW" altLang="en-US" dirty="0"/>
              <a:t>結論</a:t>
            </a:r>
            <a:endParaRPr lang="en-US" altLang="zh-TW" dirty="0"/>
          </a:p>
          <a:p>
            <a:pPr lvl="1"/>
            <a:endParaRPr lang="en-US" altLang="zh-TW" b="1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64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情形１</a:t>
            </a:r>
            <a:r>
              <a:rPr lang="en-US" altLang="zh-TW" dirty="0"/>
              <a:t>- Han</a:t>
            </a:r>
            <a:r>
              <a:rPr lang="en-GB" altLang="zh-TW" dirty="0"/>
              <a:t> </a:t>
            </a:r>
            <a:r>
              <a:rPr lang="zh-TW" altLang="en-US" dirty="0"/>
              <a:t>驗證問題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99054"/>
            <a:ext cx="394957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4"/>
            </a:pPr>
            <a:r>
              <a:rPr lang="en-US" altLang="zh-TW" sz="1800" dirty="0"/>
              <a:t>HAN</a:t>
            </a:r>
            <a:r>
              <a:rPr lang="zh-TW" altLang="en-US" sz="1800" dirty="0"/>
              <a:t>得知被</a:t>
            </a:r>
            <a:r>
              <a:rPr lang="en-US" altLang="zh-TW" sz="1800" dirty="0"/>
              <a:t>Assign</a:t>
            </a:r>
            <a:r>
              <a:rPr lang="zh-TW" altLang="en-US" sz="1800" dirty="0"/>
              <a:t>之後</a:t>
            </a:r>
            <a:r>
              <a:rPr lang="en-US" altLang="zh-TW" sz="1800" dirty="0"/>
              <a:t>,</a:t>
            </a:r>
            <a:r>
              <a:rPr lang="zh-TW" altLang="en-US" sz="1800" dirty="0"/>
              <a:t>準備驗證</a:t>
            </a:r>
            <a:r>
              <a:rPr lang="en-US" altLang="zh-TW" sz="1800" dirty="0"/>
              <a:t>.</a:t>
            </a:r>
            <a:r>
              <a:rPr lang="zh-TW" altLang="en-US" sz="1800" dirty="0"/>
              <a:t> 一樣會看到這一頁</a:t>
            </a:r>
            <a:r>
              <a:rPr lang="en-US" altLang="zh-TW" sz="1800" dirty="0"/>
              <a:t>.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zh-TW" altLang="en-US" sz="1800" dirty="0"/>
              <a:t>假設問題還存在</a:t>
            </a:r>
            <a:r>
              <a:rPr lang="en-US" altLang="zh-TW" sz="1800" dirty="0"/>
              <a:t>,</a:t>
            </a:r>
            <a:r>
              <a:rPr lang="zh-TW" altLang="en-US" sz="1800" dirty="0"/>
              <a:t>就要點</a:t>
            </a:r>
            <a:r>
              <a:rPr lang="en-US" altLang="zh-TW" sz="1800" dirty="0"/>
              <a:t>“REOPEN</a:t>
            </a:r>
            <a:r>
              <a:rPr lang="zh-TW" altLang="en-US" sz="1800" dirty="0"/>
              <a:t> </a:t>
            </a:r>
            <a:r>
              <a:rPr lang="en-US" altLang="zh-TW" sz="1800" dirty="0"/>
              <a:t>ISSUE”.</a:t>
            </a:r>
            <a:r>
              <a:rPr lang="zh-TW" altLang="en-US" sz="1800" dirty="0"/>
              <a:t>流程有從</a:t>
            </a:r>
            <a:r>
              <a:rPr lang="en-US" altLang="zh-TW" sz="1800" dirty="0"/>
              <a:t>OPEN</a:t>
            </a:r>
            <a:r>
              <a:rPr lang="zh-TW" altLang="en-US" sz="1800" dirty="0"/>
              <a:t> 開始</a:t>
            </a:r>
            <a:r>
              <a:rPr lang="en-US" altLang="zh-TW" sz="1800" dirty="0"/>
              <a:t>.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zh-TW" altLang="en-US" sz="1800" dirty="0"/>
              <a:t>要是問題驗證完畢沒問題</a:t>
            </a:r>
            <a:r>
              <a:rPr lang="en-US" altLang="zh-TW" sz="1800" dirty="0"/>
              <a:t>,</a:t>
            </a:r>
            <a:r>
              <a:rPr lang="zh-TW" altLang="en-US" sz="1800" dirty="0"/>
              <a:t>就要點</a:t>
            </a:r>
            <a:r>
              <a:rPr lang="en-US" altLang="zh-TW" sz="1800" dirty="0"/>
              <a:t>"VERIFY</a:t>
            </a:r>
            <a:r>
              <a:rPr lang="zh-TW" altLang="en-US" sz="1800" dirty="0"/>
              <a:t> </a:t>
            </a:r>
            <a:r>
              <a:rPr lang="en-US" altLang="zh-TW" sz="1800" dirty="0"/>
              <a:t>ISSUE"</a:t>
            </a:r>
          </a:p>
          <a:p>
            <a:pPr marL="514350" indent="-514350">
              <a:buFont typeface="+mj-lt"/>
              <a:buAutoNum type="arabicPeriod" startAt="14"/>
            </a:pPr>
            <a:endParaRPr lang="en-US" altLang="zh-TW" sz="1800" dirty="0"/>
          </a:p>
          <a:p>
            <a:pPr marL="514350" indent="-514350">
              <a:buFont typeface="+mj-lt"/>
              <a:buAutoNum type="arabicPeriod" startAt="14"/>
            </a:pPr>
            <a:endParaRPr lang="en-US" sz="18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06524" y="113863"/>
            <a:ext cx="5548021" cy="295275"/>
            <a:chOff x="3456214" y="4256509"/>
            <a:chExt cx="5548021" cy="2952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6214" y="4256509"/>
              <a:ext cx="762000" cy="28575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22743" y="4266034"/>
              <a:ext cx="933450" cy="26670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4"/>
            <a:srcRect/>
            <a:stretch/>
          </p:blipFill>
          <p:spPr>
            <a:xfrm>
              <a:off x="5831827" y="4256509"/>
              <a:ext cx="1009650" cy="295275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137460" y="4256509"/>
              <a:ext cx="866775" cy="26670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24071" y="4256509"/>
              <a:ext cx="1171575" cy="295275"/>
            </a:xfrm>
            <a:prstGeom prst="rect">
              <a:avLst/>
            </a:prstGeom>
          </p:spPr>
        </p:pic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541" y="1499054"/>
            <a:ext cx="6567692" cy="2914326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7697755" y="1744643"/>
            <a:ext cx="1448477" cy="636176"/>
            <a:chOff x="13074823" y="1735620"/>
            <a:chExt cx="1448477" cy="636176"/>
          </a:xfrm>
        </p:grpSpPr>
        <p:sp>
          <p:nvSpPr>
            <p:cNvPr id="12" name="文字方塊 11"/>
            <p:cNvSpPr txBox="1"/>
            <p:nvPr/>
          </p:nvSpPr>
          <p:spPr>
            <a:xfrm>
              <a:off x="13074823" y="1735620"/>
              <a:ext cx="397565" cy="3385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15</a:t>
              </a:r>
              <a:endParaRPr lang="en-US" sz="1600" dirty="0"/>
            </a:p>
          </p:txBody>
        </p:sp>
        <p:sp>
          <p:nvSpPr>
            <p:cNvPr id="13" name="圓角矩形 9"/>
            <p:cNvSpPr/>
            <p:nvPr/>
          </p:nvSpPr>
          <p:spPr>
            <a:xfrm>
              <a:off x="13074823" y="2104952"/>
              <a:ext cx="1448477" cy="2668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0988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情形１</a:t>
            </a:r>
            <a:r>
              <a:rPr lang="en-US" altLang="zh-TW" dirty="0"/>
              <a:t>- Han</a:t>
            </a:r>
            <a:r>
              <a:rPr lang="en-GB" altLang="zh-TW" dirty="0"/>
              <a:t> </a:t>
            </a:r>
            <a:r>
              <a:rPr lang="zh-TW" altLang="en-US" dirty="0"/>
              <a:t>驗證問題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90688"/>
            <a:ext cx="451485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7"/>
            </a:pPr>
            <a:r>
              <a:rPr lang="zh-TW" altLang="en-US" sz="1800" dirty="0"/>
              <a:t>把問題再</a:t>
            </a:r>
            <a:r>
              <a:rPr lang="en-US" altLang="zh-TW" sz="1800" dirty="0"/>
              <a:t>Assign</a:t>
            </a:r>
            <a:r>
              <a:rPr lang="zh-TW" altLang="en-US" sz="1800" dirty="0"/>
              <a:t>給</a:t>
            </a:r>
            <a:r>
              <a:rPr lang="en-US" altLang="zh-TW" sz="1800" dirty="0"/>
              <a:t>Rock</a:t>
            </a:r>
            <a:r>
              <a:rPr lang="zh-TW" altLang="en-US" sz="1800" dirty="0"/>
              <a:t>準備關閉問題</a:t>
            </a:r>
            <a:r>
              <a:rPr lang="en-US" altLang="zh-TW" sz="1800" dirty="0"/>
              <a:t>(CLOSE).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zh-TW" altLang="en-US" sz="1800" dirty="0"/>
              <a:t>頁面與</a:t>
            </a:r>
            <a:r>
              <a:rPr lang="en-US" altLang="zh-TW" sz="1800" dirty="0"/>
              <a:t>“RESOLVE</a:t>
            </a:r>
            <a:r>
              <a:rPr lang="zh-TW" altLang="en-US" sz="1800" dirty="0"/>
              <a:t> </a:t>
            </a:r>
            <a:r>
              <a:rPr lang="en-US" altLang="zh-TW" sz="1800" dirty="0"/>
              <a:t>ISSUE”</a:t>
            </a:r>
            <a:r>
              <a:rPr lang="zh-TW" altLang="en-US" sz="1800" dirty="0"/>
              <a:t>頁面一樣</a:t>
            </a:r>
            <a:r>
              <a:rPr lang="en-US" altLang="zh-TW" sz="1800" dirty="0"/>
              <a:t>,</a:t>
            </a:r>
            <a:r>
              <a:rPr lang="zh-TW" altLang="en-US" sz="1800" dirty="0"/>
              <a:t>但需要付上驗證後數據</a:t>
            </a:r>
            <a:r>
              <a:rPr lang="en-US" altLang="zh-TW" sz="1800" dirty="0"/>
              <a:t>.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zh-TW" altLang="en-US" sz="1800" dirty="0"/>
              <a:t>不需要填</a:t>
            </a:r>
            <a:r>
              <a:rPr lang="en-US" altLang="zh-TW" sz="1800" dirty="0"/>
              <a:t>“COMMENT”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zh-TW" altLang="en-US" sz="1800" dirty="0"/>
              <a:t>點</a:t>
            </a:r>
            <a:r>
              <a:rPr lang="en-US" altLang="zh-TW" sz="1800" dirty="0"/>
              <a:t>"VERIFY</a:t>
            </a:r>
            <a:r>
              <a:rPr lang="zh-TW" altLang="en-US" sz="1800" dirty="0"/>
              <a:t> </a:t>
            </a:r>
            <a:r>
              <a:rPr lang="en-US" altLang="zh-TW" sz="1800" dirty="0"/>
              <a:t>ISSUE".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zh-TW" altLang="en-US" sz="1800" dirty="0"/>
              <a:t>問題進度就變成</a:t>
            </a:r>
            <a:r>
              <a:rPr lang="en-US" altLang="zh-TW" sz="1800" dirty="0"/>
              <a:t>"VERIFIED"</a:t>
            </a:r>
          </a:p>
          <a:p>
            <a:pPr marL="514350" indent="-514350">
              <a:buFont typeface="+mj-lt"/>
              <a:buAutoNum type="arabicPeriod" startAt="17"/>
            </a:pPr>
            <a:endParaRPr 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2628900"/>
            <a:ext cx="7677150" cy="4044156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106524" y="113863"/>
            <a:ext cx="5548021" cy="295275"/>
            <a:chOff x="3456214" y="4256509"/>
            <a:chExt cx="5548021" cy="29527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6214" y="4256509"/>
              <a:ext cx="762000" cy="2857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2743" y="4266034"/>
              <a:ext cx="933450" cy="2667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5"/>
            <a:srcRect/>
            <a:stretch/>
          </p:blipFill>
          <p:spPr>
            <a:xfrm>
              <a:off x="5831827" y="4256509"/>
              <a:ext cx="1009650" cy="295275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137460" y="4256509"/>
              <a:ext cx="866775" cy="26670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4071" y="4256509"/>
              <a:ext cx="1171575" cy="295275"/>
            </a:xfrm>
            <a:prstGeom prst="rect">
              <a:avLst/>
            </a:prstGeom>
          </p:spPr>
        </p:pic>
      </p:grpSp>
      <p:grpSp>
        <p:nvGrpSpPr>
          <p:cNvPr id="12" name="群組 11"/>
          <p:cNvGrpSpPr/>
          <p:nvPr/>
        </p:nvGrpSpPr>
        <p:grpSpPr>
          <a:xfrm>
            <a:off x="4650295" y="4413455"/>
            <a:ext cx="6350496" cy="726481"/>
            <a:chOff x="12677258" y="2312098"/>
            <a:chExt cx="6350496" cy="726481"/>
          </a:xfrm>
        </p:grpSpPr>
        <p:sp>
          <p:nvSpPr>
            <p:cNvPr id="13" name="文字方塊 12"/>
            <p:cNvSpPr txBox="1"/>
            <p:nvPr/>
          </p:nvSpPr>
          <p:spPr>
            <a:xfrm>
              <a:off x="12677258" y="2312098"/>
              <a:ext cx="397565" cy="3385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18</a:t>
              </a:r>
              <a:endParaRPr lang="en-US" sz="1600" dirty="0"/>
            </a:p>
          </p:txBody>
        </p:sp>
        <p:sp>
          <p:nvSpPr>
            <p:cNvPr id="14" name="圓角矩形 9"/>
            <p:cNvSpPr/>
            <p:nvPr/>
          </p:nvSpPr>
          <p:spPr>
            <a:xfrm>
              <a:off x="13074823" y="2312098"/>
              <a:ext cx="5952931" cy="72648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4631246" y="5188191"/>
            <a:ext cx="7825121" cy="979344"/>
            <a:chOff x="12658208" y="2642086"/>
            <a:chExt cx="7825121" cy="979344"/>
          </a:xfrm>
        </p:grpSpPr>
        <p:sp>
          <p:nvSpPr>
            <p:cNvPr id="16" name="文字方塊 15"/>
            <p:cNvSpPr txBox="1"/>
            <p:nvPr/>
          </p:nvSpPr>
          <p:spPr>
            <a:xfrm>
              <a:off x="12658208" y="2684819"/>
              <a:ext cx="397565" cy="3385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19</a:t>
              </a:r>
              <a:endParaRPr lang="en-US" sz="1600" dirty="0"/>
            </a:p>
          </p:txBody>
        </p:sp>
        <p:sp>
          <p:nvSpPr>
            <p:cNvPr id="17" name="圓角矩形 9"/>
            <p:cNvSpPr/>
            <p:nvPr/>
          </p:nvSpPr>
          <p:spPr>
            <a:xfrm>
              <a:off x="13074823" y="2642086"/>
              <a:ext cx="7408506" cy="9793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0285986" y="6229091"/>
            <a:ext cx="1313959" cy="338554"/>
            <a:chOff x="13209341" y="2033242"/>
            <a:chExt cx="1313959" cy="338554"/>
          </a:xfrm>
        </p:grpSpPr>
        <p:sp>
          <p:nvSpPr>
            <p:cNvPr id="19" name="文字方塊 18"/>
            <p:cNvSpPr txBox="1"/>
            <p:nvPr/>
          </p:nvSpPr>
          <p:spPr>
            <a:xfrm>
              <a:off x="13209341" y="2033242"/>
              <a:ext cx="397565" cy="3385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20</a:t>
              </a:r>
              <a:endParaRPr lang="en-US" sz="1600" dirty="0"/>
            </a:p>
          </p:txBody>
        </p:sp>
        <p:sp>
          <p:nvSpPr>
            <p:cNvPr id="20" name="圓角矩形 9"/>
            <p:cNvSpPr/>
            <p:nvPr/>
          </p:nvSpPr>
          <p:spPr>
            <a:xfrm>
              <a:off x="13606906" y="2104952"/>
              <a:ext cx="916394" cy="2668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8"/>
          <a:srcRect b="35171"/>
          <a:stretch/>
        </p:blipFill>
        <p:spPr>
          <a:xfrm>
            <a:off x="4476750" y="1231695"/>
            <a:ext cx="7715250" cy="1784556"/>
          </a:xfrm>
          <a:prstGeom prst="rect">
            <a:avLst/>
          </a:prstGeom>
        </p:spPr>
      </p:pic>
      <p:grpSp>
        <p:nvGrpSpPr>
          <p:cNvPr id="22" name="群組 21"/>
          <p:cNvGrpSpPr/>
          <p:nvPr/>
        </p:nvGrpSpPr>
        <p:grpSpPr>
          <a:xfrm>
            <a:off x="5022374" y="2422000"/>
            <a:ext cx="5888416" cy="571726"/>
            <a:chOff x="13139338" y="2466854"/>
            <a:chExt cx="5888416" cy="571726"/>
          </a:xfrm>
        </p:grpSpPr>
        <p:sp>
          <p:nvSpPr>
            <p:cNvPr id="23" name="文字方塊 22"/>
            <p:cNvSpPr txBox="1"/>
            <p:nvPr/>
          </p:nvSpPr>
          <p:spPr>
            <a:xfrm>
              <a:off x="13139338" y="2466854"/>
              <a:ext cx="397565" cy="3385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17</a:t>
              </a:r>
              <a:endParaRPr lang="en-US" sz="1600" dirty="0"/>
            </a:p>
          </p:txBody>
        </p:sp>
        <p:sp>
          <p:nvSpPr>
            <p:cNvPr id="24" name="圓角矩形 9"/>
            <p:cNvSpPr/>
            <p:nvPr/>
          </p:nvSpPr>
          <p:spPr>
            <a:xfrm>
              <a:off x="13472388" y="2720492"/>
              <a:ext cx="5555366" cy="31808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9"/>
          <a:srcRect l="32425" t="-4460" r="-2359" b="4460"/>
          <a:stretch/>
        </p:blipFill>
        <p:spPr>
          <a:xfrm>
            <a:off x="441518" y="4413455"/>
            <a:ext cx="4015134" cy="2363711"/>
          </a:xfrm>
          <a:prstGeom prst="rect">
            <a:avLst/>
          </a:prstGeom>
        </p:spPr>
      </p:pic>
      <p:grpSp>
        <p:nvGrpSpPr>
          <p:cNvPr id="26" name="群組 25"/>
          <p:cNvGrpSpPr/>
          <p:nvPr/>
        </p:nvGrpSpPr>
        <p:grpSpPr>
          <a:xfrm>
            <a:off x="2214" y="5341062"/>
            <a:ext cx="2162487" cy="338554"/>
            <a:chOff x="13209341" y="2033242"/>
            <a:chExt cx="2162487" cy="338554"/>
          </a:xfrm>
        </p:grpSpPr>
        <p:sp>
          <p:nvSpPr>
            <p:cNvPr id="27" name="文字方塊 26"/>
            <p:cNvSpPr txBox="1"/>
            <p:nvPr/>
          </p:nvSpPr>
          <p:spPr>
            <a:xfrm>
              <a:off x="13209341" y="2033242"/>
              <a:ext cx="397565" cy="3385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21</a:t>
              </a:r>
              <a:endParaRPr lang="en-US" sz="1600" dirty="0"/>
            </a:p>
          </p:txBody>
        </p:sp>
        <p:sp>
          <p:nvSpPr>
            <p:cNvPr id="28" name="圓角矩形 9"/>
            <p:cNvSpPr/>
            <p:nvPr/>
          </p:nvSpPr>
          <p:spPr>
            <a:xfrm>
              <a:off x="13606905" y="2104952"/>
              <a:ext cx="1764923" cy="2668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4265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情形１</a:t>
            </a:r>
            <a:r>
              <a:rPr lang="en-US" altLang="zh-TW" dirty="0"/>
              <a:t>- Rock</a:t>
            </a:r>
            <a:r>
              <a:rPr lang="zh-TW" altLang="en-US" dirty="0"/>
              <a:t>關閉問題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90688"/>
            <a:ext cx="478777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2"/>
            </a:pPr>
            <a:r>
              <a:rPr lang="en-US" altLang="zh-TW" sz="1600" dirty="0"/>
              <a:t>CLOSE</a:t>
            </a:r>
            <a:r>
              <a:rPr lang="zh-TW" altLang="en-US" sz="1600" dirty="0"/>
              <a:t> </a:t>
            </a:r>
            <a:r>
              <a:rPr lang="en-US" altLang="zh-TW" sz="1600" dirty="0"/>
              <a:t>ISSUE</a:t>
            </a:r>
            <a:r>
              <a:rPr lang="zh-TW" altLang="en-US" sz="1600" dirty="0"/>
              <a:t> 對各部門的意思不一樣</a:t>
            </a:r>
            <a:endParaRPr lang="en-US" altLang="zh-TW" sz="1600" dirty="0"/>
          </a:p>
          <a:p>
            <a:pPr lvl="1"/>
            <a:r>
              <a:rPr lang="zh-TW" altLang="en-US" sz="1200" dirty="0"/>
              <a:t>軟體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r>
              <a:rPr lang="en-US" altLang="zh-TW" sz="1200" dirty="0"/>
              <a:t>SW release</a:t>
            </a:r>
          </a:p>
          <a:p>
            <a:pPr lvl="1"/>
            <a:r>
              <a:rPr lang="zh-TW" altLang="en-US" sz="1200" dirty="0"/>
              <a:t>硬體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r>
              <a:rPr lang="en-US" altLang="zh-TW" sz="1200" dirty="0"/>
              <a:t>Layout release</a:t>
            </a:r>
          </a:p>
          <a:p>
            <a:pPr marL="342900" indent="-342900">
              <a:buFont typeface="+mj-lt"/>
              <a:buAutoNum type="arabicPeriod" startAt="23"/>
            </a:pPr>
            <a:r>
              <a:rPr lang="zh-TW" altLang="en-US" sz="1600" dirty="0"/>
              <a:t>由於這是硬體問題</a:t>
            </a:r>
            <a:r>
              <a:rPr lang="en-US" altLang="zh-TW" sz="1600" dirty="0"/>
              <a:t>,</a:t>
            </a:r>
            <a:r>
              <a:rPr lang="zh-TW" altLang="en-US" sz="1600" dirty="0"/>
              <a:t>所以</a:t>
            </a:r>
            <a:r>
              <a:rPr lang="en-US" altLang="zh-TW" sz="1600" dirty="0"/>
              <a:t>CLOSE</a:t>
            </a:r>
            <a:r>
              <a:rPr lang="zh-TW" altLang="en-US" sz="1600" dirty="0"/>
              <a:t> </a:t>
            </a:r>
            <a:r>
              <a:rPr lang="en-US" altLang="zh-TW" sz="1600" dirty="0"/>
              <a:t>ISSUE</a:t>
            </a:r>
            <a:r>
              <a:rPr lang="zh-TW" altLang="en-US" sz="1600" dirty="0"/>
              <a:t>需要有</a:t>
            </a:r>
            <a:r>
              <a:rPr lang="en-US" altLang="zh-TW" sz="1600" dirty="0"/>
              <a:t>Layout Release </a:t>
            </a:r>
            <a:r>
              <a:rPr lang="zh-TW" altLang="en-US" sz="1600" dirty="0"/>
              <a:t>檔</a:t>
            </a:r>
            <a:endParaRPr lang="en-US" altLang="zh-TW" sz="1600" dirty="0"/>
          </a:p>
          <a:p>
            <a:pPr marL="342900" indent="-342900">
              <a:buFont typeface="+mj-lt"/>
              <a:buAutoNum type="arabicPeriod" startAt="23"/>
            </a:pPr>
            <a:r>
              <a:rPr lang="zh-TW" altLang="en-US" sz="1600" dirty="0"/>
              <a:t>如果</a:t>
            </a:r>
            <a:r>
              <a:rPr lang="en-US" altLang="zh-TW" sz="1600" dirty="0"/>
              <a:t>Rock</a:t>
            </a:r>
            <a:r>
              <a:rPr lang="zh-TW" altLang="en-US" sz="1600" dirty="0"/>
              <a:t>要做</a:t>
            </a:r>
            <a:r>
              <a:rPr lang="en-US" altLang="zh-TW" sz="1600" dirty="0"/>
              <a:t>Layout </a:t>
            </a:r>
            <a:r>
              <a:rPr lang="en-US" altLang="zh-TW" sz="1600" dirty="0" err="1"/>
              <a:t>release,</a:t>
            </a:r>
            <a:r>
              <a:rPr lang="en-US" sz="1600" dirty="0" err="1"/>
              <a:t>Rock</a:t>
            </a:r>
            <a:r>
              <a:rPr lang="en-US" sz="1600" dirty="0"/>
              <a:t> </a:t>
            </a:r>
            <a:r>
              <a:rPr lang="zh-TW" altLang="en-US" sz="1600" dirty="0"/>
              <a:t>這時就可以</a:t>
            </a:r>
            <a:r>
              <a:rPr lang="en-US" altLang="zh-TW" sz="1600" dirty="0"/>
              <a:t>	</a:t>
            </a:r>
          </a:p>
          <a:p>
            <a:pPr marL="800100" lvl="1" indent="-342900">
              <a:buFont typeface="+mj-lt"/>
              <a:buAutoNum type="romanLcPeriod"/>
            </a:pPr>
            <a:r>
              <a:rPr lang="en-US" altLang="zh-TW" sz="1200" dirty="0"/>
              <a:t>“CLOSE</a:t>
            </a:r>
            <a:r>
              <a:rPr lang="zh-TW" altLang="en-US" sz="1200" dirty="0"/>
              <a:t> </a:t>
            </a:r>
            <a:r>
              <a:rPr lang="en-US" altLang="zh-TW" sz="1200" dirty="0"/>
              <a:t>ISSUE“</a:t>
            </a:r>
          </a:p>
          <a:p>
            <a:pPr marL="457200" lvl="1" indent="0">
              <a:buNone/>
            </a:pPr>
            <a:r>
              <a:rPr lang="en-US" altLang="zh-TW" sz="1200" dirty="0"/>
              <a:t>		</a:t>
            </a:r>
            <a:r>
              <a:rPr lang="zh-TW" altLang="en-US" sz="1200" dirty="0"/>
              <a:t>或</a:t>
            </a:r>
            <a:endParaRPr lang="en-US" altLang="zh-TW" sz="1200" dirty="0"/>
          </a:p>
          <a:p>
            <a:pPr marL="800100" lvl="1" indent="-342900">
              <a:buFont typeface="+mj-lt"/>
              <a:buAutoNum type="romanLcPeriod" startAt="2"/>
            </a:pPr>
            <a:r>
              <a:rPr lang="en-US" altLang="zh-TW" sz="1200" dirty="0"/>
              <a:t>Rock</a:t>
            </a:r>
            <a:r>
              <a:rPr lang="zh-TW" altLang="en-US" sz="1200" dirty="0"/>
              <a:t>也可以要求別人做</a:t>
            </a:r>
            <a:r>
              <a:rPr lang="en-US" altLang="zh-TW" sz="1200" dirty="0"/>
              <a:t>Layout Release </a:t>
            </a:r>
            <a:r>
              <a:rPr lang="zh-TW" altLang="en-US" sz="1200" dirty="0"/>
              <a:t>動作</a:t>
            </a:r>
            <a:r>
              <a:rPr lang="en-US" altLang="zh-TW" sz="1200" dirty="0"/>
              <a:t>(E.g. Fiona), </a:t>
            </a:r>
            <a:r>
              <a:rPr lang="zh-TW" altLang="en-US" sz="1200" dirty="0"/>
              <a:t>這時</a:t>
            </a:r>
            <a:r>
              <a:rPr lang="en-US" altLang="zh-TW" sz="1200" dirty="0"/>
              <a:t>Rock</a:t>
            </a:r>
            <a:r>
              <a:rPr lang="zh-TW" altLang="en-US" sz="1200" dirty="0"/>
              <a:t>就要點</a:t>
            </a:r>
            <a:r>
              <a:rPr lang="en-US" altLang="zh-TW" sz="1200" dirty="0"/>
              <a:t>”ASSIGN”</a:t>
            </a:r>
          </a:p>
          <a:p>
            <a:pPr marL="342900" indent="-342900">
              <a:buFont typeface="+mj-lt"/>
              <a:buAutoNum type="arabicPeriod" startAt="23"/>
            </a:pPr>
            <a:endParaRPr lang="en-US" altLang="zh-TW" sz="1600" dirty="0"/>
          </a:p>
          <a:p>
            <a:endParaRPr lang="en-US" altLang="zh-TW" sz="2000" dirty="0"/>
          </a:p>
          <a:p>
            <a:pPr marL="342900" indent="-342900">
              <a:buFont typeface="+mj-lt"/>
              <a:buAutoNum type="arabicPeriod" startAt="24"/>
            </a:pPr>
            <a:endParaRPr lang="en-US" altLang="zh-TW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551" y="1825624"/>
            <a:ext cx="7455449" cy="3474163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106524" y="113863"/>
            <a:ext cx="5548021" cy="295275"/>
            <a:chOff x="3456214" y="4256509"/>
            <a:chExt cx="5548021" cy="29527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6214" y="4256509"/>
              <a:ext cx="762000" cy="2857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2743" y="4266034"/>
              <a:ext cx="933450" cy="2667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5"/>
            <a:srcRect/>
            <a:stretch/>
          </p:blipFill>
          <p:spPr>
            <a:xfrm>
              <a:off x="5831827" y="4256509"/>
              <a:ext cx="1009650" cy="295275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137460" y="4256509"/>
              <a:ext cx="866775" cy="26670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4071" y="4256509"/>
              <a:ext cx="1171575" cy="295275"/>
            </a:xfrm>
            <a:prstGeom prst="rect">
              <a:avLst/>
            </a:prstGeom>
          </p:spPr>
        </p:pic>
      </p:grpSp>
      <p:grpSp>
        <p:nvGrpSpPr>
          <p:cNvPr id="11" name="群組 10"/>
          <p:cNvGrpSpPr/>
          <p:nvPr/>
        </p:nvGrpSpPr>
        <p:grpSpPr>
          <a:xfrm>
            <a:off x="7277251" y="2197762"/>
            <a:ext cx="877703" cy="552042"/>
            <a:chOff x="14494125" y="1819754"/>
            <a:chExt cx="877703" cy="552042"/>
          </a:xfrm>
        </p:grpSpPr>
        <p:sp>
          <p:nvSpPr>
            <p:cNvPr id="12" name="文字方塊 11"/>
            <p:cNvSpPr txBox="1"/>
            <p:nvPr/>
          </p:nvSpPr>
          <p:spPr>
            <a:xfrm>
              <a:off x="14494125" y="1819754"/>
              <a:ext cx="397565" cy="253916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24-i</a:t>
              </a:r>
              <a:endParaRPr lang="en-US" sz="1600" dirty="0"/>
            </a:p>
          </p:txBody>
        </p:sp>
        <p:sp>
          <p:nvSpPr>
            <p:cNvPr id="13" name="圓角矩形 9"/>
            <p:cNvSpPr/>
            <p:nvPr/>
          </p:nvSpPr>
          <p:spPr>
            <a:xfrm>
              <a:off x="14588058" y="2104952"/>
              <a:ext cx="783770" cy="2668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000825" y="2482960"/>
            <a:ext cx="878945" cy="536724"/>
            <a:chOff x="14492883" y="2104952"/>
            <a:chExt cx="878945" cy="536724"/>
          </a:xfrm>
        </p:grpSpPr>
        <p:sp>
          <p:nvSpPr>
            <p:cNvPr id="15" name="文字方塊 14"/>
            <p:cNvSpPr txBox="1"/>
            <p:nvPr/>
          </p:nvSpPr>
          <p:spPr>
            <a:xfrm>
              <a:off x="14492883" y="2387760"/>
              <a:ext cx="557353" cy="253916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24-ii</a:t>
              </a:r>
              <a:endParaRPr lang="en-US" sz="1600" dirty="0"/>
            </a:p>
          </p:txBody>
        </p:sp>
        <p:sp>
          <p:nvSpPr>
            <p:cNvPr id="16" name="圓角矩形 9"/>
            <p:cNvSpPr/>
            <p:nvPr/>
          </p:nvSpPr>
          <p:spPr>
            <a:xfrm>
              <a:off x="14771560" y="2104952"/>
              <a:ext cx="600268" cy="2668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935" y="4190605"/>
            <a:ext cx="4563835" cy="2667395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106524" y="4063647"/>
            <a:ext cx="4721990" cy="2719708"/>
            <a:chOff x="14640152" y="1977994"/>
            <a:chExt cx="4721990" cy="2719708"/>
          </a:xfrm>
        </p:grpSpPr>
        <p:sp>
          <p:nvSpPr>
            <p:cNvPr id="19" name="文字方塊 18"/>
            <p:cNvSpPr txBox="1"/>
            <p:nvPr/>
          </p:nvSpPr>
          <p:spPr>
            <a:xfrm>
              <a:off x="14640152" y="1977994"/>
              <a:ext cx="557353" cy="253916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24-ii</a:t>
              </a:r>
              <a:endParaRPr lang="en-US" sz="1600" dirty="0"/>
            </a:p>
          </p:txBody>
        </p:sp>
        <p:sp>
          <p:nvSpPr>
            <p:cNvPr id="20" name="圓角矩形 9"/>
            <p:cNvSpPr/>
            <p:nvPr/>
          </p:nvSpPr>
          <p:spPr>
            <a:xfrm>
              <a:off x="14771559" y="2104952"/>
              <a:ext cx="4590583" cy="259275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574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情形１</a:t>
            </a:r>
            <a:r>
              <a:rPr lang="en-US" altLang="zh-TW" dirty="0"/>
              <a:t>- Fiona</a:t>
            </a:r>
            <a:r>
              <a:rPr lang="zh-TW" altLang="en-US" dirty="0"/>
              <a:t>被</a:t>
            </a:r>
            <a:r>
              <a:rPr lang="en-US" altLang="zh-TW" dirty="0"/>
              <a:t>Assign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39" y="1806963"/>
            <a:ext cx="4769498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25"/>
            </a:pPr>
            <a:r>
              <a:rPr lang="zh-TW" altLang="en-US" sz="1600" dirty="0"/>
              <a:t>改完</a:t>
            </a:r>
            <a:r>
              <a:rPr lang="en-US" altLang="zh-TW" sz="1600" dirty="0"/>
              <a:t>layout</a:t>
            </a:r>
            <a:r>
              <a:rPr lang="zh-TW" altLang="en-US" sz="1600" dirty="0"/>
              <a:t>後</a:t>
            </a:r>
            <a:r>
              <a:rPr lang="en-US" altLang="zh-TW" sz="1600" dirty="0"/>
              <a:t>,Fiona</a:t>
            </a:r>
            <a:r>
              <a:rPr lang="zh-TW" altLang="en-US" sz="1600" dirty="0"/>
              <a:t>就要</a:t>
            </a:r>
            <a:r>
              <a:rPr lang="en-US" altLang="zh-TW" sz="1600" dirty="0"/>
              <a:t>Assign</a:t>
            </a:r>
            <a:r>
              <a:rPr lang="zh-TW" altLang="en-US" sz="1600" dirty="0"/>
              <a:t>回給</a:t>
            </a:r>
            <a:r>
              <a:rPr lang="en-US" altLang="zh-TW" sz="1600" dirty="0"/>
              <a:t>Rock</a:t>
            </a:r>
            <a:r>
              <a:rPr lang="zh-TW" altLang="en-US" sz="1600" dirty="0"/>
              <a:t>以通知他</a:t>
            </a:r>
            <a:endParaRPr lang="en-US" altLang="zh-TW" sz="1600" dirty="0"/>
          </a:p>
          <a:p>
            <a:pPr marL="342900" indent="-342900">
              <a:buFont typeface="+mj-lt"/>
              <a:buAutoNum type="arabicPeriod" startAt="25"/>
            </a:pPr>
            <a:r>
              <a:rPr lang="zh-TW" altLang="en-US" sz="1600" dirty="0"/>
              <a:t>填寫</a:t>
            </a:r>
            <a:r>
              <a:rPr lang="en-US" altLang="zh-TW" sz="1600" dirty="0"/>
              <a:t>PCB release </a:t>
            </a:r>
            <a:r>
              <a:rPr lang="zh-TW" altLang="en-US" sz="1600" dirty="0"/>
              <a:t>的 </a:t>
            </a:r>
            <a:r>
              <a:rPr lang="en-US" altLang="zh-TW" sz="1600" dirty="0"/>
              <a:t>link.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106524" y="113863"/>
            <a:ext cx="5548021" cy="295275"/>
            <a:chOff x="3456214" y="4256509"/>
            <a:chExt cx="5548021" cy="29527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6214" y="4256509"/>
              <a:ext cx="762000" cy="2857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2743" y="4266034"/>
              <a:ext cx="933450" cy="2667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4"/>
            <a:srcRect/>
            <a:stretch/>
          </p:blipFill>
          <p:spPr>
            <a:xfrm>
              <a:off x="5831827" y="4256509"/>
              <a:ext cx="1009650" cy="295275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137460" y="4256509"/>
              <a:ext cx="866775" cy="26670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24071" y="4256509"/>
              <a:ext cx="1171575" cy="295275"/>
            </a:xfrm>
            <a:prstGeom prst="rect">
              <a:avLst/>
            </a:prstGeom>
          </p:spPr>
        </p:pic>
      </p:grpSp>
      <p:pic>
        <p:nvPicPr>
          <p:cNvPr id="22" name="圖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9438" y="1530221"/>
            <a:ext cx="6796747" cy="3994138"/>
          </a:xfrm>
          <a:prstGeom prst="rect">
            <a:avLst/>
          </a:prstGeom>
        </p:spPr>
      </p:pic>
      <p:grpSp>
        <p:nvGrpSpPr>
          <p:cNvPr id="23" name="群組 22"/>
          <p:cNvGrpSpPr/>
          <p:nvPr/>
        </p:nvGrpSpPr>
        <p:grpSpPr>
          <a:xfrm>
            <a:off x="5983947" y="2864960"/>
            <a:ext cx="2628207" cy="857793"/>
            <a:chOff x="14180535" y="2104951"/>
            <a:chExt cx="2628207" cy="857793"/>
          </a:xfrm>
        </p:grpSpPr>
        <p:sp>
          <p:nvSpPr>
            <p:cNvPr id="24" name="文字方塊 23"/>
            <p:cNvSpPr txBox="1"/>
            <p:nvPr/>
          </p:nvSpPr>
          <p:spPr>
            <a:xfrm>
              <a:off x="14180535" y="2104951"/>
              <a:ext cx="397565" cy="253916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26</a:t>
              </a:r>
              <a:endParaRPr lang="en-US" sz="1600" dirty="0"/>
            </a:p>
          </p:txBody>
        </p:sp>
        <p:sp>
          <p:nvSpPr>
            <p:cNvPr id="25" name="圓角矩形 9"/>
            <p:cNvSpPr/>
            <p:nvPr/>
          </p:nvSpPr>
          <p:spPr>
            <a:xfrm>
              <a:off x="14588057" y="2104951"/>
              <a:ext cx="2220685" cy="85779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5628679" y="1873064"/>
            <a:ext cx="5166839" cy="643684"/>
            <a:chOff x="14588057" y="2319060"/>
            <a:chExt cx="5166839" cy="643684"/>
          </a:xfrm>
        </p:grpSpPr>
        <p:sp>
          <p:nvSpPr>
            <p:cNvPr id="27" name="文字方塊 26"/>
            <p:cNvSpPr txBox="1"/>
            <p:nvPr/>
          </p:nvSpPr>
          <p:spPr>
            <a:xfrm>
              <a:off x="14744542" y="2319060"/>
              <a:ext cx="397565" cy="253916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25</a:t>
              </a:r>
              <a:endParaRPr lang="en-US" sz="1600" dirty="0"/>
            </a:p>
          </p:txBody>
        </p:sp>
        <p:sp>
          <p:nvSpPr>
            <p:cNvPr id="28" name="圓角矩形 9"/>
            <p:cNvSpPr/>
            <p:nvPr/>
          </p:nvSpPr>
          <p:spPr>
            <a:xfrm>
              <a:off x="14588057" y="2601367"/>
              <a:ext cx="5166839" cy="36137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0112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情形１</a:t>
            </a:r>
            <a:r>
              <a:rPr lang="en-US" altLang="zh-TW" dirty="0"/>
              <a:t>- Rock</a:t>
            </a:r>
            <a:r>
              <a:rPr lang="zh-TW" altLang="en-US" dirty="0"/>
              <a:t>關閉問題</a:t>
            </a:r>
            <a:r>
              <a:rPr lang="en-US" altLang="zh-TW" dirty="0"/>
              <a:t>(</a:t>
            </a:r>
            <a:r>
              <a:rPr lang="zh-TW" altLang="en-US" dirty="0"/>
              <a:t>結束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67" y="1817646"/>
            <a:ext cx="3668486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7"/>
            </a:pPr>
            <a:r>
              <a:rPr lang="zh-TW" altLang="en-US" sz="2000" dirty="0"/>
              <a:t>確認</a:t>
            </a:r>
            <a:r>
              <a:rPr lang="en-US" altLang="zh-TW" sz="2000" dirty="0"/>
              <a:t>Layout </a:t>
            </a:r>
            <a:r>
              <a:rPr lang="zh-TW" altLang="en-US" sz="2000" dirty="0"/>
              <a:t>沒問題後</a:t>
            </a:r>
            <a:r>
              <a:rPr lang="en-US" altLang="zh-TW" sz="2000" dirty="0"/>
              <a:t>,</a:t>
            </a:r>
            <a:r>
              <a:rPr lang="zh-TW" altLang="en-US" sz="2000" dirty="0"/>
              <a:t>就可以點</a:t>
            </a:r>
            <a:r>
              <a:rPr lang="en-US" altLang="zh-TW" sz="2000" dirty="0"/>
              <a:t>”CLOSE ISSUE”</a:t>
            </a:r>
          </a:p>
          <a:p>
            <a:pPr marL="514350" indent="-514350">
              <a:buFont typeface="+mj-lt"/>
              <a:buAutoNum type="arabicPeriod" startAt="27"/>
            </a:pPr>
            <a:r>
              <a:rPr lang="zh-TW" altLang="en-US" sz="2000" dirty="0"/>
              <a:t>填寫 </a:t>
            </a:r>
            <a:r>
              <a:rPr lang="en-US" altLang="zh-TW" sz="2000" dirty="0"/>
              <a:t>Release  link.</a:t>
            </a:r>
          </a:p>
          <a:p>
            <a:pPr marL="514350" indent="-514350">
              <a:buFont typeface="+mj-lt"/>
              <a:buAutoNum type="arabicPeriod" startAt="27"/>
            </a:pPr>
            <a:r>
              <a:rPr lang="zh-TW" altLang="en-US" sz="2000" dirty="0"/>
              <a:t>這個問題就結束了</a:t>
            </a:r>
            <a:r>
              <a:rPr lang="en-US" altLang="zh-TW" sz="2000" dirty="0"/>
              <a:t>.</a:t>
            </a:r>
            <a:endParaRPr 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5" y="1430829"/>
            <a:ext cx="6091237" cy="28779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5" name="群組 4"/>
          <p:cNvGrpSpPr/>
          <p:nvPr/>
        </p:nvGrpSpPr>
        <p:grpSpPr>
          <a:xfrm>
            <a:off x="8219643" y="1690688"/>
            <a:ext cx="877703" cy="552042"/>
            <a:chOff x="14494125" y="1819754"/>
            <a:chExt cx="877703" cy="552042"/>
          </a:xfrm>
        </p:grpSpPr>
        <p:sp>
          <p:nvSpPr>
            <p:cNvPr id="6" name="文字方塊 5"/>
            <p:cNvSpPr txBox="1"/>
            <p:nvPr/>
          </p:nvSpPr>
          <p:spPr>
            <a:xfrm>
              <a:off x="14494125" y="1819754"/>
              <a:ext cx="397565" cy="253916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27</a:t>
              </a:r>
              <a:endParaRPr lang="en-US" sz="1600" dirty="0"/>
            </a:p>
          </p:txBody>
        </p:sp>
        <p:sp>
          <p:nvSpPr>
            <p:cNvPr id="7" name="圓角矩形 9"/>
            <p:cNvSpPr/>
            <p:nvPr/>
          </p:nvSpPr>
          <p:spPr>
            <a:xfrm>
              <a:off x="14588058" y="2104952"/>
              <a:ext cx="783770" cy="2668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106524" y="113863"/>
            <a:ext cx="5548021" cy="295275"/>
            <a:chOff x="3456214" y="4256509"/>
            <a:chExt cx="5548021" cy="295275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6214" y="4256509"/>
              <a:ext cx="762000" cy="28575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22743" y="4266034"/>
              <a:ext cx="933450" cy="26670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6"/>
            <a:srcRect/>
            <a:stretch/>
          </p:blipFill>
          <p:spPr>
            <a:xfrm>
              <a:off x="5831827" y="4256509"/>
              <a:ext cx="1009650" cy="295275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37460" y="4256509"/>
              <a:ext cx="866775" cy="266700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24071" y="4256509"/>
              <a:ext cx="1171575" cy="295275"/>
            </a:xfrm>
            <a:prstGeom prst="rect">
              <a:avLst/>
            </a:prstGeom>
          </p:spPr>
        </p:pic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4188" y="3150354"/>
            <a:ext cx="5045334" cy="3511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6" name="群組 15"/>
          <p:cNvGrpSpPr/>
          <p:nvPr/>
        </p:nvGrpSpPr>
        <p:grpSpPr>
          <a:xfrm>
            <a:off x="7233708" y="5473898"/>
            <a:ext cx="4569515" cy="926902"/>
            <a:chOff x="14494125" y="1819754"/>
            <a:chExt cx="4569515" cy="926902"/>
          </a:xfrm>
        </p:grpSpPr>
        <p:sp>
          <p:nvSpPr>
            <p:cNvPr id="17" name="文字方塊 16"/>
            <p:cNvSpPr txBox="1"/>
            <p:nvPr/>
          </p:nvSpPr>
          <p:spPr>
            <a:xfrm>
              <a:off x="14494125" y="1819754"/>
              <a:ext cx="397565" cy="253916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28</a:t>
              </a:r>
              <a:endParaRPr lang="en-US" sz="1600" dirty="0"/>
            </a:p>
          </p:txBody>
        </p:sp>
        <p:sp>
          <p:nvSpPr>
            <p:cNvPr id="18" name="圓角矩形 9"/>
            <p:cNvSpPr/>
            <p:nvPr/>
          </p:nvSpPr>
          <p:spPr>
            <a:xfrm>
              <a:off x="14588057" y="2104952"/>
              <a:ext cx="4475583" cy="64170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9" name="圖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5087" y="3948270"/>
            <a:ext cx="5113533" cy="27137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20" name="群組 19"/>
          <p:cNvGrpSpPr/>
          <p:nvPr/>
        </p:nvGrpSpPr>
        <p:grpSpPr>
          <a:xfrm>
            <a:off x="2491467" y="4630184"/>
            <a:ext cx="2296303" cy="552042"/>
            <a:chOff x="14494125" y="1819754"/>
            <a:chExt cx="2296303" cy="552042"/>
          </a:xfrm>
        </p:grpSpPr>
        <p:sp>
          <p:nvSpPr>
            <p:cNvPr id="21" name="文字方塊 20"/>
            <p:cNvSpPr txBox="1"/>
            <p:nvPr/>
          </p:nvSpPr>
          <p:spPr>
            <a:xfrm>
              <a:off x="14494125" y="1819754"/>
              <a:ext cx="397565" cy="253916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29</a:t>
              </a:r>
              <a:endParaRPr lang="en-US" sz="1600" dirty="0"/>
            </a:p>
          </p:txBody>
        </p:sp>
        <p:sp>
          <p:nvSpPr>
            <p:cNvPr id="22" name="圓角矩形 9"/>
            <p:cNvSpPr/>
            <p:nvPr/>
          </p:nvSpPr>
          <p:spPr>
            <a:xfrm>
              <a:off x="14588058" y="2104952"/>
              <a:ext cx="2202370" cy="2668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1615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情形</a:t>
            </a:r>
            <a:r>
              <a:rPr lang="en-US" altLang="zh-TW" dirty="0"/>
              <a:t>2- Han</a:t>
            </a:r>
            <a:r>
              <a:rPr lang="zh-TW" altLang="en-US" dirty="0"/>
              <a:t>遇到問題</a:t>
            </a:r>
            <a:r>
              <a:rPr lang="en-US" altLang="zh-TW" dirty="0"/>
              <a:t>(</a:t>
            </a:r>
            <a:r>
              <a:rPr lang="zh-TW" altLang="en-US" dirty="0"/>
              <a:t>單方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21772"/>
            <a:ext cx="408680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sz="1800" dirty="0"/>
              <a:t>Han</a:t>
            </a:r>
            <a:r>
              <a:rPr lang="zh-TW" altLang="en-US" sz="1800" dirty="0"/>
              <a:t>遇到問題，</a:t>
            </a:r>
            <a:r>
              <a:rPr lang="en-US" altLang="zh-TW" sz="1800" dirty="0"/>
              <a:t>Han</a:t>
            </a:r>
            <a:r>
              <a:rPr lang="zh-TW" altLang="en-US" sz="1800" dirty="0"/>
              <a:t>自己解決問題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/>
              <a:t>發現的問題</a:t>
            </a:r>
            <a:r>
              <a:rPr lang="en-US" altLang="zh-TW" sz="1600" dirty="0"/>
              <a:t>:</a:t>
            </a:r>
            <a:r>
              <a:rPr lang="zh-TW" altLang="en-US" sz="1600" dirty="0"/>
              <a:t>　</a:t>
            </a:r>
            <a:endParaRPr lang="en-US" altLang="zh-TW" sz="1600" dirty="0"/>
          </a:p>
          <a:p>
            <a:pPr marL="457200" lvl="1" indent="0">
              <a:buNone/>
            </a:pPr>
            <a:r>
              <a:rPr lang="zh-TW" altLang="en-US" sz="1200" dirty="0"/>
              <a:t>－</a:t>
            </a:r>
            <a:r>
              <a:rPr lang="en-US" altLang="zh-TW" sz="1200" dirty="0"/>
              <a:t>AUTOEQ</a:t>
            </a:r>
            <a:r>
              <a:rPr lang="zh-TW" altLang="en-US" sz="1200" dirty="0"/>
              <a:t>使用時當機</a:t>
            </a:r>
            <a:endParaRPr lang="en-US" altLang="zh-TW" sz="12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/>
              <a:t>問題會影響</a:t>
            </a:r>
            <a:r>
              <a:rPr lang="zh-TW" altLang="en-US" sz="2000" dirty="0"/>
              <a:t>　</a:t>
            </a:r>
            <a:r>
              <a:rPr lang="en-US" altLang="zh-TW" sz="2000" dirty="0"/>
              <a:t>	</a:t>
            </a:r>
          </a:p>
          <a:p>
            <a:pPr lvl="1"/>
            <a:r>
              <a:rPr lang="zh-TW" altLang="en-US" sz="1400" dirty="0"/>
              <a:t>客戶</a:t>
            </a:r>
            <a:endParaRPr lang="en-US" altLang="zh-TW" sz="1400" dirty="0"/>
          </a:p>
          <a:p>
            <a:pPr lvl="1"/>
            <a:r>
              <a:rPr lang="zh-TW" altLang="en-US" sz="1400" dirty="0"/>
              <a:t>量產</a:t>
            </a:r>
            <a:r>
              <a:rPr lang="en-US" altLang="zh-TW" sz="1400" dirty="0"/>
              <a:t>???</a:t>
            </a:r>
          </a:p>
          <a:p>
            <a:pPr marL="514350" indent="-514350">
              <a:buFont typeface="+mj-lt"/>
              <a:buAutoNum type="arabicPeriod"/>
            </a:pPr>
            <a:endParaRPr lang="en-GB" altLang="zh-TW" sz="1800" dirty="0"/>
          </a:p>
          <a:p>
            <a:endParaRPr 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753" y="1"/>
            <a:ext cx="4538722" cy="253337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095" y="2533372"/>
            <a:ext cx="4482037" cy="194184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526" y="4649068"/>
            <a:ext cx="4641173" cy="204808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049" y="4097726"/>
            <a:ext cx="5389474" cy="2857953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106524" y="113863"/>
            <a:ext cx="5548021" cy="295275"/>
            <a:chOff x="106524" y="113863"/>
            <a:chExt cx="5548021" cy="295275"/>
          </a:xfrm>
        </p:grpSpPr>
        <p:grpSp>
          <p:nvGrpSpPr>
            <p:cNvPr id="4" name="群組 3"/>
            <p:cNvGrpSpPr/>
            <p:nvPr/>
          </p:nvGrpSpPr>
          <p:grpSpPr>
            <a:xfrm>
              <a:off x="106524" y="113863"/>
              <a:ext cx="5548021" cy="295275"/>
              <a:chOff x="3456214" y="4256509"/>
              <a:chExt cx="5548021" cy="295275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56214" y="4256509"/>
                <a:ext cx="762000" cy="285750"/>
              </a:xfrm>
              <a:prstGeom prst="rect">
                <a:avLst/>
              </a:prstGeom>
            </p:spPr>
          </p:pic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022743" y="4266034"/>
                <a:ext cx="933450" cy="266700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8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5831827" y="4256509"/>
                <a:ext cx="1009650" cy="295275"/>
              </a:xfrm>
              <a:prstGeom prst="rect">
                <a:avLst/>
              </a:prstGeom>
            </p:spPr>
          </p:pic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137460" y="4256509"/>
                <a:ext cx="866775" cy="266700"/>
              </a:xfrm>
              <a:prstGeom prst="rect">
                <a:avLst/>
              </a:prstGeom>
            </p:spPr>
          </p:pic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424071" y="4256509"/>
                <a:ext cx="1171575" cy="295275"/>
              </a:xfrm>
              <a:prstGeom prst="rect">
                <a:avLst/>
              </a:prstGeom>
            </p:spPr>
          </p:pic>
        </p:grpSp>
        <p:cxnSp>
          <p:nvCxnSpPr>
            <p:cNvPr id="15" name="直線接點 14"/>
            <p:cNvCxnSpPr/>
            <p:nvPr/>
          </p:nvCxnSpPr>
          <p:spPr>
            <a:xfrm>
              <a:off x="2379306" y="214604"/>
              <a:ext cx="12129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2379306" y="292359"/>
              <a:ext cx="12129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2809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情形</a:t>
            </a:r>
            <a:r>
              <a:rPr lang="en-US" altLang="zh-TW" dirty="0"/>
              <a:t>2- Han</a:t>
            </a:r>
            <a:r>
              <a:rPr lang="zh-TW" altLang="en-US" dirty="0"/>
              <a:t>遇到問題</a:t>
            </a:r>
            <a:r>
              <a:rPr lang="en-US" altLang="zh-TW" dirty="0"/>
              <a:t>(</a:t>
            </a:r>
            <a:r>
              <a:rPr lang="zh-TW" altLang="en-US" dirty="0"/>
              <a:t>單方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71061"/>
            <a:ext cx="415212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sz="1800" dirty="0"/>
              <a:t>Han</a:t>
            </a:r>
            <a:r>
              <a:rPr lang="zh-TW" altLang="en-US" sz="1800" dirty="0"/>
              <a:t>開始檢討問題</a:t>
            </a:r>
            <a:endParaRPr lang="en-US" altLang="zh-TW" sz="1800" dirty="0"/>
          </a:p>
          <a:p>
            <a:pPr marL="514350" indent="-514350">
              <a:buFont typeface="+mj-lt"/>
              <a:buAutoNum type="arabicPeriod" startAt="4"/>
            </a:pPr>
            <a:r>
              <a:rPr lang="zh-TW" altLang="en-US" sz="1800" dirty="0"/>
              <a:t>注意</a:t>
            </a:r>
            <a:r>
              <a:rPr lang="en-US" altLang="zh-TW" sz="1800" dirty="0"/>
              <a:t>:</a:t>
            </a:r>
          </a:p>
          <a:p>
            <a:pPr lvl="1"/>
            <a:r>
              <a:rPr lang="zh-TW" altLang="en-US" sz="1600" dirty="0"/>
              <a:t>跟情形一不一樣的點在</a:t>
            </a:r>
            <a:r>
              <a:rPr lang="en-US" altLang="zh-TW" sz="1600" dirty="0"/>
              <a:t>:</a:t>
            </a:r>
            <a:r>
              <a:rPr lang="zh-TW" altLang="en-US" sz="1600" dirty="0"/>
              <a:t>不用進入</a:t>
            </a:r>
            <a:r>
              <a:rPr lang="en-US" altLang="zh-TW" sz="1600" dirty="0"/>
              <a:t>RESOLVED,</a:t>
            </a:r>
            <a:r>
              <a:rPr lang="zh-TW" altLang="en-US" sz="1600" dirty="0"/>
              <a:t>直接進入</a:t>
            </a:r>
            <a:r>
              <a:rPr lang="en-US" altLang="zh-TW" sz="1600" dirty="0"/>
              <a:t>VERIFY,</a:t>
            </a:r>
          </a:p>
          <a:p>
            <a:pPr lvl="1"/>
            <a:r>
              <a:rPr lang="zh-TW" altLang="en-US" sz="1600" dirty="0"/>
              <a:t>因為不用給別人驗證</a:t>
            </a:r>
            <a:r>
              <a:rPr lang="en-US" altLang="zh-TW" sz="1600" dirty="0"/>
              <a:t>(VERIFY).</a:t>
            </a:r>
          </a:p>
          <a:p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427" y="1471061"/>
            <a:ext cx="8107573" cy="3409950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9623899" y="2076533"/>
            <a:ext cx="658435" cy="520760"/>
            <a:chOff x="15795745" y="1851036"/>
            <a:chExt cx="658435" cy="520760"/>
          </a:xfrm>
        </p:grpSpPr>
        <p:sp>
          <p:nvSpPr>
            <p:cNvPr id="13" name="文字方塊 12"/>
            <p:cNvSpPr txBox="1"/>
            <p:nvPr/>
          </p:nvSpPr>
          <p:spPr>
            <a:xfrm>
              <a:off x="15795745" y="1851036"/>
              <a:ext cx="247890" cy="253916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50" dirty="0"/>
                <a:t>5</a:t>
              </a:r>
              <a:endParaRPr lang="en-US" sz="1600" dirty="0"/>
            </a:p>
          </p:txBody>
        </p:sp>
        <p:sp>
          <p:nvSpPr>
            <p:cNvPr id="14" name="圓角矩形 9"/>
            <p:cNvSpPr/>
            <p:nvPr/>
          </p:nvSpPr>
          <p:spPr>
            <a:xfrm>
              <a:off x="15885013" y="2104952"/>
              <a:ext cx="569167" cy="2668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06524" y="113863"/>
            <a:ext cx="5548021" cy="295275"/>
            <a:chOff x="106524" y="113863"/>
            <a:chExt cx="5548021" cy="295275"/>
          </a:xfrm>
        </p:grpSpPr>
        <p:grpSp>
          <p:nvGrpSpPr>
            <p:cNvPr id="16" name="群組 15"/>
            <p:cNvGrpSpPr/>
            <p:nvPr/>
          </p:nvGrpSpPr>
          <p:grpSpPr>
            <a:xfrm>
              <a:off x="106524" y="113863"/>
              <a:ext cx="5548021" cy="295275"/>
              <a:chOff x="3456214" y="4256509"/>
              <a:chExt cx="5548021" cy="295275"/>
            </a:xfrm>
          </p:grpSpPr>
          <p:pic>
            <p:nvPicPr>
              <p:cNvPr id="19" name="圖片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6214" y="4256509"/>
                <a:ext cx="762000" cy="285750"/>
              </a:xfrm>
              <a:prstGeom prst="rect">
                <a:avLst/>
              </a:prstGeom>
            </p:spPr>
          </p:pic>
          <p:pic>
            <p:nvPicPr>
              <p:cNvPr id="20" name="圖片 19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022743" y="4266034"/>
                <a:ext cx="933450" cy="266700"/>
              </a:xfrm>
              <a:prstGeom prst="rect">
                <a:avLst/>
              </a:prstGeom>
            </p:spPr>
          </p:pic>
          <p:pic>
            <p:nvPicPr>
              <p:cNvPr id="21" name="圖片 20"/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5831827" y="4256509"/>
                <a:ext cx="1009650" cy="295275"/>
              </a:xfrm>
              <a:prstGeom prst="rect">
                <a:avLst/>
              </a:prstGeom>
            </p:spPr>
          </p:pic>
          <p:pic>
            <p:nvPicPr>
              <p:cNvPr id="22" name="圖片 21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137460" y="4256509"/>
                <a:ext cx="866775" cy="266700"/>
              </a:xfrm>
              <a:prstGeom prst="rect">
                <a:avLst/>
              </a:prstGeom>
            </p:spPr>
          </p:pic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24071" y="4256509"/>
                <a:ext cx="1171575" cy="295275"/>
              </a:xfrm>
              <a:prstGeom prst="rect">
                <a:avLst/>
              </a:prstGeom>
            </p:spPr>
          </p:pic>
        </p:grpSp>
        <p:cxnSp>
          <p:nvCxnSpPr>
            <p:cNvPr id="17" name="直線接點 16"/>
            <p:cNvCxnSpPr/>
            <p:nvPr/>
          </p:nvCxnSpPr>
          <p:spPr>
            <a:xfrm>
              <a:off x="2379306" y="214604"/>
              <a:ext cx="12129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2379306" y="292359"/>
              <a:ext cx="12129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287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情形</a:t>
            </a:r>
            <a:r>
              <a:rPr lang="en-US" altLang="zh-TW" dirty="0"/>
              <a:t>2- Han</a:t>
            </a:r>
            <a:r>
              <a:rPr lang="zh-TW" altLang="en-US" dirty="0"/>
              <a:t>解決問題</a:t>
            </a:r>
            <a:r>
              <a:rPr lang="en-US" altLang="zh-TW" dirty="0"/>
              <a:t>(</a:t>
            </a:r>
            <a:r>
              <a:rPr lang="zh-TW" altLang="en-US" dirty="0"/>
              <a:t>單方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87086"/>
            <a:ext cx="407747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zh-TW" altLang="en-US" sz="1800" dirty="0"/>
              <a:t>填寫驗證結果</a:t>
            </a:r>
            <a:r>
              <a:rPr lang="en-US" altLang="zh-TW" sz="1800" dirty="0"/>
              <a:t>,</a:t>
            </a:r>
            <a:r>
              <a:rPr lang="zh-TW" altLang="en-US" sz="1800" dirty="0"/>
              <a:t>加對策</a:t>
            </a:r>
            <a:r>
              <a:rPr lang="en-US" altLang="zh-TW" sz="1800" dirty="0"/>
              <a:t>,</a:t>
            </a:r>
            <a:r>
              <a:rPr lang="zh-TW" altLang="en-US" sz="1800" dirty="0"/>
              <a:t>原因等等報告</a:t>
            </a:r>
            <a:endParaRPr lang="en-US" altLang="zh-TW" sz="1800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sz="1800" dirty="0"/>
              <a:t>驗證完畢</a:t>
            </a:r>
            <a:endParaRPr lang="en-US" altLang="zh-TW" sz="1800" dirty="0"/>
          </a:p>
          <a:p>
            <a:pPr marL="514350" indent="-514350">
              <a:buFont typeface="+mj-lt"/>
              <a:buAutoNum type="arabicPeriod" startAt="6"/>
            </a:pPr>
            <a:endParaRPr lang="en-US" sz="18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06524" y="113863"/>
            <a:ext cx="5548021" cy="295275"/>
            <a:chOff x="106524" y="113863"/>
            <a:chExt cx="5548021" cy="295275"/>
          </a:xfrm>
        </p:grpSpPr>
        <p:grpSp>
          <p:nvGrpSpPr>
            <p:cNvPr id="5" name="群組 4"/>
            <p:cNvGrpSpPr/>
            <p:nvPr/>
          </p:nvGrpSpPr>
          <p:grpSpPr>
            <a:xfrm>
              <a:off x="106524" y="113863"/>
              <a:ext cx="5548021" cy="295275"/>
              <a:chOff x="3456214" y="4256509"/>
              <a:chExt cx="5548021" cy="295275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56214" y="4256509"/>
                <a:ext cx="762000" cy="285750"/>
              </a:xfrm>
              <a:prstGeom prst="rect">
                <a:avLst/>
              </a:prstGeom>
            </p:spPr>
          </p:pic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2743" y="4266034"/>
                <a:ext cx="933450" cy="266700"/>
              </a:xfrm>
              <a:prstGeom prst="rect">
                <a:avLst/>
              </a:prstGeom>
            </p:spPr>
          </p:pic>
          <p:pic>
            <p:nvPicPr>
              <p:cNvPr id="10" name="圖片 9"/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5831827" y="4256509"/>
                <a:ext cx="1009650" cy="295275"/>
              </a:xfrm>
              <a:prstGeom prst="rect">
                <a:avLst/>
              </a:prstGeom>
            </p:spPr>
          </p:pic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137460" y="4256509"/>
                <a:ext cx="866775" cy="266700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24071" y="4256509"/>
                <a:ext cx="1171575" cy="295275"/>
              </a:xfrm>
              <a:prstGeom prst="rect">
                <a:avLst/>
              </a:prstGeom>
            </p:spPr>
          </p:pic>
        </p:grpSp>
        <p:cxnSp>
          <p:nvCxnSpPr>
            <p:cNvPr id="6" name="直線接點 5"/>
            <p:cNvCxnSpPr/>
            <p:nvPr/>
          </p:nvCxnSpPr>
          <p:spPr>
            <a:xfrm>
              <a:off x="2379306" y="214604"/>
              <a:ext cx="12129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2379306" y="292359"/>
              <a:ext cx="12129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4449" y="1259733"/>
            <a:ext cx="4481027" cy="3125655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7841752" y="3121561"/>
            <a:ext cx="4101432" cy="993238"/>
            <a:chOff x="15795745" y="1851036"/>
            <a:chExt cx="4101432" cy="993238"/>
          </a:xfrm>
        </p:grpSpPr>
        <p:sp>
          <p:nvSpPr>
            <p:cNvPr id="15" name="文字方塊 14"/>
            <p:cNvSpPr txBox="1"/>
            <p:nvPr/>
          </p:nvSpPr>
          <p:spPr>
            <a:xfrm>
              <a:off x="15795745" y="1851036"/>
              <a:ext cx="247890" cy="253916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6</a:t>
              </a:r>
              <a:endParaRPr lang="en-US" sz="1600" dirty="0"/>
            </a:p>
          </p:txBody>
        </p:sp>
        <p:sp>
          <p:nvSpPr>
            <p:cNvPr id="16" name="圓角矩形 9"/>
            <p:cNvSpPr/>
            <p:nvPr/>
          </p:nvSpPr>
          <p:spPr>
            <a:xfrm>
              <a:off x="15885013" y="2104951"/>
              <a:ext cx="4012164" cy="73932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6962" y="3593418"/>
            <a:ext cx="6368726" cy="3132479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2985796" y="4035962"/>
            <a:ext cx="1801974" cy="573360"/>
            <a:chOff x="15795745" y="1851036"/>
            <a:chExt cx="1801974" cy="573360"/>
          </a:xfrm>
        </p:grpSpPr>
        <p:sp>
          <p:nvSpPr>
            <p:cNvPr id="19" name="文字方塊 18"/>
            <p:cNvSpPr txBox="1"/>
            <p:nvPr/>
          </p:nvSpPr>
          <p:spPr>
            <a:xfrm>
              <a:off x="15795745" y="1851036"/>
              <a:ext cx="247890" cy="253916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50" dirty="0"/>
                <a:t>7</a:t>
              </a:r>
              <a:endParaRPr lang="en-US" sz="1600" dirty="0"/>
            </a:p>
          </p:txBody>
        </p:sp>
        <p:sp>
          <p:nvSpPr>
            <p:cNvPr id="20" name="圓角矩形 9"/>
            <p:cNvSpPr/>
            <p:nvPr/>
          </p:nvSpPr>
          <p:spPr>
            <a:xfrm>
              <a:off x="15885013" y="2104952"/>
              <a:ext cx="1712706" cy="3194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0226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情形</a:t>
            </a:r>
            <a:r>
              <a:rPr lang="en-US" altLang="zh-TW" dirty="0"/>
              <a:t>2- Han</a:t>
            </a:r>
            <a:r>
              <a:rPr lang="zh-TW" altLang="en-US" dirty="0"/>
              <a:t>關閉問題</a:t>
            </a:r>
            <a:r>
              <a:rPr lang="en-US" altLang="zh-TW" dirty="0"/>
              <a:t>(</a:t>
            </a:r>
            <a:r>
              <a:rPr lang="zh-TW" altLang="en-US" dirty="0"/>
              <a:t>單方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20352"/>
            <a:ext cx="478777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zh-TW" altLang="en-US" sz="2000" dirty="0"/>
              <a:t>填寫</a:t>
            </a:r>
            <a:r>
              <a:rPr lang="en-US" altLang="zh-TW" sz="2000" dirty="0"/>
              <a:t>SW Release Link </a:t>
            </a:r>
            <a:r>
              <a:rPr lang="zh-TW" altLang="en-US" sz="2000" dirty="0"/>
              <a:t>的位置</a:t>
            </a:r>
            <a:endParaRPr lang="en-US" altLang="zh-TW" sz="2000" dirty="0"/>
          </a:p>
          <a:p>
            <a:pPr marL="514350" indent="-514350">
              <a:buFont typeface="+mj-lt"/>
              <a:buAutoNum type="arabicPeriod" startAt="8"/>
            </a:pPr>
            <a:r>
              <a:rPr lang="zh-TW" altLang="en-US" sz="2000" dirty="0"/>
              <a:t>問題就變</a:t>
            </a:r>
            <a:r>
              <a:rPr lang="en-US" altLang="zh-TW" sz="2000" dirty="0"/>
              <a:t>“CLOSED”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結束</a:t>
            </a:r>
            <a:r>
              <a:rPr lang="en-US" altLang="zh-TW" sz="2000" dirty="0"/>
              <a:t>)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zh-TW" altLang="en-US" sz="2000" dirty="0"/>
              <a:t>另外</a:t>
            </a:r>
            <a:r>
              <a:rPr lang="en-US" altLang="zh-TW" sz="2000" dirty="0"/>
              <a:t>,</a:t>
            </a:r>
            <a:r>
              <a:rPr lang="zh-TW" altLang="en-US" sz="2000" dirty="0"/>
              <a:t> 大家可以明確看到解決方案</a:t>
            </a:r>
            <a:endParaRPr lang="en-US" sz="2000" dirty="0"/>
          </a:p>
        </p:txBody>
      </p:sp>
      <p:grpSp>
        <p:nvGrpSpPr>
          <p:cNvPr id="5" name="群組 4"/>
          <p:cNvGrpSpPr/>
          <p:nvPr/>
        </p:nvGrpSpPr>
        <p:grpSpPr>
          <a:xfrm>
            <a:off x="106524" y="113863"/>
            <a:ext cx="5548021" cy="295275"/>
            <a:chOff x="106524" y="113863"/>
            <a:chExt cx="5548021" cy="295275"/>
          </a:xfrm>
        </p:grpSpPr>
        <p:grpSp>
          <p:nvGrpSpPr>
            <p:cNvPr id="6" name="群組 5"/>
            <p:cNvGrpSpPr/>
            <p:nvPr/>
          </p:nvGrpSpPr>
          <p:grpSpPr>
            <a:xfrm>
              <a:off x="106524" y="113863"/>
              <a:ext cx="5548021" cy="295275"/>
              <a:chOff x="3456214" y="4256509"/>
              <a:chExt cx="5548021" cy="295275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56214" y="4256509"/>
                <a:ext cx="762000" cy="285750"/>
              </a:xfrm>
              <a:prstGeom prst="rect">
                <a:avLst/>
              </a:prstGeom>
            </p:spPr>
          </p:pic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2743" y="4266034"/>
                <a:ext cx="933450" cy="266700"/>
              </a:xfrm>
              <a:prstGeom prst="rect">
                <a:avLst/>
              </a:prstGeom>
            </p:spPr>
          </p:pic>
          <p:pic>
            <p:nvPicPr>
              <p:cNvPr id="11" name="圖片 10"/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5831827" y="4256509"/>
                <a:ext cx="1009650" cy="295275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37460" y="4256509"/>
                <a:ext cx="866775" cy="266700"/>
              </a:xfrm>
              <a:prstGeom prst="rect">
                <a:avLst/>
              </a:prstGeom>
            </p:spPr>
          </p:pic>
          <p:pic>
            <p:nvPicPr>
              <p:cNvPr id="13" name="圖片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24071" y="4256509"/>
                <a:ext cx="1171575" cy="295275"/>
              </a:xfrm>
              <a:prstGeom prst="rect">
                <a:avLst/>
              </a:prstGeom>
            </p:spPr>
          </p:pic>
        </p:grpSp>
        <p:cxnSp>
          <p:nvCxnSpPr>
            <p:cNvPr id="7" name="直線接點 6"/>
            <p:cNvCxnSpPr/>
            <p:nvPr/>
          </p:nvCxnSpPr>
          <p:spPr>
            <a:xfrm>
              <a:off x="2379306" y="214604"/>
              <a:ext cx="12129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2379306" y="292359"/>
              <a:ext cx="12129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2947" y="44077"/>
            <a:ext cx="4772529" cy="3293221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7813760" y="2207161"/>
            <a:ext cx="4101432" cy="993238"/>
            <a:chOff x="15795745" y="1851036"/>
            <a:chExt cx="4101432" cy="993238"/>
          </a:xfrm>
        </p:grpSpPr>
        <p:sp>
          <p:nvSpPr>
            <p:cNvPr id="17" name="文字方塊 16"/>
            <p:cNvSpPr txBox="1"/>
            <p:nvPr/>
          </p:nvSpPr>
          <p:spPr>
            <a:xfrm>
              <a:off x="15795745" y="1851036"/>
              <a:ext cx="247890" cy="253916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50" dirty="0"/>
                <a:t>8</a:t>
              </a:r>
              <a:endParaRPr lang="en-US" sz="1600" dirty="0"/>
            </a:p>
          </p:txBody>
        </p:sp>
        <p:sp>
          <p:nvSpPr>
            <p:cNvPr id="18" name="圓角矩形 9"/>
            <p:cNvSpPr/>
            <p:nvPr/>
          </p:nvSpPr>
          <p:spPr>
            <a:xfrm>
              <a:off x="15795745" y="2104951"/>
              <a:ext cx="4101432" cy="73932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9" name="圖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8964" y="3200399"/>
            <a:ext cx="4576080" cy="3776167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5313351" y="4076619"/>
            <a:ext cx="4259856" cy="444363"/>
            <a:chOff x="16175253" y="3012257"/>
            <a:chExt cx="4259856" cy="444363"/>
          </a:xfrm>
        </p:grpSpPr>
        <p:sp>
          <p:nvSpPr>
            <p:cNvPr id="21" name="文字方塊 20"/>
            <p:cNvSpPr txBox="1"/>
            <p:nvPr/>
          </p:nvSpPr>
          <p:spPr>
            <a:xfrm>
              <a:off x="16175253" y="3202704"/>
              <a:ext cx="333302" cy="253916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10</a:t>
              </a:r>
              <a:endParaRPr lang="en-US" sz="1600" dirty="0"/>
            </a:p>
          </p:txBody>
        </p:sp>
        <p:sp>
          <p:nvSpPr>
            <p:cNvPr id="22" name="圓角矩形 9"/>
            <p:cNvSpPr/>
            <p:nvPr/>
          </p:nvSpPr>
          <p:spPr>
            <a:xfrm>
              <a:off x="16516447" y="3012257"/>
              <a:ext cx="3918662" cy="31740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244370" y="4866300"/>
            <a:ext cx="4259856" cy="405891"/>
            <a:chOff x="16175253" y="3012257"/>
            <a:chExt cx="4259856" cy="405891"/>
          </a:xfrm>
        </p:grpSpPr>
        <p:sp>
          <p:nvSpPr>
            <p:cNvPr id="24" name="文字方塊 23"/>
            <p:cNvSpPr txBox="1"/>
            <p:nvPr/>
          </p:nvSpPr>
          <p:spPr>
            <a:xfrm>
              <a:off x="16175253" y="3202704"/>
              <a:ext cx="333302" cy="21544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10</a:t>
              </a:r>
              <a:endParaRPr lang="en-US" sz="1100" dirty="0"/>
            </a:p>
          </p:txBody>
        </p:sp>
        <p:sp>
          <p:nvSpPr>
            <p:cNvPr id="25" name="圓角矩形 9"/>
            <p:cNvSpPr/>
            <p:nvPr/>
          </p:nvSpPr>
          <p:spPr>
            <a:xfrm>
              <a:off x="16516447" y="3012257"/>
              <a:ext cx="3918662" cy="31740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9411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Manager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825625"/>
            <a:ext cx="10763250" cy="471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3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目的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介紹</a:t>
            </a:r>
            <a:r>
              <a:rPr lang="en-US" altLang="zh-TW" dirty="0"/>
              <a:t>JIRA</a:t>
            </a:r>
            <a:r>
              <a:rPr lang="zh-TW" altLang="en-US" dirty="0"/>
              <a:t> </a:t>
            </a:r>
            <a:r>
              <a:rPr lang="en-US" altLang="zh-TW" dirty="0"/>
              <a:t>Software</a:t>
            </a:r>
          </a:p>
          <a:p>
            <a:r>
              <a:rPr lang="en-US" altLang="zh-TW" dirty="0"/>
              <a:t>JIRA</a:t>
            </a:r>
            <a:r>
              <a:rPr lang="zh-TW" altLang="en-US" dirty="0"/>
              <a:t> </a:t>
            </a:r>
            <a:r>
              <a:rPr lang="en-US" altLang="zh-TW" dirty="0"/>
              <a:t>Software </a:t>
            </a:r>
            <a:r>
              <a:rPr lang="zh-TW" altLang="en-US" dirty="0"/>
              <a:t>是否可以提高工作效率</a:t>
            </a:r>
            <a:endParaRPr lang="en-US" altLang="zh-TW" dirty="0"/>
          </a:p>
          <a:p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09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價錢</a:t>
            </a:r>
            <a:r>
              <a:rPr lang="en-US" altLang="zh-TW" dirty="0"/>
              <a:t>(Pricing)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009127"/>
              </p:ext>
            </p:extLst>
          </p:nvPr>
        </p:nvGraphicFramePr>
        <p:xfrm>
          <a:off x="838200" y="1825625"/>
          <a:ext cx="78867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359">
                  <a:extLst>
                    <a:ext uri="{9D8B030D-6E8A-4147-A177-3AD203B41FA5}">
                      <a16:colId xmlns:a16="http://schemas.microsoft.com/office/drawing/2014/main" val="509146190"/>
                    </a:ext>
                  </a:extLst>
                </a:gridCol>
                <a:gridCol w="2298441">
                  <a:extLst>
                    <a:ext uri="{9D8B030D-6E8A-4147-A177-3AD203B41FA5}">
                      <a16:colId xmlns:a16="http://schemas.microsoft.com/office/drawing/2014/main" val="26027412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195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 On Own Server 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zh-TW" altLang="en-US" dirty="0"/>
                        <a:t>自己的</a:t>
                      </a:r>
                      <a:r>
                        <a:rPr lang="en-US" altLang="zh-TW" dirty="0"/>
                        <a:t>Server)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 On </a:t>
                      </a:r>
                      <a:r>
                        <a:rPr lang="en-US" altLang="zh-TW" dirty="0"/>
                        <a:t>Cloud</a:t>
                      </a:r>
                      <a:r>
                        <a:rPr lang="en-US" dirty="0"/>
                        <a:t> Server </a:t>
                      </a:r>
                    </a:p>
                    <a:p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Atlassian</a:t>
                      </a:r>
                      <a:r>
                        <a:rPr lang="en-US" altLang="zh-TW" baseline="0" dirty="0"/>
                        <a:t> </a:t>
                      </a:r>
                      <a:r>
                        <a:rPr lang="zh-TW" altLang="en-US" baseline="0" dirty="0"/>
                        <a:t>的</a:t>
                      </a:r>
                      <a:r>
                        <a:rPr lang="en-US" altLang="zh-TW" baseline="0" dirty="0"/>
                        <a:t>server</a:t>
                      </a:r>
                      <a:r>
                        <a:rPr lang="en-US" altLang="zh-TW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4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 (</a:t>
                      </a:r>
                      <a:r>
                        <a:rPr lang="zh-TW" altLang="en-US" dirty="0"/>
                        <a:t>一次費</a:t>
                      </a:r>
                      <a:r>
                        <a:rPr lang="en-US" altLang="zh-TW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$10/</a:t>
                      </a:r>
                      <a:r>
                        <a:rPr lang="zh-TW" altLang="en-US" dirty="0"/>
                        <a:t>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1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r>
                        <a:rPr lang="zh-TW" altLang="en-US" dirty="0"/>
                        <a:t>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$75/</a:t>
                      </a:r>
                      <a:r>
                        <a:rPr lang="zh-TW" altLang="en-US" dirty="0"/>
                        <a:t>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92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r>
                        <a:rPr lang="zh-TW" altLang="en-US" dirty="0"/>
                        <a:t>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$1800(</a:t>
                      </a:r>
                      <a:r>
                        <a:rPr lang="zh-TW" altLang="en-US" dirty="0"/>
                        <a:t>一次費</a:t>
                      </a:r>
                      <a:r>
                        <a:rPr lang="en-US" altLang="zh-TW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$150/</a:t>
                      </a:r>
                      <a:r>
                        <a:rPr lang="zh-TW" altLang="en-US" dirty="0"/>
                        <a:t>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94939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04800" y="3861614"/>
            <a:ext cx="10602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https://www.atlassian.com/software/jira/pricing?tab=host-on-your-server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75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JIRA</a:t>
            </a:r>
            <a:r>
              <a:rPr lang="zh-TW" altLang="en-US" dirty="0"/>
              <a:t> </a:t>
            </a:r>
            <a:r>
              <a:rPr lang="en-US" altLang="zh-TW" dirty="0"/>
              <a:t>Software </a:t>
            </a:r>
            <a:r>
              <a:rPr lang="zh-TW" altLang="en-US" dirty="0"/>
              <a:t>是否有潛能提高工作效率</a:t>
            </a:r>
            <a:r>
              <a:rPr lang="en-US" altLang="zh-TW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43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完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27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8" y="3192905"/>
            <a:ext cx="8367712" cy="36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2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關鍵詞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Assignee:</a:t>
            </a:r>
            <a:r>
              <a:rPr lang="zh-TW" altLang="en-US" dirty="0"/>
              <a:t> 代理人</a:t>
            </a:r>
            <a:r>
              <a:rPr lang="en-US" altLang="zh-TW" dirty="0"/>
              <a:t>(</a:t>
            </a:r>
            <a:r>
              <a:rPr lang="zh-TW" altLang="en-US" dirty="0"/>
              <a:t>解決問題負責人</a:t>
            </a:r>
            <a:r>
              <a:rPr lang="en-US" altLang="zh-TW" dirty="0"/>
              <a:t>)</a:t>
            </a:r>
            <a:endParaRPr lang="en-US" dirty="0"/>
          </a:p>
          <a:p>
            <a:r>
              <a:rPr lang="en-US" dirty="0"/>
              <a:t>Reporter: </a:t>
            </a:r>
            <a:r>
              <a:rPr lang="zh-TW" altLang="en-US" dirty="0"/>
              <a:t>問題報告者</a:t>
            </a:r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3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優點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對</a:t>
            </a:r>
            <a:r>
              <a:rPr lang="en-US" altLang="zh-TW" dirty="0"/>
              <a:t>USER</a:t>
            </a:r>
            <a:r>
              <a:rPr lang="zh-TW" altLang="en-US" dirty="0"/>
              <a:t> </a:t>
            </a:r>
            <a:r>
              <a:rPr lang="en-US" altLang="zh-TW" dirty="0"/>
              <a:t>(Engineer</a:t>
            </a:r>
            <a:r>
              <a:rPr lang="zh-TW" altLang="en-US" dirty="0"/>
              <a:t> </a:t>
            </a:r>
            <a:r>
              <a:rPr lang="en-US" altLang="zh-TW" dirty="0"/>
              <a:t>etc.)	</a:t>
            </a:r>
          </a:p>
          <a:p>
            <a:pPr lvl="1"/>
            <a:r>
              <a:rPr lang="zh-TW" altLang="en-US" dirty="0"/>
              <a:t>每個工程師可以知道自己需要解決哪個問題</a:t>
            </a:r>
            <a:r>
              <a:rPr lang="en-US" altLang="zh-TW" dirty="0"/>
              <a:t>,</a:t>
            </a:r>
            <a:r>
              <a:rPr lang="zh-TW" altLang="en-US" dirty="0"/>
              <a:t>而且可以從系統中知道問題的資料</a:t>
            </a:r>
            <a:r>
              <a:rPr lang="en-US" altLang="zh-TW" dirty="0"/>
              <a:t>/</a:t>
            </a:r>
            <a:r>
              <a:rPr lang="zh-TW" altLang="en-US" dirty="0"/>
              <a:t>描述</a:t>
            </a:r>
            <a:endParaRPr lang="en-US" altLang="zh-TW" dirty="0"/>
          </a:p>
          <a:p>
            <a:pPr lvl="1"/>
            <a:r>
              <a:rPr lang="zh-TW" altLang="en-US" dirty="0"/>
              <a:t>可以看到哪個問題需要先解決</a:t>
            </a:r>
            <a:r>
              <a:rPr lang="en-US" altLang="zh-TW" dirty="0"/>
              <a:t>(</a:t>
            </a:r>
            <a:r>
              <a:rPr lang="zh-TW" altLang="en-US" dirty="0"/>
              <a:t>根據</a:t>
            </a:r>
            <a:r>
              <a:rPr lang="en-US" altLang="zh-TW" dirty="0"/>
              <a:t>Project manager </a:t>
            </a:r>
            <a:r>
              <a:rPr lang="zh-TW" altLang="en-US" dirty="0"/>
              <a:t>設的問題的</a:t>
            </a:r>
            <a:r>
              <a:rPr lang="en-US" altLang="zh-TW" dirty="0"/>
              <a:t>Priority)</a:t>
            </a:r>
          </a:p>
          <a:p>
            <a:pPr lvl="1"/>
            <a:r>
              <a:rPr lang="en-US" altLang="zh-TW" dirty="0"/>
              <a:t>SW – Release Note </a:t>
            </a:r>
            <a:r>
              <a:rPr lang="zh-TW" altLang="en-US" dirty="0"/>
              <a:t>只需要把</a:t>
            </a:r>
            <a:r>
              <a:rPr lang="en-US" altLang="zh-TW" dirty="0"/>
              <a:t>JIRA Link </a:t>
            </a:r>
            <a:r>
              <a:rPr lang="zh-TW" altLang="en-US" dirty="0"/>
              <a:t>加進去就好</a:t>
            </a:r>
            <a:r>
              <a:rPr lang="en-US" altLang="zh-TW" dirty="0"/>
              <a:t>(</a:t>
            </a:r>
            <a:r>
              <a:rPr lang="zh-TW" altLang="en-US" dirty="0"/>
              <a:t>解決好的問題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對 </a:t>
            </a:r>
            <a:r>
              <a:rPr lang="en-US" altLang="zh-TW" dirty="0"/>
              <a:t>Project Manager</a:t>
            </a:r>
          </a:p>
          <a:p>
            <a:pPr lvl="1"/>
            <a:r>
              <a:rPr lang="zh-TW" altLang="en-US" dirty="0"/>
              <a:t>可以把問題數字化</a:t>
            </a:r>
            <a:r>
              <a:rPr lang="en-US" altLang="zh-TW" dirty="0"/>
              <a:t>.</a:t>
            </a:r>
            <a:r>
              <a:rPr lang="zh-TW" altLang="en-US" dirty="0"/>
              <a:t> 例如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在</a:t>
            </a:r>
            <a:r>
              <a:rPr lang="en-US" altLang="zh-TW" dirty="0"/>
              <a:t>pilot run</a:t>
            </a:r>
            <a:r>
              <a:rPr lang="zh-TW" altLang="en-US" dirty="0"/>
              <a:t>前</a:t>
            </a:r>
            <a:r>
              <a:rPr lang="en-US" altLang="zh-TW" dirty="0"/>
              <a:t>,</a:t>
            </a:r>
            <a:r>
              <a:rPr lang="zh-TW" altLang="en-US" dirty="0"/>
              <a:t>目標是要把每個 </a:t>
            </a:r>
            <a:r>
              <a:rPr lang="en-US" altLang="zh-TW" dirty="0"/>
              <a:t>Low &amp; Medium</a:t>
            </a:r>
            <a:r>
              <a:rPr lang="zh-TW" altLang="en-US" dirty="0"/>
              <a:t> </a:t>
            </a:r>
            <a:r>
              <a:rPr lang="en-US" altLang="zh-TW" dirty="0"/>
              <a:t>priority </a:t>
            </a:r>
            <a:r>
              <a:rPr lang="zh-TW" altLang="en-US" dirty="0"/>
              <a:t>問題解決 </a:t>
            </a:r>
            <a:endParaRPr lang="en-US" altLang="zh-TW" dirty="0"/>
          </a:p>
          <a:p>
            <a:pPr lvl="2"/>
            <a:r>
              <a:rPr lang="zh-TW" altLang="en-US" dirty="0"/>
              <a:t>然後在量產</a:t>
            </a:r>
            <a:r>
              <a:rPr lang="en-US" altLang="zh-TW" dirty="0"/>
              <a:t>,</a:t>
            </a:r>
            <a:r>
              <a:rPr lang="zh-TW" altLang="en-US" dirty="0"/>
              <a:t>再把 </a:t>
            </a:r>
            <a:r>
              <a:rPr lang="en-US" altLang="zh-TW" dirty="0"/>
              <a:t>High</a:t>
            </a:r>
            <a:r>
              <a:rPr lang="zh-TW" altLang="en-US" dirty="0"/>
              <a:t> </a:t>
            </a:r>
            <a:r>
              <a:rPr lang="en-US" altLang="zh-TW" dirty="0"/>
              <a:t>priority</a:t>
            </a:r>
            <a:r>
              <a:rPr lang="zh-TW" altLang="en-US" dirty="0"/>
              <a:t> 的問題解決掉</a:t>
            </a:r>
            <a:r>
              <a:rPr lang="en-US" altLang="zh-TW" dirty="0"/>
              <a:t>.</a:t>
            </a:r>
          </a:p>
          <a:p>
            <a:pPr lvl="2"/>
            <a:r>
              <a:rPr lang="zh-TW" altLang="en-US" dirty="0"/>
              <a:t>等等</a:t>
            </a:r>
            <a:endParaRPr lang="en-US" altLang="zh-TW" dirty="0"/>
          </a:p>
          <a:p>
            <a:pPr lvl="1"/>
            <a:r>
              <a:rPr lang="zh-TW" altLang="en-US" dirty="0"/>
              <a:t>比較方便看到每個存在的問題</a:t>
            </a:r>
            <a:r>
              <a:rPr lang="en-US" altLang="zh-TW" dirty="0"/>
              <a:t>,</a:t>
            </a:r>
            <a:r>
              <a:rPr lang="zh-TW" altLang="en-US" dirty="0"/>
              <a:t>並利用內有的工具安排工作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JIRA</a:t>
            </a:r>
            <a:r>
              <a:rPr lang="zh-TW" altLang="en-US" dirty="0"/>
              <a:t> 可以製造各種</a:t>
            </a:r>
            <a:r>
              <a:rPr lang="en-US" altLang="zh-TW" dirty="0"/>
              <a:t>Progress</a:t>
            </a:r>
            <a:r>
              <a:rPr lang="zh-TW" altLang="en-US" dirty="0"/>
              <a:t> </a:t>
            </a:r>
            <a:r>
              <a:rPr lang="en-US" altLang="zh-TW" dirty="0"/>
              <a:t>Report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待研究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688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弱點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需要確定每一個人都利用這一個系統</a:t>
            </a:r>
            <a:r>
              <a:rPr lang="en-US" altLang="zh-TW" dirty="0"/>
              <a:t>,</a:t>
            </a:r>
            <a:r>
              <a:rPr lang="zh-TW" altLang="en-US" dirty="0"/>
              <a:t> 並花點時間填寫</a:t>
            </a:r>
            <a:r>
              <a:rPr lang="en-US" altLang="zh-TW" dirty="0"/>
              <a:t>issue report.</a:t>
            </a:r>
          </a:p>
        </p:txBody>
      </p:sp>
    </p:spTree>
    <p:extLst>
      <p:ext uri="{BB962C8B-B14F-4D97-AF65-F5344CB8AC3E}">
        <p14:creationId xmlns:p14="http://schemas.microsoft.com/office/powerpoint/2010/main" val="264796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 </a:t>
            </a:r>
            <a:r>
              <a:rPr lang="zh-TW" altLang="en-US" dirty="0"/>
              <a:t>介面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89" y="1507957"/>
            <a:ext cx="8525564" cy="401793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000" y="1420462"/>
            <a:ext cx="337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Welcome </a:t>
            </a:r>
            <a:r>
              <a:rPr lang="zh-TW" altLang="en-US" dirty="0"/>
              <a:t>頁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你被</a:t>
            </a:r>
            <a:r>
              <a:rPr lang="en-US" altLang="zh-TW" dirty="0"/>
              <a:t>Assign</a:t>
            </a:r>
            <a:r>
              <a:rPr lang="zh-TW" altLang="en-US" dirty="0"/>
              <a:t>的工作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現有所有的活動</a:t>
            </a:r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332495" y="1819728"/>
            <a:ext cx="4268739" cy="1396714"/>
            <a:chOff x="11803498" y="1716765"/>
            <a:chExt cx="4268739" cy="1396714"/>
          </a:xfrm>
        </p:grpSpPr>
        <p:sp>
          <p:nvSpPr>
            <p:cNvPr id="7" name="文字方塊 6"/>
            <p:cNvSpPr txBox="1"/>
            <p:nvPr/>
          </p:nvSpPr>
          <p:spPr>
            <a:xfrm>
              <a:off x="11803498" y="1716765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en-US" dirty="0"/>
            </a:p>
          </p:txBody>
        </p:sp>
        <p:sp>
          <p:nvSpPr>
            <p:cNvPr id="8" name="圓角矩形 9"/>
            <p:cNvSpPr/>
            <p:nvPr/>
          </p:nvSpPr>
          <p:spPr>
            <a:xfrm>
              <a:off x="12119117" y="2086097"/>
              <a:ext cx="3953120" cy="1027382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7332495" y="3298614"/>
            <a:ext cx="4332907" cy="2314777"/>
            <a:chOff x="11739330" y="2040924"/>
            <a:chExt cx="4332907" cy="2314777"/>
          </a:xfrm>
        </p:grpSpPr>
        <p:sp>
          <p:nvSpPr>
            <p:cNvPr id="10" name="文字方塊 9"/>
            <p:cNvSpPr txBox="1"/>
            <p:nvPr/>
          </p:nvSpPr>
          <p:spPr>
            <a:xfrm>
              <a:off x="11739330" y="204092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en-US" dirty="0"/>
            </a:p>
          </p:txBody>
        </p:sp>
        <p:sp>
          <p:nvSpPr>
            <p:cNvPr id="11" name="圓角矩形 9"/>
            <p:cNvSpPr/>
            <p:nvPr/>
          </p:nvSpPr>
          <p:spPr>
            <a:xfrm>
              <a:off x="12119117" y="2086097"/>
              <a:ext cx="3953120" cy="226960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501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1518</Words>
  <Application>Microsoft Office PowerPoint</Application>
  <PresentationFormat>寬螢幕</PresentationFormat>
  <Paragraphs>307</Paragraphs>
  <Slides>43</Slides>
  <Notes>5</Notes>
  <HiddenSlides>5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9" baseType="lpstr">
      <vt:lpstr>新細明體</vt:lpstr>
      <vt:lpstr>Arial</vt:lpstr>
      <vt:lpstr>Calibri</vt:lpstr>
      <vt:lpstr>Calibri Light</vt:lpstr>
      <vt:lpstr>Wingdings</vt:lpstr>
      <vt:lpstr>Office 佈景主題</vt:lpstr>
      <vt:lpstr>JIRA Software</vt:lpstr>
      <vt:lpstr>Log</vt:lpstr>
      <vt:lpstr>目錄</vt:lpstr>
      <vt:lpstr>目的</vt:lpstr>
      <vt:lpstr>關鍵詞</vt:lpstr>
      <vt:lpstr>優點</vt:lpstr>
      <vt:lpstr>弱點</vt:lpstr>
      <vt:lpstr>GUI 介面</vt:lpstr>
      <vt:lpstr>Dashboard</vt:lpstr>
      <vt:lpstr>介面</vt:lpstr>
      <vt:lpstr>PowerPoint 簡報</vt:lpstr>
      <vt:lpstr>Issue Workflow (問題流程)</vt:lpstr>
      <vt:lpstr>PowerPoint 簡報</vt:lpstr>
      <vt:lpstr>OPEN</vt:lpstr>
      <vt:lpstr>IN PROGRESS</vt:lpstr>
      <vt:lpstr>RESOLVED (注意:跟CLOSED有差)</vt:lpstr>
      <vt:lpstr>CLOSED</vt:lpstr>
      <vt:lpstr>VERIFIED</vt:lpstr>
      <vt:lpstr>何時該製作JIRA報告？</vt:lpstr>
      <vt:lpstr>問題種類</vt:lpstr>
      <vt:lpstr>範例問題</vt:lpstr>
      <vt:lpstr>模擬情形</vt:lpstr>
      <vt:lpstr>情形１- Han 遇到問題 (兩方）</vt:lpstr>
      <vt:lpstr>情形１- Han 遇到問題</vt:lpstr>
      <vt:lpstr>情形１- Han 遇到問題</vt:lpstr>
      <vt:lpstr>情形１- Rock 收到問題</vt:lpstr>
      <vt:lpstr>情形１- Rock 收到問題</vt:lpstr>
      <vt:lpstr>情形１- Rock 解決問題</vt:lpstr>
      <vt:lpstr>情形１- Rock 解決問題</vt:lpstr>
      <vt:lpstr>情形１- Han 驗證問題</vt:lpstr>
      <vt:lpstr>情形１- Han 驗證問題</vt:lpstr>
      <vt:lpstr>情形１- Rock關閉問題</vt:lpstr>
      <vt:lpstr>情形１- Fiona被Assign </vt:lpstr>
      <vt:lpstr>情形１- Rock關閉問題(結束)</vt:lpstr>
      <vt:lpstr>情形2- Han遇到問題(單方)</vt:lpstr>
      <vt:lpstr>情形2- Han遇到問題(單方)</vt:lpstr>
      <vt:lpstr>情形2- Han解決問題(單方)</vt:lpstr>
      <vt:lpstr>情形2- Han關閉問題(單方)</vt:lpstr>
      <vt:lpstr>Project Manager View</vt:lpstr>
      <vt:lpstr>價錢(Pricing)</vt:lpstr>
      <vt:lpstr>結論</vt:lpstr>
      <vt:lpstr>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C002-1</dc:creator>
  <cp:lastModifiedBy>C002-1</cp:lastModifiedBy>
  <cp:revision>385</cp:revision>
  <dcterms:created xsi:type="dcterms:W3CDTF">2016-08-01T05:30:24Z</dcterms:created>
  <dcterms:modified xsi:type="dcterms:W3CDTF">2016-08-03T08:31:27Z</dcterms:modified>
</cp:coreProperties>
</file>