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8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8AF9-D3FC-404A-9A5F-A2334FEF55A3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2430A-E5E8-44AA-B1C5-E6CB3EA597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YOLO</a:t>
            </a:r>
            <a:b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--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ou only look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nce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马留龙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50" y="6280150"/>
            <a:ext cx="12179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Redmon J, Divvala S, Girshick R, et al. You only look once: Unified, real-time object detection[C]//Proceedings of the IEEE conference on computer vision and pattern recognition. 2016: 779-788.</a:t>
            </a:r>
          </a:p>
        </p:txBody>
      </p:sp>
      <p:pic>
        <p:nvPicPr>
          <p:cNvPr id="7" name="图片 6" descr="N`7R43~H`}{9NW)HZJ4PV~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1388745"/>
            <a:ext cx="5466715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50" y="6280150"/>
            <a:ext cx="12179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Redmon J, Divvala S, Girshick R, et al. You only look once: Unified, real-time object detection[C]//Proceedings of the IEEE conference on computer vision and pattern recognition. 2016: 779-788.</a:t>
            </a:r>
          </a:p>
        </p:txBody>
      </p:sp>
      <p:pic>
        <p:nvPicPr>
          <p:cNvPr id="4" name="图片 3" descr="@XH}M5IGU}H%EQP6NEG`Z[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1567180"/>
            <a:ext cx="10058400" cy="4432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 v2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采用多种优化方法优化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</a:t>
            </a:r>
            <a:endParaRPr lang="en-US" altLang="zh-CN"/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Batch Normalization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提高模型收敛速度，减少过拟合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，代替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dropout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、High Resolution Classifier</a:t>
            </a: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输入图像像素：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224*224 -&gt; 448*448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、Convolutional With Anchor Boxes</a:t>
            </a: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预测边框： 全连接层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-&gt; anchor boxes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、Dimension Clusters</a:t>
            </a: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采用K-means聚类方法来自动选择最佳的初始boxes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YOLO9000: better, faster, stronger[J]. arXiv preprint, 2017.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 v2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采用多种优化方法优化</a:t>
            </a:r>
            <a:r>
              <a:rPr lang="en-US" altLang="zh-CN"/>
              <a:t>YOLO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、 Direct location prediction</a:t>
            </a: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边框位置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预测：预测偏移量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预测grid cell的位置匹配性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([0,1])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6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、Fine-Grained Features</a:t>
            </a: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向网络加入passtrough层（类似于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ResNet)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以增加特征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,提高对于小目标的检测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7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、Multi-Scale Training</a:t>
            </a: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在训练时，每隔几轮便改变模型输入尺寸，以使模型对不同尺寸图像具有鲁棒性。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YOLO9000: better, faster, stronger[J]. arXiv preprint, 2017.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 v2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检测网络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YOLO9000: better, faster, stronger[J]. arXiv preprint, 2017.</a:t>
            </a:r>
          </a:p>
        </p:txBody>
      </p:sp>
      <p:pic>
        <p:nvPicPr>
          <p:cNvPr id="4" name="图片 3" descr="XGN7$~L1[[PP`~G[B0_REX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2034540"/>
            <a:ext cx="3466465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 v2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YOLO9000: better, faster, stronger[J]. arXiv preprint, 2017.</a:t>
            </a:r>
          </a:p>
        </p:txBody>
      </p:sp>
      <p:pic>
        <p:nvPicPr>
          <p:cNvPr id="4" name="图片 3" descr="WJWK8I3ZN1JGCWQAG5RQI2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1932305"/>
            <a:ext cx="9914255" cy="38950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YOLO9000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YOLO9000: better, faster, stronger[J]. arXiv preprint, 2017.</a:t>
            </a:r>
          </a:p>
        </p:txBody>
      </p:sp>
      <p:pic>
        <p:nvPicPr>
          <p:cNvPr id="5" name="图片 4" descr="O0D@E_IZ~@9VA$OJXGO5``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738505"/>
            <a:ext cx="4361815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 v3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测试性能继续提高</a:t>
            </a:r>
          </a:p>
          <a:p>
            <a:r>
              <a:rPr lang="zh-CN" altLang="en-US"/>
              <a:t>检测速度没有降低</a:t>
            </a:r>
          </a:p>
          <a:p>
            <a:r>
              <a:rPr lang="zh-CN" altLang="en-US"/>
              <a:t>小目标检测效率明显提高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YOLOv3: An Incremental Improvement[J]. arXiv preprint arXiv:1804.02767, 2018.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 v3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改进</a:t>
            </a:r>
          </a:p>
          <a:p>
            <a:pPr marL="0" indent="0">
              <a:buNone/>
            </a:pPr>
            <a:r>
              <a:rPr lang="zh-CN" altLang="en-US"/>
              <a:t>检测网络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3*3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卷积核（增加channel）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1*1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卷积核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（压缩特征表示）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、类似 ResNet 中的跳过连接构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YOLOv3: An Incremental Improvement[J]. arXiv preprint arXiv:1804.02767, 2018.</a:t>
            </a:r>
          </a:p>
        </p:txBody>
      </p:sp>
      <p:pic>
        <p:nvPicPr>
          <p:cNvPr id="4" name="图片 3" descr="PZC[~58E1}~(VDGA`G9VPY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383665"/>
            <a:ext cx="3469005" cy="4549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 v3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改进</a:t>
            </a:r>
          </a:p>
          <a:p>
            <a:pPr marL="0" indent="0">
              <a:buNone/>
            </a:pPr>
            <a:r>
              <a:rPr lang="zh-CN" altLang="en-US" dirty="0"/>
              <a:t>特征金字塔（</a:t>
            </a:r>
            <a:r>
              <a:rPr lang="en-US" altLang="zh-CN"/>
              <a:t>FPN</a:t>
            </a:r>
            <a:r>
              <a:rPr lang="en-US" altLang="zh-CN" smtClean="0"/>
              <a:t>):检测不同尺度的目标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YOLOv3: An Incremental Improvement[J]. arXiv preprint arXiv:1804.02767, 2018.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75" y="3083560"/>
            <a:ext cx="6362065" cy="2558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5" y="3083560"/>
            <a:ext cx="3923665" cy="2654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目标检测算法概述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滑动窗口检测器</a:t>
            </a:r>
          </a:p>
          <a:p>
            <a:pPr marL="0" indent="0">
              <a:buNone/>
            </a:pPr>
            <a:r>
              <a:rPr lang="zh-CN" altLang="en-US" sz="2000"/>
              <a:t>暴力方法：从左到右，由上而下滑动不同大小的窗体，使用</a:t>
            </a:r>
            <a:r>
              <a:rPr lang="en-US" altLang="zh-CN" sz="2000"/>
              <a:t>CNN</a:t>
            </a:r>
            <a:r>
              <a:rPr lang="zh-CN" altLang="en-US" sz="2000"/>
              <a:t>识别目标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XWP~S[O2ZEE`(N]~V$]85J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0" y="2973070"/>
            <a:ext cx="832358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YOLO v3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改进</a:t>
            </a:r>
          </a:p>
          <a:p>
            <a:pPr marL="0" indent="0">
              <a:buNone/>
            </a:pPr>
            <a:r>
              <a:rPr lang="en-US" altLang="zh-CN" dirty="0" err="1"/>
              <a:t>分类器-类别预测</a:t>
            </a:r>
            <a:r>
              <a:rPr lang="en-US" altLang="zh-CN" dirty="0"/>
              <a:t>：</a:t>
            </a:r>
          </a:p>
          <a:p>
            <a:pPr marL="0" indent="0">
              <a:buNone/>
            </a:pPr>
            <a:r>
              <a:rPr lang="en-US" altLang="zh-CN" sz="2000" dirty="0" err="1"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 -&gt; 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logistic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000" dirty="0" err="1">
                <a:latin typeface="Times New Roman" panose="02020603050405020304" charset="0"/>
                <a:cs typeface="Times New Roman" panose="02020603050405020304" charset="0"/>
              </a:rPr>
              <a:t>目标可能有重叠的类别标签，Softmax不适用于多标签分类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000" dirty="0" err="1">
                <a:latin typeface="Times New Roman" panose="02020603050405020304" charset="0"/>
                <a:cs typeface="Times New Roman" panose="02020603050405020304" charset="0"/>
              </a:rPr>
              <a:t>Softmax可被独立的多个logistic分类器替代，且准确率不会下降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。 </a:t>
            </a:r>
            <a:r>
              <a:rPr lang="en-US" altLang="zh-CN" sz="2000" dirty="0" err="1">
                <a:latin typeface="Times New Roman" panose="02020603050405020304" charset="0"/>
                <a:cs typeface="Times New Roman" panose="02020603050405020304" charset="0"/>
              </a:rPr>
              <a:t>分类损失采用binary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 cross-entropy loss。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YOLOv3: An Incremental Improvement[J]. arXiv preprint arXiv:1804.02767, 2018.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 v3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改进</a:t>
            </a:r>
          </a:p>
          <a:p>
            <a:pPr marL="0" indent="0">
              <a:buNone/>
            </a:pPr>
            <a:r>
              <a:rPr lang="en-US" altLang="zh-CN"/>
              <a:t>多尺度预测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每种尺度预测3个box, anchor的设计方式仍然使用聚类,得到9个聚类中心,将其按照大小均分给3中尺度。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尺度1：在基础网络之后添加一些卷积层再输出box信息；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尺度2：从尺度1中的倒数第二层的卷积层上采样(x2)再与最后一个16x16大小的特征图相加,再次通过多个卷积后输出box信息，相比尺度1变大两倍；</a:t>
            </a: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尺度3：与尺度2类似,使用了32x32大小的特征图。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YOLOv3: An Incremental Improvement[J]. arXiv preprint arXiv:1804.02767, 2018.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YOLO v3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性能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Redmon J, Farhadi A. YOLOv3: An Incremental Improvement[J]. arXiv preprint arXiv:1804.02767, 2018.</a:t>
            </a:r>
          </a:p>
        </p:txBody>
      </p:sp>
      <p:pic>
        <p:nvPicPr>
          <p:cNvPr id="5" name="图片 4" descr="{_~]OT8CN$75E[J%M485}]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20" y="2294890"/>
            <a:ext cx="5608955" cy="341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目标检测算法概述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滑动窗口检测器</a:t>
            </a:r>
          </a:p>
          <a:p>
            <a:pPr marL="0" indent="0">
              <a:buNone/>
            </a:pPr>
            <a:r>
              <a:rPr lang="zh-CN" altLang="en-US" sz="2000"/>
              <a:t>工作流程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45" y="2446655"/>
            <a:ext cx="6188710" cy="373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R-CNN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候选区域法：如区域生长，进行选择性搜索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2718435"/>
            <a:ext cx="9995535" cy="315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Fast RNN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R-CNN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的局限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为提高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R-CNN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的识别率，需设置许多候选边框，而这些区域很多是重合的，影响识别速度</a:t>
            </a:r>
            <a:endParaRPr lang="zh-CN" altLang="en-US" sz="2000"/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Fast RNN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CNN </a:t>
            </a:r>
            <a:r>
              <a:rPr lang="zh-CN" altLang="en-US" sz="2000"/>
              <a:t>中的特征图以一种密集的方式表征图像，使用特征图代替原图来检测目标</a:t>
            </a:r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0" y="3704590"/>
            <a:ext cx="7776845" cy="23615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8470" y="6302375"/>
            <a:ext cx="11435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Girshick R. Fast r-cnn[J]. arXiv preprint arXiv:1504.08083, 2015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Faster RNN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Fast RNN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的局限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依赖于外部候选区域方法，如选择性搜索</a:t>
            </a:r>
            <a:r>
              <a:rPr lang="zh-CN" sz="2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在 CPU 上运行且速度很慢。</a:t>
            </a:r>
            <a:endParaRPr sz="2000"/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Faster RNN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使用内部深层网络代替了候选区域方法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509010"/>
            <a:ext cx="8128635" cy="249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" y="6393180"/>
            <a:ext cx="121011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Ren S, He K, Girshick R, et al. Faster r-cnn: Towards real-time object detection with region proposal networks[C]//Advances in neural information processing systems. 2015: 91-99.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单次检测器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基于区域的检测器</a:t>
            </a: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准确的，但速度较慢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Faster RNN: 7FPS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（PASCAL VOC 2007 ）</a:t>
            </a:r>
            <a:endParaRPr lang="zh-CN" altLang="en-US"/>
          </a:p>
          <a:p>
            <a:r>
              <a:rPr lang="zh-CN" altLang="en-US"/>
              <a:t>单次检测器</a:t>
            </a: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将目标框选择与目标检测在一个步骤完成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SSD,YOLO,YOLOv2,YOLOv3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SSD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Single Shot MultiBox Detector</a:t>
            </a: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特征提取网络：VGG19（与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Faster RCNN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相同）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Liu W, Anguelov D, Erhan D, et al. Ssd: Single shot multibox detector[C]//European conference on computer vision. Springer, Cham, 2016: 21-37.</a:t>
            </a:r>
          </a:p>
        </p:txBody>
      </p:sp>
      <p:pic>
        <p:nvPicPr>
          <p:cNvPr id="5" name="图片 4" descr="QYRR2)4YLVDX[I9LYN[MG(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80" y="2762250"/>
            <a:ext cx="5272405" cy="3415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SSD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多尺度特征图检测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8470" y="6302375"/>
            <a:ext cx="11435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Liu W, Anguelov D, Erhan D, et al. Ssd: Single shot multibox detector[C]//European conference on computer vision. Springer, Cham, 2016: 21-37.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5" y="3006090"/>
            <a:ext cx="10285730" cy="224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979</Words>
  <Application>Microsoft Office PowerPoint</Application>
  <PresentationFormat>宽屏</PresentationFormat>
  <Paragraphs>105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Times New Roman</vt:lpstr>
      <vt:lpstr>Office 主题​​</vt:lpstr>
      <vt:lpstr>YOLO -- you only look once</vt:lpstr>
      <vt:lpstr>目标检测算法概述</vt:lpstr>
      <vt:lpstr>目标检测算法概述</vt:lpstr>
      <vt:lpstr>R-CNN</vt:lpstr>
      <vt:lpstr>Fast RNN</vt:lpstr>
      <vt:lpstr>Faster RNN</vt:lpstr>
      <vt:lpstr>单次检测器</vt:lpstr>
      <vt:lpstr>SSD</vt:lpstr>
      <vt:lpstr>SSD</vt:lpstr>
      <vt:lpstr>YOLO</vt:lpstr>
      <vt:lpstr>YOLO</vt:lpstr>
      <vt:lpstr>YOLO v2</vt:lpstr>
      <vt:lpstr>YOLO v2</vt:lpstr>
      <vt:lpstr>YOLO v2</vt:lpstr>
      <vt:lpstr>YOLO v2</vt:lpstr>
      <vt:lpstr>YOLO9000</vt:lpstr>
      <vt:lpstr>YOLO v3</vt:lpstr>
      <vt:lpstr>YOLO v3</vt:lpstr>
      <vt:lpstr>YOLO v3</vt:lpstr>
      <vt:lpstr>YOLO v3</vt:lpstr>
      <vt:lpstr>YOLO v3</vt:lpstr>
      <vt:lpstr>YOLO 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目标检测网络 Yolo V3</dc:title>
  <dc:creator>marooncn@163.com</dc:creator>
  <cp:lastModifiedBy>marooncn@163.com</cp:lastModifiedBy>
  <cp:revision>15</cp:revision>
  <dcterms:created xsi:type="dcterms:W3CDTF">2018-05-06T06:02:00Z</dcterms:created>
  <dcterms:modified xsi:type="dcterms:W3CDTF">2018-05-10T14:53:22Z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