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0.svg" ContentType="image/svg"/>
  <Override PartName="/ppt/media/image12.svg" ContentType="image/svg"/>
  <Override PartName="/ppt/media/image14.svg" ContentType="image/svg"/>
  <Override PartName="/ppt/media/image16.svg" ContentType="image/svg"/>
  <Override PartName="/ppt/media/image18.svg" ContentType="image/svg"/>
  <Override PartName="/ppt/media/image2.svg" ContentType="image/svg"/>
  <Override PartName="/ppt/media/image4.svg" ContentType="image/svg"/>
  <Override PartName="/ppt/media/image6.svg" ContentType="image/svg"/>
  <Override PartName="/ppt/media/image8.svg" ContentType="image/sv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550"/>
    <p:restoredTop sz="94761"/>
  </p:normalViewPr>
  <p:slideViewPr>
    <p:cSldViewPr>
      <p:cViewPr varScale="1">
        <p:scale>
          <a:sx n="54" d="100"/>
          <a:sy n="54" d="100"/>
        </p:scale>
        <p:origin x="754" y="643"/>
      </p:cViewPr>
      <p:guideLst>
        <p:guide orient="horz" pos="3239"/>
        <p:guide pos="57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presProps" Target="presProps.xml"  /><Relationship Id="rId39" Type="http://schemas.openxmlformats.org/officeDocument/2006/relationships/viewProps" Target="viewProps.xml"  /><Relationship Id="rId4" Type="http://schemas.openxmlformats.org/officeDocument/2006/relationships/slide" Target="slides/slide3.xml"  /><Relationship Id="rId40" Type="http://schemas.openxmlformats.org/officeDocument/2006/relationships/theme" Target="theme/theme1.xml"  /><Relationship Id="rId41" Type="http://schemas.openxmlformats.org/officeDocument/2006/relationships/tableStyles" Target="tableStyles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7.png"  /><Relationship Id="rId11" Type="http://schemas.openxmlformats.org/officeDocument/2006/relationships/image" Target="../media/image8.svg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3.png"  /><Relationship Id="rId7" Type="http://schemas.openxmlformats.org/officeDocument/2006/relationships/image" Target="../media/image4.svg"  /><Relationship Id="rId8" Type="http://schemas.openxmlformats.org/officeDocument/2006/relationships/image" Target="../media/image5.png"  /><Relationship Id="rId9" Type="http://schemas.openxmlformats.org/officeDocument/2006/relationships/image" Target="../media/image6.sv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3.png"  /><Relationship Id="rId4" Type="http://schemas.openxmlformats.org/officeDocument/2006/relationships/image" Target="../media/image2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3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3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3.png"  /><Relationship Id="rId4" Type="http://schemas.openxmlformats.org/officeDocument/2006/relationships/image" Target="../media/image2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3.png"  /><Relationship Id="rId4" Type="http://schemas.openxmlformats.org/officeDocument/2006/relationships/image" Target="../media/image2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3.png"  /><Relationship Id="rId4" Type="http://schemas.openxmlformats.org/officeDocument/2006/relationships/image" Target="../media/image2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3.png"  /><Relationship Id="rId4" Type="http://schemas.openxmlformats.org/officeDocument/2006/relationships/image" Target="../media/image2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3.png"  /><Relationship Id="rId4" Type="http://schemas.openxmlformats.org/officeDocument/2006/relationships/image" Target="../media/image3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3.png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3.png"  /><Relationship Id="rId4" Type="http://schemas.openxmlformats.org/officeDocument/2006/relationships/image" Target="../media/image3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3.png"  /><Relationship Id="rId4" Type="http://schemas.openxmlformats.org/officeDocument/2006/relationships/image" Target="../media/image34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3.png"  /><Relationship Id="rId4" Type="http://schemas.openxmlformats.org/officeDocument/2006/relationships/image" Target="../media/image3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3.png"  /><Relationship Id="rId4" Type="http://schemas.openxmlformats.org/officeDocument/2006/relationships/image" Target="../media/image36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3.png"  /><Relationship Id="rId4" Type="http://schemas.openxmlformats.org/officeDocument/2006/relationships/image" Target="../media/image37.png"  /><Relationship Id="rId5" Type="http://schemas.openxmlformats.org/officeDocument/2006/relationships/image" Target="../media/image38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3.png"  /><Relationship Id="rId4" Type="http://schemas.openxmlformats.org/officeDocument/2006/relationships/image" Target="../media/image39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3.png"  /><Relationship Id="rId4" Type="http://schemas.openxmlformats.org/officeDocument/2006/relationships/image" Target="../media/image40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3.png"  /><Relationship Id="rId4" Type="http://schemas.openxmlformats.org/officeDocument/2006/relationships/image" Target="../media/image41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3.png"  /><Relationship Id="rId4" Type="http://schemas.openxmlformats.org/officeDocument/2006/relationships/image" Target="../media/image4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0.svg"  /><Relationship Id="rId4" Type="http://schemas.openxmlformats.org/officeDocument/2006/relationships/image" Target="../media/image11.png"  /><Relationship Id="rId5" Type="http://schemas.openxmlformats.org/officeDocument/2006/relationships/image" Target="../media/image12.sv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3.png"  /><Relationship Id="rId4" Type="http://schemas.openxmlformats.org/officeDocument/2006/relationships/image" Target="../media/image43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1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0.svg"  /><Relationship Id="rId4" Type="http://schemas.openxmlformats.org/officeDocument/2006/relationships/image" Target="../media/image11.png"  /><Relationship Id="rId5" Type="http://schemas.openxmlformats.org/officeDocument/2006/relationships/image" Target="../media/image12.sv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0.svg"  /><Relationship Id="rId4" Type="http://schemas.openxmlformats.org/officeDocument/2006/relationships/image" Target="../media/image11.png"  /><Relationship Id="rId5" Type="http://schemas.openxmlformats.org/officeDocument/2006/relationships/image" Target="../media/image12.sv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0.svg"  /><Relationship Id="rId4" Type="http://schemas.openxmlformats.org/officeDocument/2006/relationships/image" Target="../media/image11.png"  /><Relationship Id="rId5" Type="http://schemas.openxmlformats.org/officeDocument/2006/relationships/image" Target="../media/image12.sv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1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7.png"  /><Relationship Id="rId11" Type="http://schemas.openxmlformats.org/officeDocument/2006/relationships/image" Target="../media/image8.svg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3.png"  /><Relationship Id="rId7" Type="http://schemas.openxmlformats.org/officeDocument/2006/relationships/image" Target="../media/image4.svg"  /><Relationship Id="rId8" Type="http://schemas.openxmlformats.org/officeDocument/2006/relationships/image" Target="../media/image5.png"  /><Relationship Id="rId9" Type="http://schemas.openxmlformats.org/officeDocument/2006/relationships/image" Target="../media/image6.sv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14.svg"  /><Relationship Id="rId4" Type="http://schemas.openxmlformats.org/officeDocument/2006/relationships/image" Target="../media/image15.png"  /><Relationship Id="rId5" Type="http://schemas.openxmlformats.org/officeDocument/2006/relationships/image" Target="../media/image16.sv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0.svg"  /><Relationship Id="rId4" Type="http://schemas.openxmlformats.org/officeDocument/2006/relationships/image" Target="../media/image11.png"  /><Relationship Id="rId5" Type="http://schemas.openxmlformats.org/officeDocument/2006/relationships/image" Target="../media/image12.sv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0.svg"  /><Relationship Id="rId4" Type="http://schemas.openxmlformats.org/officeDocument/2006/relationships/image" Target="../media/image11.png"  /><Relationship Id="rId5" Type="http://schemas.openxmlformats.org/officeDocument/2006/relationships/image" Target="../media/image12.svg"  /><Relationship Id="rId6" Type="http://schemas.openxmlformats.org/officeDocument/2006/relationships/image" Target="../media/image17.png"  /><Relationship Id="rId7" Type="http://schemas.openxmlformats.org/officeDocument/2006/relationships/image" Target="../media/image18.sv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0.svg"  /><Relationship Id="rId4" Type="http://schemas.openxmlformats.org/officeDocument/2006/relationships/image" Target="../media/image11.png"  /><Relationship Id="rId5" Type="http://schemas.openxmlformats.org/officeDocument/2006/relationships/image" Target="../media/image12.sv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14.svg"  /><Relationship Id="rId4" Type="http://schemas.openxmlformats.org/officeDocument/2006/relationships/image" Target="../media/image15.png"  /><Relationship Id="rId5" Type="http://schemas.openxmlformats.org/officeDocument/2006/relationships/image" Target="../media/image16.svg"  /><Relationship Id="rId6" Type="http://schemas.openxmlformats.org/officeDocument/2006/relationships/image" Target="../media/image19.png"  /><Relationship Id="rId7" Type="http://schemas.openxmlformats.org/officeDocument/2006/relationships/image" Target="../media/image2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1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BE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7086600" y="4181475"/>
            <a:ext cx="11353800" cy="6134100"/>
          </a:xfrm>
          <a:custGeom>
            <a:avLst/>
            <a:gdLst/>
            <a:ahLst/>
            <a:cxnLst/>
            <a:rect l="l" t="t" r="r" b="b"/>
            <a:pathLst>
              <a:path w="8043666" h="5149709">
                <a:moveTo>
                  <a:pt x="0" y="0"/>
                </a:moveTo>
                <a:lnTo>
                  <a:pt x="8043666" y="0"/>
                </a:lnTo>
                <a:lnTo>
                  <a:pt x="8043666" y="5149709"/>
                </a:lnTo>
                <a:lnTo>
                  <a:pt x="0" y="51497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26969" t="-72720"/>
            </a:stretch>
          </a:blipFill>
        </p:spPr>
      </p:sp>
      <p:sp>
        <p:nvSpPr>
          <p:cNvPr id="4" name="Freeform 4"/>
          <p:cNvSpPr/>
          <p:nvPr/>
        </p:nvSpPr>
        <p:spPr>
          <a:xfrm rot="7572539">
            <a:off x="-3946799" y="-2458754"/>
            <a:ext cx="13658901" cy="10877452"/>
          </a:xfrm>
          <a:custGeom>
            <a:avLst/>
            <a:gdLst/>
            <a:ahLst/>
            <a:cxnLst/>
            <a:rect l="l" t="t" r="r" b="b"/>
            <a:pathLst>
              <a:path w="13658901" h="10877452">
                <a:moveTo>
                  <a:pt x="0" y="0"/>
                </a:moveTo>
                <a:lnTo>
                  <a:pt x="13658901" y="0"/>
                </a:lnTo>
                <a:lnTo>
                  <a:pt x="13658901" y="10877452"/>
                </a:lnTo>
                <a:lnTo>
                  <a:pt x="0" y="108774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705080" y="2007567"/>
            <a:ext cx="11200562" cy="1541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9"/>
              </a:lnSpc>
              <a:spcBef>
                <a:spcPct val="0"/>
              </a:spcBef>
            </a:pPr>
            <a:r>
              <a:rPr lang="ko-KR" altLang="en-US" sz="9842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도서 관리 프로그램</a:t>
            </a:r>
            <a:endParaRPr lang="en-US" sz="9842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5936365" y="4316862"/>
            <a:ext cx="2033804" cy="1486526"/>
          </a:xfrm>
          <a:custGeom>
            <a:avLst/>
            <a:gdLst/>
            <a:ahLst/>
            <a:cxnLst/>
            <a:rect l="l" t="t" r="r" b="b"/>
            <a:pathLst>
              <a:path w="2033804" h="1486526">
                <a:moveTo>
                  <a:pt x="0" y="0"/>
                </a:moveTo>
                <a:lnTo>
                  <a:pt x="2033804" y="0"/>
                </a:lnTo>
                <a:lnTo>
                  <a:pt x="2033804" y="1486527"/>
                </a:lnTo>
                <a:lnTo>
                  <a:pt x="0" y="148652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611600" y="521980"/>
            <a:ext cx="1185030" cy="866149"/>
          </a:xfrm>
          <a:custGeom>
            <a:avLst/>
            <a:gdLst/>
            <a:ahLst/>
            <a:cxnLst/>
            <a:rect l="l" t="t" r="r" b="b"/>
            <a:pathLst>
              <a:path w="1185030" h="866149">
                <a:moveTo>
                  <a:pt x="0" y="0"/>
                </a:moveTo>
                <a:lnTo>
                  <a:pt x="1185030" y="0"/>
                </a:lnTo>
                <a:lnTo>
                  <a:pt x="1185030" y="866149"/>
                </a:lnTo>
                <a:lnTo>
                  <a:pt x="0" y="86614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5400000">
            <a:off x="3413510" y="988151"/>
            <a:ext cx="2978274" cy="4836951"/>
          </a:xfrm>
          <a:custGeom>
            <a:avLst/>
            <a:gdLst/>
            <a:ahLst/>
            <a:cxnLst/>
            <a:rect l="l" t="t" r="r" b="b"/>
            <a:pathLst>
              <a:path w="2978274" h="4836951">
                <a:moveTo>
                  <a:pt x="0" y="0"/>
                </a:moveTo>
                <a:lnTo>
                  <a:pt x="2978274" y="0"/>
                </a:lnTo>
                <a:lnTo>
                  <a:pt x="2978274" y="4836951"/>
                </a:lnTo>
                <a:lnTo>
                  <a:pt x="0" y="48369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5400000">
            <a:off x="15858468" y="1089043"/>
            <a:ext cx="1506264" cy="1656891"/>
          </a:xfrm>
          <a:custGeom>
            <a:avLst/>
            <a:gdLst/>
            <a:ahLst/>
            <a:cxnLst/>
            <a:rect l="l" t="t" r="r" b="b"/>
            <a:pathLst>
              <a:path w="1506264" h="1656891">
                <a:moveTo>
                  <a:pt x="0" y="0"/>
                </a:moveTo>
                <a:lnTo>
                  <a:pt x="1506264" y="0"/>
                </a:lnTo>
                <a:lnTo>
                  <a:pt x="1506264" y="1656891"/>
                </a:lnTo>
                <a:lnTo>
                  <a:pt x="0" y="165689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 l="-38371" t="-65420" r="-27664" b="-79720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1805191" y="6286500"/>
            <a:ext cx="5796171" cy="3385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15"/>
              </a:lnSpc>
            </a:pPr>
            <a:r>
              <a:rPr lang="en-US" sz="4725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제작</a:t>
            </a:r>
            <a:r>
              <a:rPr lang="en-US" sz="472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algn="ctr">
              <a:lnSpc>
                <a:spcPts val="6615"/>
              </a:lnSpc>
            </a:pPr>
            <a:r>
              <a:rPr lang="en-US" sz="4725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조장</a:t>
            </a:r>
            <a:r>
              <a:rPr lang="en-US" sz="472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en-US" sz="4725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한가람</a:t>
            </a:r>
            <a:endParaRPr lang="en-US" sz="4725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ts val="6615"/>
              </a:lnSpc>
            </a:pPr>
            <a:r>
              <a:rPr lang="en-US" sz="4725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조원</a:t>
            </a:r>
            <a:r>
              <a:rPr lang="en-US" sz="472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en-US" sz="4725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정우성</a:t>
            </a:r>
            <a:endParaRPr lang="en-US" sz="4725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ts val="6615"/>
              </a:lnSpc>
              <a:spcBef>
                <a:spcPct val="0"/>
              </a:spcBef>
            </a:pPr>
            <a:r>
              <a:rPr lang="en-US" sz="4725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조원</a:t>
            </a:r>
            <a:r>
              <a:rPr lang="en-US" sz="472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en-US" sz="4725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이인담</a:t>
            </a:r>
            <a:endParaRPr lang="en-US" sz="4725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cbe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5400000">
            <a:off x="-1979850" y="2258403"/>
            <a:ext cx="9929291" cy="6508334"/>
          </a:xfrm>
          <a:custGeom>
            <a:avLst/>
            <a:gdLst/>
            <a:rect l="l" t="t" r="r" b="b"/>
            <a:pathLst>
              <a:path w="9929291" h="6508334">
                <a:moveTo>
                  <a:pt x="0" y="0"/>
                </a:moveTo>
                <a:lnTo>
                  <a:pt x="9929291" y="0"/>
                </a:lnTo>
                <a:lnTo>
                  <a:pt x="9929291" y="6508334"/>
                </a:lnTo>
                <a:lnTo>
                  <a:pt x="0" y="65083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r="-42630" b="-7328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Freeform 2"/>
          <p:cNvSpPr/>
          <p:nvPr/>
        </p:nvSpPr>
        <p:spPr>
          <a:xfrm flipH="1">
            <a:off x="11785408" y="-63359"/>
            <a:ext cx="6569268" cy="4205771"/>
          </a:xfrm>
          <a:custGeom>
            <a:avLst/>
            <a:gdLst/>
            <a:rect l="l" t="t" r="r" b="b"/>
            <a:pathLst>
              <a:path w="6569268" h="4205771">
                <a:moveTo>
                  <a:pt x="6569268" y="0"/>
                </a:moveTo>
                <a:lnTo>
                  <a:pt x="0" y="0"/>
                </a:lnTo>
                <a:lnTo>
                  <a:pt x="0" y="4205771"/>
                </a:lnTo>
                <a:lnTo>
                  <a:pt x="6569268" y="4205771"/>
                </a:lnTo>
                <a:lnTo>
                  <a:pt x="6569268" y="0"/>
                </a:lnTo>
                <a:close/>
              </a:path>
            </a:pathLst>
          </a:custGeom>
          <a:blipFill rotWithShape="1">
            <a:blip r:embed="rId3"/>
            <a:stretch>
              <a:fillRect l="-26970" t="-7272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7" name=""/>
          <p:cNvGraphicFramePr>
            <a:graphicFrameLocks noGrp="1"/>
          </p:cNvGraphicFramePr>
          <p:nvPr/>
        </p:nvGraphicFramePr>
        <p:xfrm>
          <a:off x="4043772" y="1897179"/>
          <a:ext cx="3774250" cy="228790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774250"/>
              </a:tblGrid>
              <a:tr h="4438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300" b="0">
                          <a:solidFill>
                            <a:schemeClr val="tx1"/>
                          </a:solidFill>
                          <a:latin typeface="Consolas"/>
                          <a:ea typeface="굴림"/>
                          <a:cs typeface="굴림"/>
                        </a:rPr>
                        <a:t>Books</a:t>
                      </a:r>
                      <a:endParaRPr lang="en-US" altLang="ko-KR" sz="2300" b="0">
                        <a:solidFill>
                          <a:schemeClr val="tx1"/>
                        </a:solidFill>
                        <a:latin typeface="Consolas"/>
                        <a:ea typeface="굴림"/>
                        <a:cs typeface="굴림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42c7f1"/>
                    </a:solidFill>
                  </a:tcPr>
                </a:tc>
              </a:tr>
              <a:tr h="18440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Consolas"/>
                          <a:ea typeface="굴림"/>
                          <a:cs typeface="굴림"/>
                        </a:rPr>
                        <a:t>- code: int (PK)</a:t>
                      </a:r>
                      <a:endParaRPr lang="en-US" altLang="ko-KR" sz="2300">
                        <a:solidFill>
                          <a:schemeClr val="tx1"/>
                        </a:solidFill>
                        <a:latin typeface="Consolas"/>
                        <a:ea typeface="굴림"/>
                        <a:cs typeface="굴림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Consolas"/>
                          <a:ea typeface="굴림"/>
                          <a:cs typeface="굴림"/>
                        </a:rPr>
                        <a:t>- bookName: string</a:t>
                      </a:r>
                      <a:endParaRPr lang="en-US" altLang="ko-KR" sz="2300">
                        <a:solidFill>
                          <a:schemeClr val="tx1"/>
                        </a:solidFill>
                        <a:latin typeface="Consolas"/>
                        <a:ea typeface="굴림"/>
                        <a:cs typeface="굴림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Consolas"/>
                          <a:ea typeface="굴림"/>
                          <a:cs typeface="굴림"/>
                        </a:rPr>
                        <a:t>- authorName: string</a:t>
                      </a:r>
                      <a:endParaRPr lang="en-US" altLang="ko-KR" sz="2300">
                        <a:solidFill>
                          <a:schemeClr val="tx1"/>
                        </a:solidFill>
                        <a:latin typeface="Consolas"/>
                        <a:ea typeface="굴림"/>
                        <a:cs typeface="굴림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Consolas"/>
                          <a:ea typeface="굴림"/>
                          <a:cs typeface="굴림"/>
                        </a:rPr>
                        <a:t>- year: int</a:t>
                      </a:r>
                      <a:endParaRPr lang="en-US" altLang="ko-KR" sz="2300">
                        <a:solidFill>
                          <a:schemeClr val="tx1"/>
                        </a:solidFill>
                        <a:latin typeface="Consolas"/>
                        <a:ea typeface="굴림"/>
                        <a:cs typeface="굴림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Consolas"/>
                          <a:ea typeface="굴림"/>
                          <a:cs typeface="굴림"/>
                        </a:rPr>
                        <a:t>- status: int</a:t>
                      </a:r>
                      <a:endParaRPr lang="en-US" altLang="ko-KR" sz="2300">
                        <a:solidFill>
                          <a:schemeClr val="tx1"/>
                        </a:solidFill>
                        <a:latin typeface="Consolas"/>
                        <a:ea typeface="굴림"/>
                        <a:cs typeface="굴림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42c7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"/>
          <p:cNvGraphicFramePr>
            <a:graphicFrameLocks noGrp="1"/>
          </p:cNvGraphicFramePr>
          <p:nvPr/>
        </p:nvGraphicFramePr>
        <p:xfrm>
          <a:off x="10295620" y="1069087"/>
          <a:ext cx="6127357" cy="370841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127357"/>
              </a:tblGrid>
              <a:tr h="4451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300" b="0">
                          <a:solidFill>
                            <a:schemeClr val="tx1"/>
                          </a:solidFill>
                          <a:latin typeface="Consolas"/>
                        </a:rPr>
                        <a:t>ManagerBooks</a:t>
                      </a:r>
                      <a:endParaRPr lang="en-US" altLang="ko-KR" sz="2300" b="0">
                        <a:solidFill>
                          <a:schemeClr val="tx1"/>
                        </a:solidFill>
                        <a:latin typeface="Consolas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42c7f1"/>
                    </a:solidFill>
                  </a:tcPr>
                </a:tc>
              </a:tr>
              <a:tr h="326324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Consolas"/>
                        </a:rPr>
                        <a:t>- code: int (PK)</a:t>
                      </a:r>
                      <a:endParaRPr lang="en-US" altLang="ko-KR" sz="2300">
                        <a:solidFill>
                          <a:schemeClr val="tx1"/>
                        </a:solidFill>
                        <a:latin typeface="Consolas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Consolas"/>
                        </a:rPr>
                        <a:t>- bookName: string</a:t>
                      </a:r>
                      <a:endParaRPr lang="en-US" altLang="ko-KR" sz="2300">
                        <a:solidFill>
                          <a:schemeClr val="tx1"/>
                        </a:solidFill>
                        <a:latin typeface="Consolas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Consolas"/>
                        </a:rPr>
                        <a:t>- authorName: string</a:t>
                      </a:r>
                      <a:endParaRPr lang="en-US" altLang="ko-KR" sz="2300">
                        <a:solidFill>
                          <a:schemeClr val="tx1"/>
                        </a:solidFill>
                        <a:latin typeface="Consolas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Consolas"/>
                        </a:rPr>
                        <a:t>- year: int</a:t>
                      </a:r>
                      <a:endParaRPr lang="en-US" altLang="ko-KR" sz="2300">
                        <a:solidFill>
                          <a:schemeClr val="tx1"/>
                        </a:solidFill>
                        <a:latin typeface="Consolas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Consolas"/>
                        </a:rPr>
                        <a:t>- status: int</a:t>
                      </a:r>
                      <a:endParaRPr lang="en-US" altLang="ko-KR" sz="2300">
                        <a:solidFill>
                          <a:schemeClr val="tx1"/>
                        </a:solidFill>
                        <a:latin typeface="Consolas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Consolas"/>
                        </a:rPr>
                        <a:t>- checkoutDate: date</a:t>
                      </a:r>
                      <a:endParaRPr lang="en-US" altLang="ko-KR" sz="2300">
                        <a:solidFill>
                          <a:schemeClr val="tx1"/>
                        </a:solidFill>
                        <a:latin typeface="Consolas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Consolas"/>
                        </a:rPr>
                        <a:t>- returnDate: date</a:t>
                      </a:r>
                      <a:endParaRPr lang="en-US" altLang="ko-KR" sz="2300">
                        <a:solidFill>
                          <a:schemeClr val="tx1"/>
                        </a:solidFill>
                        <a:latin typeface="Consolas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Consolas"/>
                        </a:rPr>
                        <a:t>- toDay: date(default: ‘2024-02-25’)</a:t>
                      </a:r>
                      <a:endParaRPr lang="en-US" altLang="ko-KR" sz="2300">
                        <a:solidFill>
                          <a:schemeClr val="tx1"/>
                        </a:solidFill>
                        <a:latin typeface="Consolas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Consolas"/>
                        </a:rPr>
                        <a:t>-returnState: varchar(20)</a:t>
                      </a:r>
                      <a:endParaRPr lang="en-US" altLang="ko-KR" sz="2300">
                        <a:solidFill>
                          <a:schemeClr val="tx1"/>
                        </a:solidFill>
                        <a:latin typeface="Consolas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42c7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"/>
          <p:cNvGraphicFramePr>
            <a:graphicFrameLocks noGrp="1"/>
          </p:cNvGraphicFramePr>
          <p:nvPr/>
        </p:nvGraphicFramePr>
        <p:xfrm>
          <a:off x="7313966" y="6073643"/>
          <a:ext cx="3822594" cy="334343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822594"/>
              </a:tblGrid>
              <a:tr h="44211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300" b="0">
                          <a:solidFill>
                            <a:schemeClr val="tx1"/>
                          </a:solidFill>
                          <a:latin typeface="Consolas"/>
                        </a:rPr>
                        <a:t>Management</a:t>
                      </a:r>
                      <a:endParaRPr lang="en-US" altLang="ko-KR" sz="2300" b="0">
                        <a:solidFill>
                          <a:schemeClr val="tx1"/>
                        </a:solidFill>
                        <a:latin typeface="Consolas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42c7f1"/>
                    </a:solidFill>
                  </a:tcPr>
                </a:tc>
              </a:tr>
              <a:tr h="288990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Consolas"/>
                        </a:rPr>
                        <a:t>- seq: int</a:t>
                      </a:r>
                      <a:endParaRPr lang="en-US" altLang="ko-KR" sz="2300">
                        <a:solidFill>
                          <a:schemeClr val="tx1"/>
                        </a:solidFill>
                        <a:latin typeface="Consolas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Consolas"/>
                        </a:rPr>
                        <a:t>- id: string</a:t>
                      </a:r>
                      <a:endParaRPr lang="en-US" altLang="ko-KR" sz="2300">
                        <a:solidFill>
                          <a:schemeClr val="tx1"/>
                        </a:solidFill>
                        <a:latin typeface="Consolas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Consolas"/>
                        </a:rPr>
                        <a:t>- password: string</a:t>
                      </a:r>
                      <a:endParaRPr lang="en-US" altLang="ko-KR" sz="2300">
                        <a:solidFill>
                          <a:schemeClr val="tx1"/>
                        </a:solidFill>
                        <a:latin typeface="Consolas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Consolas"/>
                        </a:rPr>
                        <a:t>- name: string</a:t>
                      </a:r>
                      <a:endParaRPr lang="en-US" altLang="ko-KR" sz="2300">
                        <a:solidFill>
                          <a:schemeClr val="tx1"/>
                        </a:solidFill>
                        <a:latin typeface="Consolas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Consolas"/>
                        </a:rPr>
                        <a:t>- gender: string</a:t>
                      </a:r>
                      <a:endParaRPr lang="en-US" altLang="ko-KR" sz="2300">
                        <a:solidFill>
                          <a:schemeClr val="tx1"/>
                        </a:solidFill>
                        <a:latin typeface="Consolas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Consolas"/>
                        </a:rPr>
                        <a:t>- tel: string</a:t>
                      </a:r>
                      <a:endParaRPr lang="en-US" altLang="ko-KR" sz="2300">
                        <a:solidFill>
                          <a:schemeClr val="tx1"/>
                        </a:solidFill>
                        <a:latin typeface="Consolas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Consolas"/>
                        </a:rPr>
                        <a:t>- email: string</a:t>
                      </a:r>
                      <a:endParaRPr lang="en-US" altLang="ko-KR" sz="2300">
                        <a:solidFill>
                          <a:schemeClr val="tx1"/>
                        </a:solidFill>
                        <a:latin typeface="Consolas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Consolas"/>
                        </a:rPr>
                        <a:t>- createDate: date</a:t>
                      </a:r>
                      <a:endParaRPr lang="en-US" altLang="ko-KR" sz="2300">
                        <a:solidFill>
                          <a:schemeClr val="tx1"/>
                        </a:solidFill>
                        <a:latin typeface="Consolas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42c7f1"/>
                    </a:solidFill>
                  </a:tcPr>
                </a:tc>
              </a:tr>
            </a:tbl>
          </a:graphicData>
        </a:graphic>
      </p:graphicFrame>
      <p:cxnSp>
        <p:nvCxnSpPr>
          <p:cNvPr id="23" name=""/>
          <p:cNvCxnSpPr>
            <a:stCxn id="17" idx="2"/>
            <a:endCxn id="20" idx="0"/>
          </p:cNvCxnSpPr>
          <p:nvPr/>
        </p:nvCxnSpPr>
        <p:spPr>
          <a:xfrm>
            <a:off x="5930897" y="4185084"/>
            <a:ext cx="3294366" cy="18885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>
            <a:stCxn id="18" idx="2"/>
            <a:endCxn id="20" idx="0"/>
          </p:cNvCxnSpPr>
          <p:nvPr/>
        </p:nvCxnSpPr>
        <p:spPr>
          <a:xfrm rot="10800000" flipV="1">
            <a:off x="9225263" y="4777499"/>
            <a:ext cx="4134036" cy="1296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"/>
          <p:cNvSpPr txBox="1"/>
          <p:nvPr/>
        </p:nvSpPr>
        <p:spPr>
          <a:xfrm>
            <a:off x="371364" y="224644"/>
            <a:ext cx="6606650" cy="100217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ko-KR" sz="6000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DataBase Flow Chart</a:t>
            </a:r>
            <a:endParaRPr xmlns:mc="http://schemas.openxmlformats.org/markup-compatibility/2006" xmlns:hp="http://schemas.haansoft.com/office/presentation/8.0" lang="en-US" altLang="ko-KR" sz="6000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874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6862938" y="-6261116"/>
            <a:ext cx="25519080" cy="17446588"/>
            <a:chOff x="0" y="0"/>
            <a:chExt cx="34025440" cy="23262116"/>
          </a:xfrm>
        </p:grpSpPr>
        <p:sp>
          <p:nvSpPr>
            <p:cNvPr id="3" name="Freeform 3"/>
            <p:cNvSpPr/>
            <p:nvPr/>
          </p:nvSpPr>
          <p:spPr>
            <a:xfrm rot="7572539">
              <a:off x="2124345" y="4379423"/>
              <a:ext cx="18211868" cy="14503269"/>
            </a:xfrm>
            <a:custGeom>
              <a:avLst/>
              <a:gdLst/>
              <a:rect l="l" t="t" r="r" b="b"/>
              <a:pathLst>
                <a:path w="18211868" h="14503269">
                  <a:moveTo>
                    <a:pt x="0" y="0"/>
                  </a:moveTo>
                  <a:lnTo>
                    <a:pt x="18211868" y="0"/>
                  </a:lnTo>
                  <a:lnTo>
                    <a:pt x="18211868" y="14503270"/>
                  </a:lnTo>
                  <a:lnTo>
                    <a:pt x="0" y="1450327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/>
              <a:stretch>
                <a:fillRect/>
              </a:stretch>
            </a:blip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 rot="10800000">
              <a:off x="23300552" y="15518237"/>
              <a:ext cx="10724888" cy="6866279"/>
            </a:xfrm>
            <a:custGeom>
              <a:avLst/>
              <a:gdLst/>
              <a:rect l="l" t="t" r="r" b="b"/>
              <a:pathLst>
                <a:path w="10724888" h="6866279">
                  <a:moveTo>
                    <a:pt x="0" y="0"/>
                  </a:moveTo>
                  <a:lnTo>
                    <a:pt x="10724888" y="0"/>
                  </a:lnTo>
                  <a:lnTo>
                    <a:pt x="10724888" y="6866278"/>
                  </a:lnTo>
                  <a:lnTo>
                    <a:pt x="0" y="68662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 l="-26970" t="-72720"/>
              </a:stretch>
            </a:blip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3850723" y="2271677"/>
            <a:ext cx="10586553" cy="5557872"/>
            <a:chOff x="0" y="-304799"/>
            <a:chExt cx="14115404" cy="7410496"/>
          </a:xfrm>
        </p:grpSpPr>
        <p:sp>
          <p:nvSpPr>
            <p:cNvPr id="6" name="TextBox 6"/>
            <p:cNvSpPr txBox="1"/>
            <p:nvPr/>
          </p:nvSpPr>
          <p:spPr>
            <a:xfrm>
              <a:off x="1072016" y="4652525"/>
              <a:ext cx="11641171" cy="1500669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8854"/>
                </a:lnSpc>
                <a:spcBef>
                  <a:spcPct val="0"/>
                </a:spcBef>
                <a:defRPr/>
              </a:pPr>
              <a:r>
                <a:rPr lang="ko-KR" sz="6324" b="0" spc="505">
                  <a:solidFill>
                    <a:srgbClr val="ffffff"/>
                  </a:solidFill>
                  <a:ea typeface="210 디딤고딕 Bold"/>
                </a:rPr>
                <a:t>주요 기능</a:t>
              </a:r>
              <a:endParaRPr lang="ko-KR" sz="6324" b="0" spc="505">
                <a:solidFill>
                  <a:srgbClr val="ffffff"/>
                </a:solidFill>
                <a:ea typeface="210 디딤고딕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135515" y="6114506"/>
              <a:ext cx="11514171" cy="991193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5880"/>
                </a:lnSpc>
                <a:spcBef>
                  <a:spcPct val="0"/>
                </a:spcBef>
                <a:defRPr/>
              </a:pPr>
              <a:r>
                <a:rPr lang="en-US" altLang="ko-KR" sz="4200">
                  <a:solidFill>
                    <a:srgbClr val="ffffff"/>
                  </a:solidFill>
                  <a:latin typeface="Aileron Italics"/>
                </a:rPr>
                <a:t>Key Features</a:t>
              </a:r>
              <a:endParaRPr lang="en-US" altLang="ko-KR" sz="4200">
                <a:solidFill>
                  <a:srgbClr val="ffffff"/>
                </a:solidFill>
                <a:latin typeface="Aileron Italic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04799"/>
              <a:ext cx="14115404" cy="3765595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ctr">
                <a:lnSpc>
                  <a:spcPts val="22294"/>
                </a:lnSpc>
                <a:spcBef>
                  <a:spcPct val="0"/>
                </a:spcBef>
                <a:defRPr/>
              </a:pPr>
              <a:r>
                <a:rPr lang="en-US" sz="15924">
                  <a:solidFill>
                    <a:srgbClr val="ffffff"/>
                  </a:solidFill>
                  <a:latin typeface="Aileron Bold"/>
                </a:rPr>
                <a:t>Part 0</a:t>
              </a:r>
              <a:r>
                <a:rPr lang="en-US" altLang="ko-KR" sz="15924">
                  <a:solidFill>
                    <a:srgbClr val="ffffff"/>
                  </a:solidFill>
                  <a:latin typeface="Aileron Bold"/>
                </a:rPr>
                <a:t>5</a:t>
              </a:r>
              <a:r>
                <a:rPr lang="en-US" sz="15924">
                  <a:solidFill>
                    <a:srgbClr val="ffffff"/>
                  </a:solidFill>
                  <a:latin typeface="Aileron Bold"/>
                </a:rPr>
                <a:t>.</a:t>
              </a:r>
              <a:endParaRPr lang="en-US" sz="15924">
                <a:solidFill>
                  <a:srgbClr val="ffffff"/>
                </a:solidFill>
                <a:latin typeface="Aileron Bold"/>
              </a:endParaRPr>
            </a:p>
          </p:txBody>
        </p:sp>
        <p:sp>
          <p:nvSpPr>
            <p:cNvPr id="9" name="AutoShape 9"/>
            <p:cNvSpPr/>
            <p:nvPr/>
          </p:nvSpPr>
          <p:spPr>
            <a:xfrm>
              <a:off x="5816320" y="3801203"/>
              <a:ext cx="2152564" cy="0"/>
            </a:xfrm>
            <a:prstGeom prst="line">
              <a:avLst/>
            </a:prstGeom>
            <a:ln w="63500" cap="flat">
              <a:solidFill>
                <a:srgbClr val="ffffff"/>
              </a:solidFill>
              <a:prstDash val="solid"/>
            </a:ln>
          </p:spPr>
          <p:txBody>
            <a:bodyPr wrap="square" anchor="ctr"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cbe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1785408" y="-63359"/>
            <a:ext cx="6569268" cy="4205771"/>
          </a:xfrm>
          <a:custGeom>
            <a:avLst/>
            <a:gdLst/>
            <a:rect l="l" t="t" r="r" b="b"/>
            <a:pathLst>
              <a:path w="6569268" h="4205771">
                <a:moveTo>
                  <a:pt x="6569268" y="0"/>
                </a:moveTo>
                <a:lnTo>
                  <a:pt x="0" y="0"/>
                </a:lnTo>
                <a:lnTo>
                  <a:pt x="0" y="4205771"/>
                </a:lnTo>
                <a:lnTo>
                  <a:pt x="6569268" y="4205771"/>
                </a:lnTo>
                <a:lnTo>
                  <a:pt x="6569268" y="0"/>
                </a:lnTo>
                <a:close/>
              </a:path>
            </a:pathLst>
          </a:custGeom>
          <a:blipFill rotWithShape="1">
            <a:blip r:embed="rId2"/>
            <a:stretch>
              <a:fillRect l="-26970" t="-7272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 rot="5400000">
            <a:off x="-1979850" y="2258403"/>
            <a:ext cx="9929291" cy="6508334"/>
          </a:xfrm>
          <a:custGeom>
            <a:avLst/>
            <a:gdLst/>
            <a:rect l="l" t="t" r="r" b="b"/>
            <a:pathLst>
              <a:path w="9929291" h="6508334">
                <a:moveTo>
                  <a:pt x="0" y="0"/>
                </a:moveTo>
                <a:lnTo>
                  <a:pt x="9929291" y="0"/>
                </a:lnTo>
                <a:lnTo>
                  <a:pt x="9929291" y="6508334"/>
                </a:lnTo>
                <a:lnTo>
                  <a:pt x="0" y="65083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r="-42630" b="-7328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371364" y="224644"/>
            <a:ext cx="5482701" cy="1002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ko-KR" sz="6000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1. Library System</a:t>
            </a:r>
            <a:endParaRPr xmlns:mc="http://schemas.openxmlformats.org/markup-compatibility/2006" xmlns:hp="http://schemas.haansoft.com/office/presentation/8.0" lang="en-US" altLang="ko-KR" sz="6000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4496" y="2220710"/>
            <a:ext cx="6153592" cy="58528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"/>
          <p:cNvSpPr txBox="1"/>
          <p:nvPr/>
        </p:nvSpPr>
        <p:spPr>
          <a:xfrm>
            <a:off x="7932202" y="2174796"/>
            <a:ext cx="8388934" cy="5128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실행시키면 도서관의 메인 시스템의 화면이 표시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  <a:p>
            <a:pPr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  <a:p>
            <a:pPr marL="428400" indent="-428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기능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: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 검색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,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 로그인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,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 채팅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,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 회원가입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  <a:p>
            <a:pPr marL="428400" indent="-4284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  <a:p>
            <a:pPr marL="428400" indent="-428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검색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: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 원하는 도서를 검색해서 대여 상태를 확인 후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,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 대여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  <a:p>
            <a:pPr marL="428400" indent="-4284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  <a:p>
            <a:pPr marL="428400" indent="-428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로그인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: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 아이디와 비밀번호를 입력하고 로그인 버튼을 클릭해서 일치하면 로그인 가능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  <a:p>
            <a:pPr marL="428400" indent="-4284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  <a:p>
            <a:pPr marL="428400" indent="-428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회원가입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: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 회원가입 부분에서 상세히 다룸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cbe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1785408" y="-63359"/>
            <a:ext cx="6569268" cy="4205771"/>
          </a:xfrm>
          <a:custGeom>
            <a:avLst/>
            <a:gdLst/>
            <a:rect l="l" t="t" r="r" b="b"/>
            <a:pathLst>
              <a:path w="6569268" h="4205771">
                <a:moveTo>
                  <a:pt x="6569268" y="0"/>
                </a:moveTo>
                <a:lnTo>
                  <a:pt x="0" y="0"/>
                </a:lnTo>
                <a:lnTo>
                  <a:pt x="0" y="4205771"/>
                </a:lnTo>
                <a:lnTo>
                  <a:pt x="6569268" y="4205771"/>
                </a:lnTo>
                <a:lnTo>
                  <a:pt x="6569268" y="0"/>
                </a:lnTo>
                <a:close/>
              </a:path>
            </a:pathLst>
          </a:custGeom>
          <a:blipFill rotWithShape="1">
            <a:blip r:embed="rId2"/>
            <a:stretch>
              <a:fillRect l="-26970" t="-7272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 rot="5400000">
            <a:off x="-1979850" y="2258403"/>
            <a:ext cx="9929291" cy="6508334"/>
          </a:xfrm>
          <a:custGeom>
            <a:avLst/>
            <a:gdLst/>
            <a:rect l="l" t="t" r="r" b="b"/>
            <a:pathLst>
              <a:path w="9929291" h="6508334">
                <a:moveTo>
                  <a:pt x="0" y="0"/>
                </a:moveTo>
                <a:lnTo>
                  <a:pt x="9929291" y="0"/>
                </a:lnTo>
                <a:lnTo>
                  <a:pt x="9929291" y="6508334"/>
                </a:lnTo>
                <a:lnTo>
                  <a:pt x="0" y="65083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r="-42630" b="-7328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371364" y="224644"/>
            <a:ext cx="5625576" cy="1002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ko-KR" sz="6000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1-1. Login System</a:t>
            </a:r>
            <a:endParaRPr xmlns:mc="http://schemas.openxmlformats.org/markup-compatibility/2006" xmlns:hp="http://schemas.haansoft.com/office/presentation/8.0" lang="en-US" altLang="ko-KR" sz="6000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7176120" y="2786017"/>
            <a:ext cx="8388934" cy="5584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로그인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버튼을 클릭하면 로그인 창으로 이동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  <a:p>
            <a:pPr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  <a:p>
            <a:pPr marL="428400" indent="-428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아이디와 비밀번호를 입력하고 로그인 버튼을 클릭하면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  <a:p>
            <a:pPr marL="428400" indent="-4284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  <a:p>
            <a:pPr marL="428400" indent="-4284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  <a:p>
            <a:pPr marL="428400" indent="-4284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  <a:p>
            <a:pPr marL="428400" indent="-4284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  <a:p>
            <a:pPr marL="428400" indent="-4284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  <a:p>
            <a:pPr marL="428400" indent="-4284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  <a:p>
            <a:pPr marL="428400" indent="-428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메인 화면에 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“OOO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님 환영합니다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”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라는 문구 출력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35460" y="1520788"/>
            <a:ext cx="4248472" cy="4201888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27448" y="5949280"/>
            <a:ext cx="4391637" cy="41725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cbe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1785408" y="-63359"/>
            <a:ext cx="6569268" cy="4205771"/>
          </a:xfrm>
          <a:custGeom>
            <a:avLst/>
            <a:gdLst/>
            <a:rect l="l" t="t" r="r" b="b"/>
            <a:pathLst>
              <a:path w="6569268" h="4205771">
                <a:moveTo>
                  <a:pt x="6569268" y="0"/>
                </a:moveTo>
                <a:lnTo>
                  <a:pt x="0" y="0"/>
                </a:lnTo>
                <a:lnTo>
                  <a:pt x="0" y="4205771"/>
                </a:lnTo>
                <a:lnTo>
                  <a:pt x="6569268" y="4205771"/>
                </a:lnTo>
                <a:lnTo>
                  <a:pt x="6569268" y="0"/>
                </a:lnTo>
                <a:close/>
              </a:path>
            </a:pathLst>
          </a:custGeom>
          <a:blipFill rotWithShape="1">
            <a:blip r:embed="rId2"/>
            <a:stretch>
              <a:fillRect l="-26970" t="-7272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 rot="5400000">
            <a:off x="-1979850" y="2258403"/>
            <a:ext cx="9929291" cy="6508334"/>
          </a:xfrm>
          <a:custGeom>
            <a:avLst/>
            <a:gdLst/>
            <a:rect l="l" t="t" r="r" b="b"/>
            <a:pathLst>
              <a:path w="9929291" h="6508334">
                <a:moveTo>
                  <a:pt x="0" y="0"/>
                </a:moveTo>
                <a:lnTo>
                  <a:pt x="9929291" y="0"/>
                </a:lnTo>
                <a:lnTo>
                  <a:pt x="9929291" y="6508334"/>
                </a:lnTo>
                <a:lnTo>
                  <a:pt x="0" y="65083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r="-42630" b="-7328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371363" y="224644"/>
            <a:ext cx="6578077" cy="1002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ko-KR" sz="6000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1-2. Chatting System</a:t>
            </a:r>
            <a:endParaRPr xmlns:mc="http://schemas.openxmlformats.org/markup-compatibility/2006" xmlns:hp="http://schemas.haansoft.com/office/presentation/8.0" lang="en-US" altLang="ko-KR" sz="6000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7421468" y="1967151"/>
            <a:ext cx="10015792" cy="5584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채팅 버튼을 클릭하면 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Client_GUI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 창으로 이동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  <a:p>
            <a:pPr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  <a:p>
            <a:pPr marL="428400" indent="-428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자신의 이름과 포트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(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예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)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3006),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 주소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(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예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)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192.168.0.25)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를 입력하고 접속버튼을 클릭하면 채팅 화면으로 이동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  <a:p>
            <a:pPr marL="428400" indent="-4284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  <a:p>
            <a:pPr marL="428400" indent="-4284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  <a:p>
            <a:pPr marL="428400" indent="-4284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  <a:p>
            <a:pPr marL="428400" indent="-4284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  <a:p>
            <a:pPr marL="428400" indent="-4284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  <a:p>
            <a:pPr marL="428400" indent="-4284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  <a:p>
            <a:pPr marL="428400" indent="-4284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  <a:p>
            <a:pPr marL="428400" indent="-428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서버 매니저는 포트번호만 입력하여 채팅창을 관리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2799" y="1439965"/>
            <a:ext cx="5203200" cy="397807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09185" y="5769260"/>
            <a:ext cx="5186813" cy="377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cbe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1785408" y="-63359"/>
            <a:ext cx="6569268" cy="4205771"/>
          </a:xfrm>
          <a:custGeom>
            <a:avLst/>
            <a:gdLst/>
            <a:rect l="l" t="t" r="r" b="b"/>
            <a:pathLst>
              <a:path w="6569268" h="4205771">
                <a:moveTo>
                  <a:pt x="6569268" y="0"/>
                </a:moveTo>
                <a:lnTo>
                  <a:pt x="0" y="0"/>
                </a:lnTo>
                <a:lnTo>
                  <a:pt x="0" y="4205771"/>
                </a:lnTo>
                <a:lnTo>
                  <a:pt x="6569268" y="4205771"/>
                </a:lnTo>
                <a:lnTo>
                  <a:pt x="6569268" y="0"/>
                </a:lnTo>
                <a:close/>
              </a:path>
            </a:pathLst>
          </a:custGeom>
          <a:blipFill rotWithShape="1">
            <a:blip r:embed="rId2"/>
            <a:stretch>
              <a:fillRect l="-26970" t="-7272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 rot="5400000">
            <a:off x="-1979850" y="2258403"/>
            <a:ext cx="9929291" cy="6508334"/>
          </a:xfrm>
          <a:custGeom>
            <a:avLst/>
            <a:gdLst/>
            <a:rect l="l" t="t" r="r" b="b"/>
            <a:pathLst>
              <a:path w="9929291" h="6508334">
                <a:moveTo>
                  <a:pt x="0" y="0"/>
                </a:moveTo>
                <a:lnTo>
                  <a:pt x="9929291" y="0"/>
                </a:lnTo>
                <a:lnTo>
                  <a:pt x="9929291" y="6508334"/>
                </a:lnTo>
                <a:lnTo>
                  <a:pt x="0" y="65083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r="-42630" b="-7328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371363" y="224644"/>
            <a:ext cx="9311752" cy="1002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ko-KR" sz="6000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1-3. Join Membership System</a:t>
            </a:r>
            <a:endParaRPr xmlns:mc="http://schemas.openxmlformats.org/markup-compatibility/2006" xmlns:hp="http://schemas.haansoft.com/office/presentation/8.0" lang="en-US" altLang="ko-KR" sz="6000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7421467" y="3429000"/>
            <a:ext cx="10015792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회원가입 버튼을 클릭하면 회원등록 창으로 이동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  <a:p>
            <a:pPr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  <a:p>
            <a:pPr marL="428400" indent="-428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아이디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,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 비밀번호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,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 이름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,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 전화번호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,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 이메일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,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 성별을 입력해서 등록하기를 클릭하면 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Member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리스트에 저장됨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  <a:p>
            <a:pPr marL="428400" indent="-4284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  <a:p>
            <a:pPr marL="428400" indent="-428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데이터에 저장된대로 로그인 하면 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1-1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 화면처럼 됨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3403" y="1876496"/>
            <a:ext cx="6870709" cy="67327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cbe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1785408" y="-63359"/>
            <a:ext cx="6569268" cy="4205771"/>
          </a:xfrm>
          <a:custGeom>
            <a:avLst/>
            <a:gdLst/>
            <a:rect l="l" t="t" r="r" b="b"/>
            <a:pathLst>
              <a:path w="6569268" h="4205771">
                <a:moveTo>
                  <a:pt x="6569268" y="0"/>
                </a:moveTo>
                <a:lnTo>
                  <a:pt x="0" y="0"/>
                </a:lnTo>
                <a:lnTo>
                  <a:pt x="0" y="4205771"/>
                </a:lnTo>
                <a:lnTo>
                  <a:pt x="6569268" y="4205771"/>
                </a:lnTo>
                <a:lnTo>
                  <a:pt x="6569268" y="0"/>
                </a:lnTo>
                <a:close/>
              </a:path>
            </a:pathLst>
          </a:custGeom>
          <a:blipFill rotWithShape="1">
            <a:blip r:embed="rId2"/>
            <a:stretch>
              <a:fillRect l="-26970" t="-7272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 rot="5400000">
            <a:off x="-1979850" y="2258403"/>
            <a:ext cx="9929291" cy="6508334"/>
          </a:xfrm>
          <a:custGeom>
            <a:avLst/>
            <a:gdLst/>
            <a:rect l="l" t="t" r="r" b="b"/>
            <a:pathLst>
              <a:path w="9929291" h="6508334">
                <a:moveTo>
                  <a:pt x="0" y="0"/>
                </a:moveTo>
                <a:lnTo>
                  <a:pt x="9929291" y="0"/>
                </a:lnTo>
                <a:lnTo>
                  <a:pt x="9929291" y="6508334"/>
                </a:lnTo>
                <a:lnTo>
                  <a:pt x="0" y="65083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r="-42630" b="-7328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371362" y="224644"/>
            <a:ext cx="6501877" cy="1002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ko-KR" sz="6000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2. BookMain System</a:t>
            </a:r>
            <a:endParaRPr xmlns:mc="http://schemas.openxmlformats.org/markup-compatibility/2006" xmlns:hp="http://schemas.haansoft.com/office/presentation/8.0" lang="en-US" altLang="ko-KR" sz="6000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515380" y="6858000"/>
            <a:ext cx="17209912" cy="1462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Library System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의 검색 버튼을 클릭하면 도서검색 프로그램 창으로 이동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  <a:p>
            <a:pPr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  <a:p>
            <a:pPr marL="428400" indent="-428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도서명이나 저자를 입력하고 검색버튼을 클릭하거나 스크롤을 내려서 확인 후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,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 항목을  더블 클릭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9264" y="1379301"/>
            <a:ext cx="16957996" cy="48122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cbe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1785408" y="-63359"/>
            <a:ext cx="6569268" cy="4205771"/>
          </a:xfrm>
          <a:custGeom>
            <a:avLst/>
            <a:gdLst/>
            <a:rect l="l" t="t" r="r" b="b"/>
            <a:pathLst>
              <a:path w="6569268" h="4205771">
                <a:moveTo>
                  <a:pt x="6569268" y="0"/>
                </a:moveTo>
                <a:lnTo>
                  <a:pt x="0" y="0"/>
                </a:lnTo>
                <a:lnTo>
                  <a:pt x="0" y="4205771"/>
                </a:lnTo>
                <a:lnTo>
                  <a:pt x="6569268" y="4205771"/>
                </a:lnTo>
                <a:lnTo>
                  <a:pt x="6569268" y="0"/>
                </a:lnTo>
                <a:close/>
              </a:path>
            </a:pathLst>
          </a:custGeom>
          <a:blipFill rotWithShape="1">
            <a:blip r:embed="rId2"/>
            <a:stretch>
              <a:fillRect l="-26970" t="-7272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 rot="5400000">
            <a:off x="-1979850" y="2258403"/>
            <a:ext cx="9929291" cy="6508334"/>
          </a:xfrm>
          <a:custGeom>
            <a:avLst/>
            <a:gdLst/>
            <a:rect l="l" t="t" r="r" b="b"/>
            <a:pathLst>
              <a:path w="9929291" h="6508334">
                <a:moveTo>
                  <a:pt x="0" y="0"/>
                </a:moveTo>
                <a:lnTo>
                  <a:pt x="9929291" y="0"/>
                </a:lnTo>
                <a:lnTo>
                  <a:pt x="9929291" y="6508334"/>
                </a:lnTo>
                <a:lnTo>
                  <a:pt x="0" y="65083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r="-42630" b="-7328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371362" y="224644"/>
            <a:ext cx="6501877" cy="1002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ko-KR" sz="6000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2. BookMain System</a:t>
            </a:r>
            <a:endParaRPr xmlns:mc="http://schemas.openxmlformats.org/markup-compatibility/2006" xmlns:hp="http://schemas.haansoft.com/office/presentation/8.0" lang="en-US" altLang="ko-KR" sz="6000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515380" y="6858000"/>
            <a:ext cx="17209912" cy="1462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Library System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의 검색 버튼을 클릭하면 도서검색 프로그램 창으로 이동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  <a:p>
            <a:pPr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  <a:p>
            <a:pPr marL="428400" indent="-428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도서명이나 저자를 입력하고 검색버튼을 클릭하거나 스크롤을 내려서 확인 후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,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 항목을  더블 클릭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5360" y="1556792"/>
            <a:ext cx="16920802" cy="45002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cbe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1785408" y="-63359"/>
            <a:ext cx="6569268" cy="4205771"/>
          </a:xfrm>
          <a:custGeom>
            <a:avLst/>
            <a:gdLst/>
            <a:rect l="l" t="t" r="r" b="b"/>
            <a:pathLst>
              <a:path w="6569268" h="4205771">
                <a:moveTo>
                  <a:pt x="6569268" y="0"/>
                </a:moveTo>
                <a:lnTo>
                  <a:pt x="0" y="0"/>
                </a:lnTo>
                <a:lnTo>
                  <a:pt x="0" y="4205771"/>
                </a:lnTo>
                <a:lnTo>
                  <a:pt x="6569268" y="4205771"/>
                </a:lnTo>
                <a:lnTo>
                  <a:pt x="6569268" y="0"/>
                </a:lnTo>
                <a:close/>
              </a:path>
            </a:pathLst>
          </a:custGeom>
          <a:blipFill rotWithShape="1">
            <a:blip r:embed="rId2"/>
            <a:stretch>
              <a:fillRect l="-26970" t="-7272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 rot="5400000">
            <a:off x="-1979850" y="2258403"/>
            <a:ext cx="9929291" cy="6508334"/>
          </a:xfrm>
          <a:custGeom>
            <a:avLst/>
            <a:gdLst/>
            <a:rect l="l" t="t" r="r" b="b"/>
            <a:pathLst>
              <a:path w="9929291" h="6508334">
                <a:moveTo>
                  <a:pt x="0" y="0"/>
                </a:moveTo>
                <a:lnTo>
                  <a:pt x="9929291" y="0"/>
                </a:lnTo>
                <a:lnTo>
                  <a:pt x="9929291" y="6508334"/>
                </a:lnTo>
                <a:lnTo>
                  <a:pt x="0" y="65083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r="-42630" b="-7328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371362" y="224644"/>
            <a:ext cx="6501877" cy="1002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ko-KR" sz="6000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2. BookMain System</a:t>
            </a:r>
            <a:endParaRPr xmlns:mc="http://schemas.openxmlformats.org/markup-compatibility/2006" xmlns:hp="http://schemas.haansoft.com/office/presentation/8.0" lang="en-US" altLang="ko-KR" sz="6000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515380" y="6858000"/>
            <a:ext cx="17209912" cy="1462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Library System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의 검색 버튼을 클릭하면 도서검색 프로그램 창으로 이동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  <a:p>
            <a:pPr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  <a:p>
            <a:pPr marL="428400" indent="-428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도서명이나 저자를 입력하고 검색버튼을 클릭하거나 스크롤을 내려서 확인 후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,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 항목을  더블 클릭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7348" y="1520788"/>
            <a:ext cx="17327668" cy="46865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cbe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1785408" y="-63359"/>
            <a:ext cx="6569268" cy="4205771"/>
          </a:xfrm>
          <a:custGeom>
            <a:avLst/>
            <a:gdLst/>
            <a:rect l="l" t="t" r="r" b="b"/>
            <a:pathLst>
              <a:path w="6569268" h="4205771">
                <a:moveTo>
                  <a:pt x="6569268" y="0"/>
                </a:moveTo>
                <a:lnTo>
                  <a:pt x="0" y="0"/>
                </a:lnTo>
                <a:lnTo>
                  <a:pt x="0" y="4205771"/>
                </a:lnTo>
                <a:lnTo>
                  <a:pt x="6569268" y="4205771"/>
                </a:lnTo>
                <a:lnTo>
                  <a:pt x="6569268" y="0"/>
                </a:lnTo>
                <a:close/>
              </a:path>
            </a:pathLst>
          </a:custGeom>
          <a:blipFill rotWithShape="1">
            <a:blip r:embed="rId2"/>
            <a:stretch>
              <a:fillRect l="-26970" t="-7272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 rot="5400000">
            <a:off x="-1979850" y="2258403"/>
            <a:ext cx="9929291" cy="6508334"/>
          </a:xfrm>
          <a:custGeom>
            <a:avLst/>
            <a:gdLst/>
            <a:rect l="l" t="t" r="r" b="b"/>
            <a:pathLst>
              <a:path w="9929291" h="6508334">
                <a:moveTo>
                  <a:pt x="0" y="0"/>
                </a:moveTo>
                <a:lnTo>
                  <a:pt x="9929291" y="0"/>
                </a:lnTo>
                <a:lnTo>
                  <a:pt x="9929291" y="6508334"/>
                </a:lnTo>
                <a:lnTo>
                  <a:pt x="0" y="65083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r="-42630" b="-7328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371362" y="224644"/>
            <a:ext cx="6501877" cy="1002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ko-KR" sz="6000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2. BookMain System</a:t>
            </a:r>
            <a:endParaRPr xmlns:mc="http://schemas.openxmlformats.org/markup-compatibility/2006" xmlns:hp="http://schemas.haansoft.com/office/presentation/8.0" lang="en-US" altLang="ko-KR" sz="6000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0128447" y="3861048"/>
            <a:ext cx="7488832" cy="146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항목을 더블 클릭하면 상세 정보 창이 나오고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 대여를 하고 싶으면 대여 버튼을 클릭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7368" y="1556792"/>
            <a:ext cx="9042210" cy="6048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74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3721243" y="5119688"/>
            <a:ext cx="6352427" cy="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9740491" y="2655060"/>
            <a:ext cx="51967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ko-KR" altLang="en-US" sz="4800" dirty="0" smtClean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en-US" sz="4800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733564" y="3811448"/>
            <a:ext cx="51967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ko-KR" altLang="en-US" sz="4800" dirty="0" smtClean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흐름도</a:t>
            </a:r>
            <a:endParaRPr lang="en-US" sz="4800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609322" y="-433605"/>
            <a:ext cx="1028009" cy="1899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850"/>
              </a:lnSpc>
            </a:pPr>
            <a:r>
              <a:rPr lang="en-US" sz="6030" dirty="0">
                <a:solidFill>
                  <a:srgbClr val="FFFFFF"/>
                </a:solidFill>
                <a:latin typeface="Aileron Bold Italics"/>
              </a:rPr>
              <a:t>1.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678520" y="317463"/>
            <a:ext cx="51967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ko-KR" altLang="en-US" sz="4800" dirty="0" smtClean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주제 선정이유</a:t>
            </a:r>
            <a:endParaRPr lang="en-US" sz="4800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650511" y="797024"/>
            <a:ext cx="1028009" cy="22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850"/>
              </a:lnSpc>
            </a:pPr>
            <a:r>
              <a:rPr lang="en-US" sz="603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609322" y="1966655"/>
            <a:ext cx="1028009" cy="22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850"/>
              </a:lnSpc>
            </a:pPr>
            <a:r>
              <a:rPr lang="en-US" sz="603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607001" y="3094093"/>
            <a:ext cx="1028009" cy="22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850"/>
              </a:lnSpc>
            </a:pPr>
            <a:r>
              <a:rPr lang="en-US" altLang="ko-KR" sz="603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</a:t>
            </a:r>
            <a:endParaRPr lang="en-US" altLang="ko-KR" sz="6030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733564" y="1485900"/>
            <a:ext cx="5998847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ko-KR" altLang="en-US" sz="4800" dirty="0" smtClean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조원 소개 및 역할</a:t>
            </a:r>
            <a:endParaRPr lang="en-US" sz="4800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049199" y="1580719"/>
            <a:ext cx="4485260" cy="1686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054"/>
              </a:lnSpc>
              <a:spcBef>
                <a:spcPct val="0"/>
              </a:spcBef>
            </a:pPr>
            <a:r>
              <a:rPr lang="en-US" sz="10753" spc="2623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  <a:endParaRPr lang="en-US" sz="10753" spc="2623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136781" y="3441248"/>
            <a:ext cx="4397678" cy="691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  <a:spcBef>
                <a:spcPct val="0"/>
              </a:spcBef>
            </a:pPr>
            <a:r>
              <a:rPr lang="en-US" sz="4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ileron Bold Italics"/>
              </a:rPr>
              <a:t>CONTENTS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488007" y="5396920"/>
            <a:ext cx="843501" cy="23878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7850"/>
              </a:lnSpc>
            </a:pPr>
            <a:r>
              <a:rPr lang="en-US" altLang="ko-KR" sz="603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r>
              <a:rPr lang="en-US" altLang="ko-KR" sz="6030" dirty="0" smtClean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en-US" altLang="ko-KR" dirty="0" smtClean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488007" y="5156688"/>
            <a:ext cx="795411" cy="10202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30" dirty="0" smtClean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5.</a:t>
            </a:r>
            <a:endParaRPr lang="ko-KR" altLang="en-US" sz="603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520867" y="7556948"/>
            <a:ext cx="7938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 smtClean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7.</a:t>
            </a:r>
            <a:endParaRPr lang="ko-KR" altLang="en-US" sz="6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TextBox 7"/>
          <p:cNvSpPr txBox="1"/>
          <p:nvPr/>
        </p:nvSpPr>
        <p:spPr>
          <a:xfrm>
            <a:off x="9733564" y="5010635"/>
            <a:ext cx="51967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ko-KR" altLang="en-US" sz="4800" dirty="0" smtClean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기능</a:t>
            </a:r>
            <a:endParaRPr lang="en-US" sz="4800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TextBox 7"/>
          <p:cNvSpPr txBox="1"/>
          <p:nvPr/>
        </p:nvSpPr>
        <p:spPr>
          <a:xfrm>
            <a:off x="9740491" y="6138360"/>
            <a:ext cx="51967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ko-KR" altLang="en-US" sz="4800" dirty="0" smtClean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시연</a:t>
            </a:r>
            <a:endParaRPr lang="en-US" sz="4800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TextBox 7"/>
          <p:cNvSpPr txBox="1"/>
          <p:nvPr/>
        </p:nvSpPr>
        <p:spPr>
          <a:xfrm>
            <a:off x="9761273" y="7409635"/>
            <a:ext cx="51967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ko-KR" altLang="en-US" sz="4800" dirty="0" smtClean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개선점 </a:t>
            </a:r>
            <a:endParaRPr lang="en-US" sz="4800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553729" y="8740812"/>
            <a:ext cx="7938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 smtClean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8.</a:t>
            </a:r>
            <a:endParaRPr lang="ko-KR" altLang="en-US" sz="6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TextBox 7"/>
          <p:cNvSpPr txBox="1"/>
          <p:nvPr/>
        </p:nvSpPr>
        <p:spPr>
          <a:xfrm>
            <a:off x="9761273" y="8633090"/>
            <a:ext cx="51967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ko-KR" altLang="en-US" sz="4800" dirty="0" err="1" smtClean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느낀점</a:t>
            </a:r>
            <a:r>
              <a:rPr lang="ko-KR" altLang="en-US" sz="4800" dirty="0" smtClean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sz="4800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cbe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1785408" y="-63359"/>
            <a:ext cx="6569268" cy="4205771"/>
          </a:xfrm>
          <a:custGeom>
            <a:avLst/>
            <a:gdLst/>
            <a:rect l="l" t="t" r="r" b="b"/>
            <a:pathLst>
              <a:path w="6569268" h="4205771">
                <a:moveTo>
                  <a:pt x="6569268" y="0"/>
                </a:moveTo>
                <a:lnTo>
                  <a:pt x="0" y="0"/>
                </a:lnTo>
                <a:lnTo>
                  <a:pt x="0" y="4205771"/>
                </a:lnTo>
                <a:lnTo>
                  <a:pt x="6569268" y="4205771"/>
                </a:lnTo>
                <a:lnTo>
                  <a:pt x="6569268" y="0"/>
                </a:lnTo>
                <a:close/>
              </a:path>
            </a:pathLst>
          </a:custGeom>
          <a:blipFill rotWithShape="1">
            <a:blip r:embed="rId2"/>
            <a:stretch>
              <a:fillRect l="-26970" t="-7272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 rot="5400000">
            <a:off x="-1979850" y="2258403"/>
            <a:ext cx="9929291" cy="6508334"/>
          </a:xfrm>
          <a:custGeom>
            <a:avLst/>
            <a:gdLst/>
            <a:rect l="l" t="t" r="r" b="b"/>
            <a:pathLst>
              <a:path w="9929291" h="6508334">
                <a:moveTo>
                  <a:pt x="0" y="0"/>
                </a:moveTo>
                <a:lnTo>
                  <a:pt x="9929291" y="0"/>
                </a:lnTo>
                <a:lnTo>
                  <a:pt x="9929291" y="6508334"/>
                </a:lnTo>
                <a:lnTo>
                  <a:pt x="0" y="65083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r="-42630" b="-7328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371362" y="224644"/>
            <a:ext cx="6501877" cy="1002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ko-KR" sz="6000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2. BookMain System</a:t>
            </a:r>
            <a:endParaRPr xmlns:mc="http://schemas.openxmlformats.org/markup-compatibility/2006" xmlns:hp="http://schemas.haansoft.com/office/presentation/8.0" lang="en-US" altLang="ko-KR" sz="6000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8940316" y="2200294"/>
            <a:ext cx="8568952" cy="4657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만약 상태가 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“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대여 가능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”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일 때는 대여 완료 메시지가 출력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  <a:p>
            <a:pPr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  <a:p>
            <a:pPr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  <a:p>
            <a:pPr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  <a:p>
            <a:pPr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  <a:p>
            <a:pPr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  <a:p>
            <a:pPr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“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대여중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”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 상태일 때는 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“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대여할 수 없음 메시지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”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가 출력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3538" y="5125396"/>
            <a:ext cx="7011245" cy="2876112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15380" y="1520788"/>
            <a:ext cx="7002157" cy="3240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cbe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1785408" y="-63359"/>
            <a:ext cx="6569268" cy="4205771"/>
          </a:xfrm>
          <a:custGeom>
            <a:avLst/>
            <a:gdLst/>
            <a:rect l="l" t="t" r="r" b="b"/>
            <a:pathLst>
              <a:path w="6569268" h="4205771">
                <a:moveTo>
                  <a:pt x="6569268" y="0"/>
                </a:moveTo>
                <a:lnTo>
                  <a:pt x="0" y="0"/>
                </a:lnTo>
                <a:lnTo>
                  <a:pt x="0" y="4205771"/>
                </a:lnTo>
                <a:lnTo>
                  <a:pt x="6569268" y="4205771"/>
                </a:lnTo>
                <a:lnTo>
                  <a:pt x="6569268" y="0"/>
                </a:lnTo>
                <a:close/>
              </a:path>
            </a:pathLst>
          </a:custGeom>
          <a:blipFill rotWithShape="1">
            <a:blip r:embed="rId2"/>
            <a:stretch>
              <a:fillRect l="-26970" t="-7272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 rot="5400000">
            <a:off x="-1979850" y="2258403"/>
            <a:ext cx="9929291" cy="6508334"/>
          </a:xfrm>
          <a:custGeom>
            <a:avLst/>
            <a:gdLst/>
            <a:rect l="l" t="t" r="r" b="b"/>
            <a:pathLst>
              <a:path w="9929291" h="6508334">
                <a:moveTo>
                  <a:pt x="0" y="0"/>
                </a:moveTo>
                <a:lnTo>
                  <a:pt x="9929291" y="0"/>
                </a:lnTo>
                <a:lnTo>
                  <a:pt x="9929291" y="6508334"/>
                </a:lnTo>
                <a:lnTo>
                  <a:pt x="0" y="65083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r="-42630" b="-7328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371362" y="224644"/>
            <a:ext cx="6501877" cy="1002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ko-KR" sz="6000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2. BookMain System</a:t>
            </a:r>
            <a:endParaRPr xmlns:mc="http://schemas.openxmlformats.org/markup-compatibility/2006" xmlns:hp="http://schemas.haansoft.com/office/presentation/8.0" lang="en-US" altLang="ko-KR" sz="6000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515380" y="7568500"/>
            <a:ext cx="17209912" cy="544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다시 검색해서 확인해 보면 상태 항목에 대여 가능에서 대여중으로 변경됨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6360" y="1952836"/>
            <a:ext cx="17692282" cy="4661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cbe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1785408" y="-63359"/>
            <a:ext cx="6569268" cy="4205771"/>
          </a:xfrm>
          <a:custGeom>
            <a:avLst/>
            <a:gdLst/>
            <a:rect l="l" t="t" r="r" b="b"/>
            <a:pathLst>
              <a:path w="6569268" h="4205771">
                <a:moveTo>
                  <a:pt x="6569268" y="0"/>
                </a:moveTo>
                <a:lnTo>
                  <a:pt x="0" y="0"/>
                </a:lnTo>
                <a:lnTo>
                  <a:pt x="0" y="4205771"/>
                </a:lnTo>
                <a:lnTo>
                  <a:pt x="6569268" y="4205771"/>
                </a:lnTo>
                <a:lnTo>
                  <a:pt x="6569268" y="0"/>
                </a:lnTo>
                <a:close/>
              </a:path>
            </a:pathLst>
          </a:custGeom>
          <a:blipFill rotWithShape="1">
            <a:blip r:embed="rId2"/>
            <a:stretch>
              <a:fillRect l="-26970" t="-7272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 rot="5400000">
            <a:off x="-1979850" y="2258403"/>
            <a:ext cx="9929291" cy="6508334"/>
          </a:xfrm>
          <a:custGeom>
            <a:avLst/>
            <a:gdLst/>
            <a:rect l="l" t="t" r="r" b="b"/>
            <a:pathLst>
              <a:path w="9929291" h="6508334">
                <a:moveTo>
                  <a:pt x="0" y="0"/>
                </a:moveTo>
                <a:lnTo>
                  <a:pt x="9929291" y="0"/>
                </a:lnTo>
                <a:lnTo>
                  <a:pt x="9929291" y="6508334"/>
                </a:lnTo>
                <a:lnTo>
                  <a:pt x="0" y="65083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r="-42630" b="-7328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371362" y="224644"/>
            <a:ext cx="6130403" cy="1002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ko-KR" sz="6000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3. Manager System</a:t>
            </a:r>
            <a:endParaRPr xmlns:mc="http://schemas.openxmlformats.org/markup-compatibility/2006" xmlns:hp="http://schemas.haansoft.com/office/presentation/8.0" lang="en-US" altLang="ko-KR" sz="6000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8724291" y="1669797"/>
            <a:ext cx="9037005" cy="741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사용자 외에도 도서목록을 관리하는 관리자가 필요하다고 판단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 관리자 프로그램 따로 제작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  <a:p>
            <a:pPr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  <a:p>
            <a:pPr marL="428400" indent="-428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기능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 연체 도서 목록 관리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 새 도서 추가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 도서 정보 추가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 로그인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  <a:p>
            <a:pPr marL="428400" indent="-4284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  <a:p>
            <a:pPr marL="428400" indent="-428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연체 도서 목록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 도서를 대여하면 대여 기간이 연체되는 경우가 있는데 그 연체 항목을 확인함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  <a:p>
            <a:pPr marL="428400" indent="-4284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  <a:p>
            <a:pPr marL="428400" indent="-428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새 책 추가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 새로 입고 된 도서 있을 경우 도서 목록에 추가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  <a:p>
            <a:pPr marL="428400" indent="-4284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  <a:p>
            <a:pPr marL="428400" indent="-428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도서 정보 수정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 도서의 정보가 잘못 입력되어 있을 때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 정보를 수정하는 기능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  <a:p>
            <a:pPr marL="428400" indent="-4284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  <a:p>
            <a:pPr marL="428400" indent="-428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로그인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Library System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과 같은 기능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2844" y="1570888"/>
            <a:ext cx="7690760" cy="7690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cbe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1785408" y="-63359"/>
            <a:ext cx="6569268" cy="4205771"/>
          </a:xfrm>
          <a:custGeom>
            <a:avLst/>
            <a:gdLst/>
            <a:rect l="l" t="t" r="r" b="b"/>
            <a:pathLst>
              <a:path w="6569268" h="4205771">
                <a:moveTo>
                  <a:pt x="6569268" y="0"/>
                </a:moveTo>
                <a:lnTo>
                  <a:pt x="0" y="0"/>
                </a:lnTo>
                <a:lnTo>
                  <a:pt x="0" y="4205771"/>
                </a:lnTo>
                <a:lnTo>
                  <a:pt x="6569268" y="4205771"/>
                </a:lnTo>
                <a:lnTo>
                  <a:pt x="6569268" y="0"/>
                </a:lnTo>
                <a:close/>
              </a:path>
            </a:pathLst>
          </a:custGeom>
          <a:blipFill rotWithShape="1">
            <a:blip r:embed="rId2"/>
            <a:stretch>
              <a:fillRect l="-26970" t="-7272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 rot="5400000">
            <a:off x="-1979850" y="2258403"/>
            <a:ext cx="9929291" cy="6508334"/>
          </a:xfrm>
          <a:custGeom>
            <a:avLst/>
            <a:gdLst/>
            <a:rect l="l" t="t" r="r" b="b"/>
            <a:pathLst>
              <a:path w="9929291" h="6508334">
                <a:moveTo>
                  <a:pt x="0" y="0"/>
                </a:moveTo>
                <a:lnTo>
                  <a:pt x="9929291" y="0"/>
                </a:lnTo>
                <a:lnTo>
                  <a:pt x="9929291" y="6508334"/>
                </a:lnTo>
                <a:lnTo>
                  <a:pt x="0" y="65083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r="-42630" b="-7328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371361" y="224644"/>
            <a:ext cx="5625579" cy="1002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ko-KR" sz="6000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3-1. Login System</a:t>
            </a:r>
            <a:endParaRPr xmlns:mc="http://schemas.openxmlformats.org/markup-compatibility/2006" xmlns:hp="http://schemas.haansoft.com/office/presentation/8.0" lang="en-US" altLang="ko-KR" sz="6000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9012324" y="3861048"/>
            <a:ext cx="8460940" cy="1004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로그인을 완료하면 메인 화면 하단에 관리자 이름과 환영합니다라는 문구 표시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1364" y="1580199"/>
            <a:ext cx="7849888" cy="76094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cbe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1785408" y="-63359"/>
            <a:ext cx="6569268" cy="4205771"/>
          </a:xfrm>
          <a:custGeom>
            <a:avLst/>
            <a:gdLst/>
            <a:rect l="l" t="t" r="r" b="b"/>
            <a:pathLst>
              <a:path w="6569268" h="4205771">
                <a:moveTo>
                  <a:pt x="6569268" y="0"/>
                </a:moveTo>
                <a:lnTo>
                  <a:pt x="0" y="0"/>
                </a:lnTo>
                <a:lnTo>
                  <a:pt x="0" y="4205771"/>
                </a:lnTo>
                <a:lnTo>
                  <a:pt x="6569268" y="4205771"/>
                </a:lnTo>
                <a:lnTo>
                  <a:pt x="6569268" y="0"/>
                </a:lnTo>
                <a:close/>
              </a:path>
            </a:pathLst>
          </a:custGeom>
          <a:blipFill rotWithShape="1">
            <a:blip r:embed="rId2"/>
            <a:stretch>
              <a:fillRect l="-26970" t="-7272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 rot="5400000">
            <a:off x="-1979850" y="2258403"/>
            <a:ext cx="9929291" cy="6508334"/>
          </a:xfrm>
          <a:custGeom>
            <a:avLst/>
            <a:gdLst/>
            <a:rect l="l" t="t" r="r" b="b"/>
            <a:pathLst>
              <a:path w="9929291" h="6508334">
                <a:moveTo>
                  <a:pt x="0" y="0"/>
                </a:moveTo>
                <a:lnTo>
                  <a:pt x="9929291" y="0"/>
                </a:lnTo>
                <a:lnTo>
                  <a:pt x="9929291" y="6508334"/>
                </a:lnTo>
                <a:lnTo>
                  <a:pt x="0" y="65083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r="-42630" b="-7328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371361" y="224644"/>
            <a:ext cx="6635228" cy="1002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ko-KR" sz="6000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3-2. Overdue System</a:t>
            </a:r>
            <a:endParaRPr xmlns:mc="http://schemas.openxmlformats.org/markup-compatibility/2006" xmlns:hp="http://schemas.haansoft.com/office/presentation/8.0" lang="en-US" altLang="ko-KR" sz="6000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0920536" y="3429000"/>
            <a:ext cx="6588732" cy="191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도서코드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 도서명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 저자명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 출판년도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 대여일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 반납일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 금일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 상태 항목이 표기 되고 상태 항목에서 연체인지 아닌지를 확인 가능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8388" y="1628800"/>
            <a:ext cx="10128112" cy="6732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cbe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1785408" y="-2102885"/>
            <a:ext cx="6569268" cy="4205771"/>
          </a:xfrm>
          <a:custGeom>
            <a:avLst/>
            <a:gdLst/>
            <a:rect l="l" t="t" r="r" b="b"/>
            <a:pathLst>
              <a:path w="6569268" h="4205771">
                <a:moveTo>
                  <a:pt x="6569268" y="0"/>
                </a:moveTo>
                <a:lnTo>
                  <a:pt x="0" y="0"/>
                </a:lnTo>
                <a:lnTo>
                  <a:pt x="0" y="4205771"/>
                </a:lnTo>
                <a:lnTo>
                  <a:pt x="6569268" y="4205771"/>
                </a:lnTo>
                <a:lnTo>
                  <a:pt x="6569268" y="0"/>
                </a:lnTo>
                <a:close/>
              </a:path>
            </a:pathLst>
          </a:custGeom>
          <a:blipFill rotWithShape="1">
            <a:blip r:embed="rId2"/>
            <a:stretch>
              <a:fillRect l="-26970" t="-7272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 rot="5400000">
            <a:off x="-1979850" y="2258403"/>
            <a:ext cx="9929291" cy="6508334"/>
          </a:xfrm>
          <a:custGeom>
            <a:avLst/>
            <a:gdLst/>
            <a:rect l="l" t="t" r="r" b="b"/>
            <a:pathLst>
              <a:path w="9929291" h="6508334">
                <a:moveTo>
                  <a:pt x="0" y="0"/>
                </a:moveTo>
                <a:lnTo>
                  <a:pt x="9929291" y="0"/>
                </a:lnTo>
                <a:lnTo>
                  <a:pt x="9929291" y="6508334"/>
                </a:lnTo>
                <a:lnTo>
                  <a:pt x="0" y="65083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r="-42630" b="-7328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371359" y="224644"/>
            <a:ext cx="8111605" cy="1002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ko-KR" sz="6000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3-3. addNewBook System</a:t>
            </a:r>
            <a:endParaRPr xmlns:mc="http://schemas.openxmlformats.org/markup-compatibility/2006" xmlns:hp="http://schemas.haansoft.com/office/presentation/8.0" lang="en-US" altLang="ko-KR" sz="6000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8904312" y="1376771"/>
            <a:ext cx="8460940" cy="6955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새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도서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추가 버튼을 클릭하면 옆 화면처럼 추가 창이 활성화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  <a:p>
            <a:pPr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  <a:p>
            <a:pPr marL="428400" indent="-428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도서명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 추가할 도서명을 기입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  <a:p>
            <a:pPr marL="428400" indent="-4284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  <a:p>
            <a:pPr marL="428400" indent="-428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저자명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 추가할 도서의 저자명을 기입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  <a:p>
            <a:pPr marL="428400" indent="-4284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  <a:p>
            <a:pPr marL="428400" indent="-428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출판년도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 추가할 도서의 출판년도 기입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  <a:p>
            <a:pPr marL="428400" indent="-4284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  <a:p>
            <a:pPr marL="428400" indent="-428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전부 기입하고 도서 추가 버튼을 클릭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  <a:p>
            <a:pPr marL="428400" indent="-4284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  <a:p>
            <a:pPr marL="428400" indent="-4284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  <a:p>
            <a:pPr marL="428400" indent="-428400"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  <a:p>
            <a:pPr marL="428400" indent="-428400">
              <a:buFont typeface="Arial"/>
              <a:buNone/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  <a:p>
            <a:pPr marL="428400" indent="-428400"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도서가 성공적으로 추가됨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47528" y="1632489"/>
            <a:ext cx="5508612" cy="4416703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027548" y="6165304"/>
            <a:ext cx="5148572" cy="40529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cbe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1785408" y="-63359"/>
            <a:ext cx="6569268" cy="4205771"/>
          </a:xfrm>
          <a:custGeom>
            <a:avLst/>
            <a:gdLst/>
            <a:rect l="l" t="t" r="r" b="b"/>
            <a:pathLst>
              <a:path w="6569268" h="4205771">
                <a:moveTo>
                  <a:pt x="6569268" y="0"/>
                </a:moveTo>
                <a:lnTo>
                  <a:pt x="0" y="0"/>
                </a:lnTo>
                <a:lnTo>
                  <a:pt x="0" y="4205771"/>
                </a:lnTo>
                <a:lnTo>
                  <a:pt x="6569268" y="4205771"/>
                </a:lnTo>
                <a:lnTo>
                  <a:pt x="6569268" y="0"/>
                </a:lnTo>
                <a:close/>
              </a:path>
            </a:pathLst>
          </a:custGeom>
          <a:blipFill rotWithShape="1">
            <a:blip r:embed="rId2"/>
            <a:stretch>
              <a:fillRect l="-26970" t="-7272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 rot="5400000">
            <a:off x="-1979850" y="2258403"/>
            <a:ext cx="9929291" cy="6508334"/>
          </a:xfrm>
          <a:custGeom>
            <a:avLst/>
            <a:gdLst/>
            <a:rect l="l" t="t" r="r" b="b"/>
            <a:pathLst>
              <a:path w="9929291" h="6508334">
                <a:moveTo>
                  <a:pt x="0" y="0"/>
                </a:moveTo>
                <a:lnTo>
                  <a:pt x="9929291" y="0"/>
                </a:lnTo>
                <a:lnTo>
                  <a:pt x="9929291" y="6508334"/>
                </a:lnTo>
                <a:lnTo>
                  <a:pt x="0" y="65083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r="-42630" b="-7328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371362" y="224644"/>
            <a:ext cx="7121003" cy="1002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ko-KR" sz="6000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3-3. BookMain System</a:t>
            </a:r>
            <a:endParaRPr xmlns:mc="http://schemas.openxmlformats.org/markup-compatibility/2006" xmlns:hp="http://schemas.haansoft.com/office/presentation/8.0" lang="en-US" altLang="ko-KR" sz="6000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443372" y="6585553"/>
            <a:ext cx="17209912" cy="546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연체 도서 목록을 다시 클릭해서 확인해 보면 가장 마지막에 새 도서가 추가된 것을 확인할 수 있음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2420888"/>
            <a:ext cx="18358584" cy="29523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cbe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1785408" y="-2102885"/>
            <a:ext cx="6569268" cy="4205771"/>
          </a:xfrm>
          <a:custGeom>
            <a:avLst/>
            <a:gdLst/>
            <a:rect l="l" t="t" r="r" b="b"/>
            <a:pathLst>
              <a:path w="6569268" h="4205771">
                <a:moveTo>
                  <a:pt x="6569268" y="0"/>
                </a:moveTo>
                <a:lnTo>
                  <a:pt x="0" y="0"/>
                </a:lnTo>
                <a:lnTo>
                  <a:pt x="0" y="4205771"/>
                </a:lnTo>
                <a:lnTo>
                  <a:pt x="6569268" y="4205771"/>
                </a:lnTo>
                <a:lnTo>
                  <a:pt x="6569268" y="0"/>
                </a:lnTo>
                <a:close/>
              </a:path>
            </a:pathLst>
          </a:custGeom>
          <a:blipFill rotWithShape="1">
            <a:blip r:embed="rId2"/>
            <a:stretch>
              <a:fillRect l="-26970" t="-7272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 rot="5400000">
            <a:off x="-1979850" y="2258403"/>
            <a:ext cx="9929291" cy="6508334"/>
          </a:xfrm>
          <a:custGeom>
            <a:avLst/>
            <a:gdLst/>
            <a:rect l="l" t="t" r="r" b="b"/>
            <a:pathLst>
              <a:path w="9929291" h="6508334">
                <a:moveTo>
                  <a:pt x="0" y="0"/>
                </a:moveTo>
                <a:lnTo>
                  <a:pt x="9929291" y="0"/>
                </a:lnTo>
                <a:lnTo>
                  <a:pt x="9929291" y="6508334"/>
                </a:lnTo>
                <a:lnTo>
                  <a:pt x="0" y="65083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r="-42630" b="-7328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371359" y="224644"/>
            <a:ext cx="7730606" cy="1002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ko-KR" sz="6000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3-4. ModifyBook System</a:t>
            </a:r>
            <a:endParaRPr xmlns:mc="http://schemas.openxmlformats.org/markup-compatibility/2006" xmlns:hp="http://schemas.haansoft.com/office/presentation/8.0" lang="en-US" altLang="ko-KR" sz="6000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9192344" y="3429000"/>
            <a:ext cx="8460940" cy="236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도서 정보 수정 버튼을 클릭하면 옆 화면 같이 창이 활성화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  <a:p>
            <a:pPr>
              <a:defRPr/>
            </a:pP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  <a:p>
            <a:pPr>
              <a:defRPr/>
            </a:pP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수정하고 싶은 도서가 있으면 수정하기 버튼을 클릭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7348" y="1943460"/>
            <a:ext cx="8534919" cy="64540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cbe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1785408" y="-2102885"/>
            <a:ext cx="6569268" cy="4205771"/>
          </a:xfrm>
          <a:custGeom>
            <a:avLst/>
            <a:gdLst/>
            <a:rect l="l" t="t" r="r" b="b"/>
            <a:pathLst>
              <a:path w="6569268" h="4205771">
                <a:moveTo>
                  <a:pt x="6569268" y="0"/>
                </a:moveTo>
                <a:lnTo>
                  <a:pt x="0" y="0"/>
                </a:lnTo>
                <a:lnTo>
                  <a:pt x="0" y="4205771"/>
                </a:lnTo>
                <a:lnTo>
                  <a:pt x="6569268" y="4205771"/>
                </a:lnTo>
                <a:lnTo>
                  <a:pt x="6569268" y="0"/>
                </a:lnTo>
                <a:close/>
              </a:path>
            </a:pathLst>
          </a:custGeom>
          <a:blipFill rotWithShape="1">
            <a:blip r:embed="rId2"/>
            <a:stretch>
              <a:fillRect l="-26970" t="-7272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 rot="5400000">
            <a:off x="-1979850" y="2258403"/>
            <a:ext cx="9929291" cy="6508334"/>
          </a:xfrm>
          <a:custGeom>
            <a:avLst/>
            <a:gdLst/>
            <a:rect l="l" t="t" r="r" b="b"/>
            <a:pathLst>
              <a:path w="9929291" h="6508334">
                <a:moveTo>
                  <a:pt x="0" y="0"/>
                </a:moveTo>
                <a:lnTo>
                  <a:pt x="9929291" y="0"/>
                </a:lnTo>
                <a:lnTo>
                  <a:pt x="9929291" y="6508334"/>
                </a:lnTo>
                <a:lnTo>
                  <a:pt x="0" y="65083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r="-42630" b="-7328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371359" y="224644"/>
            <a:ext cx="7730606" cy="1002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ko-KR" sz="6000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3-4. ModifyBook System</a:t>
            </a:r>
            <a:endParaRPr xmlns:mc="http://schemas.openxmlformats.org/markup-compatibility/2006" xmlns:hp="http://schemas.haansoft.com/office/presentation/8.0" lang="en-US" altLang="ko-KR" sz="6000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9192344" y="4797152"/>
            <a:ext cx="8460940" cy="544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수정할 정보를 입력후</a:t>
            </a:r>
            <a:r>
              <a:rPr xmlns:mc="http://schemas.openxmlformats.org/markup-compatibility/2006" xmlns:hp="http://schemas.haansoft.com/office/presentation/8.0" lang="en-US" altLang="ko-KR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 저장 버튼 클릭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1015" y="1628800"/>
            <a:ext cx="8783317" cy="7457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cbe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1785408" y="-2102885"/>
            <a:ext cx="6569268" cy="4205771"/>
          </a:xfrm>
          <a:custGeom>
            <a:avLst/>
            <a:gdLst/>
            <a:rect l="l" t="t" r="r" b="b"/>
            <a:pathLst>
              <a:path w="6569268" h="4205771">
                <a:moveTo>
                  <a:pt x="6569268" y="0"/>
                </a:moveTo>
                <a:lnTo>
                  <a:pt x="0" y="0"/>
                </a:lnTo>
                <a:lnTo>
                  <a:pt x="0" y="4205771"/>
                </a:lnTo>
                <a:lnTo>
                  <a:pt x="6569268" y="4205771"/>
                </a:lnTo>
                <a:lnTo>
                  <a:pt x="6569268" y="0"/>
                </a:lnTo>
                <a:close/>
              </a:path>
            </a:pathLst>
          </a:custGeom>
          <a:blipFill rotWithShape="1">
            <a:blip r:embed="rId2"/>
            <a:stretch>
              <a:fillRect l="-26970" t="-7272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 rot="5400000">
            <a:off x="-1979850" y="2258403"/>
            <a:ext cx="9929291" cy="6508334"/>
          </a:xfrm>
          <a:custGeom>
            <a:avLst/>
            <a:gdLst/>
            <a:rect l="l" t="t" r="r" b="b"/>
            <a:pathLst>
              <a:path w="9929291" h="6508334">
                <a:moveTo>
                  <a:pt x="0" y="0"/>
                </a:moveTo>
                <a:lnTo>
                  <a:pt x="9929291" y="0"/>
                </a:lnTo>
                <a:lnTo>
                  <a:pt x="9929291" y="6508334"/>
                </a:lnTo>
                <a:lnTo>
                  <a:pt x="0" y="65083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r="-42630" b="-7328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371359" y="224644"/>
            <a:ext cx="7730606" cy="1002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ko-KR" sz="6000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3-4. ModifyBook System</a:t>
            </a:r>
            <a:endParaRPr xmlns:mc="http://schemas.openxmlformats.org/markup-compatibility/2006" xmlns:hp="http://schemas.haansoft.com/office/presentation/8.0" lang="en-US" altLang="ko-KR" sz="6000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9228348" y="4266984"/>
            <a:ext cx="8460940" cy="998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저장 버튼을 클릭하면 수정되었다는 메시지 창이 활성화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6380" y="1618304"/>
            <a:ext cx="8526118" cy="7427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74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572539">
            <a:off x="-5269679" y="-2976548"/>
            <a:ext cx="13658901" cy="10877452"/>
          </a:xfrm>
          <a:custGeom>
            <a:avLst/>
            <a:gdLst/>
            <a:ahLst/>
            <a:cxnLst/>
            <a:rect l="l" t="t" r="r" b="b"/>
            <a:pathLst>
              <a:path w="13658901" h="10877452">
                <a:moveTo>
                  <a:pt x="0" y="0"/>
                </a:moveTo>
                <a:lnTo>
                  <a:pt x="13658901" y="0"/>
                </a:lnTo>
                <a:lnTo>
                  <a:pt x="13658901" y="10877452"/>
                </a:lnTo>
                <a:lnTo>
                  <a:pt x="0" y="108774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0612475" y="5377562"/>
            <a:ext cx="8043666" cy="5149709"/>
          </a:xfrm>
          <a:custGeom>
            <a:avLst/>
            <a:gdLst/>
            <a:ahLst/>
            <a:cxnLst/>
            <a:rect l="l" t="t" r="r" b="b"/>
            <a:pathLst>
              <a:path w="8043666" h="5149709">
                <a:moveTo>
                  <a:pt x="0" y="0"/>
                </a:moveTo>
                <a:lnTo>
                  <a:pt x="8043666" y="0"/>
                </a:lnTo>
                <a:lnTo>
                  <a:pt x="8043666" y="5149709"/>
                </a:lnTo>
                <a:lnTo>
                  <a:pt x="0" y="5149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 l="-26969" t="-72720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3850723" y="2233578"/>
            <a:ext cx="10586553" cy="5515044"/>
            <a:chOff x="0" y="-304800"/>
            <a:chExt cx="14115404" cy="7353392"/>
          </a:xfrm>
        </p:grpSpPr>
        <p:sp>
          <p:nvSpPr>
            <p:cNvPr id="5" name="TextBox 5"/>
            <p:cNvSpPr txBox="1"/>
            <p:nvPr/>
          </p:nvSpPr>
          <p:spPr>
            <a:xfrm>
              <a:off x="1072017" y="4652527"/>
              <a:ext cx="11641169" cy="13250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854"/>
                </a:lnSpc>
                <a:spcBef>
                  <a:spcPct val="0"/>
                </a:spcBef>
              </a:pPr>
              <a:r>
                <a:rPr lang="ko-KR" altLang="en-US" sz="6324" spc="505" dirty="0" smtClean="0">
                  <a:solidFill>
                    <a:srgbClr val="FFFFF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주제 선정 이유</a:t>
              </a:r>
              <a:endParaRPr lang="en-US" sz="6324" spc="505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35517" y="6114507"/>
              <a:ext cx="11514169" cy="9340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880"/>
                </a:lnSpc>
                <a:spcBef>
                  <a:spcPct val="0"/>
                </a:spcBef>
              </a:pPr>
              <a:endParaRPr lang="en-US" sz="4200" dirty="0">
                <a:solidFill>
                  <a:srgbClr val="FFFFFF"/>
                </a:solidFill>
                <a:latin typeface="Aileron Italics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04800"/>
              <a:ext cx="14115404" cy="35373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294"/>
                </a:lnSpc>
                <a:spcBef>
                  <a:spcPct val="0"/>
                </a:spcBef>
              </a:pPr>
              <a:r>
                <a:rPr lang="en-US" sz="15924">
                  <a:solidFill>
                    <a:srgbClr val="FFFFFF"/>
                  </a:solidFill>
                  <a:latin typeface="Aileron Bold"/>
                </a:rPr>
                <a:t>Part 01.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5816320" y="3801203"/>
              <a:ext cx="2152564" cy="0"/>
            </a:xfrm>
            <a:prstGeom prst="line">
              <a:avLst/>
            </a:prstGeom>
            <a:ln w="635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cbe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1785408" y="-63359"/>
            <a:ext cx="6569268" cy="4205771"/>
          </a:xfrm>
          <a:custGeom>
            <a:avLst/>
            <a:gdLst/>
            <a:rect l="l" t="t" r="r" b="b"/>
            <a:pathLst>
              <a:path w="6569268" h="4205771">
                <a:moveTo>
                  <a:pt x="6569268" y="0"/>
                </a:moveTo>
                <a:lnTo>
                  <a:pt x="0" y="0"/>
                </a:lnTo>
                <a:lnTo>
                  <a:pt x="0" y="4205771"/>
                </a:lnTo>
                <a:lnTo>
                  <a:pt x="6569268" y="4205771"/>
                </a:lnTo>
                <a:lnTo>
                  <a:pt x="6569268" y="0"/>
                </a:lnTo>
                <a:close/>
              </a:path>
            </a:pathLst>
          </a:custGeom>
          <a:blipFill rotWithShape="1">
            <a:blip r:embed="rId2"/>
            <a:stretch>
              <a:fillRect l="-26970" t="-7272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 rot="5400000">
            <a:off x="-1979850" y="2258403"/>
            <a:ext cx="9929291" cy="6508334"/>
          </a:xfrm>
          <a:custGeom>
            <a:avLst/>
            <a:gdLst/>
            <a:rect l="l" t="t" r="r" b="b"/>
            <a:pathLst>
              <a:path w="9929291" h="6508334">
                <a:moveTo>
                  <a:pt x="0" y="0"/>
                </a:moveTo>
                <a:lnTo>
                  <a:pt x="9929291" y="0"/>
                </a:lnTo>
                <a:lnTo>
                  <a:pt x="9929291" y="6508334"/>
                </a:lnTo>
                <a:lnTo>
                  <a:pt x="0" y="65083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r="-42630" b="-7328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443372" y="6585553"/>
            <a:ext cx="17209912" cy="546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3000" b="1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  <a:latin typeface="맑은 고딕"/>
                <a:cs typeface="맑은 고딕"/>
              </a:rPr>
              <a:t>연체 도서 목록을 다시 클릭해서 확인해 보면 도서 정보가 수정 되었음을 확인할 수 있음</a:t>
            </a:r>
            <a:endParaRPr xmlns:mc="http://schemas.openxmlformats.org/markup-compatibility/2006" xmlns:hp="http://schemas.haansoft.com/office/presentation/8.0" lang="ko-KR" altLang="en-US" sz="3000" b="1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latin typeface="맑은 고딕"/>
              <a:cs typeface="맑은 고딕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371359" y="224644"/>
            <a:ext cx="7730606" cy="1002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lang="en-US" altLang="ko-KR" sz="6000" mc:Ignorable="hp" hp:hslEmbossed="0"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3-4. ModifyBook System</a:t>
            </a:r>
            <a:endParaRPr xmlns:mc="http://schemas.openxmlformats.org/markup-compatibility/2006" xmlns:hp="http://schemas.haansoft.com/office/presentation/8.0" lang="en-US" altLang="ko-KR" sz="6000" mc:Ignorable="hp" hp:hslEmbossed="0"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3008162"/>
            <a:ext cx="18138688" cy="2005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874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6862938" y="-6261116"/>
            <a:ext cx="25519080" cy="17446588"/>
            <a:chOff x="0" y="0"/>
            <a:chExt cx="34025440" cy="23262116"/>
          </a:xfrm>
        </p:grpSpPr>
        <p:sp>
          <p:nvSpPr>
            <p:cNvPr id="3" name="Freeform 3"/>
            <p:cNvSpPr/>
            <p:nvPr/>
          </p:nvSpPr>
          <p:spPr>
            <a:xfrm rot="7572539">
              <a:off x="2124345" y="4379423"/>
              <a:ext cx="18211868" cy="14503269"/>
            </a:xfrm>
            <a:custGeom>
              <a:avLst/>
              <a:gdLst/>
              <a:rect l="l" t="t" r="r" b="b"/>
              <a:pathLst>
                <a:path w="18211868" h="14503269">
                  <a:moveTo>
                    <a:pt x="0" y="0"/>
                  </a:moveTo>
                  <a:lnTo>
                    <a:pt x="18211868" y="0"/>
                  </a:lnTo>
                  <a:lnTo>
                    <a:pt x="18211868" y="14503270"/>
                  </a:lnTo>
                  <a:lnTo>
                    <a:pt x="0" y="1450327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/>
              <a:stretch>
                <a:fillRect/>
              </a:stretch>
            </a:blip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 rot="10800000">
              <a:off x="23300552" y="15518237"/>
              <a:ext cx="10724888" cy="6866279"/>
            </a:xfrm>
            <a:custGeom>
              <a:avLst/>
              <a:gdLst/>
              <a:rect l="l" t="t" r="r" b="b"/>
              <a:pathLst>
                <a:path w="10724888" h="6866279">
                  <a:moveTo>
                    <a:pt x="0" y="0"/>
                  </a:moveTo>
                  <a:lnTo>
                    <a:pt x="10724888" y="0"/>
                  </a:lnTo>
                  <a:lnTo>
                    <a:pt x="10724888" y="6866278"/>
                  </a:lnTo>
                  <a:lnTo>
                    <a:pt x="0" y="68662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 l="-26970" t="-72720"/>
              </a:stretch>
            </a:blip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3850723" y="2271677"/>
            <a:ext cx="10586553" cy="5557872"/>
            <a:chOff x="0" y="-304799"/>
            <a:chExt cx="14115404" cy="7410496"/>
          </a:xfrm>
        </p:grpSpPr>
        <p:sp>
          <p:nvSpPr>
            <p:cNvPr id="6" name="TextBox 6"/>
            <p:cNvSpPr txBox="1"/>
            <p:nvPr/>
          </p:nvSpPr>
          <p:spPr>
            <a:xfrm>
              <a:off x="1072016" y="4652525"/>
              <a:ext cx="11641171" cy="1500669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8854"/>
                </a:lnSpc>
                <a:spcBef>
                  <a:spcPct val="0"/>
                </a:spcBef>
                <a:defRPr/>
              </a:pPr>
              <a:r>
                <a:rPr lang="ko-KR" sz="6324" b="0" spc="505">
                  <a:solidFill>
                    <a:srgbClr val="ffffff"/>
                  </a:solidFill>
                  <a:ea typeface="210 디딤고딕 Bold"/>
                </a:rPr>
                <a:t>시연</a:t>
              </a:r>
              <a:endParaRPr lang="ko-KR" sz="6324" b="0" spc="505">
                <a:solidFill>
                  <a:srgbClr val="ffffff"/>
                </a:solidFill>
                <a:ea typeface="210 디딤고딕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135515" y="6114506"/>
              <a:ext cx="11514171" cy="991189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5880"/>
                </a:lnSpc>
                <a:spcBef>
                  <a:spcPct val="0"/>
                </a:spcBef>
                <a:defRPr/>
              </a:pPr>
              <a:r>
                <a:rPr lang="en-US" sz="4200">
                  <a:solidFill>
                    <a:srgbClr val="ffffff"/>
                  </a:solidFill>
                  <a:latin typeface="Aileron Italics"/>
                </a:rPr>
                <a:t>Demonstration</a:t>
              </a:r>
              <a:endParaRPr lang="en-US" sz="4200">
                <a:solidFill>
                  <a:srgbClr val="ffffff"/>
                </a:solidFill>
                <a:latin typeface="Aileron Italic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04799"/>
              <a:ext cx="14115404" cy="3765595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ctr">
                <a:lnSpc>
                  <a:spcPts val="22294"/>
                </a:lnSpc>
                <a:spcBef>
                  <a:spcPct val="0"/>
                </a:spcBef>
                <a:defRPr/>
              </a:pPr>
              <a:r>
                <a:rPr lang="en-US" sz="15924">
                  <a:solidFill>
                    <a:srgbClr val="ffffff"/>
                  </a:solidFill>
                  <a:latin typeface="Aileron Bold"/>
                </a:rPr>
                <a:t>Part 0</a:t>
              </a:r>
              <a:r>
                <a:rPr lang="en-US" altLang="ko-KR" sz="15924">
                  <a:solidFill>
                    <a:srgbClr val="ffffff"/>
                  </a:solidFill>
                  <a:latin typeface="Aileron Bold"/>
                </a:rPr>
                <a:t>6</a:t>
              </a:r>
              <a:r>
                <a:rPr lang="en-US" sz="15924">
                  <a:solidFill>
                    <a:srgbClr val="ffffff"/>
                  </a:solidFill>
                  <a:latin typeface="Aileron Bold"/>
                </a:rPr>
                <a:t>.</a:t>
              </a:r>
              <a:endParaRPr lang="en-US" sz="15924">
                <a:solidFill>
                  <a:srgbClr val="ffffff"/>
                </a:solidFill>
                <a:latin typeface="Aileron Bold"/>
              </a:endParaRPr>
            </a:p>
          </p:txBody>
        </p:sp>
        <p:sp>
          <p:nvSpPr>
            <p:cNvPr id="9" name="AutoShape 9"/>
            <p:cNvSpPr/>
            <p:nvPr/>
          </p:nvSpPr>
          <p:spPr>
            <a:xfrm>
              <a:off x="5816320" y="3801203"/>
              <a:ext cx="2152564" cy="0"/>
            </a:xfrm>
            <a:prstGeom prst="line">
              <a:avLst/>
            </a:prstGeom>
            <a:ln w="63500" cap="flat">
              <a:solidFill>
                <a:srgbClr val="ffffff"/>
              </a:solidFill>
              <a:prstDash val="solid"/>
            </a:ln>
          </p:spPr>
          <p:txBody>
            <a:bodyPr wrap="square" anchor="ctr"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74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862938" y="-6261116"/>
            <a:ext cx="25519079" cy="17446587"/>
            <a:chOff x="0" y="0"/>
            <a:chExt cx="34025439" cy="23262116"/>
          </a:xfrm>
        </p:grpSpPr>
        <p:sp>
          <p:nvSpPr>
            <p:cNvPr id="3" name="Freeform 3"/>
            <p:cNvSpPr/>
            <p:nvPr/>
          </p:nvSpPr>
          <p:spPr>
            <a:xfrm rot="7572539">
              <a:off x="2124345" y="4379423"/>
              <a:ext cx="18211868" cy="14503269"/>
            </a:xfrm>
            <a:custGeom>
              <a:avLst/>
              <a:gdLst/>
              <a:ahLst/>
              <a:cxnLst/>
              <a:rect l="l" t="t" r="r" b="b"/>
              <a:pathLst>
                <a:path w="18211868" h="14503269">
                  <a:moveTo>
                    <a:pt x="0" y="0"/>
                  </a:moveTo>
                  <a:lnTo>
                    <a:pt x="18211868" y="0"/>
                  </a:lnTo>
                  <a:lnTo>
                    <a:pt x="18211868" y="14503270"/>
                  </a:lnTo>
                  <a:lnTo>
                    <a:pt x="0" y="145032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 rot="-10800000">
              <a:off x="23300551" y="15518237"/>
              <a:ext cx="10724888" cy="6866279"/>
            </a:xfrm>
            <a:custGeom>
              <a:avLst/>
              <a:gdLst/>
              <a:ahLst/>
              <a:cxnLst/>
              <a:rect l="l" t="t" r="r" b="b"/>
              <a:pathLst>
                <a:path w="10724888" h="6866279">
                  <a:moveTo>
                    <a:pt x="0" y="0"/>
                  </a:moveTo>
                  <a:lnTo>
                    <a:pt x="10724888" y="0"/>
                  </a:lnTo>
                  <a:lnTo>
                    <a:pt x="10724888" y="6866278"/>
                  </a:lnTo>
                  <a:lnTo>
                    <a:pt x="0" y="68662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 l="-26969" t="-72720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3850723" y="2271678"/>
            <a:ext cx="10586553" cy="5515044"/>
            <a:chOff x="0" y="-304800"/>
            <a:chExt cx="14115404" cy="7353392"/>
          </a:xfrm>
        </p:grpSpPr>
        <p:sp>
          <p:nvSpPr>
            <p:cNvPr id="6" name="TextBox 6"/>
            <p:cNvSpPr txBox="1"/>
            <p:nvPr/>
          </p:nvSpPr>
          <p:spPr>
            <a:xfrm>
              <a:off x="1072017" y="4652527"/>
              <a:ext cx="11641169" cy="13250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854"/>
                </a:lnSpc>
                <a:spcBef>
                  <a:spcPct val="0"/>
                </a:spcBef>
              </a:pPr>
              <a:r>
                <a:rPr lang="ko-KR" altLang="en-US" sz="6324" spc="505" dirty="0" smtClean="0">
                  <a:solidFill>
                    <a:srgbClr val="FFFFF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개선점</a:t>
              </a:r>
              <a:endParaRPr lang="en-US" sz="6324" spc="505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135517" y="6114507"/>
              <a:ext cx="11514169" cy="9340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880"/>
                </a:lnSpc>
                <a:spcBef>
                  <a:spcPct val="0"/>
                </a:spcBef>
              </a:pPr>
              <a:endParaRPr lang="en-US" sz="4200" dirty="0">
                <a:solidFill>
                  <a:srgbClr val="FFFFFF"/>
                </a:solidFill>
                <a:latin typeface="Aileron Italic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04800"/>
              <a:ext cx="14115404" cy="35373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294"/>
                </a:lnSpc>
                <a:spcBef>
                  <a:spcPct val="0"/>
                </a:spcBef>
              </a:pPr>
              <a:r>
                <a:rPr lang="en-US" sz="15924" dirty="0">
                  <a:solidFill>
                    <a:srgbClr val="FFFFFF"/>
                  </a:solidFill>
                  <a:latin typeface="Aileron Bold"/>
                </a:rPr>
                <a:t>Part </a:t>
              </a:r>
              <a:r>
                <a:rPr lang="en-US" sz="15924" dirty="0" smtClean="0">
                  <a:solidFill>
                    <a:srgbClr val="FFFFFF"/>
                  </a:solidFill>
                  <a:latin typeface="Aileron Bold"/>
                </a:rPr>
                <a:t>7.</a:t>
              </a:r>
              <a:endParaRPr lang="en-US" sz="15924" dirty="0">
                <a:solidFill>
                  <a:srgbClr val="FFFFFF"/>
                </a:solidFill>
                <a:latin typeface="Aileron Bold"/>
              </a:endParaRPr>
            </a:p>
          </p:txBody>
        </p:sp>
        <p:sp>
          <p:nvSpPr>
            <p:cNvPr id="9" name="AutoShape 9"/>
            <p:cNvSpPr/>
            <p:nvPr/>
          </p:nvSpPr>
          <p:spPr>
            <a:xfrm>
              <a:off x="5816320" y="3801203"/>
              <a:ext cx="2152564" cy="0"/>
            </a:xfrm>
            <a:prstGeom prst="line">
              <a:avLst/>
            </a:prstGeom>
            <a:ln w="635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74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858000" y="-6057900"/>
            <a:ext cx="25519079" cy="17446587"/>
            <a:chOff x="0" y="0"/>
            <a:chExt cx="34025439" cy="23262116"/>
          </a:xfrm>
        </p:grpSpPr>
        <p:sp>
          <p:nvSpPr>
            <p:cNvPr id="3" name="Freeform 3"/>
            <p:cNvSpPr/>
            <p:nvPr/>
          </p:nvSpPr>
          <p:spPr>
            <a:xfrm rot="7572539">
              <a:off x="2124345" y="4379423"/>
              <a:ext cx="18211868" cy="14503269"/>
            </a:xfrm>
            <a:custGeom>
              <a:avLst/>
              <a:gdLst/>
              <a:ahLst/>
              <a:cxnLst/>
              <a:rect l="l" t="t" r="r" b="b"/>
              <a:pathLst>
                <a:path w="18211868" h="14503269">
                  <a:moveTo>
                    <a:pt x="0" y="0"/>
                  </a:moveTo>
                  <a:lnTo>
                    <a:pt x="18211868" y="0"/>
                  </a:lnTo>
                  <a:lnTo>
                    <a:pt x="18211868" y="14503270"/>
                  </a:lnTo>
                  <a:lnTo>
                    <a:pt x="0" y="145032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 rot="-10800000">
              <a:off x="23300551" y="15518237"/>
              <a:ext cx="10724888" cy="6866279"/>
            </a:xfrm>
            <a:custGeom>
              <a:avLst/>
              <a:gdLst/>
              <a:ahLst/>
              <a:cxnLst/>
              <a:rect l="l" t="t" r="r" b="b"/>
              <a:pathLst>
                <a:path w="10724888" h="6866279">
                  <a:moveTo>
                    <a:pt x="0" y="0"/>
                  </a:moveTo>
                  <a:lnTo>
                    <a:pt x="10724888" y="0"/>
                  </a:lnTo>
                  <a:lnTo>
                    <a:pt x="10724888" y="6866278"/>
                  </a:lnTo>
                  <a:lnTo>
                    <a:pt x="0" y="68662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 l="-26969" t="-72720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2286000" y="2296422"/>
            <a:ext cx="13944600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3600" dirty="0" smtClean="0">
                <a:solidFill>
                  <a:srgbClr val="FFFFFF"/>
                </a:solidFill>
                <a:latin typeface="210 디딤고딕"/>
                <a:ea typeface="210 디딤고딕"/>
              </a:rPr>
              <a:t>도서관 프로그램은 대다수 책 이미지가 포함되어 있는데 넣지 못했습니다</a:t>
            </a:r>
            <a:r>
              <a:rPr lang="en-US" altLang="ko-KR" sz="3600" dirty="0" smtClean="0">
                <a:solidFill>
                  <a:srgbClr val="FFFFFF"/>
                </a:solidFill>
                <a:latin typeface="210 디딤고딕"/>
                <a:ea typeface="210 디딤고딕"/>
              </a:rPr>
              <a:t>. </a:t>
            </a:r>
            <a:endParaRPr lang="en-US" sz="3600" dirty="0">
              <a:solidFill>
                <a:srgbClr val="FFFFFF"/>
              </a:solidFill>
              <a:latin typeface="210 디딤고딕"/>
              <a:ea typeface="210 디딤고딕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281237" y="1274939"/>
            <a:ext cx="4023637" cy="658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  <a:spcBef>
                <a:spcPct val="0"/>
              </a:spcBef>
            </a:pPr>
            <a:r>
              <a:rPr lang="ko-KR" altLang="en-US" sz="4200" dirty="0" smtClean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개선점 </a:t>
            </a:r>
            <a:r>
              <a:rPr lang="en-US" altLang="ko-KR" sz="4200" dirty="0" smtClean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en-US" sz="4200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290762" y="5183966"/>
            <a:ext cx="1424940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3200" dirty="0">
                <a:solidFill>
                  <a:srgbClr val="FFFFFF"/>
                </a:solidFill>
                <a:latin typeface="210 디딤고딕"/>
                <a:ea typeface="210 디딤고딕"/>
              </a:rPr>
              <a:t>로그인 하면 추천 도서 목록과 그 목록에 대한 </a:t>
            </a:r>
            <a:r>
              <a:rPr lang="ko-KR" altLang="en-US" sz="3200" dirty="0" smtClean="0">
                <a:solidFill>
                  <a:srgbClr val="FFFFFF"/>
                </a:solidFill>
                <a:latin typeface="210 디딤고딕"/>
                <a:ea typeface="210 디딤고딕"/>
              </a:rPr>
              <a:t>이미지</a:t>
            </a:r>
            <a:r>
              <a:rPr lang="en-US" altLang="ko-KR" sz="3200" dirty="0">
                <a:solidFill>
                  <a:srgbClr val="FFFFFF"/>
                </a:solidFill>
                <a:latin typeface="210 디딤고딕"/>
                <a:ea typeface="210 디딤고딕"/>
              </a:rPr>
              <a:t> </a:t>
            </a:r>
            <a:r>
              <a:rPr lang="ko-KR" altLang="en-US" sz="3200" dirty="0" smtClean="0">
                <a:solidFill>
                  <a:srgbClr val="FFFFFF"/>
                </a:solidFill>
                <a:latin typeface="210 디딤고딕"/>
                <a:ea typeface="210 디딤고딕"/>
              </a:rPr>
              <a:t>추가와 메인 </a:t>
            </a:r>
            <a:r>
              <a:rPr lang="ko-KR" altLang="en-US" sz="3200" dirty="0">
                <a:solidFill>
                  <a:srgbClr val="FFFFFF"/>
                </a:solidFill>
                <a:latin typeface="210 디딤고딕"/>
                <a:ea typeface="210 디딤고딕"/>
              </a:rPr>
              <a:t>화면에 사람들이 자주 찾는 </a:t>
            </a:r>
            <a:r>
              <a:rPr lang="ko-KR" altLang="en-US" sz="3200" dirty="0" smtClean="0">
                <a:solidFill>
                  <a:srgbClr val="FFFFFF"/>
                </a:solidFill>
                <a:latin typeface="210 디딤고딕"/>
                <a:ea typeface="210 디딤고딕"/>
              </a:rPr>
              <a:t>서비스 등을 추가하면 좋을 것 같습니다</a:t>
            </a:r>
            <a:r>
              <a:rPr lang="en-US" altLang="ko-KR" sz="3200" dirty="0" smtClean="0">
                <a:solidFill>
                  <a:srgbClr val="FFFFFF"/>
                </a:solidFill>
                <a:latin typeface="210 디딤고딕"/>
                <a:ea typeface="210 디딤고딕"/>
              </a:rPr>
              <a:t>.  </a:t>
            </a:r>
            <a:endParaRPr lang="en-US" altLang="ko-KR" sz="3200" dirty="0">
              <a:solidFill>
                <a:srgbClr val="FFFFFF"/>
              </a:solidFill>
              <a:latin typeface="210 디딤고딕"/>
              <a:ea typeface="210 디딤고딕"/>
            </a:endParaRPr>
          </a:p>
          <a:p>
            <a:pPr>
              <a:spcBef>
                <a:spcPct val="0"/>
              </a:spcBef>
            </a:pPr>
            <a:r>
              <a:rPr lang="en-US" altLang="ko-KR" sz="3200" dirty="0" err="1">
                <a:solidFill>
                  <a:srgbClr val="FFFFFF"/>
                </a:solidFill>
                <a:latin typeface="210 디딤고딕"/>
                <a:ea typeface="210 디딤고딕"/>
              </a:rPr>
              <a:t>Ui</a:t>
            </a:r>
            <a:r>
              <a:rPr lang="ko-KR" altLang="en-US" sz="3200" dirty="0">
                <a:solidFill>
                  <a:srgbClr val="FFFFFF"/>
                </a:solidFill>
                <a:latin typeface="210 디딤고딕"/>
                <a:ea typeface="210 디딤고딕"/>
              </a:rPr>
              <a:t>도 </a:t>
            </a:r>
            <a:r>
              <a:rPr lang="ko-KR" altLang="en-US" sz="3200" dirty="0" smtClean="0">
                <a:solidFill>
                  <a:srgbClr val="FFFFFF"/>
                </a:solidFill>
                <a:latin typeface="210 디딤고딕"/>
                <a:ea typeface="210 디딤고딕"/>
              </a:rPr>
              <a:t>될 수 </a:t>
            </a:r>
            <a:r>
              <a:rPr lang="ko-KR" altLang="en-US" sz="3200" dirty="0">
                <a:solidFill>
                  <a:srgbClr val="FFFFFF"/>
                </a:solidFill>
                <a:latin typeface="210 디딤고딕"/>
                <a:ea typeface="210 디딤고딕"/>
              </a:rPr>
              <a:t>있다면 나중에 </a:t>
            </a:r>
            <a:r>
              <a:rPr lang="ko-KR" altLang="en-US" sz="3200" dirty="0" smtClean="0">
                <a:solidFill>
                  <a:srgbClr val="FFFFFF"/>
                </a:solidFill>
                <a:latin typeface="210 디딤고딕"/>
                <a:ea typeface="210 디딤고딕"/>
              </a:rPr>
              <a:t>좀 더 </a:t>
            </a:r>
            <a:r>
              <a:rPr lang="ko-KR" altLang="en-US" sz="3200" dirty="0">
                <a:solidFill>
                  <a:srgbClr val="FFFFFF"/>
                </a:solidFill>
                <a:latin typeface="210 디딤고딕"/>
                <a:ea typeface="210 디딤고딕"/>
              </a:rPr>
              <a:t>발전 </a:t>
            </a:r>
            <a:r>
              <a:rPr lang="ko-KR" altLang="en-US" sz="3200" dirty="0" smtClean="0">
                <a:solidFill>
                  <a:srgbClr val="FFFFFF"/>
                </a:solidFill>
                <a:latin typeface="210 디딤고딕"/>
                <a:ea typeface="210 디딤고딕"/>
              </a:rPr>
              <a:t>시켜 보는 것이 좋을 것 </a:t>
            </a:r>
            <a:r>
              <a:rPr lang="ko-KR" altLang="en-US" sz="3200" dirty="0">
                <a:solidFill>
                  <a:srgbClr val="FFFFFF"/>
                </a:solidFill>
                <a:latin typeface="210 디딤고딕"/>
                <a:ea typeface="210 디딤고딕"/>
              </a:rPr>
              <a:t>같습니다</a:t>
            </a:r>
            <a:r>
              <a:rPr lang="en-US" altLang="ko-KR" sz="3200" dirty="0">
                <a:solidFill>
                  <a:srgbClr val="FFFFFF"/>
                </a:solidFill>
                <a:latin typeface="210 디딤고딕"/>
                <a:ea typeface="210 디딤고딕"/>
              </a:rPr>
              <a:t>.</a:t>
            </a:r>
            <a:endParaRPr lang="en-US" sz="3200" dirty="0">
              <a:solidFill>
                <a:srgbClr val="FFFFFF"/>
              </a:solidFill>
              <a:latin typeface="210 디딤고딕"/>
              <a:ea typeface="210 디딤고딕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286000" y="4289041"/>
            <a:ext cx="4484852" cy="658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  <a:spcBef>
                <a:spcPct val="0"/>
              </a:spcBef>
            </a:pPr>
            <a:r>
              <a:rPr lang="ko-KR" altLang="en-US" sz="4200" dirty="0" smtClean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개선점</a:t>
            </a:r>
            <a:r>
              <a:rPr lang="en-US" altLang="ko-KR" sz="42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en-US" sz="4200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286000" y="8232934"/>
            <a:ext cx="14706600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35"/>
              </a:lnSpc>
              <a:spcBef>
                <a:spcPct val="0"/>
              </a:spcBef>
            </a:pPr>
            <a:r>
              <a:rPr lang="ko-KR" altLang="en-US" sz="2025" dirty="0" err="1" smtClean="0">
                <a:solidFill>
                  <a:srgbClr val="FFFFFF"/>
                </a:solidFill>
                <a:latin typeface="210 디딤고딕"/>
                <a:ea typeface="210 디딤고딕"/>
              </a:rPr>
              <a:t>조장님이</a:t>
            </a:r>
            <a:r>
              <a:rPr lang="ko-KR" altLang="en-US" sz="2025" dirty="0" smtClean="0">
                <a:solidFill>
                  <a:srgbClr val="FFFFFF"/>
                </a:solidFill>
                <a:latin typeface="210 디딤고딕"/>
                <a:ea typeface="210 디딤고딕"/>
              </a:rPr>
              <a:t> </a:t>
            </a:r>
            <a:r>
              <a:rPr lang="ko-KR" altLang="en-US" sz="2025" dirty="0" err="1" smtClean="0">
                <a:solidFill>
                  <a:srgbClr val="FFFFFF"/>
                </a:solidFill>
                <a:latin typeface="210 디딤고딕"/>
                <a:ea typeface="210 디딤고딕"/>
              </a:rPr>
              <a:t>채워야함</a:t>
            </a:r>
            <a:endParaRPr lang="en-US" sz="2025" dirty="0">
              <a:solidFill>
                <a:srgbClr val="FFFFFF"/>
              </a:solidFill>
              <a:latin typeface="210 디딤고딕"/>
              <a:ea typeface="210 디딤고딕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286000" y="7373818"/>
            <a:ext cx="3386764" cy="658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  <a:spcBef>
                <a:spcPct val="0"/>
              </a:spcBef>
            </a:pPr>
            <a:r>
              <a:rPr lang="ko-KR" altLang="en-US" sz="4200" dirty="0" smtClean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개선점 </a:t>
            </a:r>
            <a:r>
              <a:rPr lang="en-US" altLang="ko-KR" sz="4200" dirty="0" smtClean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en-US" sz="4200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AutoShape 12"/>
          <p:cNvSpPr/>
          <p:nvPr/>
        </p:nvSpPr>
        <p:spPr>
          <a:xfrm>
            <a:off x="2286000" y="3715584"/>
            <a:ext cx="6970404" cy="0"/>
          </a:xfrm>
          <a:prstGeom prst="line">
            <a:avLst/>
          </a:prstGeom>
          <a:ln w="635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2286000" y="6908561"/>
            <a:ext cx="6970404" cy="0"/>
          </a:xfrm>
          <a:prstGeom prst="line">
            <a:avLst/>
          </a:prstGeom>
          <a:ln w="635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74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862938" y="-6261116"/>
            <a:ext cx="25519079" cy="17446587"/>
            <a:chOff x="0" y="0"/>
            <a:chExt cx="34025439" cy="23262116"/>
          </a:xfrm>
        </p:grpSpPr>
        <p:sp>
          <p:nvSpPr>
            <p:cNvPr id="3" name="Freeform 3"/>
            <p:cNvSpPr/>
            <p:nvPr/>
          </p:nvSpPr>
          <p:spPr>
            <a:xfrm rot="7572539">
              <a:off x="2124345" y="4379423"/>
              <a:ext cx="18211868" cy="14503269"/>
            </a:xfrm>
            <a:custGeom>
              <a:avLst/>
              <a:gdLst/>
              <a:ahLst/>
              <a:cxnLst/>
              <a:rect l="l" t="t" r="r" b="b"/>
              <a:pathLst>
                <a:path w="18211868" h="14503269">
                  <a:moveTo>
                    <a:pt x="0" y="0"/>
                  </a:moveTo>
                  <a:lnTo>
                    <a:pt x="18211868" y="0"/>
                  </a:lnTo>
                  <a:lnTo>
                    <a:pt x="18211868" y="14503270"/>
                  </a:lnTo>
                  <a:lnTo>
                    <a:pt x="0" y="145032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 rot="-10800000">
              <a:off x="23300551" y="15518237"/>
              <a:ext cx="10724888" cy="6866279"/>
            </a:xfrm>
            <a:custGeom>
              <a:avLst/>
              <a:gdLst/>
              <a:ahLst/>
              <a:cxnLst/>
              <a:rect l="l" t="t" r="r" b="b"/>
              <a:pathLst>
                <a:path w="10724888" h="6866279">
                  <a:moveTo>
                    <a:pt x="0" y="0"/>
                  </a:moveTo>
                  <a:lnTo>
                    <a:pt x="10724888" y="0"/>
                  </a:lnTo>
                  <a:lnTo>
                    <a:pt x="10724888" y="6866278"/>
                  </a:lnTo>
                  <a:lnTo>
                    <a:pt x="0" y="68662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 l="-26969" t="-72720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3850723" y="2271678"/>
            <a:ext cx="10586553" cy="5515044"/>
            <a:chOff x="0" y="-304800"/>
            <a:chExt cx="14115404" cy="7353392"/>
          </a:xfrm>
        </p:grpSpPr>
        <p:sp>
          <p:nvSpPr>
            <p:cNvPr id="6" name="TextBox 6"/>
            <p:cNvSpPr txBox="1"/>
            <p:nvPr/>
          </p:nvSpPr>
          <p:spPr>
            <a:xfrm>
              <a:off x="1072017" y="4652527"/>
              <a:ext cx="11641169" cy="13250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854"/>
                </a:lnSpc>
                <a:spcBef>
                  <a:spcPct val="0"/>
                </a:spcBef>
              </a:pPr>
              <a:r>
                <a:rPr lang="ko-KR" altLang="en-US" sz="6324" spc="505" dirty="0" err="1" smtClean="0">
                  <a:solidFill>
                    <a:srgbClr val="FFFFF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느낀점</a:t>
              </a:r>
              <a:endParaRPr lang="en-US" sz="6324" spc="505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135517" y="6114507"/>
              <a:ext cx="11514169" cy="9340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880"/>
                </a:lnSpc>
                <a:spcBef>
                  <a:spcPct val="0"/>
                </a:spcBef>
              </a:pPr>
              <a:endParaRPr lang="en-US" sz="4200" dirty="0">
                <a:solidFill>
                  <a:srgbClr val="FFFFFF"/>
                </a:solidFill>
                <a:latin typeface="Aileron Italic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04800"/>
              <a:ext cx="14115404" cy="35373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294"/>
                </a:lnSpc>
                <a:spcBef>
                  <a:spcPct val="0"/>
                </a:spcBef>
              </a:pPr>
              <a:r>
                <a:rPr lang="en-US" sz="15924" dirty="0">
                  <a:solidFill>
                    <a:srgbClr val="FFFFFF"/>
                  </a:solidFill>
                  <a:latin typeface="Aileron Bold"/>
                </a:rPr>
                <a:t>Part </a:t>
              </a:r>
              <a:r>
                <a:rPr lang="en-US" sz="15924" dirty="0">
                  <a:solidFill>
                    <a:srgbClr val="FFFFFF"/>
                  </a:solidFill>
                  <a:latin typeface="Aileron Bold"/>
                </a:rPr>
                <a:t>8</a:t>
              </a:r>
              <a:r>
                <a:rPr lang="en-US" sz="15924" dirty="0" smtClean="0">
                  <a:solidFill>
                    <a:srgbClr val="FFFFFF"/>
                  </a:solidFill>
                  <a:latin typeface="Aileron Bold"/>
                </a:rPr>
                <a:t>.</a:t>
              </a:r>
              <a:endParaRPr lang="en-US" sz="15924" dirty="0">
                <a:solidFill>
                  <a:srgbClr val="FFFFFF"/>
                </a:solidFill>
                <a:latin typeface="Aileron Bold"/>
              </a:endParaRPr>
            </a:p>
          </p:txBody>
        </p:sp>
        <p:sp>
          <p:nvSpPr>
            <p:cNvPr id="9" name="AutoShape 9"/>
            <p:cNvSpPr/>
            <p:nvPr/>
          </p:nvSpPr>
          <p:spPr>
            <a:xfrm>
              <a:off x="5816320" y="3801203"/>
              <a:ext cx="2152564" cy="0"/>
            </a:xfrm>
            <a:prstGeom prst="line">
              <a:avLst/>
            </a:prstGeom>
            <a:ln w="635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</p:grpSp>
    </p:spTree>
    <p:extLst>
      <p:ext uri="{BB962C8B-B14F-4D97-AF65-F5344CB8AC3E}">
        <p14:creationId xmlns:p14="http://schemas.microsoft.com/office/powerpoint/2010/main" val="34096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874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6862938" y="-6261116"/>
            <a:ext cx="25519080" cy="17446588"/>
            <a:chOff x="0" y="0"/>
            <a:chExt cx="34025440" cy="23262116"/>
          </a:xfrm>
        </p:grpSpPr>
        <p:sp>
          <p:nvSpPr>
            <p:cNvPr id="3" name="Freeform 3"/>
            <p:cNvSpPr/>
            <p:nvPr/>
          </p:nvSpPr>
          <p:spPr>
            <a:xfrm rot="7572539">
              <a:off x="2124345" y="4379423"/>
              <a:ext cx="18211868" cy="14503269"/>
            </a:xfrm>
            <a:custGeom>
              <a:avLst/>
              <a:gdLst/>
              <a:rect l="l" t="t" r="r" b="b"/>
              <a:pathLst>
                <a:path w="18211868" h="14503269">
                  <a:moveTo>
                    <a:pt x="0" y="0"/>
                  </a:moveTo>
                  <a:lnTo>
                    <a:pt x="18211868" y="0"/>
                  </a:lnTo>
                  <a:lnTo>
                    <a:pt x="18211868" y="14503270"/>
                  </a:lnTo>
                  <a:lnTo>
                    <a:pt x="0" y="1450327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/>
              <a:stretch>
                <a:fillRect/>
              </a:stretch>
            </a:blip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 rot="10800000">
              <a:off x="23300552" y="15518237"/>
              <a:ext cx="10724888" cy="6866279"/>
            </a:xfrm>
            <a:custGeom>
              <a:avLst/>
              <a:gdLst/>
              <a:rect l="l" t="t" r="r" b="b"/>
              <a:pathLst>
                <a:path w="10724888" h="6866279">
                  <a:moveTo>
                    <a:pt x="0" y="0"/>
                  </a:moveTo>
                  <a:lnTo>
                    <a:pt x="10724888" y="0"/>
                  </a:lnTo>
                  <a:lnTo>
                    <a:pt x="10724888" y="6866278"/>
                  </a:lnTo>
                  <a:lnTo>
                    <a:pt x="0" y="68662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 l="-26970" t="-72720"/>
              </a:stretch>
            </a:blip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286000" y="1860101"/>
            <a:ext cx="13944600" cy="170224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2800">
                <a:solidFill>
                  <a:srgbClr val="ffffff"/>
                </a:solidFill>
                <a:latin typeface="210 디딤고딕"/>
                <a:ea typeface="210 디딤고딕"/>
              </a:rPr>
              <a:t>앞서 언급했던 개선점의 연장선으로 이미지 파일을 넣고 싶으면 데이터 베이스에  입력이 선행되어야 하는데</a:t>
            </a:r>
            <a:r>
              <a:rPr lang="en-US" altLang="ko-KR" sz="2800">
                <a:solidFill>
                  <a:srgbClr val="ffffff"/>
                </a:solidFill>
                <a:latin typeface="210 디딤고딕"/>
                <a:ea typeface="210 디딤고딕"/>
              </a:rPr>
              <a:t>, </a:t>
            </a:r>
            <a:r>
              <a:rPr lang="ko-KR" altLang="en-US" sz="2800">
                <a:solidFill>
                  <a:srgbClr val="ffffff"/>
                </a:solidFill>
                <a:latin typeface="210 디딤고딕"/>
                <a:ea typeface="210 디딤고딕"/>
              </a:rPr>
              <a:t>이 점을 데이터베이스 제작 시  인지하지 못했습니다</a:t>
            </a:r>
            <a:r>
              <a:rPr lang="en-US" altLang="ko-KR" sz="2800">
                <a:solidFill>
                  <a:srgbClr val="ffffff"/>
                </a:solidFill>
                <a:latin typeface="210 디딤고딕"/>
                <a:ea typeface="210 디딤고딕"/>
              </a:rPr>
              <a:t>. </a:t>
            </a:r>
            <a:r>
              <a:rPr lang="ko-KR" altLang="en-US" sz="2800">
                <a:solidFill>
                  <a:srgbClr val="ffffff"/>
                </a:solidFill>
                <a:latin typeface="210 디딤고딕"/>
                <a:ea typeface="210 디딤고딕"/>
              </a:rPr>
              <a:t>즉 프로그램 제작 시</a:t>
            </a:r>
            <a:r>
              <a:rPr lang="en-US" altLang="ko-KR" sz="2800">
                <a:solidFill>
                  <a:srgbClr val="ffffff"/>
                </a:solidFill>
                <a:latin typeface="210 디딤고딕"/>
                <a:ea typeface="210 디딤고딕"/>
              </a:rPr>
              <a:t>, </a:t>
            </a:r>
            <a:r>
              <a:rPr lang="ko-KR" altLang="en-US" sz="2800">
                <a:solidFill>
                  <a:srgbClr val="ffffff"/>
                </a:solidFill>
                <a:latin typeface="210 디딤고딕"/>
                <a:ea typeface="210 디딤고딕"/>
              </a:rPr>
              <a:t>충분한 회의를 통해서 계획을 세우고 데이터베이스 입력 전 제작에 대한 이해도가 높아야 한다는 사실을 깨달을 수 있었습니다</a:t>
            </a:r>
            <a:r>
              <a:rPr lang="en-US" altLang="ko-KR" sz="2800">
                <a:solidFill>
                  <a:srgbClr val="ffffff"/>
                </a:solidFill>
                <a:latin typeface="210 디딤고딕"/>
                <a:ea typeface="210 디딤고딕"/>
              </a:rPr>
              <a:t>.</a:t>
            </a:r>
            <a:r>
              <a:rPr lang="ko-KR" altLang="en-US" sz="2800">
                <a:solidFill>
                  <a:srgbClr val="ffffff"/>
                </a:solidFill>
                <a:latin typeface="210 디딤고딕"/>
                <a:ea typeface="210 디딤고딕"/>
              </a:rPr>
              <a:t>   </a:t>
            </a:r>
            <a:endParaRPr lang="en-US" sz="2800">
              <a:solidFill>
                <a:srgbClr val="ffffff"/>
              </a:solidFill>
              <a:latin typeface="210 디딤고딕"/>
              <a:ea typeface="210 디딤고딕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286000" y="1028700"/>
            <a:ext cx="4023637" cy="65896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5880"/>
              </a:lnSpc>
              <a:spcBef>
                <a:spcPct val="0"/>
              </a:spcBef>
              <a:defRPr/>
            </a:pPr>
            <a:r>
              <a:rPr lang="ko-KR" altLang="en-US" sz="4200">
                <a:solidFill>
                  <a:srgbClr val="ffffff"/>
                </a:solidFill>
                <a:latin typeface="HY헤드라인M"/>
                <a:ea typeface="HY헤드라인M"/>
              </a:rPr>
              <a:t>느낀점 </a:t>
            </a:r>
            <a:r>
              <a:rPr lang="en-US" altLang="ko-KR" sz="4200">
                <a:solidFill>
                  <a:srgbClr val="ffffff"/>
                </a:solidFill>
                <a:latin typeface="HY헤드라인M"/>
                <a:ea typeface="HY헤드라인M"/>
              </a:rPr>
              <a:t>1</a:t>
            </a:r>
            <a:endParaRPr lang="en-US" sz="4200">
              <a:solidFill>
                <a:srgbClr val="ffffff"/>
              </a:solidFill>
              <a:latin typeface="HY헤드라인M"/>
              <a:ea typeface="HY헤드라인M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286000" y="5207687"/>
            <a:ext cx="14249400" cy="139313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2800">
                <a:solidFill>
                  <a:srgbClr val="ffffff"/>
                </a:solidFill>
                <a:latin typeface="210 디딤고딕"/>
                <a:ea typeface="210 디딤고딕"/>
              </a:rPr>
              <a:t>시간이 금방 가는 것을 체감했고 기존에 있던 틀에 어떤 것을 추가하는게 보통 일이 아니라는 것을 느꼈으며 코드 일일이 하나씩 바꾸는게 힘들었고 오류 보는 법을 조금이라도 알게 된 것 같은 느낌이 들었다</a:t>
            </a:r>
            <a:r>
              <a:rPr lang="en-US" altLang="ko-KR" sz="3600">
                <a:solidFill>
                  <a:srgbClr val="ffffff"/>
                </a:solidFill>
                <a:latin typeface="210 디딤고딕"/>
                <a:ea typeface="210 디딤고딕"/>
              </a:rPr>
              <a:t>. </a:t>
            </a:r>
            <a:endParaRPr lang="en-US" altLang="ko-KR" sz="3600">
              <a:solidFill>
                <a:srgbClr val="ffffff"/>
              </a:solidFill>
              <a:latin typeface="210 디딤고딕"/>
              <a:ea typeface="210 디딤고딕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286000" y="4289041"/>
            <a:ext cx="4484852" cy="65896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5880"/>
              </a:lnSpc>
              <a:spcBef>
                <a:spcPct val="0"/>
              </a:spcBef>
              <a:defRPr/>
            </a:pPr>
            <a:r>
              <a:rPr lang="ko-KR" altLang="en-US" sz="4200">
                <a:solidFill>
                  <a:srgbClr val="ffffff"/>
                </a:solidFill>
                <a:latin typeface="HY헤드라인M"/>
                <a:ea typeface="HY헤드라인M"/>
              </a:rPr>
              <a:t>느낀점 </a:t>
            </a:r>
            <a:r>
              <a:rPr lang="en-US" altLang="ko-KR" sz="4200">
                <a:solidFill>
                  <a:srgbClr val="ffffff"/>
                </a:solidFill>
                <a:latin typeface="HY헤드라인M"/>
                <a:ea typeface="HY헤드라인M"/>
              </a:rPr>
              <a:t>2</a:t>
            </a:r>
            <a:endParaRPr lang="en-US" altLang="ko-KR" sz="4200">
              <a:solidFill>
                <a:srgbClr val="ffffff"/>
              </a:solidFill>
              <a:latin typeface="HY헤드라인M"/>
              <a:ea typeface="HY헤드라인M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286000" y="8232932"/>
            <a:ext cx="14706600" cy="106346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2835"/>
              </a:lnSpc>
              <a:spcBef>
                <a:spcPct val="0"/>
              </a:spcBef>
              <a:defRPr/>
            </a:pPr>
            <a:r>
              <a:rPr lang="ko-KR" altLang="en-US" sz="2800">
                <a:solidFill>
                  <a:srgbClr val="ffffff"/>
                </a:solidFill>
                <a:latin typeface="210 디딤고딕"/>
                <a:ea typeface="210 디딤고딕"/>
              </a:rPr>
              <a:t>처음 주제를 정할때만 해도 고민이 많았지만 정작 주제가 정해지고 나니 그 다음은 순조로웠습니다</a:t>
            </a:r>
            <a:r>
              <a:rPr lang="en-US" altLang="ko-KR" sz="2800">
                <a:solidFill>
                  <a:srgbClr val="ffffff"/>
                </a:solidFill>
                <a:latin typeface="210 디딤고딕"/>
                <a:ea typeface="210 디딤고딕"/>
              </a:rPr>
              <a:t>.</a:t>
            </a:r>
            <a:r>
              <a:rPr lang="ko-KR" altLang="en-US" sz="2800">
                <a:solidFill>
                  <a:srgbClr val="ffffff"/>
                </a:solidFill>
                <a:latin typeface="210 디딤고딕"/>
                <a:ea typeface="210 디딤고딕"/>
              </a:rPr>
              <a:t> 가끔 원하는 결과가 나오지 않아 막힐때도 있었지만 그럼에도 작업하는데 문제는 없었습니다</a:t>
            </a:r>
            <a:r>
              <a:rPr lang="en-US" altLang="ko-KR" sz="2800">
                <a:solidFill>
                  <a:srgbClr val="ffffff"/>
                </a:solidFill>
                <a:latin typeface="210 디딤고딕"/>
                <a:ea typeface="210 디딤고딕"/>
              </a:rPr>
              <a:t>.</a:t>
            </a:r>
            <a:endParaRPr lang="en-US" altLang="ko-KR" sz="2800">
              <a:solidFill>
                <a:srgbClr val="ffffff"/>
              </a:solidFill>
              <a:latin typeface="210 디딤고딕"/>
              <a:ea typeface="210 디딤고딕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286000" y="7373818"/>
            <a:ext cx="3386764" cy="65896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5880"/>
              </a:lnSpc>
              <a:spcBef>
                <a:spcPct val="0"/>
              </a:spcBef>
              <a:defRPr/>
            </a:pPr>
            <a:r>
              <a:rPr lang="ko-KR" altLang="en-US" sz="4200">
                <a:solidFill>
                  <a:srgbClr val="ffffff"/>
                </a:solidFill>
                <a:latin typeface="HY헤드라인M"/>
                <a:ea typeface="HY헤드라인M"/>
              </a:rPr>
              <a:t>느낀점 </a:t>
            </a:r>
            <a:r>
              <a:rPr lang="en-US" altLang="ko-KR" sz="4200">
                <a:solidFill>
                  <a:srgbClr val="ffffff"/>
                </a:solidFill>
                <a:latin typeface="HY헤드라인M"/>
                <a:ea typeface="HY헤드라인M"/>
              </a:rPr>
              <a:t>3</a:t>
            </a:r>
            <a:endParaRPr lang="en-US" altLang="ko-KR" sz="4200">
              <a:solidFill>
                <a:srgbClr val="ffffff"/>
              </a:solidFill>
              <a:latin typeface="HY헤드라인M"/>
              <a:ea typeface="HY헤드라인M"/>
            </a:endParaRPr>
          </a:p>
        </p:txBody>
      </p:sp>
      <p:sp>
        <p:nvSpPr>
          <p:cNvPr id="12" name="AutoShape 12"/>
          <p:cNvSpPr/>
          <p:nvPr/>
        </p:nvSpPr>
        <p:spPr>
          <a:xfrm>
            <a:off x="2286000" y="3715584"/>
            <a:ext cx="6970404" cy="0"/>
          </a:xfrm>
          <a:prstGeom prst="line">
            <a:avLst/>
          </a:prstGeom>
          <a:ln w="63500" cap="flat">
            <a:solidFill>
              <a:srgbClr val="ffffff"/>
            </a:solidFill>
            <a:prstDash val="solid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13" name="AutoShape 13"/>
          <p:cNvSpPr/>
          <p:nvPr/>
        </p:nvSpPr>
        <p:spPr>
          <a:xfrm>
            <a:off x="2286000" y="6908561"/>
            <a:ext cx="6970404" cy="0"/>
          </a:xfrm>
          <a:prstGeom prst="line">
            <a:avLst/>
          </a:prstGeom>
          <a:ln w="63500" cap="flat">
            <a:solidFill>
              <a:srgbClr val="ffffff"/>
            </a:solidFill>
            <a:prstDash val="solid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BE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468245">
            <a:off x="9433637" y="218254"/>
            <a:ext cx="14493650" cy="12622652"/>
          </a:xfrm>
          <a:custGeom>
            <a:avLst/>
            <a:gdLst/>
            <a:ahLst/>
            <a:cxnLst/>
            <a:rect l="l" t="t" r="r" b="b"/>
            <a:pathLst>
              <a:path w="14493650" h="12622652">
                <a:moveTo>
                  <a:pt x="0" y="0"/>
                </a:moveTo>
                <a:lnTo>
                  <a:pt x="14493650" y="0"/>
                </a:lnTo>
                <a:lnTo>
                  <a:pt x="14493650" y="12622652"/>
                </a:lnTo>
                <a:lnTo>
                  <a:pt x="0" y="126226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572539">
            <a:off x="-3457979" y="-365627"/>
            <a:ext cx="8973358" cy="7146056"/>
          </a:xfrm>
          <a:custGeom>
            <a:avLst/>
            <a:gdLst/>
            <a:ahLst/>
            <a:cxnLst/>
            <a:rect l="l" t="t" r="r" b="b"/>
            <a:pathLst>
              <a:path w="8973358" h="7146056">
                <a:moveTo>
                  <a:pt x="0" y="0"/>
                </a:moveTo>
                <a:lnTo>
                  <a:pt x="8973358" y="0"/>
                </a:lnTo>
                <a:lnTo>
                  <a:pt x="8973358" y="7146056"/>
                </a:lnTo>
                <a:lnTo>
                  <a:pt x="0" y="71460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688753" y="7788536"/>
            <a:ext cx="2685781" cy="1963062"/>
          </a:xfrm>
          <a:custGeom>
            <a:avLst/>
            <a:gdLst/>
            <a:ahLst/>
            <a:cxnLst/>
            <a:rect l="l" t="t" r="r" b="b"/>
            <a:pathLst>
              <a:path w="2685781" h="1963062">
                <a:moveTo>
                  <a:pt x="0" y="0"/>
                </a:moveTo>
                <a:lnTo>
                  <a:pt x="2685782" y="0"/>
                </a:lnTo>
                <a:lnTo>
                  <a:pt x="2685782" y="1963061"/>
                </a:lnTo>
                <a:lnTo>
                  <a:pt x="0" y="19630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7417849">
            <a:off x="16034785" y="1823135"/>
            <a:ext cx="679500" cy="1962123"/>
          </a:xfrm>
          <a:custGeom>
            <a:avLst/>
            <a:gdLst/>
            <a:ahLst/>
            <a:cxnLst/>
            <a:rect l="l" t="t" r="r" b="b"/>
            <a:pathLst>
              <a:path w="679500" h="1962123">
                <a:moveTo>
                  <a:pt x="0" y="0"/>
                </a:moveTo>
                <a:lnTo>
                  <a:pt x="679499" y="0"/>
                </a:lnTo>
                <a:lnTo>
                  <a:pt x="679499" y="1962123"/>
                </a:lnTo>
                <a:lnTo>
                  <a:pt x="0" y="196212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 l="-295069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918294" y="5415429"/>
            <a:ext cx="1524335" cy="1114151"/>
          </a:xfrm>
          <a:custGeom>
            <a:avLst/>
            <a:gdLst/>
            <a:ahLst/>
            <a:cxnLst/>
            <a:rect l="l" t="t" r="r" b="b"/>
            <a:pathLst>
              <a:path w="1524335" h="1114151">
                <a:moveTo>
                  <a:pt x="0" y="0"/>
                </a:moveTo>
                <a:lnTo>
                  <a:pt x="1524335" y="0"/>
                </a:lnTo>
                <a:lnTo>
                  <a:pt x="1524335" y="1114151"/>
                </a:lnTo>
                <a:lnTo>
                  <a:pt x="0" y="11141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10098" y="1028700"/>
            <a:ext cx="2533621" cy="4114800"/>
          </a:xfrm>
          <a:custGeom>
            <a:avLst/>
            <a:gdLst/>
            <a:ahLst/>
            <a:cxnLst/>
            <a:rect l="l" t="t" r="r" b="b"/>
            <a:pathLst>
              <a:path w="2533621" h="4114800">
                <a:moveTo>
                  <a:pt x="0" y="0"/>
                </a:moveTo>
                <a:lnTo>
                  <a:pt x="2533621" y="0"/>
                </a:lnTo>
                <a:lnTo>
                  <a:pt x="25336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3543719" y="3774842"/>
            <a:ext cx="11200562" cy="3077225"/>
            <a:chOff x="0" y="-247649"/>
            <a:chExt cx="14934083" cy="4102966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247649"/>
              <a:ext cx="14934083" cy="26214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559"/>
                </a:lnSpc>
                <a:spcBef>
                  <a:spcPct val="0"/>
                </a:spcBef>
              </a:pPr>
              <a:r>
                <a:rPr lang="en-US" sz="12542" dirty="0" smtClean="0">
                  <a:solidFill>
                    <a:srgbClr val="FFFFF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Q&amp;A</a:t>
              </a:r>
              <a:endParaRPr lang="en-US" sz="12542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530253"/>
              <a:ext cx="14934083" cy="13250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854"/>
                </a:lnSpc>
                <a:spcBef>
                  <a:spcPct val="0"/>
                </a:spcBef>
              </a:pPr>
              <a:r>
                <a:rPr lang="ko-KR" altLang="en-US" sz="6324" spc="189" dirty="0" smtClean="0">
                  <a:solidFill>
                    <a:srgbClr val="FFFFF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감사합니다</a:t>
              </a:r>
              <a:endParaRPr lang="en-US" sz="6324" spc="189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BE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8943681" y="-63359"/>
            <a:ext cx="9410994" cy="6025099"/>
          </a:xfrm>
          <a:custGeom>
            <a:avLst/>
            <a:gdLst/>
            <a:ahLst/>
            <a:cxnLst/>
            <a:rect l="l" t="t" r="r" b="b"/>
            <a:pathLst>
              <a:path w="9410994" h="6025099">
                <a:moveTo>
                  <a:pt x="9410994" y="0"/>
                </a:moveTo>
                <a:lnTo>
                  <a:pt x="0" y="0"/>
                </a:lnTo>
                <a:lnTo>
                  <a:pt x="0" y="6025098"/>
                </a:lnTo>
                <a:lnTo>
                  <a:pt x="9410994" y="6025098"/>
                </a:lnTo>
                <a:lnTo>
                  <a:pt x="941099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26969" t="-72720"/>
            </a:stretch>
          </a:blipFill>
        </p:spPr>
      </p:sp>
      <p:sp>
        <p:nvSpPr>
          <p:cNvPr id="3" name="Freeform 3"/>
          <p:cNvSpPr/>
          <p:nvPr/>
        </p:nvSpPr>
        <p:spPr>
          <a:xfrm rot="3778032">
            <a:off x="-3501827" y="3799460"/>
            <a:ext cx="11688220" cy="9308073"/>
          </a:xfrm>
          <a:custGeom>
            <a:avLst/>
            <a:gdLst/>
            <a:ahLst/>
            <a:cxnLst/>
            <a:rect l="l" t="t" r="r" b="b"/>
            <a:pathLst>
              <a:path w="11688220" h="9308073">
                <a:moveTo>
                  <a:pt x="0" y="0"/>
                </a:moveTo>
                <a:lnTo>
                  <a:pt x="11688220" y="0"/>
                </a:lnTo>
                <a:lnTo>
                  <a:pt x="11688220" y="9308074"/>
                </a:lnTo>
                <a:lnTo>
                  <a:pt x="0" y="93080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286693" y="1833502"/>
            <a:ext cx="14096816" cy="6619994"/>
            <a:chOff x="92710" y="92710"/>
            <a:chExt cx="5951355" cy="538589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951356" cy="5385899"/>
            </a:xfrm>
            <a:custGeom>
              <a:avLst/>
              <a:gdLst/>
              <a:ahLst/>
              <a:cxnLst/>
              <a:rect l="l" t="t" r="r" b="b"/>
              <a:pathLst>
                <a:path w="5951356" h="5385899">
                  <a:moveTo>
                    <a:pt x="5499235" y="5385899"/>
                  </a:moveTo>
                  <a:lnTo>
                    <a:pt x="452120" y="5385899"/>
                  </a:lnTo>
                  <a:cubicBezTo>
                    <a:pt x="201930" y="5385899"/>
                    <a:pt x="0" y="5183969"/>
                    <a:pt x="0" y="4933779"/>
                  </a:cubicBezTo>
                  <a:lnTo>
                    <a:pt x="0" y="452120"/>
                  </a:lnTo>
                  <a:cubicBezTo>
                    <a:pt x="0" y="201930"/>
                    <a:pt x="201930" y="0"/>
                    <a:pt x="452120" y="0"/>
                  </a:cubicBezTo>
                  <a:lnTo>
                    <a:pt x="5497966" y="0"/>
                  </a:lnTo>
                  <a:cubicBezTo>
                    <a:pt x="5748156" y="0"/>
                    <a:pt x="5950086" y="201930"/>
                    <a:pt x="5950086" y="452120"/>
                  </a:cubicBezTo>
                  <a:lnTo>
                    <a:pt x="5950086" y="4932509"/>
                  </a:lnTo>
                  <a:cubicBezTo>
                    <a:pt x="5951356" y="5182699"/>
                    <a:pt x="5748155" y="5385899"/>
                    <a:pt x="5499236" y="5385899"/>
                  </a:cubicBezTo>
                  <a:close/>
                </a:path>
              </a:pathLst>
            </a:custGeom>
            <a:solidFill>
              <a:srgbClr val="3657A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3446387" y="4216931"/>
            <a:ext cx="12574202" cy="4937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19"/>
              </a:lnSpc>
            </a:pPr>
            <a:r>
              <a:rPr lang="ko-KR" altLang="en-US" sz="4800" dirty="0" smtClean="0">
                <a:solidFill>
                  <a:srgbClr val="FFFFFF"/>
                </a:solidFill>
                <a:latin typeface="210 디딤고딕"/>
                <a:ea typeface="210 디딤고딕"/>
              </a:rPr>
              <a:t>코로나로 인한 도서관 </a:t>
            </a:r>
            <a:r>
              <a:rPr lang="ko-KR" altLang="en-US" sz="4800" dirty="0" err="1" smtClean="0">
                <a:solidFill>
                  <a:srgbClr val="FFFFFF"/>
                </a:solidFill>
                <a:latin typeface="210 디딤고딕"/>
                <a:ea typeface="210 디딤고딕"/>
              </a:rPr>
              <a:t>비대면화로</a:t>
            </a:r>
            <a:r>
              <a:rPr lang="ko-KR" altLang="en-US" sz="4800" dirty="0" smtClean="0">
                <a:solidFill>
                  <a:srgbClr val="FFFFFF"/>
                </a:solidFill>
                <a:latin typeface="210 디딤고딕"/>
                <a:ea typeface="210 디딤고딕"/>
              </a:rPr>
              <a:t> </a:t>
            </a:r>
            <a:endParaRPr lang="en-US" altLang="ko-KR" sz="4800" dirty="0" smtClean="0">
              <a:solidFill>
                <a:srgbClr val="FFFFFF"/>
              </a:solidFill>
              <a:latin typeface="210 디딤고딕"/>
              <a:ea typeface="210 디딤고딕"/>
            </a:endParaRPr>
          </a:p>
          <a:p>
            <a:pPr>
              <a:lnSpc>
                <a:spcPts val="3519"/>
              </a:lnSpc>
            </a:pPr>
            <a:endParaRPr lang="en-US" altLang="ko-KR" sz="4800" dirty="0">
              <a:solidFill>
                <a:srgbClr val="FFFFFF"/>
              </a:solidFill>
              <a:latin typeface="210 디딤고딕"/>
              <a:ea typeface="210 디딤고딕"/>
            </a:endParaRPr>
          </a:p>
          <a:p>
            <a:pPr>
              <a:lnSpc>
                <a:spcPts val="3519"/>
              </a:lnSpc>
            </a:pPr>
            <a:r>
              <a:rPr lang="ko-KR" altLang="en-US" sz="4800" dirty="0" smtClean="0">
                <a:solidFill>
                  <a:srgbClr val="FFFFFF"/>
                </a:solidFill>
                <a:latin typeface="210 디딤고딕"/>
                <a:ea typeface="210 디딤고딕"/>
              </a:rPr>
              <a:t>회원들이 대화나 책을 읽고 난 뒤 감상 등을 </a:t>
            </a:r>
            <a:endParaRPr lang="en-US" altLang="ko-KR" sz="4800" dirty="0" smtClean="0">
              <a:solidFill>
                <a:srgbClr val="FFFFFF"/>
              </a:solidFill>
              <a:latin typeface="210 디딤고딕"/>
              <a:ea typeface="210 디딤고딕"/>
            </a:endParaRPr>
          </a:p>
          <a:p>
            <a:pPr>
              <a:lnSpc>
                <a:spcPts val="3519"/>
              </a:lnSpc>
            </a:pPr>
            <a:endParaRPr lang="en-US" altLang="ko-KR" sz="4800" dirty="0">
              <a:solidFill>
                <a:srgbClr val="FFFFFF"/>
              </a:solidFill>
              <a:latin typeface="210 디딤고딕"/>
              <a:ea typeface="210 디딤고딕"/>
            </a:endParaRPr>
          </a:p>
          <a:p>
            <a:pPr>
              <a:lnSpc>
                <a:spcPts val="3519"/>
              </a:lnSpc>
            </a:pPr>
            <a:r>
              <a:rPr lang="ko-KR" altLang="en-US" sz="4800" dirty="0" smtClean="0">
                <a:solidFill>
                  <a:srgbClr val="FFFFFF"/>
                </a:solidFill>
                <a:latin typeface="210 디딤고딕"/>
                <a:ea typeface="210 디딤고딕"/>
              </a:rPr>
              <a:t>나눌 수 있는 실시간 채팅 시스템과 도서 대여</a:t>
            </a:r>
            <a:endParaRPr lang="en-US" altLang="ko-KR" sz="4800" dirty="0">
              <a:solidFill>
                <a:srgbClr val="FFFFFF"/>
              </a:solidFill>
              <a:latin typeface="210 디딤고딕"/>
              <a:ea typeface="210 디딤고딕"/>
            </a:endParaRPr>
          </a:p>
          <a:p>
            <a:pPr>
              <a:lnSpc>
                <a:spcPts val="3519"/>
              </a:lnSpc>
            </a:pPr>
            <a:endParaRPr lang="en-US" altLang="ko-KR" sz="4800" dirty="0" smtClean="0">
              <a:solidFill>
                <a:srgbClr val="FFFFFF"/>
              </a:solidFill>
              <a:latin typeface="210 디딤고딕"/>
              <a:ea typeface="210 디딤고딕"/>
            </a:endParaRPr>
          </a:p>
          <a:p>
            <a:pPr>
              <a:lnSpc>
                <a:spcPts val="3519"/>
              </a:lnSpc>
            </a:pPr>
            <a:r>
              <a:rPr lang="ko-KR" altLang="en-US" sz="4800" dirty="0" smtClean="0">
                <a:solidFill>
                  <a:srgbClr val="FFFFFF"/>
                </a:solidFill>
                <a:latin typeface="210 디딤고딕"/>
                <a:ea typeface="210 디딤고딕"/>
              </a:rPr>
              <a:t>프로그램을 제작 </a:t>
            </a:r>
            <a:endParaRPr lang="en-US" altLang="ko-KR" sz="4800" dirty="0" smtClean="0">
              <a:solidFill>
                <a:srgbClr val="FFFFFF"/>
              </a:solidFill>
              <a:latin typeface="210 디딤고딕"/>
              <a:ea typeface="210 디딤고딕"/>
            </a:endParaRPr>
          </a:p>
          <a:p>
            <a:pPr>
              <a:lnSpc>
                <a:spcPts val="3519"/>
              </a:lnSpc>
            </a:pPr>
            <a:endParaRPr lang="ko-KR" altLang="en-US" sz="4800" dirty="0">
              <a:solidFill>
                <a:srgbClr val="FFFFFF"/>
              </a:solidFill>
              <a:latin typeface="210 디딤고딕"/>
              <a:ea typeface="210 디딤고딕"/>
            </a:endParaRPr>
          </a:p>
          <a:p>
            <a:pPr>
              <a:lnSpc>
                <a:spcPts val="3519"/>
              </a:lnSpc>
            </a:pPr>
            <a:endParaRPr lang="en-US" altLang="ko-KR" sz="4800" dirty="0" smtClean="0">
              <a:solidFill>
                <a:srgbClr val="FFFFFF"/>
              </a:solidFill>
              <a:latin typeface="210 디딤고딕"/>
              <a:ea typeface="210 디딤고딕"/>
            </a:endParaRPr>
          </a:p>
          <a:p>
            <a:pPr>
              <a:lnSpc>
                <a:spcPts val="3519"/>
              </a:lnSpc>
            </a:pPr>
            <a:endParaRPr lang="ko-KR" altLang="en-US" sz="4800" dirty="0">
              <a:solidFill>
                <a:srgbClr val="FFFFFF"/>
              </a:solidFill>
              <a:latin typeface="210 디딤고딕"/>
              <a:ea typeface="210 디딤고딕"/>
            </a:endParaRPr>
          </a:p>
          <a:p>
            <a:pPr>
              <a:lnSpc>
                <a:spcPts val="3519"/>
              </a:lnSpc>
            </a:pPr>
            <a:endParaRPr lang="en-US" sz="4800" dirty="0">
              <a:solidFill>
                <a:srgbClr val="FFFFFF"/>
              </a:solidFill>
              <a:latin typeface="210 디딤고딕"/>
              <a:ea typeface="210 디딤고딕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925924" y="2301577"/>
            <a:ext cx="7315200" cy="1295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ko-KR" altLang="en-US" sz="7200" dirty="0" smtClean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주제 선정 이유</a:t>
            </a:r>
            <a:endParaRPr lang="en-US" sz="7200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74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862938" y="-6261116"/>
            <a:ext cx="25519079" cy="17446587"/>
            <a:chOff x="0" y="0"/>
            <a:chExt cx="34025439" cy="23262116"/>
          </a:xfrm>
        </p:grpSpPr>
        <p:sp>
          <p:nvSpPr>
            <p:cNvPr id="3" name="Freeform 3"/>
            <p:cNvSpPr/>
            <p:nvPr/>
          </p:nvSpPr>
          <p:spPr>
            <a:xfrm rot="7572539">
              <a:off x="2124345" y="4379423"/>
              <a:ext cx="18211868" cy="14503269"/>
            </a:xfrm>
            <a:custGeom>
              <a:avLst/>
              <a:gdLst/>
              <a:ahLst/>
              <a:cxnLst/>
              <a:rect l="l" t="t" r="r" b="b"/>
              <a:pathLst>
                <a:path w="18211868" h="14503269">
                  <a:moveTo>
                    <a:pt x="0" y="0"/>
                  </a:moveTo>
                  <a:lnTo>
                    <a:pt x="18211868" y="0"/>
                  </a:lnTo>
                  <a:lnTo>
                    <a:pt x="18211868" y="14503270"/>
                  </a:lnTo>
                  <a:lnTo>
                    <a:pt x="0" y="145032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 rot="-10800000">
              <a:off x="23300551" y="15518237"/>
              <a:ext cx="10724888" cy="6866279"/>
            </a:xfrm>
            <a:custGeom>
              <a:avLst/>
              <a:gdLst/>
              <a:ahLst/>
              <a:cxnLst/>
              <a:rect l="l" t="t" r="r" b="b"/>
              <a:pathLst>
                <a:path w="10724888" h="6866279">
                  <a:moveTo>
                    <a:pt x="0" y="0"/>
                  </a:moveTo>
                  <a:lnTo>
                    <a:pt x="10724888" y="0"/>
                  </a:lnTo>
                  <a:lnTo>
                    <a:pt x="10724888" y="6866278"/>
                  </a:lnTo>
                  <a:lnTo>
                    <a:pt x="0" y="68662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 l="-26969" t="-72720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3850723" y="2271678"/>
            <a:ext cx="10586553" cy="5515044"/>
            <a:chOff x="0" y="-304800"/>
            <a:chExt cx="14115404" cy="7353392"/>
          </a:xfrm>
        </p:grpSpPr>
        <p:sp>
          <p:nvSpPr>
            <p:cNvPr id="6" name="TextBox 6"/>
            <p:cNvSpPr txBox="1"/>
            <p:nvPr/>
          </p:nvSpPr>
          <p:spPr>
            <a:xfrm>
              <a:off x="1072017" y="4652527"/>
              <a:ext cx="11641169" cy="13250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854"/>
                </a:lnSpc>
                <a:spcBef>
                  <a:spcPct val="0"/>
                </a:spcBef>
              </a:pPr>
              <a:r>
                <a:rPr lang="ko-KR" altLang="en-US" sz="6324" spc="505" dirty="0" smtClean="0">
                  <a:solidFill>
                    <a:srgbClr val="FFFFF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조원 소개 및 역할</a:t>
              </a:r>
              <a:endParaRPr lang="en-US" sz="6324" spc="505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135517" y="6114507"/>
              <a:ext cx="11514169" cy="9340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880"/>
                </a:lnSpc>
                <a:spcBef>
                  <a:spcPct val="0"/>
                </a:spcBef>
              </a:pPr>
              <a:endParaRPr lang="en-US" sz="4200" dirty="0">
                <a:solidFill>
                  <a:srgbClr val="FFFFFF"/>
                </a:solidFill>
                <a:latin typeface="Aileron Italic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04800"/>
              <a:ext cx="14115404" cy="35373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294"/>
                </a:lnSpc>
                <a:spcBef>
                  <a:spcPct val="0"/>
                </a:spcBef>
              </a:pPr>
              <a:r>
                <a:rPr lang="en-US" sz="15924">
                  <a:solidFill>
                    <a:srgbClr val="FFFFFF"/>
                  </a:solidFill>
                  <a:latin typeface="Aileron Bold"/>
                </a:rPr>
                <a:t>Part 02.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5816320" y="3801203"/>
              <a:ext cx="2152564" cy="0"/>
            </a:xfrm>
            <a:prstGeom prst="line">
              <a:avLst/>
            </a:prstGeom>
            <a:ln w="635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74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572539">
            <a:off x="-5269679" y="-2976548"/>
            <a:ext cx="13658901" cy="10877452"/>
          </a:xfrm>
          <a:custGeom>
            <a:avLst/>
            <a:gdLst/>
            <a:ahLst/>
            <a:cxnLst/>
            <a:rect l="l" t="t" r="r" b="b"/>
            <a:pathLst>
              <a:path w="13658901" h="10877452">
                <a:moveTo>
                  <a:pt x="0" y="0"/>
                </a:moveTo>
                <a:lnTo>
                  <a:pt x="13658901" y="0"/>
                </a:lnTo>
                <a:lnTo>
                  <a:pt x="13658901" y="10877452"/>
                </a:lnTo>
                <a:lnTo>
                  <a:pt x="0" y="108774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0612475" y="5377562"/>
            <a:ext cx="8043666" cy="5149709"/>
          </a:xfrm>
          <a:custGeom>
            <a:avLst/>
            <a:gdLst/>
            <a:ahLst/>
            <a:cxnLst/>
            <a:rect l="l" t="t" r="r" b="b"/>
            <a:pathLst>
              <a:path w="8043666" h="5149709">
                <a:moveTo>
                  <a:pt x="0" y="0"/>
                </a:moveTo>
                <a:lnTo>
                  <a:pt x="8043666" y="0"/>
                </a:lnTo>
                <a:lnTo>
                  <a:pt x="8043666" y="5149709"/>
                </a:lnTo>
                <a:lnTo>
                  <a:pt x="0" y="5149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 l="-26969" t="-72720"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1562488" y="3056648"/>
            <a:ext cx="4781762" cy="620165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AutoShape 5"/>
          <p:cNvSpPr/>
          <p:nvPr/>
        </p:nvSpPr>
        <p:spPr>
          <a:xfrm>
            <a:off x="6753119" y="3056648"/>
            <a:ext cx="4781762" cy="620165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" name="AutoShape 6"/>
          <p:cNvSpPr/>
          <p:nvPr/>
        </p:nvSpPr>
        <p:spPr>
          <a:xfrm>
            <a:off x="11943750" y="3056648"/>
            <a:ext cx="4781762" cy="620165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" name="Freeform 7"/>
          <p:cNvSpPr/>
          <p:nvPr/>
        </p:nvSpPr>
        <p:spPr>
          <a:xfrm>
            <a:off x="2508879" y="4110102"/>
            <a:ext cx="2852402" cy="845348"/>
          </a:xfrm>
          <a:custGeom>
            <a:avLst/>
            <a:gdLst/>
            <a:ahLst/>
            <a:cxnLst/>
            <a:rect l="l" t="t" r="r" b="b"/>
            <a:pathLst>
              <a:path w="2852402" h="845348">
                <a:moveTo>
                  <a:pt x="0" y="0"/>
                </a:moveTo>
                <a:lnTo>
                  <a:pt x="2852402" y="0"/>
                </a:lnTo>
                <a:lnTo>
                  <a:pt x="2852402" y="845348"/>
                </a:lnTo>
                <a:lnTo>
                  <a:pt x="0" y="8453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717799" y="4110102"/>
            <a:ext cx="2852402" cy="845348"/>
          </a:xfrm>
          <a:custGeom>
            <a:avLst/>
            <a:gdLst/>
            <a:ahLst/>
            <a:cxnLst/>
            <a:rect l="l" t="t" r="r" b="b"/>
            <a:pathLst>
              <a:path w="2852402" h="845348">
                <a:moveTo>
                  <a:pt x="0" y="0"/>
                </a:moveTo>
                <a:lnTo>
                  <a:pt x="2852402" y="0"/>
                </a:lnTo>
                <a:lnTo>
                  <a:pt x="2852402" y="845348"/>
                </a:lnTo>
                <a:lnTo>
                  <a:pt x="0" y="8453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908430" y="4110102"/>
            <a:ext cx="2852402" cy="845348"/>
          </a:xfrm>
          <a:custGeom>
            <a:avLst/>
            <a:gdLst/>
            <a:ahLst/>
            <a:cxnLst/>
            <a:rect l="l" t="t" r="r" b="b"/>
            <a:pathLst>
              <a:path w="2852402" h="845348">
                <a:moveTo>
                  <a:pt x="0" y="0"/>
                </a:moveTo>
                <a:lnTo>
                  <a:pt x="2852402" y="0"/>
                </a:lnTo>
                <a:lnTo>
                  <a:pt x="2852402" y="845348"/>
                </a:lnTo>
                <a:lnTo>
                  <a:pt x="0" y="8453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361281" y="885825"/>
            <a:ext cx="7565438" cy="1236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ko-KR" altLang="en-US" sz="7200" dirty="0" smtClean="0">
                <a:solidFill>
                  <a:srgbClr val="FFFFFF"/>
                </a:solidFill>
                <a:ea typeface="210 디딤고딕"/>
              </a:rPr>
              <a:t>조원 소개 및 역할</a:t>
            </a:r>
            <a:endParaRPr lang="en-US" sz="7200" dirty="0">
              <a:solidFill>
                <a:srgbClr val="FFFFFF"/>
              </a:solidFill>
              <a:ea typeface="210 디딤고딕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702986" y="4128916"/>
            <a:ext cx="2464189" cy="72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ko-KR" altLang="en-US" sz="4200" dirty="0" smtClean="0">
                <a:solidFill>
                  <a:srgbClr val="FFFFFF"/>
                </a:solidFill>
                <a:ea typeface="210 디딤고딕"/>
              </a:rPr>
              <a:t>한가람</a:t>
            </a:r>
            <a:endParaRPr lang="en-US" sz="4200" dirty="0">
              <a:solidFill>
                <a:srgbClr val="FFFFFF"/>
              </a:solidFill>
              <a:ea typeface="210 디딤고딕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282644" y="4128916"/>
            <a:ext cx="3759525" cy="72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ko-KR" altLang="en-US" sz="4200" dirty="0" smtClean="0">
                <a:solidFill>
                  <a:srgbClr val="FFFFFF"/>
                </a:solidFill>
                <a:ea typeface="210 디딤고딕"/>
              </a:rPr>
              <a:t>정우성</a:t>
            </a:r>
            <a:endParaRPr lang="en-US" sz="4200" dirty="0">
              <a:solidFill>
                <a:srgbClr val="FFFFFF"/>
              </a:solidFill>
              <a:ea typeface="210 디딤고딕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454868" y="4128916"/>
            <a:ext cx="3759525" cy="72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ko-KR" altLang="en-US" sz="4200" dirty="0" err="1" smtClean="0">
                <a:solidFill>
                  <a:srgbClr val="FFFFFF"/>
                </a:solidFill>
                <a:ea typeface="210 디딤고딕"/>
              </a:rPr>
              <a:t>이인담</a:t>
            </a:r>
            <a:endParaRPr lang="en-US" sz="4200" dirty="0">
              <a:solidFill>
                <a:srgbClr val="FFFFFF"/>
              </a:solidFill>
              <a:ea typeface="210 디딤고딕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936447" y="5524500"/>
            <a:ext cx="3997266" cy="4154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29"/>
              </a:lnSpc>
              <a:spcBef>
                <a:spcPct val="0"/>
              </a:spcBef>
            </a:pPr>
            <a:endParaRPr lang="en-US" altLang="ko-KR" sz="2400" dirty="0">
              <a:solidFill>
                <a:srgbClr val="0F203B"/>
              </a:solidFill>
              <a:latin typeface="210 디딤고딕"/>
              <a:ea typeface="210 디딤고딕"/>
            </a:endParaRPr>
          </a:p>
          <a:p>
            <a:pPr algn="ctr">
              <a:lnSpc>
                <a:spcPts val="2729"/>
              </a:lnSpc>
              <a:spcBef>
                <a:spcPct val="0"/>
              </a:spcBef>
            </a:pPr>
            <a:r>
              <a:rPr lang="ko-KR" altLang="en-US" sz="2400" dirty="0" smtClean="0">
                <a:solidFill>
                  <a:srgbClr val="0F203B"/>
                </a:solidFill>
                <a:latin typeface="210 디딤고딕"/>
                <a:ea typeface="210 디딤고딕"/>
              </a:rPr>
              <a:t>도서관 메인 창</a:t>
            </a:r>
            <a:r>
              <a:rPr lang="ko-KR" altLang="en-US" sz="2400" dirty="0" smtClean="0">
                <a:solidFill>
                  <a:srgbClr val="0F203B"/>
                </a:solidFill>
                <a:latin typeface="210 디딤고딕"/>
                <a:ea typeface="210 디딤고딕"/>
              </a:rPr>
              <a:t>  제작</a:t>
            </a:r>
            <a:endParaRPr lang="en-US" altLang="ko-KR" sz="2400" dirty="0" smtClean="0">
              <a:solidFill>
                <a:srgbClr val="0F203B"/>
              </a:solidFill>
              <a:latin typeface="210 디딤고딕"/>
              <a:ea typeface="210 디딤고딕"/>
            </a:endParaRPr>
          </a:p>
          <a:p>
            <a:pPr algn="ctr">
              <a:lnSpc>
                <a:spcPts val="2729"/>
              </a:lnSpc>
              <a:spcBef>
                <a:spcPct val="0"/>
              </a:spcBef>
            </a:pPr>
            <a:endParaRPr lang="en-US" altLang="ko-KR" sz="2400" dirty="0">
              <a:solidFill>
                <a:srgbClr val="0F203B"/>
              </a:solidFill>
              <a:latin typeface="210 디딤고딕"/>
              <a:ea typeface="210 디딤고딕"/>
            </a:endParaRPr>
          </a:p>
          <a:p>
            <a:pPr algn="ctr">
              <a:lnSpc>
                <a:spcPts val="2729"/>
              </a:lnSpc>
              <a:spcBef>
                <a:spcPct val="0"/>
              </a:spcBef>
            </a:pPr>
            <a:r>
              <a:rPr lang="ko-KR" altLang="en-US" sz="2400" dirty="0" smtClean="0">
                <a:solidFill>
                  <a:srgbClr val="0F203B"/>
                </a:solidFill>
                <a:latin typeface="210 디딤고딕"/>
                <a:ea typeface="210 디딤고딕"/>
              </a:rPr>
              <a:t>회원가입 창 제작</a:t>
            </a:r>
            <a:endParaRPr lang="en-US" altLang="ko-KR" sz="2400" dirty="0" smtClean="0">
              <a:solidFill>
                <a:srgbClr val="0F203B"/>
              </a:solidFill>
              <a:latin typeface="210 디딤고딕"/>
              <a:ea typeface="210 디딤고딕"/>
            </a:endParaRPr>
          </a:p>
          <a:p>
            <a:pPr algn="ctr">
              <a:lnSpc>
                <a:spcPts val="2729"/>
              </a:lnSpc>
              <a:spcBef>
                <a:spcPct val="0"/>
              </a:spcBef>
            </a:pPr>
            <a:endParaRPr lang="en-US" altLang="ko-KR" sz="2400" dirty="0" smtClean="0">
              <a:solidFill>
                <a:srgbClr val="0F203B"/>
              </a:solidFill>
              <a:latin typeface="210 디딤고딕"/>
              <a:ea typeface="210 디딤고딕"/>
            </a:endParaRPr>
          </a:p>
          <a:p>
            <a:pPr algn="ctr">
              <a:lnSpc>
                <a:spcPts val="2729"/>
              </a:lnSpc>
              <a:spcBef>
                <a:spcPct val="0"/>
              </a:spcBef>
            </a:pPr>
            <a:r>
              <a:rPr lang="ko-KR" altLang="en-US" sz="2400" dirty="0" smtClean="0">
                <a:solidFill>
                  <a:srgbClr val="0F203B"/>
                </a:solidFill>
                <a:latin typeface="210 디딤고딕"/>
                <a:ea typeface="210 디딤고딕"/>
              </a:rPr>
              <a:t>관리자 창 제작</a:t>
            </a:r>
            <a:endParaRPr lang="en-US" altLang="ko-KR" sz="2400" dirty="0" smtClean="0">
              <a:solidFill>
                <a:srgbClr val="0F203B"/>
              </a:solidFill>
              <a:latin typeface="210 디딤고딕"/>
              <a:ea typeface="210 디딤고딕"/>
            </a:endParaRPr>
          </a:p>
          <a:p>
            <a:pPr algn="ctr">
              <a:lnSpc>
                <a:spcPts val="2729"/>
              </a:lnSpc>
              <a:spcBef>
                <a:spcPct val="0"/>
              </a:spcBef>
            </a:pPr>
            <a:endParaRPr lang="en-US" altLang="ko-KR" sz="2400" dirty="0">
              <a:solidFill>
                <a:srgbClr val="0F203B"/>
              </a:solidFill>
              <a:latin typeface="210 디딤고딕"/>
              <a:ea typeface="210 디딤고딕"/>
            </a:endParaRPr>
          </a:p>
          <a:p>
            <a:pPr algn="ctr">
              <a:lnSpc>
                <a:spcPts val="2729"/>
              </a:lnSpc>
              <a:spcBef>
                <a:spcPct val="0"/>
              </a:spcBef>
            </a:pPr>
            <a:r>
              <a:rPr lang="ko-KR" altLang="en-US" sz="2400" dirty="0" smtClean="0">
                <a:solidFill>
                  <a:srgbClr val="0F203B"/>
                </a:solidFill>
                <a:latin typeface="210 디딤고딕"/>
                <a:ea typeface="210 디딤고딕"/>
              </a:rPr>
              <a:t>리스트 창 제작</a:t>
            </a:r>
            <a:endParaRPr lang="en-US" altLang="ko-KR" sz="2400" dirty="0" smtClean="0">
              <a:solidFill>
                <a:srgbClr val="0F203B"/>
              </a:solidFill>
              <a:latin typeface="210 디딤고딕"/>
              <a:ea typeface="210 디딤고딕"/>
            </a:endParaRPr>
          </a:p>
          <a:p>
            <a:pPr algn="ctr">
              <a:lnSpc>
                <a:spcPts val="2729"/>
              </a:lnSpc>
              <a:spcBef>
                <a:spcPct val="0"/>
              </a:spcBef>
            </a:pPr>
            <a:endParaRPr lang="en-US" altLang="ko-KR" sz="2400" dirty="0">
              <a:solidFill>
                <a:srgbClr val="0F203B"/>
              </a:solidFill>
              <a:latin typeface="210 디딤고딕"/>
              <a:ea typeface="210 디딤고딕"/>
            </a:endParaRPr>
          </a:p>
          <a:p>
            <a:pPr algn="ctr">
              <a:lnSpc>
                <a:spcPts val="2729"/>
              </a:lnSpc>
              <a:spcBef>
                <a:spcPct val="0"/>
              </a:spcBef>
            </a:pPr>
            <a:endParaRPr lang="en-US" altLang="ko-KR" sz="2400" dirty="0">
              <a:solidFill>
                <a:srgbClr val="0F203B"/>
              </a:solidFill>
              <a:latin typeface="210 디딤고딕"/>
              <a:ea typeface="210 디딤고딕"/>
            </a:endParaRPr>
          </a:p>
          <a:p>
            <a:pPr algn="ctr">
              <a:lnSpc>
                <a:spcPts val="2729"/>
              </a:lnSpc>
              <a:spcBef>
                <a:spcPct val="0"/>
              </a:spcBef>
            </a:pPr>
            <a:endParaRPr lang="en-US" altLang="ko-KR" sz="2400" dirty="0" smtClean="0">
              <a:solidFill>
                <a:srgbClr val="0F203B"/>
              </a:solidFill>
              <a:latin typeface="210 디딤고딕"/>
              <a:ea typeface="210 디딤고딕"/>
            </a:endParaRPr>
          </a:p>
          <a:p>
            <a:pPr algn="ctr">
              <a:lnSpc>
                <a:spcPts val="2729"/>
              </a:lnSpc>
              <a:spcBef>
                <a:spcPct val="0"/>
              </a:spcBef>
            </a:pPr>
            <a:endParaRPr lang="en-US" sz="1950" dirty="0">
              <a:solidFill>
                <a:srgbClr val="0F203B"/>
              </a:solidFill>
              <a:latin typeface="210 디딤고딕"/>
              <a:ea typeface="210 디딤고딕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145367" y="5870871"/>
            <a:ext cx="3997266" cy="2423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29"/>
              </a:lnSpc>
              <a:spcBef>
                <a:spcPct val="0"/>
              </a:spcBef>
            </a:pPr>
            <a:r>
              <a:rPr lang="ko-KR" altLang="en-US" sz="2400" dirty="0" smtClean="0">
                <a:solidFill>
                  <a:srgbClr val="0F203B"/>
                </a:solidFill>
                <a:latin typeface="210 디딤고딕"/>
                <a:ea typeface="210 디딤고딕"/>
              </a:rPr>
              <a:t>로그인 창 제작</a:t>
            </a:r>
            <a:endParaRPr lang="en-US" altLang="ko-KR" sz="2400" dirty="0" smtClean="0">
              <a:solidFill>
                <a:srgbClr val="0F203B"/>
              </a:solidFill>
              <a:latin typeface="210 디딤고딕"/>
              <a:ea typeface="210 디딤고딕"/>
            </a:endParaRPr>
          </a:p>
          <a:p>
            <a:pPr algn="ctr">
              <a:lnSpc>
                <a:spcPts val="2729"/>
              </a:lnSpc>
              <a:spcBef>
                <a:spcPct val="0"/>
              </a:spcBef>
            </a:pPr>
            <a:endParaRPr lang="en-US" altLang="ko-KR" sz="2400" dirty="0" smtClean="0">
              <a:solidFill>
                <a:srgbClr val="0F203B"/>
              </a:solidFill>
              <a:latin typeface="210 디딤고딕"/>
              <a:ea typeface="210 디딤고딕"/>
            </a:endParaRPr>
          </a:p>
          <a:p>
            <a:pPr algn="ctr">
              <a:lnSpc>
                <a:spcPts val="2729"/>
              </a:lnSpc>
              <a:spcBef>
                <a:spcPct val="0"/>
              </a:spcBef>
            </a:pPr>
            <a:r>
              <a:rPr lang="ko-KR" altLang="en-US" sz="2400" dirty="0" smtClean="0">
                <a:solidFill>
                  <a:srgbClr val="0F203B"/>
                </a:solidFill>
                <a:latin typeface="210 디딤고딕"/>
                <a:ea typeface="210 디딤고딕"/>
              </a:rPr>
              <a:t>환영 메시지 제작</a:t>
            </a:r>
            <a:endParaRPr lang="en-US" altLang="ko-KR" sz="2400" dirty="0" smtClean="0">
              <a:solidFill>
                <a:srgbClr val="0F203B"/>
              </a:solidFill>
              <a:latin typeface="210 디딤고딕"/>
              <a:ea typeface="210 디딤고딕"/>
            </a:endParaRPr>
          </a:p>
          <a:p>
            <a:pPr algn="ctr">
              <a:lnSpc>
                <a:spcPts val="2729"/>
              </a:lnSpc>
              <a:spcBef>
                <a:spcPct val="0"/>
              </a:spcBef>
            </a:pPr>
            <a:endParaRPr lang="en-US" altLang="ko-KR" sz="2400" dirty="0" smtClean="0">
              <a:solidFill>
                <a:srgbClr val="0F203B"/>
              </a:solidFill>
              <a:latin typeface="210 디딤고딕"/>
              <a:ea typeface="210 디딤고딕"/>
            </a:endParaRPr>
          </a:p>
          <a:p>
            <a:pPr algn="ctr">
              <a:lnSpc>
                <a:spcPts val="2729"/>
              </a:lnSpc>
              <a:spcBef>
                <a:spcPct val="0"/>
              </a:spcBef>
            </a:pPr>
            <a:r>
              <a:rPr lang="ko-KR" altLang="en-US" sz="2400" dirty="0" smtClean="0">
                <a:solidFill>
                  <a:srgbClr val="0F203B"/>
                </a:solidFill>
                <a:latin typeface="210 디딤고딕"/>
                <a:ea typeface="210 디딤고딕"/>
              </a:rPr>
              <a:t>도서 데이터베이스 입력</a:t>
            </a:r>
            <a:endParaRPr lang="en-US" altLang="ko-KR" sz="2400" dirty="0" smtClean="0">
              <a:solidFill>
                <a:srgbClr val="0F203B"/>
              </a:solidFill>
              <a:latin typeface="210 디딤고딕"/>
              <a:ea typeface="210 디딤고딕"/>
            </a:endParaRPr>
          </a:p>
          <a:p>
            <a:pPr algn="ctr">
              <a:lnSpc>
                <a:spcPts val="2729"/>
              </a:lnSpc>
              <a:spcBef>
                <a:spcPct val="0"/>
              </a:spcBef>
            </a:pPr>
            <a:endParaRPr lang="en-US" sz="2400" dirty="0">
              <a:solidFill>
                <a:srgbClr val="0F203B"/>
              </a:solidFill>
              <a:latin typeface="210 디딤고딕"/>
              <a:ea typeface="210 디딤고딕"/>
            </a:endParaRPr>
          </a:p>
          <a:p>
            <a:pPr algn="ctr">
              <a:lnSpc>
                <a:spcPts val="2729"/>
              </a:lnSpc>
              <a:spcBef>
                <a:spcPct val="0"/>
              </a:spcBef>
            </a:pPr>
            <a:r>
              <a:rPr lang="ko-KR" altLang="en-US" sz="2400" dirty="0" smtClean="0">
                <a:solidFill>
                  <a:srgbClr val="0F203B"/>
                </a:solidFill>
                <a:latin typeface="210 디딤고딕"/>
                <a:ea typeface="210 디딤고딕"/>
              </a:rPr>
              <a:t>상세정보 창 제작</a:t>
            </a:r>
            <a:endParaRPr lang="en-US" sz="2400" dirty="0">
              <a:solidFill>
                <a:srgbClr val="0F203B"/>
              </a:solidFill>
              <a:latin typeface="210 디딤고딕"/>
              <a:ea typeface="210 디딤고딕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2335998" y="6100324"/>
            <a:ext cx="3997266" cy="1038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29"/>
              </a:lnSpc>
              <a:spcBef>
                <a:spcPct val="0"/>
              </a:spcBef>
            </a:pPr>
            <a:r>
              <a:rPr lang="ko-KR" altLang="en-US" sz="2450" dirty="0" smtClean="0">
                <a:solidFill>
                  <a:srgbClr val="0F203B"/>
                </a:solidFill>
                <a:latin typeface="210 디딤고딕"/>
                <a:ea typeface="210 디딤고딕"/>
              </a:rPr>
              <a:t>채팅 창 제작</a:t>
            </a:r>
            <a:endParaRPr lang="en-US" altLang="ko-KR" sz="2450" dirty="0" smtClean="0">
              <a:solidFill>
                <a:srgbClr val="0F203B"/>
              </a:solidFill>
              <a:latin typeface="210 디딤고딕"/>
              <a:ea typeface="210 디딤고딕"/>
            </a:endParaRPr>
          </a:p>
          <a:p>
            <a:pPr algn="ctr">
              <a:lnSpc>
                <a:spcPts val="2729"/>
              </a:lnSpc>
              <a:spcBef>
                <a:spcPct val="0"/>
              </a:spcBef>
            </a:pPr>
            <a:endParaRPr lang="en-US" altLang="ko-KR" sz="2450" dirty="0" smtClean="0">
              <a:solidFill>
                <a:srgbClr val="0F203B"/>
              </a:solidFill>
              <a:latin typeface="210 디딤고딕"/>
              <a:ea typeface="210 디딤고딕"/>
            </a:endParaRPr>
          </a:p>
          <a:p>
            <a:pPr algn="ctr">
              <a:lnSpc>
                <a:spcPts val="2729"/>
              </a:lnSpc>
              <a:spcBef>
                <a:spcPct val="0"/>
              </a:spcBef>
            </a:pPr>
            <a:r>
              <a:rPr lang="ko-KR" altLang="en-US" sz="2450" dirty="0" smtClean="0">
                <a:solidFill>
                  <a:srgbClr val="0F203B"/>
                </a:solidFill>
                <a:latin typeface="210 디딤고딕"/>
                <a:ea typeface="210 디딤고딕"/>
              </a:rPr>
              <a:t>대출 팝업 창 제작</a:t>
            </a:r>
            <a:endParaRPr lang="en-US" sz="2450" dirty="0">
              <a:solidFill>
                <a:srgbClr val="0F203B"/>
              </a:solidFill>
              <a:latin typeface="210 디딤고딕"/>
              <a:ea typeface="210 디딤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74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862938" y="-6261116"/>
            <a:ext cx="25519079" cy="17446587"/>
            <a:chOff x="0" y="0"/>
            <a:chExt cx="34025439" cy="23262116"/>
          </a:xfrm>
        </p:grpSpPr>
        <p:sp>
          <p:nvSpPr>
            <p:cNvPr id="3" name="Freeform 3"/>
            <p:cNvSpPr/>
            <p:nvPr/>
          </p:nvSpPr>
          <p:spPr>
            <a:xfrm rot="7572539">
              <a:off x="2124345" y="4379423"/>
              <a:ext cx="18211868" cy="14503269"/>
            </a:xfrm>
            <a:custGeom>
              <a:avLst/>
              <a:gdLst/>
              <a:ahLst/>
              <a:cxnLst/>
              <a:rect l="l" t="t" r="r" b="b"/>
              <a:pathLst>
                <a:path w="18211868" h="14503269">
                  <a:moveTo>
                    <a:pt x="0" y="0"/>
                  </a:moveTo>
                  <a:lnTo>
                    <a:pt x="18211868" y="0"/>
                  </a:lnTo>
                  <a:lnTo>
                    <a:pt x="18211868" y="14503270"/>
                  </a:lnTo>
                  <a:lnTo>
                    <a:pt x="0" y="145032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 rot="-10800000">
              <a:off x="23300551" y="15518237"/>
              <a:ext cx="10724888" cy="6866279"/>
            </a:xfrm>
            <a:custGeom>
              <a:avLst/>
              <a:gdLst/>
              <a:ahLst/>
              <a:cxnLst/>
              <a:rect l="l" t="t" r="r" b="b"/>
              <a:pathLst>
                <a:path w="10724888" h="6866279">
                  <a:moveTo>
                    <a:pt x="0" y="0"/>
                  </a:moveTo>
                  <a:lnTo>
                    <a:pt x="10724888" y="0"/>
                  </a:lnTo>
                  <a:lnTo>
                    <a:pt x="10724888" y="6866278"/>
                  </a:lnTo>
                  <a:lnTo>
                    <a:pt x="0" y="68662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 l="-26969" t="-72720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3850723" y="2271678"/>
            <a:ext cx="10586553" cy="5515044"/>
            <a:chOff x="0" y="-304800"/>
            <a:chExt cx="14115404" cy="7353392"/>
          </a:xfrm>
        </p:grpSpPr>
        <p:sp>
          <p:nvSpPr>
            <p:cNvPr id="6" name="TextBox 6"/>
            <p:cNvSpPr txBox="1"/>
            <p:nvPr/>
          </p:nvSpPr>
          <p:spPr>
            <a:xfrm>
              <a:off x="1072017" y="4652527"/>
              <a:ext cx="11641169" cy="13250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854"/>
                </a:lnSpc>
                <a:spcBef>
                  <a:spcPct val="0"/>
                </a:spcBef>
              </a:pPr>
              <a:r>
                <a:rPr lang="ko-KR" altLang="en-US" sz="6324" spc="505" dirty="0" smtClean="0">
                  <a:solidFill>
                    <a:srgbClr val="FFFFF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개발 환경</a:t>
              </a:r>
              <a:endParaRPr lang="en-US" sz="6324" spc="505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135517" y="6114507"/>
              <a:ext cx="11514169" cy="9340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880"/>
                </a:lnSpc>
                <a:spcBef>
                  <a:spcPct val="0"/>
                </a:spcBef>
              </a:pPr>
              <a:endParaRPr lang="en-US" sz="4200" dirty="0">
                <a:solidFill>
                  <a:srgbClr val="FFFFFF"/>
                </a:solidFill>
                <a:latin typeface="Aileron Italic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04800"/>
              <a:ext cx="14115404" cy="35373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294"/>
                </a:lnSpc>
                <a:spcBef>
                  <a:spcPct val="0"/>
                </a:spcBef>
              </a:pPr>
              <a:r>
                <a:rPr lang="en-US" sz="15924" dirty="0">
                  <a:solidFill>
                    <a:srgbClr val="FFFFFF"/>
                  </a:solidFill>
                  <a:latin typeface="Aileron Bold"/>
                </a:rPr>
                <a:t>Part 03.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5816320" y="3801203"/>
              <a:ext cx="2152564" cy="0"/>
            </a:xfrm>
            <a:prstGeom prst="line">
              <a:avLst/>
            </a:prstGeom>
            <a:ln w="635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BE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7375475" y="82428"/>
            <a:ext cx="11241801" cy="7197217"/>
          </a:xfrm>
          <a:custGeom>
            <a:avLst/>
            <a:gdLst/>
            <a:ahLst/>
            <a:cxnLst/>
            <a:rect l="l" t="t" r="r" b="b"/>
            <a:pathLst>
              <a:path w="11241801" h="7197217">
                <a:moveTo>
                  <a:pt x="11241801" y="0"/>
                </a:moveTo>
                <a:lnTo>
                  <a:pt x="0" y="0"/>
                </a:lnTo>
                <a:lnTo>
                  <a:pt x="0" y="7197216"/>
                </a:lnTo>
                <a:lnTo>
                  <a:pt x="11241801" y="7197216"/>
                </a:lnTo>
                <a:lnTo>
                  <a:pt x="1124180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26969" t="-72720"/>
            </a:stretch>
          </a:blipFill>
        </p:spPr>
      </p:sp>
      <p:sp>
        <p:nvSpPr>
          <p:cNvPr id="3" name="Freeform 3"/>
          <p:cNvSpPr/>
          <p:nvPr/>
        </p:nvSpPr>
        <p:spPr>
          <a:xfrm rot="3778032">
            <a:off x="-1879592" y="4479843"/>
            <a:ext cx="9088885" cy="7257507"/>
          </a:xfrm>
          <a:custGeom>
            <a:avLst/>
            <a:gdLst/>
            <a:ahLst/>
            <a:cxnLst/>
            <a:rect l="l" t="t" r="r" b="b"/>
            <a:pathLst>
              <a:path w="9088885" h="7257507">
                <a:moveTo>
                  <a:pt x="0" y="0"/>
                </a:moveTo>
                <a:lnTo>
                  <a:pt x="9088885" y="0"/>
                </a:lnTo>
                <a:lnTo>
                  <a:pt x="9088885" y="7257507"/>
                </a:lnTo>
                <a:lnTo>
                  <a:pt x="0" y="72575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 r="-28599" b="-28254"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520002" y="1175035"/>
            <a:ext cx="5862400" cy="1128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ko-KR" altLang="en-US" sz="7200" dirty="0" smtClean="0">
                <a:solidFill>
                  <a:srgbClr val="3657A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en-US" sz="7200" dirty="0">
              <a:solidFill>
                <a:srgbClr val="3657A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6513557" y="5243699"/>
            <a:ext cx="4882906" cy="368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95"/>
              </a:lnSpc>
              <a:spcBef>
                <a:spcPct val="0"/>
              </a:spcBef>
            </a:pPr>
            <a:r>
              <a:rPr lang="en-US" sz="4800" dirty="0" smtClean="0">
                <a:solidFill>
                  <a:srgbClr val="FFFFFF"/>
                </a:solidFill>
                <a:latin typeface="210 디딤고딕"/>
                <a:ea typeface="210 디딤고딕"/>
              </a:rPr>
              <a:t>-Java 17-</a:t>
            </a:r>
            <a:endParaRPr lang="en-US" sz="4800" dirty="0">
              <a:solidFill>
                <a:srgbClr val="FFFFFF"/>
              </a:solidFill>
              <a:latin typeface="210 디딤고딕"/>
              <a:ea typeface="210 디딤고딕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5796179" y="4115863"/>
            <a:ext cx="3386764" cy="778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8800" dirty="0" smtClean="0">
                <a:solidFill>
                  <a:srgbClr val="FFFFFF"/>
                </a:solidFill>
                <a:ea typeface="210 디딤고딕"/>
              </a:rPr>
              <a:t>JAVA</a:t>
            </a:r>
            <a:endParaRPr lang="en-US" sz="8800" dirty="0">
              <a:solidFill>
                <a:srgbClr val="FFFFFF"/>
              </a:solidFill>
              <a:ea typeface="210 디딤고딕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3818075" y="3920495"/>
            <a:ext cx="3386764" cy="778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  <a:spcBef>
                <a:spcPct val="0"/>
              </a:spcBef>
            </a:pPr>
            <a:r>
              <a:rPr lang="en-US" sz="8800" dirty="0" smtClean="0">
                <a:solidFill>
                  <a:srgbClr val="FFFFFF"/>
                </a:solidFill>
                <a:ea typeface="210 디딤고딕"/>
              </a:rPr>
              <a:t>MYSQL</a:t>
            </a:r>
            <a:endParaRPr lang="en-US" sz="8800" dirty="0">
              <a:solidFill>
                <a:srgbClr val="FFFFFF"/>
              </a:solidFill>
              <a:ea typeface="210 디딤고딕"/>
            </a:endParaRPr>
          </a:p>
        </p:txBody>
      </p:sp>
      <p:sp>
        <p:nvSpPr>
          <p:cNvPr id="30" name="순서도: 연결자 29"/>
          <p:cNvSpPr/>
          <p:nvPr/>
        </p:nvSpPr>
        <p:spPr>
          <a:xfrm>
            <a:off x="1780338" y="3681036"/>
            <a:ext cx="3509198" cy="32737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244" y="3866249"/>
            <a:ext cx="2568966" cy="2568966"/>
          </a:xfrm>
          <a:prstGeom prst="rect">
            <a:avLst/>
          </a:prstGeom>
        </p:spPr>
      </p:pic>
      <p:sp>
        <p:nvSpPr>
          <p:cNvPr id="31" name="순서도: 연결자 30"/>
          <p:cNvSpPr/>
          <p:nvPr/>
        </p:nvSpPr>
        <p:spPr>
          <a:xfrm>
            <a:off x="10175351" y="3568109"/>
            <a:ext cx="3509198" cy="327373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044" y="3976826"/>
            <a:ext cx="2347812" cy="2347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874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6862938" y="-6261116"/>
            <a:ext cx="25519080" cy="17446588"/>
            <a:chOff x="0" y="0"/>
            <a:chExt cx="34025440" cy="23262116"/>
          </a:xfrm>
        </p:grpSpPr>
        <p:sp>
          <p:nvSpPr>
            <p:cNvPr id="3" name="Freeform 3"/>
            <p:cNvSpPr/>
            <p:nvPr/>
          </p:nvSpPr>
          <p:spPr>
            <a:xfrm rot="7572539">
              <a:off x="2124345" y="4379423"/>
              <a:ext cx="18211868" cy="14503269"/>
            </a:xfrm>
            <a:custGeom>
              <a:avLst/>
              <a:gdLst/>
              <a:rect l="l" t="t" r="r" b="b"/>
              <a:pathLst>
                <a:path w="18211868" h="14503269">
                  <a:moveTo>
                    <a:pt x="0" y="0"/>
                  </a:moveTo>
                  <a:lnTo>
                    <a:pt x="18211868" y="0"/>
                  </a:lnTo>
                  <a:lnTo>
                    <a:pt x="18211868" y="14503270"/>
                  </a:lnTo>
                  <a:lnTo>
                    <a:pt x="0" y="1450327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/>
              <a:stretch>
                <a:fillRect/>
              </a:stretch>
            </a:blip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 rot="10800000">
              <a:off x="23300552" y="15518237"/>
              <a:ext cx="10724888" cy="6866279"/>
            </a:xfrm>
            <a:custGeom>
              <a:avLst/>
              <a:gdLst/>
              <a:rect l="l" t="t" r="r" b="b"/>
              <a:pathLst>
                <a:path w="10724888" h="6866279">
                  <a:moveTo>
                    <a:pt x="0" y="0"/>
                  </a:moveTo>
                  <a:lnTo>
                    <a:pt x="10724888" y="0"/>
                  </a:lnTo>
                  <a:lnTo>
                    <a:pt x="10724888" y="6866278"/>
                  </a:lnTo>
                  <a:lnTo>
                    <a:pt x="0" y="68662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 l="-26970" t="-72720"/>
              </a:stretch>
            </a:blip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3850723" y="2271677"/>
            <a:ext cx="10586553" cy="5557872"/>
            <a:chOff x="0" y="-304799"/>
            <a:chExt cx="14115404" cy="7410496"/>
          </a:xfrm>
        </p:grpSpPr>
        <p:sp>
          <p:nvSpPr>
            <p:cNvPr id="6" name="TextBox 6"/>
            <p:cNvSpPr txBox="1"/>
            <p:nvPr/>
          </p:nvSpPr>
          <p:spPr>
            <a:xfrm>
              <a:off x="1072016" y="4652525"/>
              <a:ext cx="11641171" cy="1500669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8854"/>
                </a:lnSpc>
                <a:spcBef>
                  <a:spcPct val="0"/>
                </a:spcBef>
                <a:defRPr/>
              </a:pPr>
              <a:r>
                <a:rPr lang="ko-KR" sz="6324" b="0" spc="505">
                  <a:solidFill>
                    <a:srgbClr val="ffffff"/>
                  </a:solidFill>
                  <a:ea typeface="210 디딤고딕 Bold"/>
                </a:rPr>
                <a:t>흐름도(DB 설계도)</a:t>
              </a:r>
              <a:endParaRPr lang="ko-KR" sz="6324" b="0" spc="505">
                <a:solidFill>
                  <a:srgbClr val="ffffff"/>
                </a:solidFill>
                <a:ea typeface="210 디딤고딕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135515" y="6114507"/>
              <a:ext cx="11514171" cy="991189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5880"/>
                </a:lnSpc>
                <a:spcBef>
                  <a:spcPct val="0"/>
                </a:spcBef>
                <a:defRPr/>
              </a:pPr>
              <a:r>
                <a:rPr lang="en-US" sz="4200">
                  <a:solidFill>
                    <a:srgbClr val="ffffff"/>
                  </a:solidFill>
                  <a:latin typeface="Aileron Italics"/>
                </a:rPr>
                <a:t>Flow </a:t>
              </a:r>
              <a:r>
                <a:rPr lang="en-US" altLang="ko-KR" sz="4200">
                  <a:solidFill>
                    <a:srgbClr val="ffffff"/>
                  </a:solidFill>
                  <a:latin typeface="Aileron Italics"/>
                </a:rPr>
                <a:t>C</a:t>
              </a:r>
              <a:r>
                <a:rPr lang="en-US" sz="4200">
                  <a:solidFill>
                    <a:srgbClr val="ffffff"/>
                  </a:solidFill>
                  <a:latin typeface="Aileron Italics"/>
                </a:rPr>
                <a:t>hart (DB </a:t>
              </a:r>
              <a:r>
                <a:rPr lang="en-US" altLang="ko-KR" sz="4200">
                  <a:solidFill>
                    <a:srgbClr val="ffffff"/>
                  </a:solidFill>
                  <a:latin typeface="Aileron Italics"/>
                </a:rPr>
                <a:t>D</a:t>
              </a:r>
              <a:r>
                <a:rPr lang="en-US" sz="4200">
                  <a:solidFill>
                    <a:srgbClr val="ffffff"/>
                  </a:solidFill>
                  <a:latin typeface="Aileron Italics"/>
                </a:rPr>
                <a:t>rawing)</a:t>
              </a:r>
              <a:endParaRPr lang="en-US" sz="4200">
                <a:solidFill>
                  <a:srgbClr val="ffffff"/>
                </a:solidFill>
                <a:latin typeface="Aileron Italic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04799"/>
              <a:ext cx="14115404" cy="3765595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ctr">
                <a:lnSpc>
                  <a:spcPts val="22294"/>
                </a:lnSpc>
                <a:spcBef>
                  <a:spcPct val="0"/>
                </a:spcBef>
                <a:defRPr/>
              </a:pPr>
              <a:r>
                <a:rPr lang="en-US" sz="15924">
                  <a:solidFill>
                    <a:srgbClr val="ffffff"/>
                  </a:solidFill>
                  <a:latin typeface="Aileron Bold"/>
                </a:rPr>
                <a:t>Part 04.</a:t>
              </a:r>
              <a:endParaRPr lang="en-US" sz="15924">
                <a:solidFill>
                  <a:srgbClr val="ffffff"/>
                </a:solidFill>
                <a:latin typeface="Aileron Bold"/>
              </a:endParaRPr>
            </a:p>
          </p:txBody>
        </p:sp>
        <p:sp>
          <p:nvSpPr>
            <p:cNvPr id="9" name="AutoShape 9"/>
            <p:cNvSpPr/>
            <p:nvPr/>
          </p:nvSpPr>
          <p:spPr>
            <a:xfrm>
              <a:off x="5816320" y="3801203"/>
              <a:ext cx="2152564" cy="0"/>
            </a:xfrm>
            <a:prstGeom prst="line">
              <a:avLst/>
            </a:prstGeom>
            <a:ln w="63500" cap="flat">
              <a:solidFill>
                <a:srgbClr val="ffffff"/>
              </a:solidFill>
              <a:prstDash val="solid"/>
            </a:ln>
          </p:spPr>
          <p:txBody>
            <a:bodyPr wrap="square" anchor="ctr"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775</ep:Words>
  <ep:PresentationFormat>사용자 지정</ep:PresentationFormat>
  <ep:Paragraphs>123</ep:Paragraphs>
  <ep:Slides>36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ep:HeadingPairs>
  <ep:TitlesOfParts>
    <vt:vector size="37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dc:creator>dlsek</dc:creator>
  <cp:lastModifiedBy>admin</cp:lastModifiedBy>
  <dcterms:modified xsi:type="dcterms:W3CDTF">2024-02-08T00:59:40.615</dcterms:modified>
  <cp:revision>13</cp:revision>
  <dc:title>블루와 화이트 컬러 간결한 벡터 아웃라인 일러스트로 구성된 모던한 컨설팅 교육용 한글 프레젠테이션</dc:title>
  <cp:version>0906.0100.01</cp:version>
</cp:coreProperties>
</file>