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9" r:id="rId1"/>
  </p:sldMasterIdLst>
  <p:sldIdLst>
    <p:sldId id="276" r:id="rId2"/>
    <p:sldId id="272" r:id="rId3"/>
    <p:sldId id="307" r:id="rId4"/>
    <p:sldId id="256" r:id="rId5"/>
    <p:sldId id="258" r:id="rId6"/>
    <p:sldId id="259" r:id="rId7"/>
    <p:sldId id="260" r:id="rId8"/>
    <p:sldId id="261" r:id="rId9"/>
    <p:sldId id="262" r:id="rId10"/>
    <p:sldId id="263" r:id="rId11"/>
    <p:sldId id="264" r:id="rId12"/>
    <p:sldId id="265" r:id="rId13"/>
    <p:sldId id="266" r:id="rId14"/>
    <p:sldId id="267" r:id="rId15"/>
    <p:sldId id="268" r:id="rId16"/>
    <p:sldId id="277"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273" r:id="rId43"/>
    <p:sldId id="257" r:id="rId44"/>
    <p:sldId id="308" r:id="rId45"/>
    <p:sldId id="309" r:id="rId46"/>
    <p:sldId id="26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4681"/>
  </p:normalViewPr>
  <p:slideViewPr>
    <p:cSldViewPr snapToGrid="0" snapToObjects="1">
      <p:cViewPr varScale="1">
        <p:scale>
          <a:sx n="62" d="100"/>
          <a:sy n="62" d="100"/>
        </p:scale>
        <p:origin x="6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1442652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1705433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4006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2339662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07976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2086920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4246351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616067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334248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3148126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4037425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2850417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364434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265293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280073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99C218-A8B0-954B-A187-3CAD56E03468}" type="slidenum">
              <a:rPr kumimoji="1" lang="zh-CN" altLang="en-US" smtClean="0"/>
              <a:t>‹#›</a:t>
            </a:fld>
            <a:endParaRPr kumimoji="1" lang="zh-CN" altLang="en-US"/>
          </a:p>
        </p:txBody>
      </p:sp>
      <p:sp>
        <p:nvSpPr>
          <p:cNvPr id="5" name="Date Placeholder 4"/>
          <p:cNvSpPr>
            <a:spLocks noGrp="1"/>
          </p:cNvSpPr>
          <p:nvPr>
            <p:ph type="dt" sz="half" idx="10"/>
          </p:nvPr>
        </p:nvSpPr>
        <p:spPr/>
        <p:txBody>
          <a:bodyPr/>
          <a:lstStyle/>
          <a:p>
            <a:fld id="{0D949222-0CCF-3A4F-8198-FBBC11E42926}" type="datetimeFigureOut">
              <a:rPr kumimoji="1" lang="zh-CN" altLang="en-US" smtClean="0"/>
              <a:t>2021/8/22</a:t>
            </a:fld>
            <a:endParaRPr kumimoji="1" lang="zh-CN" altLang="en-US"/>
          </a:p>
        </p:txBody>
      </p:sp>
    </p:spTree>
    <p:extLst>
      <p:ext uri="{BB962C8B-B14F-4D97-AF65-F5344CB8AC3E}">
        <p14:creationId xmlns:p14="http://schemas.microsoft.com/office/powerpoint/2010/main" val="2106343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949222-0CCF-3A4F-8198-FBBC11E42926}" type="datetimeFigureOut">
              <a:rPr kumimoji="1" lang="zh-CN" altLang="en-US" smtClean="0"/>
              <a:t>2021/8/22</a:t>
            </a:fld>
            <a:endParaRPr kumimoji="1"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99C218-A8B0-954B-A187-3CAD56E03468}" type="slidenum">
              <a:rPr kumimoji="1" lang="zh-CN" altLang="en-US" smtClean="0"/>
              <a:t>‹#›</a:t>
            </a:fld>
            <a:endParaRPr kumimoji="1" lang="zh-CN" altLang="en-US"/>
          </a:p>
        </p:txBody>
      </p:sp>
    </p:spTree>
    <p:extLst>
      <p:ext uri="{BB962C8B-B14F-4D97-AF65-F5344CB8AC3E}">
        <p14:creationId xmlns:p14="http://schemas.microsoft.com/office/powerpoint/2010/main" val="1939285828"/>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 id="2147483881" r:id="rId12"/>
    <p:sldLayoutId id="2147483882" r:id="rId13"/>
    <p:sldLayoutId id="2147483883" r:id="rId14"/>
    <p:sldLayoutId id="2147483884" r:id="rId15"/>
    <p:sldLayoutId id="21474838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0B2DA-D9A1-3644-A9A4-94D69D9F5D50}"/>
              </a:ext>
            </a:extLst>
          </p:cNvPr>
          <p:cNvSpPr>
            <a:spLocks noGrp="1"/>
          </p:cNvSpPr>
          <p:nvPr>
            <p:ph type="title"/>
          </p:nvPr>
        </p:nvSpPr>
        <p:spPr/>
        <p:txBody>
          <a:bodyPr/>
          <a:lstStyle/>
          <a:p>
            <a:r>
              <a:rPr kumimoji="1" lang="en-US" altLang="zh-CN" dirty="0"/>
              <a:t>GPS </a:t>
            </a:r>
            <a:r>
              <a:rPr kumimoji="1" lang="zh-CN" altLang="en-US" dirty="0"/>
              <a:t>室内外判别</a:t>
            </a:r>
            <a:br>
              <a:rPr kumimoji="1" lang="en-US" altLang="zh-CN" dirty="0"/>
            </a:br>
            <a:r>
              <a:rPr kumimoji="1" lang="en-US" altLang="zh-CN" dirty="0"/>
              <a:t>GPS indoor / outdoor classification</a:t>
            </a:r>
            <a:endParaRPr kumimoji="1" lang="zh-CN" altLang="en-US" dirty="0"/>
          </a:p>
        </p:txBody>
      </p:sp>
      <p:sp>
        <p:nvSpPr>
          <p:cNvPr id="3" name="内容占位符 2">
            <a:extLst>
              <a:ext uri="{FF2B5EF4-FFF2-40B4-BE49-F238E27FC236}">
                <a16:creationId xmlns:a16="http://schemas.microsoft.com/office/drawing/2014/main" id="{568384D0-32A7-D64C-92F4-DC5DEF04CB69}"/>
              </a:ext>
            </a:extLst>
          </p:cNvPr>
          <p:cNvSpPr>
            <a:spLocks noGrp="1"/>
          </p:cNvSpPr>
          <p:nvPr>
            <p:ph idx="1"/>
          </p:nvPr>
        </p:nvSpPr>
        <p:spPr/>
        <p:txBody>
          <a:bodyPr/>
          <a:lstStyle/>
          <a:p>
            <a:r>
              <a:rPr kumimoji="1" lang="zh-CN" altLang="en-US" dirty="0"/>
              <a:t>特征分析 </a:t>
            </a:r>
            <a:r>
              <a:rPr kumimoji="1" lang="en-US" altLang="zh-CN" dirty="0"/>
              <a:t>feature analysis</a:t>
            </a:r>
          </a:p>
          <a:p>
            <a:r>
              <a:rPr kumimoji="1" lang="zh-CN" altLang="en-US" dirty="0"/>
              <a:t>模型 调试 </a:t>
            </a:r>
            <a:r>
              <a:rPr kumimoji="1" lang="en-US" altLang="zh-CN" dirty="0"/>
              <a:t>model trials</a:t>
            </a:r>
          </a:p>
          <a:p>
            <a:endParaRPr kumimoji="1" lang="en-US" altLang="zh-CN" dirty="0"/>
          </a:p>
          <a:p>
            <a:r>
              <a:rPr kumimoji="1" lang="en-US" altLang="zh-CN" dirty="0"/>
              <a:t>Notice: for this project, training data &amp; testing data collected by different people. So there is a need to compare the features between them before deciding which model will be suitable.</a:t>
            </a:r>
            <a:endParaRPr kumimoji="1" lang="zh-CN" altLang="en-US" dirty="0"/>
          </a:p>
        </p:txBody>
      </p:sp>
    </p:spTree>
    <p:extLst>
      <p:ext uri="{BB962C8B-B14F-4D97-AF65-F5344CB8AC3E}">
        <p14:creationId xmlns:p14="http://schemas.microsoft.com/office/powerpoint/2010/main" val="1173481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28832D96-13FC-8545-90FC-90AD5A155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B410D674-2D0A-3B44-9F7E-6B72833C88D9}"/>
              </a:ext>
            </a:extLst>
          </p:cNvPr>
          <p:cNvSpPr txBox="1"/>
          <p:nvPr/>
        </p:nvSpPr>
        <p:spPr>
          <a:xfrm>
            <a:off x="1130157" y="5044611"/>
            <a:ext cx="5780750" cy="646331"/>
          </a:xfrm>
          <a:prstGeom prst="rect">
            <a:avLst/>
          </a:prstGeom>
          <a:noFill/>
        </p:spPr>
        <p:txBody>
          <a:bodyPr wrap="none" rtlCol="0">
            <a:spAutoFit/>
          </a:bodyPr>
          <a:lstStyle/>
          <a:p>
            <a:r>
              <a:rPr lang="zh-CN" altLang="en-US" dirty="0"/>
              <a:t>特征 </a:t>
            </a:r>
            <a:r>
              <a:rPr lang="en-US" altLang="zh-CN" dirty="0"/>
              <a:t>7 / feature 7</a:t>
            </a:r>
          </a:p>
          <a:p>
            <a:r>
              <a:rPr lang="en" altLang="zh-CN" dirty="0"/>
              <a:t>snr20num </a:t>
            </a:r>
            <a:r>
              <a:rPr lang="en-US" altLang="zh-CN" dirty="0"/>
              <a:t>:</a:t>
            </a:r>
            <a:r>
              <a:rPr lang="zh-CN" altLang="en-US" dirty="0"/>
              <a:t>手机检测到信噪比大于等于 </a:t>
            </a:r>
            <a:r>
              <a:rPr lang="en-US" altLang="zh-CN" dirty="0"/>
              <a:t>20 </a:t>
            </a:r>
            <a:r>
              <a:rPr lang="zh-CN" altLang="en-US" dirty="0"/>
              <a:t>的卫星 数量 </a:t>
            </a:r>
          </a:p>
        </p:txBody>
      </p:sp>
      <p:pic>
        <p:nvPicPr>
          <p:cNvPr id="7170" name="Picture 2">
            <a:extLst>
              <a:ext uri="{FF2B5EF4-FFF2-40B4-BE49-F238E27FC236}">
                <a16:creationId xmlns:a16="http://schemas.microsoft.com/office/drawing/2014/main" id="{1D52B858-4368-0245-8031-88BCFF408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45866"/>
            <a:ext cx="4978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FA681CAB-1B41-46C2-9F8E-665F188D1320}"/>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F56FB88C-1D92-451A-B4F8-6AB92979BF34}"/>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704281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81E5982-9885-B74C-B4A8-162D1FB1D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711D1F6-5A15-A746-A7FB-360CF85BBAB1}"/>
              </a:ext>
            </a:extLst>
          </p:cNvPr>
          <p:cNvSpPr txBox="1"/>
          <p:nvPr/>
        </p:nvSpPr>
        <p:spPr>
          <a:xfrm>
            <a:off x="1130157" y="5044611"/>
            <a:ext cx="5780750" cy="646331"/>
          </a:xfrm>
          <a:prstGeom prst="rect">
            <a:avLst/>
          </a:prstGeom>
          <a:noFill/>
        </p:spPr>
        <p:txBody>
          <a:bodyPr wrap="none" rtlCol="0">
            <a:spAutoFit/>
          </a:bodyPr>
          <a:lstStyle/>
          <a:p>
            <a:r>
              <a:rPr lang="zh-CN" altLang="en-US" dirty="0"/>
              <a:t>特征 </a:t>
            </a:r>
            <a:r>
              <a:rPr lang="en-US" altLang="zh-CN" dirty="0"/>
              <a:t>8 / feature 8</a:t>
            </a:r>
          </a:p>
          <a:p>
            <a:r>
              <a:rPr lang="en" altLang="zh-CN" dirty="0"/>
              <a:t>snr15num </a:t>
            </a:r>
            <a:r>
              <a:rPr lang="en-US" altLang="zh-CN" dirty="0"/>
              <a:t>:</a:t>
            </a:r>
            <a:r>
              <a:rPr lang="zh-CN" altLang="en-US" dirty="0"/>
              <a:t>手机检测到信噪比大于等于 </a:t>
            </a:r>
            <a:r>
              <a:rPr lang="en-US" altLang="zh-CN" dirty="0"/>
              <a:t>15 </a:t>
            </a:r>
            <a:r>
              <a:rPr lang="zh-CN" altLang="en-US" dirty="0"/>
              <a:t>的卫星 数量</a:t>
            </a:r>
          </a:p>
        </p:txBody>
      </p:sp>
      <p:pic>
        <p:nvPicPr>
          <p:cNvPr id="8194" name="Picture 2">
            <a:extLst>
              <a:ext uri="{FF2B5EF4-FFF2-40B4-BE49-F238E27FC236}">
                <a16:creationId xmlns:a16="http://schemas.microsoft.com/office/drawing/2014/main" id="{35D0BEA5-69C0-4949-9E87-00CFE8662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1266"/>
            <a:ext cx="4978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7CB9FCA8-E857-437D-8A4D-8CCF3738B01A}"/>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473485CF-6019-4301-99EF-9954FCDBE401}"/>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225289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CF0C984-FADF-B94D-8324-3462B7C2F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900" y="271266"/>
            <a:ext cx="48641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58CE9E8-86DF-234B-9743-022B7292470B}"/>
              </a:ext>
            </a:extLst>
          </p:cNvPr>
          <p:cNvSpPr txBox="1"/>
          <p:nvPr/>
        </p:nvSpPr>
        <p:spPr>
          <a:xfrm>
            <a:off x="1130157" y="5044611"/>
            <a:ext cx="7544053" cy="646331"/>
          </a:xfrm>
          <a:prstGeom prst="rect">
            <a:avLst/>
          </a:prstGeom>
          <a:noFill/>
        </p:spPr>
        <p:txBody>
          <a:bodyPr wrap="none" rtlCol="0">
            <a:spAutoFit/>
          </a:bodyPr>
          <a:lstStyle/>
          <a:p>
            <a:r>
              <a:rPr lang="zh-CN" altLang="en-US" dirty="0"/>
              <a:t>特征 </a:t>
            </a:r>
            <a:r>
              <a:rPr lang="en-US" altLang="zh-CN" dirty="0"/>
              <a:t>9 / feature 9</a:t>
            </a:r>
          </a:p>
          <a:p>
            <a:r>
              <a:rPr lang="en" altLang="zh-CN" dirty="0" err="1"/>
              <a:t>gpsz_tmean</a:t>
            </a:r>
            <a:r>
              <a:rPr lang="en" altLang="zh-CN" dirty="0"/>
              <a:t> </a:t>
            </a:r>
            <a:r>
              <a:rPr lang="en-US" altLang="zh-CN" dirty="0"/>
              <a:t>:</a:t>
            </a:r>
            <a:r>
              <a:rPr lang="zh-CN" altLang="en-US" dirty="0"/>
              <a:t>当前位置的 </a:t>
            </a:r>
            <a:r>
              <a:rPr lang="en" altLang="zh-CN" dirty="0"/>
              <a:t>GPS </a:t>
            </a:r>
            <a:r>
              <a:rPr lang="zh-CN" altLang="en-US" dirty="0"/>
              <a:t>海拔高度与手机测试 海拔高度差的绝对值 </a:t>
            </a:r>
          </a:p>
        </p:txBody>
      </p:sp>
      <p:pic>
        <p:nvPicPr>
          <p:cNvPr id="9218" name="Picture 2">
            <a:extLst>
              <a:ext uri="{FF2B5EF4-FFF2-40B4-BE49-F238E27FC236}">
                <a16:creationId xmlns:a16="http://schemas.microsoft.com/office/drawing/2014/main" id="{305B5FA6-C156-6148-965F-99403A5F7E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631" y="258010"/>
            <a:ext cx="50673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74C8F8C2-35BE-4532-A3A2-BB8C446EE64E}"/>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A9610A5E-8C27-4A92-B195-604BB79E4B9A}"/>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260007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0C985B4F-4B4C-2B4C-AD49-F5EDD62B6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085DC08-E563-3D4E-8EEB-8061EDB2CED1}"/>
              </a:ext>
            </a:extLst>
          </p:cNvPr>
          <p:cNvSpPr txBox="1"/>
          <p:nvPr/>
        </p:nvSpPr>
        <p:spPr>
          <a:xfrm>
            <a:off x="1130157" y="5044611"/>
            <a:ext cx="9756197" cy="646331"/>
          </a:xfrm>
          <a:prstGeom prst="rect">
            <a:avLst/>
          </a:prstGeom>
          <a:noFill/>
        </p:spPr>
        <p:txBody>
          <a:bodyPr wrap="none" rtlCol="0">
            <a:spAutoFit/>
          </a:bodyPr>
          <a:lstStyle/>
          <a:p>
            <a:r>
              <a:rPr lang="zh-CN" altLang="en-US" dirty="0"/>
              <a:t>特征 </a:t>
            </a:r>
            <a:r>
              <a:rPr lang="en-US" altLang="zh-CN" dirty="0"/>
              <a:t>10 / feature 10</a:t>
            </a:r>
          </a:p>
          <a:p>
            <a:r>
              <a:rPr lang="en" altLang="zh-CN" dirty="0" err="1"/>
              <a:t>gpsz_stdz</a:t>
            </a:r>
            <a:r>
              <a:rPr lang="en" altLang="zh-CN" dirty="0"/>
              <a:t> </a:t>
            </a:r>
            <a:r>
              <a:rPr lang="en-US" altLang="zh-CN" dirty="0"/>
              <a:t>:</a:t>
            </a:r>
            <a:r>
              <a:rPr lang="zh-CN" altLang="en-US" dirty="0"/>
              <a:t>当前位置的 </a:t>
            </a:r>
            <a:r>
              <a:rPr lang="en" altLang="zh-CN" dirty="0"/>
              <a:t>GPS </a:t>
            </a:r>
            <a:r>
              <a:rPr lang="zh-CN" altLang="en-US" dirty="0"/>
              <a:t>海拔高度与手机测试 海拔高度差的绝对值是否小于标准差 </a:t>
            </a:r>
            <a:r>
              <a:rPr lang="en-US" altLang="zh-CN" dirty="0"/>
              <a:t>(0 </a:t>
            </a:r>
            <a:r>
              <a:rPr lang="en" altLang="zh-CN" dirty="0"/>
              <a:t>or 1) </a:t>
            </a:r>
          </a:p>
        </p:txBody>
      </p:sp>
      <p:sp>
        <p:nvSpPr>
          <p:cNvPr id="3" name="文本框 2">
            <a:extLst>
              <a:ext uri="{FF2B5EF4-FFF2-40B4-BE49-F238E27FC236}">
                <a16:creationId xmlns:a16="http://schemas.microsoft.com/office/drawing/2014/main" id="{5DDDD104-84ED-BC45-B8DC-E9084EFD300C}"/>
              </a:ext>
            </a:extLst>
          </p:cNvPr>
          <p:cNvSpPr txBox="1"/>
          <p:nvPr/>
        </p:nvSpPr>
        <p:spPr>
          <a:xfrm>
            <a:off x="3404098" y="4754858"/>
            <a:ext cx="5928226" cy="369332"/>
          </a:xfrm>
          <a:prstGeom prst="rect">
            <a:avLst/>
          </a:prstGeom>
          <a:noFill/>
        </p:spPr>
        <p:txBody>
          <a:bodyPr wrap="none" rtlCol="0">
            <a:spAutoFit/>
          </a:bodyPr>
          <a:lstStyle/>
          <a:p>
            <a:r>
              <a:rPr lang="en" altLang="zh-CN" dirty="0" err="1"/>
              <a:t>gpsz_stdz</a:t>
            </a:r>
            <a:r>
              <a:rPr lang="zh-CN" altLang="en-US" dirty="0"/>
              <a:t> 特征处理明显不一致， 所以后面去掉这个特征</a:t>
            </a:r>
            <a:endParaRPr kumimoji="1" lang="zh-CN" altLang="en-US" dirty="0"/>
          </a:p>
        </p:txBody>
      </p:sp>
      <p:pic>
        <p:nvPicPr>
          <p:cNvPr id="10242" name="Picture 2">
            <a:extLst>
              <a:ext uri="{FF2B5EF4-FFF2-40B4-BE49-F238E27FC236}">
                <a16:creationId xmlns:a16="http://schemas.microsoft.com/office/drawing/2014/main" id="{66BA90B8-AC6B-2748-9D00-2B46A04FB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211" y="271266"/>
            <a:ext cx="51943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0887A24A-2DEA-40F8-B665-9E6D9559D307}"/>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4C59133D-54B9-4A8D-8670-55DE1E7FF10C}"/>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257399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1E71E3E-743E-8547-A305-218B6FDF0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271266"/>
            <a:ext cx="48260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684C875-FAD7-5944-A27B-D703FA00010B}"/>
              </a:ext>
            </a:extLst>
          </p:cNvPr>
          <p:cNvSpPr txBox="1"/>
          <p:nvPr/>
        </p:nvSpPr>
        <p:spPr>
          <a:xfrm>
            <a:off x="1130157" y="5044611"/>
            <a:ext cx="7258847" cy="646331"/>
          </a:xfrm>
          <a:prstGeom prst="rect">
            <a:avLst/>
          </a:prstGeom>
          <a:noFill/>
        </p:spPr>
        <p:txBody>
          <a:bodyPr wrap="none" rtlCol="0">
            <a:spAutoFit/>
          </a:bodyPr>
          <a:lstStyle/>
          <a:p>
            <a:r>
              <a:rPr lang="zh-CN" altLang="en-US" dirty="0"/>
              <a:t>特征 </a:t>
            </a:r>
            <a:r>
              <a:rPr lang="en-US" altLang="zh-CN" dirty="0"/>
              <a:t>11 / feature 11</a:t>
            </a:r>
          </a:p>
          <a:p>
            <a:r>
              <a:rPr lang="en" altLang="zh-CN" dirty="0" err="1"/>
              <a:t>tenTotal</a:t>
            </a:r>
            <a:r>
              <a:rPr lang="en" altLang="zh-CN" dirty="0"/>
              <a:t> </a:t>
            </a:r>
            <a:r>
              <a:rPr lang="en-US" altLang="zh-CN" dirty="0"/>
              <a:t>:</a:t>
            </a:r>
            <a:r>
              <a:rPr lang="zh-CN" altLang="en-US" dirty="0"/>
              <a:t>将 </a:t>
            </a:r>
            <a:r>
              <a:rPr lang="en-US" altLang="zh-CN" dirty="0"/>
              <a:t>360°</a:t>
            </a:r>
            <a:r>
              <a:rPr lang="zh-CN" altLang="en-US" dirty="0"/>
              <a:t>分为 </a:t>
            </a:r>
            <a:r>
              <a:rPr lang="en-US" altLang="zh-CN" dirty="0"/>
              <a:t>36 </a:t>
            </a:r>
            <a:r>
              <a:rPr lang="zh-CN" altLang="en-US" dirty="0"/>
              <a:t>份</a:t>
            </a:r>
            <a:r>
              <a:rPr lang="en-US" altLang="zh-CN" dirty="0"/>
              <a:t>(10°)</a:t>
            </a:r>
            <a:r>
              <a:rPr lang="zh-CN" altLang="en-US" dirty="0"/>
              <a:t>，包含卫星的份数总和与 </a:t>
            </a:r>
            <a:r>
              <a:rPr lang="en-US" altLang="zh-CN" dirty="0"/>
              <a:t>36 </a:t>
            </a:r>
            <a:r>
              <a:rPr lang="zh-CN" altLang="en-US" dirty="0"/>
              <a:t>之比 </a:t>
            </a:r>
          </a:p>
        </p:txBody>
      </p:sp>
      <p:pic>
        <p:nvPicPr>
          <p:cNvPr id="11266" name="Picture 2">
            <a:extLst>
              <a:ext uri="{FF2B5EF4-FFF2-40B4-BE49-F238E27FC236}">
                <a16:creationId xmlns:a16="http://schemas.microsoft.com/office/drawing/2014/main" id="{25440933-5C33-5B46-8555-F3B063DEA7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92630"/>
            <a:ext cx="50165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96624B8-DE52-4565-ABF8-D36ADF298A48}"/>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B57E6471-0848-466D-9161-A0AB98D83D84}"/>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3376375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911B658-6CE1-B540-B8B3-805FBD2F8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2" y="271266"/>
            <a:ext cx="49403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2D0867B-2F72-FE4B-A34B-83BF74F52B75}"/>
              </a:ext>
            </a:extLst>
          </p:cNvPr>
          <p:cNvSpPr txBox="1"/>
          <p:nvPr/>
        </p:nvSpPr>
        <p:spPr>
          <a:xfrm>
            <a:off x="1130157" y="5044611"/>
            <a:ext cx="2390398" cy="646331"/>
          </a:xfrm>
          <a:prstGeom prst="rect">
            <a:avLst/>
          </a:prstGeom>
          <a:noFill/>
        </p:spPr>
        <p:txBody>
          <a:bodyPr wrap="none" rtlCol="0">
            <a:spAutoFit/>
          </a:bodyPr>
          <a:lstStyle/>
          <a:p>
            <a:r>
              <a:rPr lang="zh-CN" altLang="en-US" dirty="0"/>
              <a:t>特征 </a:t>
            </a:r>
            <a:r>
              <a:rPr lang="en-US" altLang="zh-CN" dirty="0"/>
              <a:t>12 / feature 12</a:t>
            </a:r>
          </a:p>
          <a:p>
            <a:r>
              <a:rPr lang="en" altLang="zh-CN" dirty="0"/>
              <a:t>R </a:t>
            </a:r>
            <a:r>
              <a:rPr lang="en-US" altLang="zh-CN" dirty="0"/>
              <a:t>:</a:t>
            </a:r>
            <a:r>
              <a:rPr lang="en" altLang="zh-CN" dirty="0"/>
              <a:t>GPS </a:t>
            </a:r>
            <a:r>
              <a:rPr lang="zh-CN" altLang="en-US" dirty="0"/>
              <a:t>预测误差半径 </a:t>
            </a:r>
          </a:p>
        </p:txBody>
      </p:sp>
      <p:pic>
        <p:nvPicPr>
          <p:cNvPr id="12290" name="Picture 2">
            <a:extLst>
              <a:ext uri="{FF2B5EF4-FFF2-40B4-BE49-F238E27FC236}">
                <a16:creationId xmlns:a16="http://schemas.microsoft.com/office/drawing/2014/main" id="{AA4C0E18-33BD-8D4C-8A1D-A9D930E16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7693" y="220466"/>
            <a:ext cx="50546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C6E3E39E-4A3F-4CBE-BBAC-F246099BBB9F}"/>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E8A51DC3-AD56-4A5D-91B9-AB0C2400FEA4}"/>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3304083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E83F91-DF7B-9146-B797-D5AF435B57F7}"/>
              </a:ext>
            </a:extLst>
          </p:cNvPr>
          <p:cNvSpPr>
            <a:spLocks noGrp="1"/>
          </p:cNvSpPr>
          <p:nvPr>
            <p:ph type="title"/>
          </p:nvPr>
        </p:nvSpPr>
        <p:spPr/>
        <p:txBody>
          <a:bodyPr>
            <a:normAutofit fontScale="90000"/>
          </a:bodyPr>
          <a:lstStyle/>
          <a:p>
            <a:r>
              <a:rPr kumimoji="1" lang="zh-CN" altLang="en-US" dirty="0"/>
              <a:t>地铁站内 </a:t>
            </a:r>
            <a:r>
              <a:rPr kumimoji="1" lang="en-US" altLang="zh-CN" dirty="0"/>
              <a:t>the testing data when in the subway stations (indoors)</a:t>
            </a:r>
            <a:br>
              <a:rPr kumimoji="1" lang="en-US" altLang="zh-CN" dirty="0"/>
            </a:br>
            <a:endParaRPr kumimoji="1" lang="zh-CN" altLang="en-US" dirty="0"/>
          </a:p>
        </p:txBody>
      </p:sp>
    </p:spTree>
    <p:extLst>
      <p:ext uri="{BB962C8B-B14F-4D97-AF65-F5344CB8AC3E}">
        <p14:creationId xmlns:p14="http://schemas.microsoft.com/office/powerpoint/2010/main" val="1894178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5C9B2127-8C29-CA41-A5A8-3C0051E4B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7805C5B-4ADC-8640-A590-34AA7462AC9F}"/>
              </a:ext>
            </a:extLst>
          </p:cNvPr>
          <p:cNvSpPr txBox="1"/>
          <p:nvPr/>
        </p:nvSpPr>
        <p:spPr>
          <a:xfrm>
            <a:off x="1130157" y="5044611"/>
            <a:ext cx="4036682" cy="646331"/>
          </a:xfrm>
          <a:prstGeom prst="rect">
            <a:avLst/>
          </a:prstGeom>
          <a:noFill/>
        </p:spPr>
        <p:txBody>
          <a:bodyPr wrap="none" rtlCol="0">
            <a:spAutoFit/>
          </a:bodyPr>
          <a:lstStyle/>
          <a:p>
            <a:r>
              <a:rPr lang="zh-CN" altLang="en-US" dirty="0"/>
              <a:t>特征 </a:t>
            </a:r>
            <a:r>
              <a:rPr lang="en-US" altLang="zh-CN" dirty="0"/>
              <a:t>1 / feature 1</a:t>
            </a:r>
          </a:p>
          <a:p>
            <a:r>
              <a:rPr lang="en-US" altLang="zh-CN" dirty="0"/>
              <a:t>number: </a:t>
            </a:r>
            <a:r>
              <a:rPr lang="zh-CN" altLang="en-US" dirty="0"/>
              <a:t>手机将卫星用于定位的数量 </a:t>
            </a:r>
          </a:p>
        </p:txBody>
      </p:sp>
      <p:pic>
        <p:nvPicPr>
          <p:cNvPr id="1026" name="Picture 2">
            <a:extLst>
              <a:ext uri="{FF2B5EF4-FFF2-40B4-BE49-F238E27FC236}">
                <a16:creationId xmlns:a16="http://schemas.microsoft.com/office/drawing/2014/main" id="{D6C68FF7-DF90-8041-82CD-72298BB03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1266"/>
            <a:ext cx="4851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47E496F-9FC5-4B2B-9AF6-395A1905ABB9}"/>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569D3B9B-113C-4BE1-B60A-3601C0003F31}"/>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3769618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0E087566-20AD-D646-A978-F6737FD87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271266"/>
            <a:ext cx="4940300" cy="34798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8E24818-EE30-1A42-9ED1-BFB15B2075D3}"/>
              </a:ext>
            </a:extLst>
          </p:cNvPr>
          <p:cNvSpPr txBox="1"/>
          <p:nvPr/>
        </p:nvSpPr>
        <p:spPr>
          <a:xfrm>
            <a:off x="1130157" y="5044611"/>
            <a:ext cx="4443845" cy="646331"/>
          </a:xfrm>
          <a:prstGeom prst="rect">
            <a:avLst/>
          </a:prstGeom>
          <a:noFill/>
        </p:spPr>
        <p:txBody>
          <a:bodyPr wrap="none" rtlCol="0">
            <a:spAutoFit/>
          </a:bodyPr>
          <a:lstStyle/>
          <a:p>
            <a:r>
              <a:rPr lang="zh-CN" altLang="en-US" dirty="0"/>
              <a:t>特征 </a:t>
            </a:r>
            <a:r>
              <a:rPr lang="en-US" altLang="zh-CN" dirty="0"/>
              <a:t>2 / feature 2</a:t>
            </a:r>
          </a:p>
          <a:p>
            <a:r>
              <a:rPr lang="en" altLang="zh-CN" dirty="0" err="1"/>
              <a:t>snrtotal</a:t>
            </a:r>
            <a:r>
              <a:rPr lang="en" altLang="zh-CN" dirty="0"/>
              <a:t> </a:t>
            </a:r>
            <a:r>
              <a:rPr lang="en-US" altLang="zh-CN" dirty="0"/>
              <a:t>:</a:t>
            </a:r>
            <a:r>
              <a:rPr lang="zh-CN" altLang="en-US" dirty="0"/>
              <a:t>所有能检测到卫星的信噪比总和 </a:t>
            </a:r>
          </a:p>
        </p:txBody>
      </p:sp>
      <p:pic>
        <p:nvPicPr>
          <p:cNvPr id="2050" name="Picture 2">
            <a:extLst>
              <a:ext uri="{FF2B5EF4-FFF2-40B4-BE49-F238E27FC236}">
                <a16:creationId xmlns:a16="http://schemas.microsoft.com/office/drawing/2014/main" id="{C5655DA0-B231-8F49-B768-D06CBF1814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1266"/>
            <a:ext cx="50165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867F7E87-6120-4C65-B230-700DED5A23CD}"/>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2" name="文本框 11">
            <a:extLst>
              <a:ext uri="{FF2B5EF4-FFF2-40B4-BE49-F238E27FC236}">
                <a16:creationId xmlns:a16="http://schemas.microsoft.com/office/drawing/2014/main" id="{8159D880-ED2A-4ED8-9356-2550B19EDCEB}"/>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60217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6E85DBFA-C61D-5B44-BF9C-D17591E07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825D2DB-6017-EE45-93AF-CF39C0419FB6}"/>
              </a:ext>
            </a:extLst>
          </p:cNvPr>
          <p:cNvSpPr txBox="1"/>
          <p:nvPr/>
        </p:nvSpPr>
        <p:spPr>
          <a:xfrm>
            <a:off x="1130157" y="5044611"/>
            <a:ext cx="4772460" cy="646331"/>
          </a:xfrm>
          <a:prstGeom prst="rect">
            <a:avLst/>
          </a:prstGeom>
          <a:noFill/>
        </p:spPr>
        <p:txBody>
          <a:bodyPr wrap="none" rtlCol="0">
            <a:spAutoFit/>
          </a:bodyPr>
          <a:lstStyle/>
          <a:p>
            <a:r>
              <a:rPr lang="zh-CN" altLang="en-US" dirty="0"/>
              <a:t>特征 </a:t>
            </a:r>
            <a:r>
              <a:rPr lang="en-US" altLang="zh-CN" dirty="0"/>
              <a:t>3 / feature 3</a:t>
            </a:r>
          </a:p>
          <a:p>
            <a:r>
              <a:rPr lang="en" altLang="zh-CN" dirty="0" err="1"/>
              <a:t>snrave</a:t>
            </a:r>
            <a:r>
              <a:rPr lang="en" altLang="zh-CN" dirty="0"/>
              <a:t> </a:t>
            </a:r>
            <a:r>
              <a:rPr lang="en-US" altLang="zh-CN" dirty="0"/>
              <a:t>:</a:t>
            </a:r>
            <a:r>
              <a:rPr lang="zh-CN" altLang="en-US" dirty="0"/>
              <a:t>所有能检测到卫星的信噪比的平均值 </a:t>
            </a:r>
          </a:p>
        </p:txBody>
      </p:sp>
      <p:pic>
        <p:nvPicPr>
          <p:cNvPr id="3074" name="Picture 2">
            <a:extLst>
              <a:ext uri="{FF2B5EF4-FFF2-40B4-BE49-F238E27FC236}">
                <a16:creationId xmlns:a16="http://schemas.microsoft.com/office/drawing/2014/main" id="{F3F3E4E2-28E8-6F47-9993-A625E787DF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017" y="271266"/>
            <a:ext cx="4851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4812F856-4A9A-4CB9-A3A7-32CB4300786C}"/>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2" name="文本框 11">
            <a:extLst>
              <a:ext uri="{FF2B5EF4-FFF2-40B4-BE49-F238E27FC236}">
                <a16:creationId xmlns:a16="http://schemas.microsoft.com/office/drawing/2014/main" id="{BAADDDBD-03C0-4E82-8FAE-BC30ED4D267D}"/>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3390194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3EB7E-FD42-E445-83F4-7D6D10666FFB}"/>
              </a:ext>
            </a:extLst>
          </p:cNvPr>
          <p:cNvSpPr>
            <a:spLocks noGrp="1"/>
          </p:cNvSpPr>
          <p:nvPr>
            <p:ph type="title"/>
          </p:nvPr>
        </p:nvSpPr>
        <p:spPr/>
        <p:txBody>
          <a:bodyPr>
            <a:normAutofit fontScale="90000"/>
          </a:bodyPr>
          <a:lstStyle/>
          <a:p>
            <a:r>
              <a:rPr kumimoji="1" lang="zh-CN" altLang="en-US" dirty="0"/>
              <a:t>特征分析 </a:t>
            </a:r>
            <a:r>
              <a:rPr kumimoji="1" lang="en-US" altLang="zh-CN" dirty="0"/>
              <a:t>–</a:t>
            </a:r>
            <a:r>
              <a:rPr kumimoji="1" lang="zh-CN" altLang="en-US" dirty="0"/>
              <a:t> 采集的数据对比</a:t>
            </a:r>
            <a:br>
              <a:rPr kumimoji="1" lang="en-US" altLang="zh-CN" dirty="0"/>
            </a:br>
            <a:r>
              <a:rPr kumimoji="1" lang="en-US" altLang="zh-CN" dirty="0"/>
              <a:t>feature analysis, comparisons between training data &amp; testing data</a:t>
            </a:r>
            <a:endParaRPr kumimoji="1" lang="zh-CN" altLang="en-US" dirty="0"/>
          </a:p>
        </p:txBody>
      </p:sp>
      <p:sp>
        <p:nvSpPr>
          <p:cNvPr id="3" name="内容占位符 2">
            <a:extLst>
              <a:ext uri="{FF2B5EF4-FFF2-40B4-BE49-F238E27FC236}">
                <a16:creationId xmlns:a16="http://schemas.microsoft.com/office/drawing/2014/main" id="{FA45CAB5-EA7A-5B4A-93F8-80915CA0E35B}"/>
              </a:ext>
            </a:extLst>
          </p:cNvPr>
          <p:cNvSpPr>
            <a:spLocks noGrp="1"/>
          </p:cNvSpPr>
          <p:nvPr>
            <p:ph idx="1"/>
          </p:nvPr>
        </p:nvSpPr>
        <p:spPr/>
        <p:txBody>
          <a:bodyPr/>
          <a:lstStyle/>
          <a:p>
            <a:r>
              <a:rPr kumimoji="1" lang="en-US" altLang="zh-CN" dirty="0"/>
              <a:t>12</a:t>
            </a:r>
            <a:r>
              <a:rPr kumimoji="1" lang="zh-CN" altLang="en-US" dirty="0"/>
              <a:t> 个 特征的值域， 分布对比 </a:t>
            </a:r>
            <a:r>
              <a:rPr kumimoji="1" lang="en-US" altLang="zh-CN" dirty="0"/>
              <a:t>compare the features between training data &amp; testing data</a:t>
            </a:r>
          </a:p>
          <a:p>
            <a:r>
              <a:rPr kumimoji="1" lang="zh-CN" altLang="en-US" dirty="0"/>
              <a:t>地铁室外跑 组 </a:t>
            </a:r>
            <a:r>
              <a:rPr kumimoji="1" lang="en-US" altLang="zh-CN" dirty="0"/>
              <a:t>the testing data when subway-train running outdoors</a:t>
            </a:r>
          </a:p>
          <a:p>
            <a:r>
              <a:rPr kumimoji="1" lang="zh-CN" altLang="en-US" dirty="0"/>
              <a:t>地铁站内 组 </a:t>
            </a:r>
            <a:r>
              <a:rPr kumimoji="1" lang="en-US" altLang="zh-CN" dirty="0"/>
              <a:t>the testing data when in the subway stations (indoors)</a:t>
            </a:r>
          </a:p>
          <a:p>
            <a:r>
              <a:rPr kumimoji="1" lang="zh-CN" altLang="en-US" dirty="0"/>
              <a:t>其他 组 </a:t>
            </a:r>
            <a:r>
              <a:rPr kumimoji="1" lang="en-US" altLang="zh-CN" dirty="0"/>
              <a:t>other main scenes such as streets, communities, stores, buildings, etc.</a:t>
            </a:r>
            <a:endParaRPr kumimoji="1" lang="zh-CN" altLang="en-US" dirty="0"/>
          </a:p>
        </p:txBody>
      </p:sp>
    </p:spTree>
    <p:extLst>
      <p:ext uri="{BB962C8B-B14F-4D97-AF65-F5344CB8AC3E}">
        <p14:creationId xmlns:p14="http://schemas.microsoft.com/office/powerpoint/2010/main" val="468036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0B7B4F05-5069-2544-969E-31663DB2F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8B6D3A9-1425-0A49-8789-77268474B04B}"/>
              </a:ext>
            </a:extLst>
          </p:cNvPr>
          <p:cNvSpPr txBox="1"/>
          <p:nvPr/>
        </p:nvSpPr>
        <p:spPr>
          <a:xfrm>
            <a:off x="1130157" y="5044611"/>
            <a:ext cx="7358105" cy="646331"/>
          </a:xfrm>
          <a:prstGeom prst="rect">
            <a:avLst/>
          </a:prstGeom>
          <a:noFill/>
        </p:spPr>
        <p:txBody>
          <a:bodyPr wrap="none" rtlCol="0">
            <a:spAutoFit/>
          </a:bodyPr>
          <a:lstStyle/>
          <a:p>
            <a:r>
              <a:rPr lang="zh-CN" altLang="en-US" dirty="0"/>
              <a:t>特征 </a:t>
            </a:r>
            <a:r>
              <a:rPr lang="en-US" altLang="zh-CN" dirty="0"/>
              <a:t>4 / feature 4</a:t>
            </a:r>
          </a:p>
          <a:p>
            <a:r>
              <a:rPr lang="en" altLang="zh-CN" dirty="0" err="1"/>
              <a:t>numtotal</a:t>
            </a:r>
            <a:r>
              <a:rPr lang="en" altLang="zh-CN" dirty="0"/>
              <a:t> </a:t>
            </a:r>
            <a:r>
              <a:rPr lang="en-US" altLang="zh-CN" dirty="0"/>
              <a:t>:</a:t>
            </a:r>
            <a:r>
              <a:rPr lang="zh-CN" altLang="en-US" dirty="0"/>
              <a:t>当前手机所能检测的所有卫星数量 </a:t>
            </a:r>
            <a:r>
              <a:rPr lang="en-US" altLang="zh-CN" dirty="0"/>
              <a:t>(</a:t>
            </a:r>
            <a:r>
              <a:rPr lang="zh-CN" altLang="en-US" dirty="0"/>
              <a:t>包括信号强度低的卫星</a:t>
            </a:r>
            <a:r>
              <a:rPr lang="en-US" altLang="zh-CN" dirty="0"/>
              <a:t>) </a:t>
            </a:r>
            <a:endParaRPr lang="zh-CN" altLang="en-US" dirty="0"/>
          </a:p>
        </p:txBody>
      </p:sp>
      <p:pic>
        <p:nvPicPr>
          <p:cNvPr id="4098" name="Picture 2">
            <a:extLst>
              <a:ext uri="{FF2B5EF4-FFF2-40B4-BE49-F238E27FC236}">
                <a16:creationId xmlns:a16="http://schemas.microsoft.com/office/drawing/2014/main" id="{0D8D62F8-961D-C545-B249-CB214B6A2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9936" y="271266"/>
            <a:ext cx="4851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1E68CF21-362F-4759-BB98-692393C05F19}"/>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2" name="文本框 11">
            <a:extLst>
              <a:ext uri="{FF2B5EF4-FFF2-40B4-BE49-F238E27FC236}">
                <a16:creationId xmlns:a16="http://schemas.microsoft.com/office/drawing/2014/main" id="{D65FC43F-0EA4-4D72-9795-B2D5AF63ED43}"/>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2634962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9C18C2D-BCFF-814F-B204-EF7523E16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447" y="271266"/>
            <a:ext cx="5003800" cy="34798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BB09C36E-0F55-BE44-BB9C-5715A9647A15}"/>
              </a:ext>
            </a:extLst>
          </p:cNvPr>
          <p:cNvSpPr txBox="1"/>
          <p:nvPr/>
        </p:nvSpPr>
        <p:spPr>
          <a:xfrm>
            <a:off x="1130157" y="5044611"/>
            <a:ext cx="6449201" cy="646331"/>
          </a:xfrm>
          <a:prstGeom prst="rect">
            <a:avLst/>
          </a:prstGeom>
          <a:noFill/>
        </p:spPr>
        <p:txBody>
          <a:bodyPr wrap="none" rtlCol="0">
            <a:spAutoFit/>
          </a:bodyPr>
          <a:lstStyle/>
          <a:p>
            <a:r>
              <a:rPr lang="zh-CN" altLang="en-US" dirty="0"/>
              <a:t>特征 </a:t>
            </a:r>
            <a:r>
              <a:rPr lang="en-US" altLang="zh-CN" dirty="0"/>
              <a:t>5 / feature 5</a:t>
            </a:r>
          </a:p>
          <a:p>
            <a:r>
              <a:rPr lang="en" altLang="zh-CN" dirty="0" err="1"/>
              <a:t>elesnrtotal</a:t>
            </a:r>
            <a:r>
              <a:rPr lang="en" altLang="zh-CN" dirty="0"/>
              <a:t> </a:t>
            </a:r>
            <a:r>
              <a:rPr lang="en-US" altLang="zh-CN" dirty="0"/>
              <a:t>:</a:t>
            </a:r>
            <a:r>
              <a:rPr lang="zh-CN" altLang="en-US" dirty="0"/>
              <a:t>所有能检测到卫星的俯仰角和信噪比 乘积的总和 </a:t>
            </a:r>
          </a:p>
        </p:txBody>
      </p:sp>
      <p:pic>
        <p:nvPicPr>
          <p:cNvPr id="5122" name="Picture 2">
            <a:extLst>
              <a:ext uri="{FF2B5EF4-FFF2-40B4-BE49-F238E27FC236}">
                <a16:creationId xmlns:a16="http://schemas.microsoft.com/office/drawing/2014/main" id="{92958E7A-292E-FE48-B30B-F4C6CBCE3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0930" y="271266"/>
            <a:ext cx="50927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C131D7D-01B7-4AAA-8B11-41BFF9A04FEA}"/>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69CCE8E6-4B05-4374-A640-C33A9132C91B}"/>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211338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9078106-A5AB-FD41-80EF-7B0A39CC0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99347"/>
            <a:ext cx="49403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3B6FBFB-A851-A741-A68C-F2A214D5C2B9}"/>
              </a:ext>
            </a:extLst>
          </p:cNvPr>
          <p:cNvSpPr txBox="1"/>
          <p:nvPr/>
        </p:nvSpPr>
        <p:spPr>
          <a:xfrm>
            <a:off x="1130157" y="5044611"/>
            <a:ext cx="6546985" cy="646331"/>
          </a:xfrm>
          <a:prstGeom prst="rect">
            <a:avLst/>
          </a:prstGeom>
          <a:noFill/>
        </p:spPr>
        <p:txBody>
          <a:bodyPr wrap="none" rtlCol="0">
            <a:spAutoFit/>
          </a:bodyPr>
          <a:lstStyle/>
          <a:p>
            <a:r>
              <a:rPr lang="zh-CN" altLang="en-US" dirty="0"/>
              <a:t>特征 </a:t>
            </a:r>
            <a:r>
              <a:rPr lang="en-US" altLang="zh-CN" dirty="0"/>
              <a:t>6 / feature 6</a:t>
            </a:r>
          </a:p>
          <a:p>
            <a:r>
              <a:rPr lang="en" altLang="zh-CN" dirty="0" err="1"/>
              <a:t>elesnrave</a:t>
            </a:r>
            <a:r>
              <a:rPr lang="en" altLang="zh-CN" dirty="0"/>
              <a:t> </a:t>
            </a:r>
            <a:r>
              <a:rPr lang="en-US" altLang="zh-CN" dirty="0"/>
              <a:t>:</a:t>
            </a:r>
            <a:r>
              <a:rPr lang="zh-CN" altLang="en-US" dirty="0"/>
              <a:t>所有能检测到卫星的俯仰角和信噪比 乘积的平均值 </a:t>
            </a:r>
          </a:p>
        </p:txBody>
      </p:sp>
      <p:pic>
        <p:nvPicPr>
          <p:cNvPr id="6146" name="Picture 2">
            <a:extLst>
              <a:ext uri="{FF2B5EF4-FFF2-40B4-BE49-F238E27FC236}">
                <a16:creationId xmlns:a16="http://schemas.microsoft.com/office/drawing/2014/main" id="{9A1EC0CC-A862-F540-9576-D07BA961F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05056"/>
            <a:ext cx="50165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F61E8594-09F3-4D9E-89E8-472940341F4C}"/>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B4371B20-8EFF-46A3-B678-25BEEBE854CE}"/>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29421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28832D96-13FC-8545-90FC-90AD5A155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B410D674-2D0A-3B44-9F7E-6B72833C88D9}"/>
              </a:ext>
            </a:extLst>
          </p:cNvPr>
          <p:cNvSpPr txBox="1"/>
          <p:nvPr/>
        </p:nvSpPr>
        <p:spPr>
          <a:xfrm>
            <a:off x="1130157" y="5044611"/>
            <a:ext cx="5780750" cy="646331"/>
          </a:xfrm>
          <a:prstGeom prst="rect">
            <a:avLst/>
          </a:prstGeom>
          <a:noFill/>
        </p:spPr>
        <p:txBody>
          <a:bodyPr wrap="none" rtlCol="0">
            <a:spAutoFit/>
          </a:bodyPr>
          <a:lstStyle/>
          <a:p>
            <a:r>
              <a:rPr lang="zh-CN" altLang="en-US" dirty="0"/>
              <a:t>特征 </a:t>
            </a:r>
            <a:r>
              <a:rPr lang="en-US" altLang="zh-CN" dirty="0"/>
              <a:t>7 / feature 7</a:t>
            </a:r>
          </a:p>
          <a:p>
            <a:r>
              <a:rPr lang="en" altLang="zh-CN" dirty="0"/>
              <a:t>snr20num </a:t>
            </a:r>
            <a:r>
              <a:rPr lang="en-US" altLang="zh-CN" dirty="0"/>
              <a:t>:</a:t>
            </a:r>
            <a:r>
              <a:rPr lang="zh-CN" altLang="en-US" dirty="0"/>
              <a:t>手机检测到信噪比大于等于 </a:t>
            </a:r>
            <a:r>
              <a:rPr lang="en-US" altLang="zh-CN" dirty="0"/>
              <a:t>20 </a:t>
            </a:r>
            <a:r>
              <a:rPr lang="zh-CN" altLang="en-US" dirty="0"/>
              <a:t>的卫星 数量 </a:t>
            </a:r>
          </a:p>
        </p:txBody>
      </p:sp>
      <p:pic>
        <p:nvPicPr>
          <p:cNvPr id="7170" name="Picture 2">
            <a:extLst>
              <a:ext uri="{FF2B5EF4-FFF2-40B4-BE49-F238E27FC236}">
                <a16:creationId xmlns:a16="http://schemas.microsoft.com/office/drawing/2014/main" id="{A27D7201-403F-7A4E-8053-C687E58A8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1266"/>
            <a:ext cx="4851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817DAB2A-20D8-415B-ABBD-DF3039FB47FE}"/>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F04E6567-9939-481E-94DB-4D41CFACEE1E}"/>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3221117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81E5982-9885-B74C-B4A8-162D1FB1D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711D1F6-5A15-A746-A7FB-360CF85BBAB1}"/>
              </a:ext>
            </a:extLst>
          </p:cNvPr>
          <p:cNvSpPr txBox="1"/>
          <p:nvPr/>
        </p:nvSpPr>
        <p:spPr>
          <a:xfrm>
            <a:off x="1130157" y="5044611"/>
            <a:ext cx="5780750" cy="646331"/>
          </a:xfrm>
          <a:prstGeom prst="rect">
            <a:avLst/>
          </a:prstGeom>
          <a:noFill/>
        </p:spPr>
        <p:txBody>
          <a:bodyPr wrap="none" rtlCol="0">
            <a:spAutoFit/>
          </a:bodyPr>
          <a:lstStyle/>
          <a:p>
            <a:r>
              <a:rPr lang="zh-CN" altLang="en-US" dirty="0"/>
              <a:t>特征 </a:t>
            </a:r>
            <a:r>
              <a:rPr lang="en-US" altLang="zh-CN" dirty="0"/>
              <a:t>8 / feature 8</a:t>
            </a:r>
          </a:p>
          <a:p>
            <a:r>
              <a:rPr lang="en" altLang="zh-CN" dirty="0"/>
              <a:t>snr15num </a:t>
            </a:r>
            <a:r>
              <a:rPr lang="en-US" altLang="zh-CN" dirty="0"/>
              <a:t>:</a:t>
            </a:r>
            <a:r>
              <a:rPr lang="zh-CN" altLang="en-US" dirty="0"/>
              <a:t>手机检测到信噪比大于等于 </a:t>
            </a:r>
            <a:r>
              <a:rPr lang="en-US" altLang="zh-CN" dirty="0"/>
              <a:t>15 </a:t>
            </a:r>
            <a:r>
              <a:rPr lang="zh-CN" altLang="en-US" dirty="0"/>
              <a:t>的卫星 数量</a:t>
            </a:r>
          </a:p>
        </p:txBody>
      </p:sp>
      <p:pic>
        <p:nvPicPr>
          <p:cNvPr id="8196" name="Picture 4">
            <a:extLst>
              <a:ext uri="{FF2B5EF4-FFF2-40B4-BE49-F238E27FC236}">
                <a16:creationId xmlns:a16="http://schemas.microsoft.com/office/drawing/2014/main" id="{963706FF-16FF-9141-AE2C-16C1395D1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695" y="271266"/>
            <a:ext cx="49403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9DE548B5-F5DA-46D1-9E51-482F17C60008}"/>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6E0A5EE7-8C33-40B3-B78F-613A5BE7FD89}"/>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1747058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CF0C984-FADF-B94D-8324-3462B7C2F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900" y="271266"/>
            <a:ext cx="48641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58CE9E8-86DF-234B-9743-022B7292470B}"/>
              </a:ext>
            </a:extLst>
          </p:cNvPr>
          <p:cNvSpPr txBox="1"/>
          <p:nvPr/>
        </p:nvSpPr>
        <p:spPr>
          <a:xfrm>
            <a:off x="1130157" y="5044611"/>
            <a:ext cx="7544053" cy="646331"/>
          </a:xfrm>
          <a:prstGeom prst="rect">
            <a:avLst/>
          </a:prstGeom>
          <a:noFill/>
        </p:spPr>
        <p:txBody>
          <a:bodyPr wrap="none" rtlCol="0">
            <a:spAutoFit/>
          </a:bodyPr>
          <a:lstStyle/>
          <a:p>
            <a:r>
              <a:rPr lang="zh-CN" altLang="en-US" dirty="0"/>
              <a:t>特征 </a:t>
            </a:r>
            <a:r>
              <a:rPr lang="en-US" altLang="zh-CN" dirty="0"/>
              <a:t>9 / feature 9</a:t>
            </a:r>
          </a:p>
          <a:p>
            <a:r>
              <a:rPr lang="en" altLang="zh-CN" dirty="0" err="1"/>
              <a:t>gpsz_tmean</a:t>
            </a:r>
            <a:r>
              <a:rPr lang="en" altLang="zh-CN" dirty="0"/>
              <a:t> </a:t>
            </a:r>
            <a:r>
              <a:rPr lang="en-US" altLang="zh-CN" dirty="0"/>
              <a:t>:</a:t>
            </a:r>
            <a:r>
              <a:rPr lang="zh-CN" altLang="en-US" dirty="0"/>
              <a:t>当前位置的 </a:t>
            </a:r>
            <a:r>
              <a:rPr lang="en" altLang="zh-CN" dirty="0"/>
              <a:t>GPS </a:t>
            </a:r>
            <a:r>
              <a:rPr lang="zh-CN" altLang="en-US" dirty="0"/>
              <a:t>海拔高度与手机测试 海拔高度差的绝对值 </a:t>
            </a:r>
          </a:p>
        </p:txBody>
      </p:sp>
      <p:pic>
        <p:nvPicPr>
          <p:cNvPr id="9218" name="Picture 2">
            <a:extLst>
              <a:ext uri="{FF2B5EF4-FFF2-40B4-BE49-F238E27FC236}">
                <a16:creationId xmlns:a16="http://schemas.microsoft.com/office/drawing/2014/main" id="{7797D166-DA5C-5C42-A8A0-AF0207DB1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8228" y="271266"/>
            <a:ext cx="49403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75A1059D-BD2F-4854-8090-DD79F53D4F8C}"/>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37C24213-D3A8-4C20-AFA2-DFD91994E6E9}"/>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4145057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0C985B4F-4B4C-2B4C-AD49-F5EDD62B6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085DC08-E563-3D4E-8EEB-8061EDB2CED1}"/>
              </a:ext>
            </a:extLst>
          </p:cNvPr>
          <p:cNvSpPr txBox="1"/>
          <p:nvPr/>
        </p:nvSpPr>
        <p:spPr>
          <a:xfrm>
            <a:off x="1130157" y="5044611"/>
            <a:ext cx="9756197" cy="646331"/>
          </a:xfrm>
          <a:prstGeom prst="rect">
            <a:avLst/>
          </a:prstGeom>
          <a:noFill/>
        </p:spPr>
        <p:txBody>
          <a:bodyPr wrap="none" rtlCol="0">
            <a:spAutoFit/>
          </a:bodyPr>
          <a:lstStyle/>
          <a:p>
            <a:r>
              <a:rPr lang="zh-CN" altLang="en-US" dirty="0"/>
              <a:t>特征 </a:t>
            </a:r>
            <a:r>
              <a:rPr lang="en-US" altLang="zh-CN" dirty="0"/>
              <a:t>10 / feature 10</a:t>
            </a:r>
          </a:p>
          <a:p>
            <a:r>
              <a:rPr lang="en" altLang="zh-CN" dirty="0" err="1"/>
              <a:t>gpsz_stdz</a:t>
            </a:r>
            <a:r>
              <a:rPr lang="en" altLang="zh-CN" dirty="0"/>
              <a:t> </a:t>
            </a:r>
            <a:r>
              <a:rPr lang="en-US" altLang="zh-CN" dirty="0"/>
              <a:t>:</a:t>
            </a:r>
            <a:r>
              <a:rPr lang="zh-CN" altLang="en-US" dirty="0"/>
              <a:t>当前位置的 </a:t>
            </a:r>
            <a:r>
              <a:rPr lang="en" altLang="zh-CN" dirty="0"/>
              <a:t>GPS </a:t>
            </a:r>
            <a:r>
              <a:rPr lang="zh-CN" altLang="en-US" dirty="0"/>
              <a:t>海拔高度与手机测试 海拔高度差的绝对值是否小于标准差 </a:t>
            </a:r>
            <a:r>
              <a:rPr lang="en-US" altLang="zh-CN" dirty="0"/>
              <a:t>(0 </a:t>
            </a:r>
            <a:r>
              <a:rPr lang="en" altLang="zh-CN" dirty="0"/>
              <a:t>or 1) </a:t>
            </a:r>
          </a:p>
        </p:txBody>
      </p:sp>
      <p:sp>
        <p:nvSpPr>
          <p:cNvPr id="3" name="文本框 2">
            <a:extLst>
              <a:ext uri="{FF2B5EF4-FFF2-40B4-BE49-F238E27FC236}">
                <a16:creationId xmlns:a16="http://schemas.microsoft.com/office/drawing/2014/main" id="{5DDDD104-84ED-BC45-B8DC-E9084EFD300C}"/>
              </a:ext>
            </a:extLst>
          </p:cNvPr>
          <p:cNvSpPr txBox="1"/>
          <p:nvPr/>
        </p:nvSpPr>
        <p:spPr>
          <a:xfrm>
            <a:off x="3404098" y="4754858"/>
            <a:ext cx="5928226" cy="369332"/>
          </a:xfrm>
          <a:prstGeom prst="rect">
            <a:avLst/>
          </a:prstGeom>
          <a:noFill/>
        </p:spPr>
        <p:txBody>
          <a:bodyPr wrap="none" rtlCol="0">
            <a:spAutoFit/>
          </a:bodyPr>
          <a:lstStyle/>
          <a:p>
            <a:r>
              <a:rPr lang="en" altLang="zh-CN" dirty="0" err="1"/>
              <a:t>gpsz_stdz</a:t>
            </a:r>
            <a:r>
              <a:rPr lang="zh-CN" altLang="en-US" dirty="0"/>
              <a:t> 特征处理明显不一致， 所以后面去掉这个特征</a:t>
            </a:r>
            <a:endParaRPr kumimoji="1" lang="zh-CN" altLang="en-US" dirty="0"/>
          </a:p>
        </p:txBody>
      </p:sp>
      <p:pic>
        <p:nvPicPr>
          <p:cNvPr id="10242" name="Picture 2">
            <a:extLst>
              <a:ext uri="{FF2B5EF4-FFF2-40B4-BE49-F238E27FC236}">
                <a16:creationId xmlns:a16="http://schemas.microsoft.com/office/drawing/2014/main" id="{93042A21-9E80-724A-8376-13F4B71716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8255" y="271266"/>
            <a:ext cx="4978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7CDB6927-F558-41EC-ADB4-46A3F53D5A7D}"/>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574B4528-264F-47D7-87AC-A5FD0E985BE1}"/>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2542290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1E71E3E-743E-8547-A305-218B6FDF0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271266"/>
            <a:ext cx="48260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684C875-FAD7-5944-A27B-D703FA00010B}"/>
              </a:ext>
            </a:extLst>
          </p:cNvPr>
          <p:cNvSpPr txBox="1"/>
          <p:nvPr/>
        </p:nvSpPr>
        <p:spPr>
          <a:xfrm>
            <a:off x="1130157" y="5044611"/>
            <a:ext cx="7258847" cy="646331"/>
          </a:xfrm>
          <a:prstGeom prst="rect">
            <a:avLst/>
          </a:prstGeom>
          <a:noFill/>
        </p:spPr>
        <p:txBody>
          <a:bodyPr wrap="none" rtlCol="0">
            <a:spAutoFit/>
          </a:bodyPr>
          <a:lstStyle/>
          <a:p>
            <a:r>
              <a:rPr lang="zh-CN" altLang="en-US" dirty="0"/>
              <a:t>特征 </a:t>
            </a:r>
            <a:r>
              <a:rPr lang="en-US" altLang="zh-CN" dirty="0"/>
              <a:t>11 / feature 11</a:t>
            </a:r>
          </a:p>
          <a:p>
            <a:r>
              <a:rPr lang="en" altLang="zh-CN" dirty="0" err="1"/>
              <a:t>tenTotal</a:t>
            </a:r>
            <a:r>
              <a:rPr lang="en" altLang="zh-CN" dirty="0"/>
              <a:t> </a:t>
            </a:r>
            <a:r>
              <a:rPr lang="en-US" altLang="zh-CN" dirty="0"/>
              <a:t>:</a:t>
            </a:r>
            <a:r>
              <a:rPr lang="zh-CN" altLang="en-US" dirty="0"/>
              <a:t>将 </a:t>
            </a:r>
            <a:r>
              <a:rPr lang="en-US" altLang="zh-CN" dirty="0"/>
              <a:t>360°</a:t>
            </a:r>
            <a:r>
              <a:rPr lang="zh-CN" altLang="en-US" dirty="0"/>
              <a:t>分为 </a:t>
            </a:r>
            <a:r>
              <a:rPr lang="en-US" altLang="zh-CN" dirty="0"/>
              <a:t>36 </a:t>
            </a:r>
            <a:r>
              <a:rPr lang="zh-CN" altLang="en-US" dirty="0"/>
              <a:t>份</a:t>
            </a:r>
            <a:r>
              <a:rPr lang="en-US" altLang="zh-CN" dirty="0"/>
              <a:t>(10°)</a:t>
            </a:r>
            <a:r>
              <a:rPr lang="zh-CN" altLang="en-US" dirty="0"/>
              <a:t>，包含卫星的份数总和与 </a:t>
            </a:r>
            <a:r>
              <a:rPr lang="en-US" altLang="zh-CN" dirty="0"/>
              <a:t>36 </a:t>
            </a:r>
            <a:r>
              <a:rPr lang="zh-CN" altLang="en-US" dirty="0"/>
              <a:t>之比 </a:t>
            </a:r>
          </a:p>
        </p:txBody>
      </p:sp>
      <p:pic>
        <p:nvPicPr>
          <p:cNvPr id="11266" name="Picture 2">
            <a:extLst>
              <a:ext uri="{FF2B5EF4-FFF2-40B4-BE49-F238E27FC236}">
                <a16:creationId xmlns:a16="http://schemas.microsoft.com/office/drawing/2014/main" id="{629B5320-43C1-2D48-B7C8-0462DC3D1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7003" y="271266"/>
            <a:ext cx="49022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67BEB0BC-B617-48A8-A2C0-8B56DE5A075B}"/>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A61E6283-8EAD-4950-ADF8-C9B5BD9555C2}"/>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2345488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911B658-6CE1-B540-B8B3-805FBD2F8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85" y="271266"/>
            <a:ext cx="49403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2D0867B-2F72-FE4B-A34B-83BF74F52B75}"/>
              </a:ext>
            </a:extLst>
          </p:cNvPr>
          <p:cNvSpPr txBox="1"/>
          <p:nvPr/>
        </p:nvSpPr>
        <p:spPr>
          <a:xfrm>
            <a:off x="1130157" y="5044611"/>
            <a:ext cx="2390398" cy="646331"/>
          </a:xfrm>
          <a:prstGeom prst="rect">
            <a:avLst/>
          </a:prstGeom>
          <a:noFill/>
        </p:spPr>
        <p:txBody>
          <a:bodyPr wrap="none" rtlCol="0">
            <a:spAutoFit/>
          </a:bodyPr>
          <a:lstStyle/>
          <a:p>
            <a:r>
              <a:rPr lang="zh-CN" altLang="en-US" dirty="0"/>
              <a:t>特征 </a:t>
            </a:r>
            <a:r>
              <a:rPr lang="en-US" altLang="zh-CN" dirty="0"/>
              <a:t>12 / feature 12</a:t>
            </a:r>
          </a:p>
          <a:p>
            <a:r>
              <a:rPr lang="en" altLang="zh-CN" dirty="0"/>
              <a:t>R </a:t>
            </a:r>
            <a:r>
              <a:rPr lang="en-US" altLang="zh-CN" dirty="0"/>
              <a:t>:</a:t>
            </a:r>
            <a:r>
              <a:rPr lang="en" altLang="zh-CN" dirty="0"/>
              <a:t>GPS </a:t>
            </a:r>
            <a:r>
              <a:rPr lang="zh-CN" altLang="en-US" dirty="0"/>
              <a:t>预测误差半径 </a:t>
            </a:r>
          </a:p>
        </p:txBody>
      </p:sp>
      <p:pic>
        <p:nvPicPr>
          <p:cNvPr id="12290" name="Picture 2">
            <a:extLst>
              <a:ext uri="{FF2B5EF4-FFF2-40B4-BE49-F238E27FC236}">
                <a16:creationId xmlns:a16="http://schemas.microsoft.com/office/drawing/2014/main" id="{D82C8DD8-61D5-7844-8A49-2C58A80D2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1485" y="271266"/>
            <a:ext cx="50165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2432BA0E-B407-4745-9DD2-EBA091CAE509}"/>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C6B35035-EE21-4D5B-861C-D97204F58DF1}"/>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2309766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23777-0C77-3D42-9716-7C5E7070BBE6}"/>
              </a:ext>
            </a:extLst>
          </p:cNvPr>
          <p:cNvSpPr>
            <a:spLocks noGrp="1"/>
          </p:cNvSpPr>
          <p:nvPr>
            <p:ph type="title"/>
          </p:nvPr>
        </p:nvSpPr>
        <p:spPr/>
        <p:txBody>
          <a:bodyPr>
            <a:normAutofit fontScale="90000"/>
          </a:bodyPr>
          <a:lstStyle/>
          <a:p>
            <a:r>
              <a:rPr kumimoji="1" lang="zh-CN" altLang="en-US" dirty="0"/>
              <a:t>其他 </a:t>
            </a:r>
            <a:r>
              <a:rPr kumimoji="1" lang="en-US" altLang="zh-CN" dirty="0"/>
              <a:t>–</a:t>
            </a:r>
            <a:r>
              <a:rPr kumimoji="1" lang="zh-CN" altLang="en-US" dirty="0"/>
              <a:t> 删掉了 地铁室外跑 </a:t>
            </a:r>
            <a:r>
              <a:rPr kumimoji="1" lang="en-US" altLang="zh-CN" dirty="0"/>
              <a:t>&amp;</a:t>
            </a:r>
            <a:r>
              <a:rPr kumimoji="1" lang="zh-CN" altLang="en-US" dirty="0"/>
              <a:t> 地铁站内</a:t>
            </a:r>
            <a:br>
              <a:rPr kumimoji="1" lang="en-US" altLang="zh-CN" dirty="0"/>
            </a:br>
            <a:r>
              <a:rPr kumimoji="1" lang="en-US" altLang="zh-CN" dirty="0"/>
              <a:t>other main scenes such as streets, communities, stores, buildings, etc.</a:t>
            </a:r>
            <a:br>
              <a:rPr kumimoji="1" lang="en-US" altLang="zh-CN" dirty="0"/>
            </a:br>
            <a:r>
              <a:rPr kumimoji="1" lang="en-US" altLang="zh-CN" dirty="0"/>
              <a:t>excluding scenes related to Subway</a:t>
            </a:r>
            <a:endParaRPr kumimoji="1" lang="zh-CN" altLang="en-US" dirty="0"/>
          </a:p>
        </p:txBody>
      </p:sp>
    </p:spTree>
    <p:extLst>
      <p:ext uri="{BB962C8B-B14F-4D97-AF65-F5344CB8AC3E}">
        <p14:creationId xmlns:p14="http://schemas.microsoft.com/office/powerpoint/2010/main" val="405118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4EAC9-7BAE-9A4E-BA2D-A8BEB9F90A3C}"/>
              </a:ext>
            </a:extLst>
          </p:cNvPr>
          <p:cNvSpPr>
            <a:spLocks noGrp="1"/>
          </p:cNvSpPr>
          <p:nvPr>
            <p:ph type="title"/>
          </p:nvPr>
        </p:nvSpPr>
        <p:spPr/>
        <p:txBody>
          <a:bodyPr>
            <a:normAutofit fontScale="90000"/>
          </a:bodyPr>
          <a:lstStyle/>
          <a:p>
            <a:r>
              <a:rPr kumimoji="1" lang="zh-CN" altLang="en-US" dirty="0"/>
              <a:t>地铁室外跑 </a:t>
            </a:r>
            <a:r>
              <a:rPr kumimoji="1" lang="en-US" altLang="zh-CN" dirty="0"/>
              <a:t>the testing data when subway-train running outdoors</a:t>
            </a:r>
            <a:br>
              <a:rPr kumimoji="1" lang="en-US" altLang="zh-CN" dirty="0"/>
            </a:br>
            <a:endParaRPr kumimoji="1" lang="zh-CN" altLang="en-US" dirty="0"/>
          </a:p>
        </p:txBody>
      </p:sp>
    </p:spTree>
    <p:extLst>
      <p:ext uri="{BB962C8B-B14F-4D97-AF65-F5344CB8AC3E}">
        <p14:creationId xmlns:p14="http://schemas.microsoft.com/office/powerpoint/2010/main" val="1362326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5C9B2127-8C29-CA41-A5A8-3C0051E4B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7805C5B-4ADC-8640-A590-34AA7462AC9F}"/>
              </a:ext>
            </a:extLst>
          </p:cNvPr>
          <p:cNvSpPr txBox="1"/>
          <p:nvPr/>
        </p:nvSpPr>
        <p:spPr>
          <a:xfrm>
            <a:off x="1130157" y="5044611"/>
            <a:ext cx="4036682" cy="646331"/>
          </a:xfrm>
          <a:prstGeom prst="rect">
            <a:avLst/>
          </a:prstGeom>
          <a:noFill/>
        </p:spPr>
        <p:txBody>
          <a:bodyPr wrap="none" rtlCol="0">
            <a:spAutoFit/>
          </a:bodyPr>
          <a:lstStyle/>
          <a:p>
            <a:r>
              <a:rPr lang="zh-CN" altLang="en-US" dirty="0"/>
              <a:t>特征 </a:t>
            </a:r>
            <a:r>
              <a:rPr lang="en-US" altLang="zh-CN" dirty="0"/>
              <a:t>1 / feature 1</a:t>
            </a:r>
          </a:p>
          <a:p>
            <a:r>
              <a:rPr lang="en-US" altLang="zh-CN" dirty="0"/>
              <a:t>number: </a:t>
            </a:r>
            <a:r>
              <a:rPr lang="zh-CN" altLang="en-US" dirty="0"/>
              <a:t>手机将卫星用于定位的数量 </a:t>
            </a:r>
          </a:p>
        </p:txBody>
      </p:sp>
      <p:pic>
        <p:nvPicPr>
          <p:cNvPr id="2" name="Picture 2">
            <a:extLst>
              <a:ext uri="{FF2B5EF4-FFF2-40B4-BE49-F238E27FC236}">
                <a16:creationId xmlns:a16="http://schemas.microsoft.com/office/drawing/2014/main" id="{BE1DC96A-5217-2C40-98E8-9DA9B9EF6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1266"/>
            <a:ext cx="48641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56AB803B-360C-49E8-A3CB-C87515EB7195}"/>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E1324A2D-B640-4E22-829C-41317E17B084}"/>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3677721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0E087566-20AD-D646-A978-F6737FD87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271266"/>
            <a:ext cx="4940300" cy="34798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8E24818-EE30-1A42-9ED1-BFB15B2075D3}"/>
              </a:ext>
            </a:extLst>
          </p:cNvPr>
          <p:cNvSpPr txBox="1"/>
          <p:nvPr/>
        </p:nvSpPr>
        <p:spPr>
          <a:xfrm>
            <a:off x="1130157" y="5044611"/>
            <a:ext cx="4443845" cy="646331"/>
          </a:xfrm>
          <a:prstGeom prst="rect">
            <a:avLst/>
          </a:prstGeom>
          <a:noFill/>
        </p:spPr>
        <p:txBody>
          <a:bodyPr wrap="none" rtlCol="0">
            <a:spAutoFit/>
          </a:bodyPr>
          <a:lstStyle/>
          <a:p>
            <a:r>
              <a:rPr lang="zh-CN" altLang="en-US" dirty="0"/>
              <a:t>特征 </a:t>
            </a:r>
            <a:r>
              <a:rPr lang="en-US" altLang="zh-CN" dirty="0"/>
              <a:t>2 / feature 2</a:t>
            </a:r>
          </a:p>
          <a:p>
            <a:r>
              <a:rPr lang="en" altLang="zh-CN" dirty="0" err="1"/>
              <a:t>snrtotal</a:t>
            </a:r>
            <a:r>
              <a:rPr lang="en" altLang="zh-CN" dirty="0"/>
              <a:t> </a:t>
            </a:r>
            <a:r>
              <a:rPr lang="en-US" altLang="zh-CN" dirty="0"/>
              <a:t>:</a:t>
            </a:r>
            <a:r>
              <a:rPr lang="zh-CN" altLang="en-US" dirty="0"/>
              <a:t>所有能检测到卫星的信噪比总和 </a:t>
            </a:r>
          </a:p>
        </p:txBody>
      </p:sp>
      <p:pic>
        <p:nvPicPr>
          <p:cNvPr id="2" name="Picture 2">
            <a:extLst>
              <a:ext uri="{FF2B5EF4-FFF2-40B4-BE49-F238E27FC236}">
                <a16:creationId xmlns:a16="http://schemas.microsoft.com/office/drawing/2014/main" id="{0BDEDAEE-4657-714C-9014-397A4C82F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100" y="271266"/>
            <a:ext cx="50292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8CF886D7-F8D7-408B-8A02-84B2C77A2B46}"/>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3" name="文本框 12">
            <a:extLst>
              <a:ext uri="{FF2B5EF4-FFF2-40B4-BE49-F238E27FC236}">
                <a16:creationId xmlns:a16="http://schemas.microsoft.com/office/drawing/2014/main" id="{5FF1AF53-3BF4-46FD-9072-31CA6D1D6CF9}"/>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18815209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6E85DBFA-C61D-5B44-BF9C-D17591E07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825D2DB-6017-EE45-93AF-CF39C0419FB6}"/>
              </a:ext>
            </a:extLst>
          </p:cNvPr>
          <p:cNvSpPr txBox="1"/>
          <p:nvPr/>
        </p:nvSpPr>
        <p:spPr>
          <a:xfrm>
            <a:off x="1130157" y="5044611"/>
            <a:ext cx="4772460" cy="646331"/>
          </a:xfrm>
          <a:prstGeom prst="rect">
            <a:avLst/>
          </a:prstGeom>
          <a:noFill/>
        </p:spPr>
        <p:txBody>
          <a:bodyPr wrap="none" rtlCol="0">
            <a:spAutoFit/>
          </a:bodyPr>
          <a:lstStyle/>
          <a:p>
            <a:r>
              <a:rPr lang="zh-CN" altLang="en-US" dirty="0"/>
              <a:t>特征 </a:t>
            </a:r>
            <a:r>
              <a:rPr lang="en-US" altLang="zh-CN" dirty="0"/>
              <a:t>3 / feature 3</a:t>
            </a:r>
          </a:p>
          <a:p>
            <a:r>
              <a:rPr lang="en" altLang="zh-CN" dirty="0" err="1"/>
              <a:t>snrave</a:t>
            </a:r>
            <a:r>
              <a:rPr lang="en" altLang="zh-CN" dirty="0"/>
              <a:t> </a:t>
            </a:r>
            <a:r>
              <a:rPr lang="en-US" altLang="zh-CN" dirty="0"/>
              <a:t>:</a:t>
            </a:r>
            <a:r>
              <a:rPr lang="zh-CN" altLang="en-US" dirty="0"/>
              <a:t>所有能检测到卫星的信噪比的平均值 </a:t>
            </a:r>
          </a:p>
        </p:txBody>
      </p:sp>
      <p:pic>
        <p:nvPicPr>
          <p:cNvPr id="2" name="Picture 2">
            <a:extLst>
              <a:ext uri="{FF2B5EF4-FFF2-40B4-BE49-F238E27FC236}">
                <a16:creationId xmlns:a16="http://schemas.microsoft.com/office/drawing/2014/main" id="{522A32E9-35DE-AD49-B543-9D3CC8F9D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71266"/>
            <a:ext cx="48641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ADACB5AA-3AF5-46F6-867A-52CE9D22126E}"/>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3" name="文本框 12">
            <a:extLst>
              <a:ext uri="{FF2B5EF4-FFF2-40B4-BE49-F238E27FC236}">
                <a16:creationId xmlns:a16="http://schemas.microsoft.com/office/drawing/2014/main" id="{0B55DA89-A025-4F1D-9A56-192D729D8D0D}"/>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31831970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0B7B4F05-5069-2544-969E-31663DB2F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8B6D3A9-1425-0A49-8789-77268474B04B}"/>
              </a:ext>
            </a:extLst>
          </p:cNvPr>
          <p:cNvSpPr txBox="1"/>
          <p:nvPr/>
        </p:nvSpPr>
        <p:spPr>
          <a:xfrm>
            <a:off x="1130157" y="5044611"/>
            <a:ext cx="7358105" cy="646331"/>
          </a:xfrm>
          <a:prstGeom prst="rect">
            <a:avLst/>
          </a:prstGeom>
          <a:noFill/>
        </p:spPr>
        <p:txBody>
          <a:bodyPr wrap="none" rtlCol="0">
            <a:spAutoFit/>
          </a:bodyPr>
          <a:lstStyle/>
          <a:p>
            <a:r>
              <a:rPr lang="zh-CN" altLang="en-US" dirty="0"/>
              <a:t>特征 </a:t>
            </a:r>
            <a:r>
              <a:rPr lang="en-US" altLang="zh-CN" dirty="0"/>
              <a:t>4 / feature 4</a:t>
            </a:r>
          </a:p>
          <a:p>
            <a:r>
              <a:rPr lang="en" altLang="zh-CN" dirty="0" err="1"/>
              <a:t>numtotal</a:t>
            </a:r>
            <a:r>
              <a:rPr lang="en" altLang="zh-CN" dirty="0"/>
              <a:t> </a:t>
            </a:r>
            <a:r>
              <a:rPr lang="en-US" altLang="zh-CN" dirty="0"/>
              <a:t>:</a:t>
            </a:r>
            <a:r>
              <a:rPr lang="zh-CN" altLang="en-US" dirty="0"/>
              <a:t>当前手机所能检测的所有卫星数量 </a:t>
            </a:r>
            <a:r>
              <a:rPr lang="en-US" altLang="zh-CN" dirty="0"/>
              <a:t>(</a:t>
            </a:r>
            <a:r>
              <a:rPr lang="zh-CN" altLang="en-US" dirty="0"/>
              <a:t>包括信号强度低的卫星</a:t>
            </a:r>
            <a:r>
              <a:rPr lang="en-US" altLang="zh-CN" dirty="0"/>
              <a:t>) </a:t>
            </a:r>
            <a:endParaRPr lang="zh-CN" altLang="en-US" dirty="0"/>
          </a:p>
        </p:txBody>
      </p:sp>
      <p:pic>
        <p:nvPicPr>
          <p:cNvPr id="4098" name="Picture 2">
            <a:extLst>
              <a:ext uri="{FF2B5EF4-FFF2-40B4-BE49-F238E27FC236}">
                <a16:creationId xmlns:a16="http://schemas.microsoft.com/office/drawing/2014/main" id="{0EC33949-3B60-9542-B687-2E5EAADE6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309794"/>
            <a:ext cx="48641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331BF571-23B0-49D2-9EB0-8AD6B08491B4}"/>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2" name="文本框 11">
            <a:extLst>
              <a:ext uri="{FF2B5EF4-FFF2-40B4-BE49-F238E27FC236}">
                <a16:creationId xmlns:a16="http://schemas.microsoft.com/office/drawing/2014/main" id="{9C923A90-BE2A-4388-A18C-1F2B9D15DC6B}"/>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30943574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9C18C2D-BCFF-814F-B204-EF7523E16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447" y="271266"/>
            <a:ext cx="5003800" cy="34798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BB09C36E-0F55-BE44-BB9C-5715A9647A15}"/>
              </a:ext>
            </a:extLst>
          </p:cNvPr>
          <p:cNvSpPr txBox="1"/>
          <p:nvPr/>
        </p:nvSpPr>
        <p:spPr>
          <a:xfrm>
            <a:off x="1130157" y="5044611"/>
            <a:ext cx="6449201" cy="646331"/>
          </a:xfrm>
          <a:prstGeom prst="rect">
            <a:avLst/>
          </a:prstGeom>
          <a:noFill/>
        </p:spPr>
        <p:txBody>
          <a:bodyPr wrap="none" rtlCol="0">
            <a:spAutoFit/>
          </a:bodyPr>
          <a:lstStyle/>
          <a:p>
            <a:r>
              <a:rPr lang="zh-CN" altLang="en-US" dirty="0"/>
              <a:t>特征 </a:t>
            </a:r>
            <a:r>
              <a:rPr lang="en-US" altLang="zh-CN" dirty="0"/>
              <a:t>5 / feature 5</a:t>
            </a:r>
          </a:p>
          <a:p>
            <a:r>
              <a:rPr lang="en" altLang="zh-CN" dirty="0" err="1"/>
              <a:t>elesnrtotal</a:t>
            </a:r>
            <a:r>
              <a:rPr lang="en" altLang="zh-CN" dirty="0"/>
              <a:t> </a:t>
            </a:r>
            <a:r>
              <a:rPr lang="en-US" altLang="zh-CN" dirty="0"/>
              <a:t>:</a:t>
            </a:r>
            <a:r>
              <a:rPr lang="zh-CN" altLang="en-US" dirty="0"/>
              <a:t>所有能检测到卫星的俯仰角和信噪比 乘积的总和 </a:t>
            </a:r>
          </a:p>
        </p:txBody>
      </p:sp>
      <p:pic>
        <p:nvPicPr>
          <p:cNvPr id="2" name="Picture 2">
            <a:extLst>
              <a:ext uri="{FF2B5EF4-FFF2-40B4-BE49-F238E27FC236}">
                <a16:creationId xmlns:a16="http://schemas.microsoft.com/office/drawing/2014/main" id="{BF5763C2-A954-8241-A521-463275601A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153" y="271266"/>
            <a:ext cx="5105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8030401-0C76-444E-95F4-C12D26557793}"/>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AE6788EC-BB69-4C62-85C2-6724A8F3E595}"/>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1657589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9078106-A5AB-FD41-80EF-7B0A39CC0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99347"/>
            <a:ext cx="49403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3B6FBFB-A851-A741-A68C-F2A214D5C2B9}"/>
              </a:ext>
            </a:extLst>
          </p:cNvPr>
          <p:cNvSpPr txBox="1"/>
          <p:nvPr/>
        </p:nvSpPr>
        <p:spPr>
          <a:xfrm>
            <a:off x="1130157" y="5044611"/>
            <a:ext cx="6546985" cy="646331"/>
          </a:xfrm>
          <a:prstGeom prst="rect">
            <a:avLst/>
          </a:prstGeom>
          <a:noFill/>
        </p:spPr>
        <p:txBody>
          <a:bodyPr wrap="none" rtlCol="0">
            <a:spAutoFit/>
          </a:bodyPr>
          <a:lstStyle/>
          <a:p>
            <a:r>
              <a:rPr lang="zh-CN" altLang="en-US" dirty="0"/>
              <a:t>特征 </a:t>
            </a:r>
            <a:r>
              <a:rPr lang="en-US" altLang="zh-CN" dirty="0"/>
              <a:t>6 / feature 6</a:t>
            </a:r>
          </a:p>
          <a:p>
            <a:r>
              <a:rPr lang="en" altLang="zh-CN" dirty="0" err="1"/>
              <a:t>elesnrave</a:t>
            </a:r>
            <a:r>
              <a:rPr lang="en" altLang="zh-CN" dirty="0"/>
              <a:t> </a:t>
            </a:r>
            <a:r>
              <a:rPr lang="en-US" altLang="zh-CN" dirty="0"/>
              <a:t>:</a:t>
            </a:r>
            <a:r>
              <a:rPr lang="zh-CN" altLang="en-US" dirty="0"/>
              <a:t>所有能检测到卫星的俯仰角和信噪比 乘积的平均值 </a:t>
            </a:r>
          </a:p>
        </p:txBody>
      </p:sp>
      <p:pic>
        <p:nvPicPr>
          <p:cNvPr id="2" name="Picture 2">
            <a:extLst>
              <a:ext uri="{FF2B5EF4-FFF2-40B4-BE49-F238E27FC236}">
                <a16:creationId xmlns:a16="http://schemas.microsoft.com/office/drawing/2014/main" id="{CE952193-96FA-DA46-8B76-984A941FB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143" y="199347"/>
            <a:ext cx="5029200" cy="35306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C518F6B3-E3A6-494A-AE4E-7B029D8AE179}"/>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550226CC-DB2B-4281-A461-B7BF7BBE0246}"/>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31567309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28832D96-13FC-8545-90FC-90AD5A155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B410D674-2D0A-3B44-9F7E-6B72833C88D9}"/>
              </a:ext>
            </a:extLst>
          </p:cNvPr>
          <p:cNvSpPr txBox="1"/>
          <p:nvPr/>
        </p:nvSpPr>
        <p:spPr>
          <a:xfrm>
            <a:off x="1130157" y="5044611"/>
            <a:ext cx="5780750" cy="646331"/>
          </a:xfrm>
          <a:prstGeom prst="rect">
            <a:avLst/>
          </a:prstGeom>
          <a:noFill/>
        </p:spPr>
        <p:txBody>
          <a:bodyPr wrap="none" rtlCol="0">
            <a:spAutoFit/>
          </a:bodyPr>
          <a:lstStyle/>
          <a:p>
            <a:r>
              <a:rPr lang="zh-CN" altLang="en-US" dirty="0"/>
              <a:t>特征 </a:t>
            </a:r>
            <a:r>
              <a:rPr lang="en-US" altLang="zh-CN" dirty="0"/>
              <a:t>7 / feature 7</a:t>
            </a:r>
          </a:p>
          <a:p>
            <a:r>
              <a:rPr lang="en" altLang="zh-CN" dirty="0"/>
              <a:t>snr20num </a:t>
            </a:r>
            <a:r>
              <a:rPr lang="en-US" altLang="zh-CN" dirty="0"/>
              <a:t>:</a:t>
            </a:r>
            <a:r>
              <a:rPr lang="zh-CN" altLang="en-US" dirty="0"/>
              <a:t>手机检测到信噪比大于等于 </a:t>
            </a:r>
            <a:r>
              <a:rPr lang="en-US" altLang="zh-CN" dirty="0"/>
              <a:t>20 </a:t>
            </a:r>
            <a:r>
              <a:rPr lang="zh-CN" altLang="en-US" dirty="0"/>
              <a:t>的卫星 数量 </a:t>
            </a:r>
          </a:p>
        </p:txBody>
      </p:sp>
      <p:pic>
        <p:nvPicPr>
          <p:cNvPr id="2" name="Picture 2">
            <a:extLst>
              <a:ext uri="{FF2B5EF4-FFF2-40B4-BE49-F238E27FC236}">
                <a16:creationId xmlns:a16="http://schemas.microsoft.com/office/drawing/2014/main" id="{A79B4DA8-BEB0-964F-AE51-A58EAFCFC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780" y="271266"/>
            <a:ext cx="4864100" cy="35306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CACFBF48-D417-4C12-B928-8ADBDC379C12}"/>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ABAF9391-846A-4939-9BE6-C9E76D94CA47}"/>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4232093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781E5982-9885-B74C-B4A8-162D1FB1D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711D1F6-5A15-A746-A7FB-360CF85BBAB1}"/>
              </a:ext>
            </a:extLst>
          </p:cNvPr>
          <p:cNvSpPr txBox="1"/>
          <p:nvPr/>
        </p:nvSpPr>
        <p:spPr>
          <a:xfrm>
            <a:off x="1130157" y="5044611"/>
            <a:ext cx="5780750" cy="646331"/>
          </a:xfrm>
          <a:prstGeom prst="rect">
            <a:avLst/>
          </a:prstGeom>
          <a:noFill/>
        </p:spPr>
        <p:txBody>
          <a:bodyPr wrap="none" rtlCol="0">
            <a:spAutoFit/>
          </a:bodyPr>
          <a:lstStyle/>
          <a:p>
            <a:r>
              <a:rPr lang="zh-CN" altLang="en-US" dirty="0"/>
              <a:t>特征 </a:t>
            </a:r>
            <a:r>
              <a:rPr lang="en-US" altLang="zh-CN" dirty="0"/>
              <a:t>8 / feature 8</a:t>
            </a:r>
          </a:p>
          <a:p>
            <a:r>
              <a:rPr lang="en" altLang="zh-CN" dirty="0"/>
              <a:t>snr15num </a:t>
            </a:r>
            <a:r>
              <a:rPr lang="en-US" altLang="zh-CN" dirty="0"/>
              <a:t>:</a:t>
            </a:r>
            <a:r>
              <a:rPr lang="zh-CN" altLang="en-US" dirty="0"/>
              <a:t>手机检测到信噪比大于等于 </a:t>
            </a:r>
            <a:r>
              <a:rPr lang="en-US" altLang="zh-CN" dirty="0"/>
              <a:t>15 </a:t>
            </a:r>
            <a:r>
              <a:rPr lang="zh-CN" altLang="en-US" dirty="0"/>
              <a:t>的卫星 数量</a:t>
            </a:r>
          </a:p>
        </p:txBody>
      </p:sp>
      <p:pic>
        <p:nvPicPr>
          <p:cNvPr id="2" name="Picture 2">
            <a:extLst>
              <a:ext uri="{FF2B5EF4-FFF2-40B4-BE49-F238E27FC236}">
                <a16:creationId xmlns:a16="http://schemas.microsoft.com/office/drawing/2014/main" id="{8EED9BD0-1213-EF43-989F-488E6BBC2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941" y="276403"/>
            <a:ext cx="4864100" cy="35306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DC876A1E-B7F6-46F8-954C-1A7CBED8A7DD}"/>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EB603CC2-DEB8-4FDB-B8AD-35D110808BE0}"/>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1920958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5CF0C984-FADF-B94D-8324-3462B7C2F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900" y="271266"/>
            <a:ext cx="48641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458CE9E8-86DF-234B-9743-022B7292470B}"/>
              </a:ext>
            </a:extLst>
          </p:cNvPr>
          <p:cNvSpPr txBox="1"/>
          <p:nvPr/>
        </p:nvSpPr>
        <p:spPr>
          <a:xfrm>
            <a:off x="1130157" y="5044611"/>
            <a:ext cx="7544053" cy="646331"/>
          </a:xfrm>
          <a:prstGeom prst="rect">
            <a:avLst/>
          </a:prstGeom>
          <a:noFill/>
        </p:spPr>
        <p:txBody>
          <a:bodyPr wrap="none" rtlCol="0">
            <a:spAutoFit/>
          </a:bodyPr>
          <a:lstStyle/>
          <a:p>
            <a:r>
              <a:rPr lang="zh-CN" altLang="en-US" dirty="0"/>
              <a:t>特征 </a:t>
            </a:r>
            <a:r>
              <a:rPr lang="en-US" altLang="zh-CN" dirty="0"/>
              <a:t>9 / feature 9</a:t>
            </a:r>
          </a:p>
          <a:p>
            <a:r>
              <a:rPr lang="en" altLang="zh-CN" dirty="0" err="1"/>
              <a:t>gpsz_tmean</a:t>
            </a:r>
            <a:r>
              <a:rPr lang="en" altLang="zh-CN" dirty="0"/>
              <a:t> </a:t>
            </a:r>
            <a:r>
              <a:rPr lang="en-US" altLang="zh-CN" dirty="0"/>
              <a:t>:</a:t>
            </a:r>
            <a:r>
              <a:rPr lang="zh-CN" altLang="en-US" dirty="0"/>
              <a:t>当前位置的 </a:t>
            </a:r>
            <a:r>
              <a:rPr lang="en" altLang="zh-CN" dirty="0"/>
              <a:t>GPS </a:t>
            </a:r>
            <a:r>
              <a:rPr lang="zh-CN" altLang="en-US" dirty="0"/>
              <a:t>海拔高度与手机测试 海拔高度差的绝对值 </a:t>
            </a:r>
          </a:p>
        </p:txBody>
      </p:sp>
      <p:pic>
        <p:nvPicPr>
          <p:cNvPr id="2" name="Picture 2">
            <a:extLst>
              <a:ext uri="{FF2B5EF4-FFF2-40B4-BE49-F238E27FC236}">
                <a16:creationId xmlns:a16="http://schemas.microsoft.com/office/drawing/2014/main" id="{36ACF7D8-9C1F-EF49-B0E5-B2180FBD5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3449" y="271266"/>
            <a:ext cx="4953000" cy="35306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30A9E9F0-1176-40B6-A856-7BCB7C4C8636}"/>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3C8D4CC5-F749-4CB6-BF28-9AE8247C9064}"/>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2105303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0C985B4F-4B4C-2B4C-AD49-F5EDD62B69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085DC08-E563-3D4E-8EEB-8061EDB2CED1}"/>
              </a:ext>
            </a:extLst>
          </p:cNvPr>
          <p:cNvSpPr txBox="1"/>
          <p:nvPr/>
        </p:nvSpPr>
        <p:spPr>
          <a:xfrm>
            <a:off x="1130157" y="5044611"/>
            <a:ext cx="9756197" cy="646331"/>
          </a:xfrm>
          <a:prstGeom prst="rect">
            <a:avLst/>
          </a:prstGeom>
          <a:noFill/>
        </p:spPr>
        <p:txBody>
          <a:bodyPr wrap="none" rtlCol="0">
            <a:spAutoFit/>
          </a:bodyPr>
          <a:lstStyle/>
          <a:p>
            <a:r>
              <a:rPr lang="zh-CN" altLang="en-US" dirty="0"/>
              <a:t>特征 </a:t>
            </a:r>
            <a:r>
              <a:rPr lang="en-US" altLang="zh-CN" dirty="0"/>
              <a:t>10 / feature 10</a:t>
            </a:r>
          </a:p>
          <a:p>
            <a:r>
              <a:rPr lang="en" altLang="zh-CN" dirty="0" err="1"/>
              <a:t>gpsz_stdz</a:t>
            </a:r>
            <a:r>
              <a:rPr lang="en" altLang="zh-CN" dirty="0"/>
              <a:t> </a:t>
            </a:r>
            <a:r>
              <a:rPr lang="en-US" altLang="zh-CN" dirty="0"/>
              <a:t>:</a:t>
            </a:r>
            <a:r>
              <a:rPr lang="zh-CN" altLang="en-US" dirty="0"/>
              <a:t>当前位置的 </a:t>
            </a:r>
            <a:r>
              <a:rPr lang="en" altLang="zh-CN" dirty="0"/>
              <a:t>GPS </a:t>
            </a:r>
            <a:r>
              <a:rPr lang="zh-CN" altLang="en-US" dirty="0"/>
              <a:t>海拔高度与手机测试 海拔高度差的绝对值是否小于标准差 </a:t>
            </a:r>
            <a:r>
              <a:rPr lang="en-US" altLang="zh-CN" dirty="0"/>
              <a:t>(0 </a:t>
            </a:r>
            <a:r>
              <a:rPr lang="en" altLang="zh-CN" dirty="0"/>
              <a:t>or 1) </a:t>
            </a:r>
          </a:p>
        </p:txBody>
      </p:sp>
      <p:sp>
        <p:nvSpPr>
          <p:cNvPr id="3" name="文本框 2">
            <a:extLst>
              <a:ext uri="{FF2B5EF4-FFF2-40B4-BE49-F238E27FC236}">
                <a16:creationId xmlns:a16="http://schemas.microsoft.com/office/drawing/2014/main" id="{5DDDD104-84ED-BC45-B8DC-E9084EFD300C}"/>
              </a:ext>
            </a:extLst>
          </p:cNvPr>
          <p:cNvSpPr txBox="1"/>
          <p:nvPr/>
        </p:nvSpPr>
        <p:spPr>
          <a:xfrm>
            <a:off x="3404098" y="4754858"/>
            <a:ext cx="5928226" cy="369332"/>
          </a:xfrm>
          <a:prstGeom prst="rect">
            <a:avLst/>
          </a:prstGeom>
          <a:noFill/>
        </p:spPr>
        <p:txBody>
          <a:bodyPr wrap="none" rtlCol="0">
            <a:spAutoFit/>
          </a:bodyPr>
          <a:lstStyle/>
          <a:p>
            <a:r>
              <a:rPr lang="en" altLang="zh-CN" dirty="0" err="1"/>
              <a:t>gpsz_stdz</a:t>
            </a:r>
            <a:r>
              <a:rPr lang="zh-CN" altLang="en-US" dirty="0"/>
              <a:t> 特征处理明显不一致， 所以后面去掉这个特征</a:t>
            </a:r>
            <a:endParaRPr kumimoji="1" lang="zh-CN" altLang="en-US" dirty="0"/>
          </a:p>
        </p:txBody>
      </p:sp>
      <p:pic>
        <p:nvPicPr>
          <p:cNvPr id="2" name="Picture 2">
            <a:extLst>
              <a:ext uri="{FF2B5EF4-FFF2-40B4-BE49-F238E27FC236}">
                <a16:creationId xmlns:a16="http://schemas.microsoft.com/office/drawing/2014/main" id="{84BAC9E3-7FE8-4044-93D9-F10798C56C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1266"/>
            <a:ext cx="4978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16B0FBB2-CADC-40AA-8C55-51A1CA0BD04A}"/>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768C3BA4-86AB-4F3D-A828-FE35D81254CB}"/>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2050771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5C9B2127-8C29-CA41-A5A8-3C0051E4B9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A8FC55D6-7E8C-B445-B949-89A093B2DCB2}"/>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9" name="文本框 8">
            <a:extLst>
              <a:ext uri="{FF2B5EF4-FFF2-40B4-BE49-F238E27FC236}">
                <a16:creationId xmlns:a16="http://schemas.microsoft.com/office/drawing/2014/main" id="{83AB7132-A57D-EA4F-A6D1-CD0B9D65F269}"/>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
        <p:nvSpPr>
          <p:cNvPr id="5" name="文本框 4">
            <a:extLst>
              <a:ext uri="{FF2B5EF4-FFF2-40B4-BE49-F238E27FC236}">
                <a16:creationId xmlns:a16="http://schemas.microsoft.com/office/drawing/2014/main" id="{77805C5B-4ADC-8640-A590-34AA7462AC9F}"/>
              </a:ext>
            </a:extLst>
          </p:cNvPr>
          <p:cNvSpPr txBox="1"/>
          <p:nvPr/>
        </p:nvSpPr>
        <p:spPr>
          <a:xfrm>
            <a:off x="1130157" y="5044611"/>
            <a:ext cx="3967753" cy="646331"/>
          </a:xfrm>
          <a:prstGeom prst="rect">
            <a:avLst/>
          </a:prstGeom>
          <a:noFill/>
        </p:spPr>
        <p:txBody>
          <a:bodyPr wrap="none" rtlCol="0">
            <a:spAutoFit/>
          </a:bodyPr>
          <a:lstStyle/>
          <a:p>
            <a:r>
              <a:rPr lang="zh-CN" altLang="en-US" dirty="0"/>
              <a:t>特征 </a:t>
            </a:r>
            <a:r>
              <a:rPr lang="en-US" altLang="zh-CN" dirty="0"/>
              <a:t>1 / feature 1</a:t>
            </a:r>
          </a:p>
          <a:p>
            <a:r>
              <a:rPr lang="en-US" altLang="zh-CN" dirty="0"/>
              <a:t>number: </a:t>
            </a:r>
            <a:r>
              <a:rPr lang="zh-CN" altLang="en-US" dirty="0"/>
              <a:t>手机将卫星用于定位的数量 </a:t>
            </a:r>
          </a:p>
        </p:txBody>
      </p:sp>
      <p:pic>
        <p:nvPicPr>
          <p:cNvPr id="1026" name="Picture 2">
            <a:extLst>
              <a:ext uri="{FF2B5EF4-FFF2-40B4-BE49-F238E27FC236}">
                <a16:creationId xmlns:a16="http://schemas.microsoft.com/office/drawing/2014/main" id="{73A9B62F-09C3-F64F-BF71-5AE6104B3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0466"/>
            <a:ext cx="4978400"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062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1E71E3E-743E-8547-A305-218B6FDF0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0" y="271266"/>
            <a:ext cx="48260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8684C875-FAD7-5944-A27B-D703FA00010B}"/>
              </a:ext>
            </a:extLst>
          </p:cNvPr>
          <p:cNvSpPr txBox="1"/>
          <p:nvPr/>
        </p:nvSpPr>
        <p:spPr>
          <a:xfrm>
            <a:off x="1130157" y="5044611"/>
            <a:ext cx="7258847" cy="646331"/>
          </a:xfrm>
          <a:prstGeom prst="rect">
            <a:avLst/>
          </a:prstGeom>
          <a:noFill/>
        </p:spPr>
        <p:txBody>
          <a:bodyPr wrap="none" rtlCol="0">
            <a:spAutoFit/>
          </a:bodyPr>
          <a:lstStyle/>
          <a:p>
            <a:r>
              <a:rPr lang="zh-CN" altLang="en-US" dirty="0"/>
              <a:t>特征 </a:t>
            </a:r>
            <a:r>
              <a:rPr lang="en-US" altLang="zh-CN" dirty="0"/>
              <a:t>11 / feature 11</a:t>
            </a:r>
          </a:p>
          <a:p>
            <a:r>
              <a:rPr lang="en" altLang="zh-CN" dirty="0" err="1"/>
              <a:t>tenTotal</a:t>
            </a:r>
            <a:r>
              <a:rPr lang="en" altLang="zh-CN" dirty="0"/>
              <a:t> </a:t>
            </a:r>
            <a:r>
              <a:rPr lang="en-US" altLang="zh-CN" dirty="0"/>
              <a:t>:</a:t>
            </a:r>
            <a:r>
              <a:rPr lang="zh-CN" altLang="en-US" dirty="0"/>
              <a:t>将 </a:t>
            </a:r>
            <a:r>
              <a:rPr lang="en-US" altLang="zh-CN" dirty="0"/>
              <a:t>360°</a:t>
            </a:r>
            <a:r>
              <a:rPr lang="zh-CN" altLang="en-US" dirty="0"/>
              <a:t>分为 </a:t>
            </a:r>
            <a:r>
              <a:rPr lang="en-US" altLang="zh-CN" dirty="0"/>
              <a:t>36 </a:t>
            </a:r>
            <a:r>
              <a:rPr lang="zh-CN" altLang="en-US" dirty="0"/>
              <a:t>份</a:t>
            </a:r>
            <a:r>
              <a:rPr lang="en-US" altLang="zh-CN" dirty="0"/>
              <a:t>(10°)</a:t>
            </a:r>
            <a:r>
              <a:rPr lang="zh-CN" altLang="en-US" dirty="0"/>
              <a:t>，包含卫星的份数总和与 </a:t>
            </a:r>
            <a:r>
              <a:rPr lang="en-US" altLang="zh-CN" dirty="0"/>
              <a:t>36 </a:t>
            </a:r>
            <a:r>
              <a:rPr lang="zh-CN" altLang="en-US" dirty="0"/>
              <a:t>之比 </a:t>
            </a:r>
          </a:p>
        </p:txBody>
      </p:sp>
      <p:pic>
        <p:nvPicPr>
          <p:cNvPr id="2" name="Picture 2">
            <a:extLst>
              <a:ext uri="{FF2B5EF4-FFF2-40B4-BE49-F238E27FC236}">
                <a16:creationId xmlns:a16="http://schemas.microsoft.com/office/drawing/2014/main" id="{2919ED9E-48E3-2943-8C97-27CC04248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1266"/>
            <a:ext cx="4902200" cy="35306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6BF3C5B8-AC83-4081-868D-9AC115C6E9B7}"/>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EACCC717-5698-4937-A16D-5475D7D92F6E}"/>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1854424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6911B658-6CE1-B540-B8B3-805FBD2F8C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624" y="271266"/>
            <a:ext cx="49403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32D0867B-2F72-FE4B-A34B-83BF74F52B75}"/>
              </a:ext>
            </a:extLst>
          </p:cNvPr>
          <p:cNvSpPr txBox="1"/>
          <p:nvPr/>
        </p:nvSpPr>
        <p:spPr>
          <a:xfrm>
            <a:off x="1130157" y="5044611"/>
            <a:ext cx="2390398" cy="646331"/>
          </a:xfrm>
          <a:prstGeom prst="rect">
            <a:avLst/>
          </a:prstGeom>
          <a:noFill/>
        </p:spPr>
        <p:txBody>
          <a:bodyPr wrap="none" rtlCol="0">
            <a:spAutoFit/>
          </a:bodyPr>
          <a:lstStyle/>
          <a:p>
            <a:r>
              <a:rPr lang="zh-CN" altLang="en-US" dirty="0"/>
              <a:t>特征 </a:t>
            </a:r>
            <a:r>
              <a:rPr lang="en-US" altLang="zh-CN" dirty="0"/>
              <a:t>12 / feature 12</a:t>
            </a:r>
          </a:p>
          <a:p>
            <a:r>
              <a:rPr lang="en" altLang="zh-CN" dirty="0"/>
              <a:t>R </a:t>
            </a:r>
            <a:r>
              <a:rPr lang="en-US" altLang="zh-CN" dirty="0"/>
              <a:t>:</a:t>
            </a:r>
            <a:r>
              <a:rPr lang="en" altLang="zh-CN" dirty="0"/>
              <a:t>GPS </a:t>
            </a:r>
            <a:r>
              <a:rPr lang="zh-CN" altLang="en-US" dirty="0"/>
              <a:t>预测误差半径 </a:t>
            </a:r>
          </a:p>
        </p:txBody>
      </p:sp>
      <p:pic>
        <p:nvPicPr>
          <p:cNvPr id="2" name="Picture 2">
            <a:extLst>
              <a:ext uri="{FF2B5EF4-FFF2-40B4-BE49-F238E27FC236}">
                <a16:creationId xmlns:a16="http://schemas.microsoft.com/office/drawing/2014/main" id="{CC73804A-526E-9D45-96F3-3BCBF0575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845" y="271266"/>
            <a:ext cx="5029200" cy="35306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51F6E60-12CA-4791-AD23-D5C921795975}"/>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15484C34-5F69-482B-999D-CC532199D249}"/>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10548920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EFBD02-1CA9-8149-B9BA-795951D43CF8}"/>
              </a:ext>
            </a:extLst>
          </p:cNvPr>
          <p:cNvSpPr>
            <a:spLocks noGrp="1"/>
          </p:cNvSpPr>
          <p:nvPr>
            <p:ph type="title"/>
          </p:nvPr>
        </p:nvSpPr>
        <p:spPr/>
        <p:txBody>
          <a:bodyPr/>
          <a:lstStyle/>
          <a:p>
            <a:r>
              <a:rPr kumimoji="1" lang="zh-CN" altLang="en-US" dirty="0"/>
              <a:t>模型 调试 </a:t>
            </a:r>
            <a:r>
              <a:rPr kumimoji="1" lang="en-US" altLang="zh-CN" dirty="0"/>
              <a:t>try different models</a:t>
            </a:r>
            <a:endParaRPr kumimoji="1" lang="zh-CN" altLang="en-US" dirty="0"/>
          </a:p>
        </p:txBody>
      </p:sp>
      <p:sp>
        <p:nvSpPr>
          <p:cNvPr id="3" name="内容占位符 2">
            <a:extLst>
              <a:ext uri="{FF2B5EF4-FFF2-40B4-BE49-F238E27FC236}">
                <a16:creationId xmlns:a16="http://schemas.microsoft.com/office/drawing/2014/main" id="{08EC2F32-64C0-274C-AEF8-7E2C26E3B453}"/>
              </a:ext>
            </a:extLst>
          </p:cNvPr>
          <p:cNvSpPr>
            <a:spLocks noGrp="1"/>
          </p:cNvSpPr>
          <p:nvPr>
            <p:ph idx="1"/>
          </p:nvPr>
        </p:nvSpPr>
        <p:spPr/>
        <p:txBody>
          <a:bodyPr/>
          <a:lstStyle/>
          <a:p>
            <a:r>
              <a:rPr kumimoji="1" lang="zh-CN" altLang="en-US" dirty="0"/>
              <a:t>特征个数减少 </a:t>
            </a:r>
            <a:r>
              <a:rPr kumimoji="1" lang="en-US" altLang="zh-CN" dirty="0"/>
              <a:t>reduce training features from 12 to 11, 8.</a:t>
            </a:r>
          </a:p>
          <a:p>
            <a:r>
              <a:rPr kumimoji="1" lang="zh-CN" altLang="en-US" dirty="0"/>
              <a:t>参数调整 </a:t>
            </a:r>
            <a:r>
              <a:rPr kumimoji="1" lang="en-US" altLang="zh-CN" dirty="0"/>
              <a:t>parameters adjustments.</a:t>
            </a:r>
            <a:endParaRPr kumimoji="1" lang="zh-CN" altLang="en-US" dirty="0"/>
          </a:p>
        </p:txBody>
      </p:sp>
    </p:spTree>
    <p:extLst>
      <p:ext uri="{BB962C8B-B14F-4D97-AF65-F5344CB8AC3E}">
        <p14:creationId xmlns:p14="http://schemas.microsoft.com/office/powerpoint/2010/main" val="439100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EF12C4DF-5CFF-854B-9EF1-F2EDF718A7E2}"/>
              </a:ext>
            </a:extLst>
          </p:cNvPr>
          <p:cNvSpPr txBox="1"/>
          <p:nvPr/>
        </p:nvSpPr>
        <p:spPr>
          <a:xfrm>
            <a:off x="155265" y="1097237"/>
            <a:ext cx="5543505" cy="369332"/>
          </a:xfrm>
          <a:prstGeom prst="rect">
            <a:avLst/>
          </a:prstGeom>
          <a:noFill/>
        </p:spPr>
        <p:txBody>
          <a:bodyPr wrap="none" rtlCol="0">
            <a:spAutoFit/>
          </a:bodyPr>
          <a:lstStyle/>
          <a:p>
            <a:r>
              <a:rPr kumimoji="1" lang="zh-CN" altLang="en-US" dirty="0"/>
              <a:t>去掉 </a:t>
            </a:r>
            <a:r>
              <a:rPr kumimoji="1" lang="en-US" altLang="zh-CN" dirty="0" err="1"/>
              <a:t>gpsz_stdz</a:t>
            </a:r>
            <a:r>
              <a:rPr kumimoji="1" lang="en-US" altLang="zh-CN" dirty="0"/>
              <a:t>, </a:t>
            </a:r>
            <a:r>
              <a:rPr kumimoji="1" lang="zh-CN" altLang="en-US" dirty="0"/>
              <a:t>用 </a:t>
            </a:r>
            <a:r>
              <a:rPr kumimoji="1" lang="en-US" altLang="zh-CN" dirty="0"/>
              <a:t>11</a:t>
            </a:r>
            <a:r>
              <a:rPr kumimoji="1" lang="zh-CN" altLang="en-US" dirty="0"/>
              <a:t> 个特征， </a:t>
            </a:r>
            <a:r>
              <a:rPr kumimoji="1" lang="en-US" altLang="zh-CN" dirty="0"/>
              <a:t>4</a:t>
            </a:r>
            <a:r>
              <a:rPr kumimoji="1" lang="zh-CN" altLang="en-US" dirty="0"/>
              <a:t>个子模型， 深度</a:t>
            </a:r>
            <a:r>
              <a:rPr kumimoji="1" lang="en-US" altLang="zh-CN" dirty="0"/>
              <a:t>6</a:t>
            </a:r>
            <a:endParaRPr kumimoji="1" lang="zh-CN" altLang="en-US" dirty="0"/>
          </a:p>
        </p:txBody>
      </p:sp>
      <p:sp>
        <p:nvSpPr>
          <p:cNvPr id="15" name="文本框 14">
            <a:extLst>
              <a:ext uri="{FF2B5EF4-FFF2-40B4-BE49-F238E27FC236}">
                <a16:creationId xmlns:a16="http://schemas.microsoft.com/office/drawing/2014/main" id="{EA9934D3-D6BB-834B-95FF-BC7F3BE81C21}"/>
              </a:ext>
            </a:extLst>
          </p:cNvPr>
          <p:cNvSpPr txBox="1"/>
          <p:nvPr/>
        </p:nvSpPr>
        <p:spPr>
          <a:xfrm>
            <a:off x="155265" y="290368"/>
            <a:ext cx="3070071" cy="369332"/>
          </a:xfrm>
          <a:prstGeom prst="rect">
            <a:avLst/>
          </a:prstGeom>
          <a:noFill/>
        </p:spPr>
        <p:txBody>
          <a:bodyPr wrap="none" rtlCol="0">
            <a:spAutoFit/>
          </a:bodyPr>
          <a:lstStyle/>
          <a:p>
            <a:r>
              <a:rPr kumimoji="1" lang="zh-CN" altLang="en-US" dirty="0"/>
              <a:t>采集的训练数据集 </a:t>
            </a:r>
            <a:r>
              <a:rPr kumimoji="1" lang="en-US" altLang="zh-CN" dirty="0" err="1"/>
              <a:t>zhuyining</a:t>
            </a:r>
            <a:endParaRPr kumimoji="1" lang="zh-CN" altLang="en-US" dirty="0"/>
          </a:p>
        </p:txBody>
      </p:sp>
      <p:sp>
        <p:nvSpPr>
          <p:cNvPr id="16" name="文本框 15">
            <a:extLst>
              <a:ext uri="{FF2B5EF4-FFF2-40B4-BE49-F238E27FC236}">
                <a16:creationId xmlns:a16="http://schemas.microsoft.com/office/drawing/2014/main" id="{9C6D8268-CEFB-7F4F-990A-9BA25469A14B}"/>
              </a:ext>
            </a:extLst>
          </p:cNvPr>
          <p:cNvSpPr txBox="1"/>
          <p:nvPr/>
        </p:nvSpPr>
        <p:spPr>
          <a:xfrm>
            <a:off x="155265" y="693802"/>
            <a:ext cx="2836033" cy="369332"/>
          </a:xfrm>
          <a:prstGeom prst="rect">
            <a:avLst/>
          </a:prstGeom>
          <a:noFill/>
        </p:spPr>
        <p:txBody>
          <a:bodyPr wrap="none" rtlCol="0">
            <a:spAutoFit/>
          </a:bodyPr>
          <a:lstStyle/>
          <a:p>
            <a:r>
              <a:rPr kumimoji="1" lang="zh-CN" altLang="en-US" dirty="0"/>
              <a:t>采集的测试数据集 </a:t>
            </a:r>
            <a:r>
              <a:rPr kumimoji="1" lang="en-US" altLang="zh-CN" dirty="0" err="1"/>
              <a:t>guihan</a:t>
            </a:r>
            <a:endParaRPr kumimoji="1" lang="zh-CN" altLang="en-US" dirty="0"/>
          </a:p>
        </p:txBody>
      </p:sp>
      <p:pic>
        <p:nvPicPr>
          <p:cNvPr id="2" name="图片 1">
            <a:extLst>
              <a:ext uri="{FF2B5EF4-FFF2-40B4-BE49-F238E27FC236}">
                <a16:creationId xmlns:a16="http://schemas.microsoft.com/office/drawing/2014/main" id="{40BBCD18-466F-E34A-827F-FB294005CD33}"/>
              </a:ext>
            </a:extLst>
          </p:cNvPr>
          <p:cNvPicPr>
            <a:picLocks noChangeAspect="1"/>
          </p:cNvPicPr>
          <p:nvPr/>
        </p:nvPicPr>
        <p:blipFill>
          <a:blip r:embed="rId2"/>
          <a:stretch>
            <a:fillRect/>
          </a:stretch>
        </p:blipFill>
        <p:spPr>
          <a:xfrm>
            <a:off x="7207922" y="446681"/>
            <a:ext cx="4872213" cy="2039777"/>
          </a:xfrm>
          <a:prstGeom prst="rect">
            <a:avLst/>
          </a:prstGeom>
        </p:spPr>
      </p:pic>
      <p:pic>
        <p:nvPicPr>
          <p:cNvPr id="3" name="图片 2">
            <a:extLst>
              <a:ext uri="{FF2B5EF4-FFF2-40B4-BE49-F238E27FC236}">
                <a16:creationId xmlns:a16="http://schemas.microsoft.com/office/drawing/2014/main" id="{4CA0CD53-DD55-624A-BE73-79758EBE4E67}"/>
              </a:ext>
            </a:extLst>
          </p:cNvPr>
          <p:cNvPicPr>
            <a:picLocks noChangeAspect="1"/>
          </p:cNvPicPr>
          <p:nvPr/>
        </p:nvPicPr>
        <p:blipFill>
          <a:blip r:embed="rId3"/>
          <a:stretch>
            <a:fillRect/>
          </a:stretch>
        </p:blipFill>
        <p:spPr>
          <a:xfrm>
            <a:off x="4392770" y="2545644"/>
            <a:ext cx="4872213" cy="2089614"/>
          </a:xfrm>
          <a:prstGeom prst="rect">
            <a:avLst/>
          </a:prstGeom>
        </p:spPr>
      </p:pic>
      <p:pic>
        <p:nvPicPr>
          <p:cNvPr id="4" name="图片 3">
            <a:extLst>
              <a:ext uri="{FF2B5EF4-FFF2-40B4-BE49-F238E27FC236}">
                <a16:creationId xmlns:a16="http://schemas.microsoft.com/office/drawing/2014/main" id="{9CE182C5-E500-044A-BA9B-AB27ACB4B95B}"/>
              </a:ext>
            </a:extLst>
          </p:cNvPr>
          <p:cNvPicPr>
            <a:picLocks noChangeAspect="1"/>
          </p:cNvPicPr>
          <p:nvPr/>
        </p:nvPicPr>
        <p:blipFill>
          <a:blip r:embed="rId4"/>
          <a:stretch>
            <a:fillRect/>
          </a:stretch>
        </p:blipFill>
        <p:spPr>
          <a:xfrm>
            <a:off x="3481015" y="4694444"/>
            <a:ext cx="4872213" cy="2053137"/>
          </a:xfrm>
          <a:prstGeom prst="rect">
            <a:avLst/>
          </a:prstGeom>
        </p:spPr>
      </p:pic>
      <p:sp>
        <p:nvSpPr>
          <p:cNvPr id="8" name="文本框 7">
            <a:extLst>
              <a:ext uri="{FF2B5EF4-FFF2-40B4-BE49-F238E27FC236}">
                <a16:creationId xmlns:a16="http://schemas.microsoft.com/office/drawing/2014/main" id="{29101354-31E0-3249-9D43-15F0D4E94225}"/>
              </a:ext>
            </a:extLst>
          </p:cNvPr>
          <p:cNvSpPr txBox="1"/>
          <p:nvPr/>
        </p:nvSpPr>
        <p:spPr>
          <a:xfrm>
            <a:off x="5698770" y="1623317"/>
            <a:ext cx="1338828" cy="369332"/>
          </a:xfrm>
          <a:prstGeom prst="rect">
            <a:avLst/>
          </a:prstGeom>
          <a:noFill/>
        </p:spPr>
        <p:txBody>
          <a:bodyPr wrap="none" rtlCol="0">
            <a:spAutoFit/>
          </a:bodyPr>
          <a:lstStyle/>
          <a:p>
            <a:r>
              <a:rPr kumimoji="1" lang="zh-CN" altLang="en-US" dirty="0"/>
              <a:t>地铁室外跑</a:t>
            </a:r>
          </a:p>
        </p:txBody>
      </p:sp>
      <p:sp>
        <p:nvSpPr>
          <p:cNvPr id="14" name="文本框 13">
            <a:extLst>
              <a:ext uri="{FF2B5EF4-FFF2-40B4-BE49-F238E27FC236}">
                <a16:creationId xmlns:a16="http://schemas.microsoft.com/office/drawing/2014/main" id="{9D5A01E7-FE9F-654B-8EDB-23D6A14339CB}"/>
              </a:ext>
            </a:extLst>
          </p:cNvPr>
          <p:cNvSpPr txBox="1"/>
          <p:nvPr/>
        </p:nvSpPr>
        <p:spPr>
          <a:xfrm>
            <a:off x="2927017" y="3590451"/>
            <a:ext cx="1107996" cy="369332"/>
          </a:xfrm>
          <a:prstGeom prst="rect">
            <a:avLst/>
          </a:prstGeom>
          <a:noFill/>
        </p:spPr>
        <p:txBody>
          <a:bodyPr wrap="none" rtlCol="0">
            <a:spAutoFit/>
          </a:bodyPr>
          <a:lstStyle/>
          <a:p>
            <a:r>
              <a:rPr kumimoji="1" lang="zh-CN" altLang="en-US" dirty="0"/>
              <a:t>地铁站内</a:t>
            </a:r>
          </a:p>
        </p:txBody>
      </p:sp>
      <p:sp>
        <p:nvSpPr>
          <p:cNvPr id="19" name="文本框 18">
            <a:extLst>
              <a:ext uri="{FF2B5EF4-FFF2-40B4-BE49-F238E27FC236}">
                <a16:creationId xmlns:a16="http://schemas.microsoft.com/office/drawing/2014/main" id="{1F25449A-6D10-4D42-B7A8-709F1A622D00}"/>
              </a:ext>
            </a:extLst>
          </p:cNvPr>
          <p:cNvSpPr txBox="1"/>
          <p:nvPr/>
        </p:nvSpPr>
        <p:spPr>
          <a:xfrm>
            <a:off x="109190" y="5397846"/>
            <a:ext cx="3195105" cy="646331"/>
          </a:xfrm>
          <a:prstGeom prst="rect">
            <a:avLst/>
          </a:prstGeom>
          <a:noFill/>
        </p:spPr>
        <p:txBody>
          <a:bodyPr wrap="none" rtlCol="0">
            <a:spAutoFit/>
          </a:bodyPr>
          <a:lstStyle/>
          <a:p>
            <a:r>
              <a:rPr kumimoji="1" lang="zh-CN" altLang="en-US" dirty="0"/>
              <a:t>其他</a:t>
            </a:r>
            <a:endParaRPr kumimoji="1" lang="en-US" altLang="zh-CN" dirty="0"/>
          </a:p>
          <a:p>
            <a:r>
              <a:rPr kumimoji="1" lang="en-US" altLang="zh-CN" dirty="0"/>
              <a:t>(</a:t>
            </a:r>
            <a:r>
              <a:rPr kumimoji="1" lang="zh-CN" altLang="en-US" dirty="0"/>
              <a:t>删掉 地铁室外跑</a:t>
            </a:r>
            <a:r>
              <a:rPr kumimoji="1" lang="en-US" altLang="zh-CN" dirty="0"/>
              <a:t>&amp;</a:t>
            </a:r>
            <a:r>
              <a:rPr kumimoji="1" lang="zh-CN" altLang="en-US" dirty="0"/>
              <a:t> 地铁站内</a:t>
            </a:r>
            <a:r>
              <a:rPr kumimoji="1" lang="en-US" altLang="zh-CN" dirty="0"/>
              <a:t>)</a:t>
            </a:r>
            <a:endParaRPr kumimoji="1" lang="zh-CN" altLang="en-US" dirty="0"/>
          </a:p>
        </p:txBody>
      </p:sp>
    </p:spTree>
    <p:extLst>
      <p:ext uri="{BB962C8B-B14F-4D97-AF65-F5344CB8AC3E}">
        <p14:creationId xmlns:p14="http://schemas.microsoft.com/office/powerpoint/2010/main" val="3518126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6B7AF2-F60A-D44B-A6E1-B68BF4047D27}"/>
              </a:ext>
            </a:extLst>
          </p:cNvPr>
          <p:cNvSpPr txBox="1"/>
          <p:nvPr/>
        </p:nvSpPr>
        <p:spPr>
          <a:xfrm>
            <a:off x="155264" y="479751"/>
            <a:ext cx="5543505" cy="369332"/>
          </a:xfrm>
          <a:prstGeom prst="rect">
            <a:avLst/>
          </a:prstGeom>
          <a:noFill/>
        </p:spPr>
        <p:txBody>
          <a:bodyPr wrap="none" rtlCol="0">
            <a:spAutoFit/>
          </a:bodyPr>
          <a:lstStyle/>
          <a:p>
            <a:r>
              <a:rPr kumimoji="1" lang="zh-CN" altLang="en-US" dirty="0"/>
              <a:t>去掉 </a:t>
            </a:r>
            <a:r>
              <a:rPr kumimoji="1" lang="en-US" altLang="zh-CN" dirty="0" err="1"/>
              <a:t>gpsz_stdz</a:t>
            </a:r>
            <a:r>
              <a:rPr kumimoji="1" lang="en-US" altLang="zh-CN" dirty="0"/>
              <a:t>, </a:t>
            </a:r>
            <a:r>
              <a:rPr kumimoji="1" lang="zh-CN" altLang="en-US" dirty="0"/>
              <a:t>用 </a:t>
            </a:r>
            <a:r>
              <a:rPr kumimoji="1" lang="en-US" altLang="zh-CN" dirty="0"/>
              <a:t>11</a:t>
            </a:r>
            <a:r>
              <a:rPr kumimoji="1" lang="zh-CN" altLang="en-US" dirty="0"/>
              <a:t> 个特征， </a:t>
            </a:r>
            <a:r>
              <a:rPr kumimoji="1" lang="en-US" altLang="zh-CN" dirty="0"/>
              <a:t>4</a:t>
            </a:r>
            <a:r>
              <a:rPr kumimoji="1" lang="zh-CN" altLang="en-US" dirty="0"/>
              <a:t>个子模型， 深度</a:t>
            </a:r>
            <a:r>
              <a:rPr kumimoji="1" lang="en-US" altLang="zh-CN" dirty="0"/>
              <a:t>6</a:t>
            </a:r>
            <a:endParaRPr kumimoji="1" lang="zh-CN" altLang="en-US" dirty="0"/>
          </a:p>
        </p:txBody>
      </p:sp>
      <p:sp>
        <p:nvSpPr>
          <p:cNvPr id="5" name="文本框 4">
            <a:extLst>
              <a:ext uri="{FF2B5EF4-FFF2-40B4-BE49-F238E27FC236}">
                <a16:creationId xmlns:a16="http://schemas.microsoft.com/office/drawing/2014/main" id="{54F11099-0F00-9F40-9600-DFD34F32D6D9}"/>
              </a:ext>
            </a:extLst>
          </p:cNvPr>
          <p:cNvSpPr txBox="1"/>
          <p:nvPr/>
        </p:nvSpPr>
        <p:spPr>
          <a:xfrm>
            <a:off x="2947528" y="14668"/>
            <a:ext cx="3070071" cy="369332"/>
          </a:xfrm>
          <a:prstGeom prst="rect">
            <a:avLst/>
          </a:prstGeom>
          <a:noFill/>
        </p:spPr>
        <p:txBody>
          <a:bodyPr wrap="none" rtlCol="0">
            <a:spAutoFit/>
          </a:bodyPr>
          <a:lstStyle/>
          <a:p>
            <a:r>
              <a:rPr kumimoji="1" lang="zh-CN" altLang="en-US" dirty="0"/>
              <a:t>采集的训练数据集 </a:t>
            </a:r>
            <a:r>
              <a:rPr kumimoji="1" lang="en-US" altLang="zh-CN" dirty="0" err="1"/>
              <a:t>zhuyining</a:t>
            </a:r>
            <a:endParaRPr kumimoji="1" lang="zh-CN" altLang="en-US" dirty="0"/>
          </a:p>
        </p:txBody>
      </p:sp>
      <p:sp>
        <p:nvSpPr>
          <p:cNvPr id="6" name="文本框 5">
            <a:extLst>
              <a:ext uri="{FF2B5EF4-FFF2-40B4-BE49-F238E27FC236}">
                <a16:creationId xmlns:a16="http://schemas.microsoft.com/office/drawing/2014/main" id="{25A32E47-18E0-644A-AFCC-DF2CDF443B07}"/>
              </a:ext>
            </a:extLst>
          </p:cNvPr>
          <p:cNvSpPr txBox="1"/>
          <p:nvPr/>
        </p:nvSpPr>
        <p:spPr>
          <a:xfrm>
            <a:off x="6415944" y="14668"/>
            <a:ext cx="2836033" cy="369332"/>
          </a:xfrm>
          <a:prstGeom prst="rect">
            <a:avLst/>
          </a:prstGeom>
          <a:noFill/>
        </p:spPr>
        <p:txBody>
          <a:bodyPr wrap="none" rtlCol="0">
            <a:spAutoFit/>
          </a:bodyPr>
          <a:lstStyle/>
          <a:p>
            <a:r>
              <a:rPr kumimoji="1" lang="zh-CN" altLang="en-US" dirty="0"/>
              <a:t>采集的测试数据集 </a:t>
            </a:r>
            <a:r>
              <a:rPr kumimoji="1" lang="en-US" altLang="zh-CN" dirty="0" err="1"/>
              <a:t>guihan</a:t>
            </a:r>
            <a:endParaRPr kumimoji="1" lang="zh-CN" altLang="en-US" dirty="0"/>
          </a:p>
        </p:txBody>
      </p:sp>
      <p:sp>
        <p:nvSpPr>
          <p:cNvPr id="10" name="文本框 9">
            <a:extLst>
              <a:ext uri="{FF2B5EF4-FFF2-40B4-BE49-F238E27FC236}">
                <a16:creationId xmlns:a16="http://schemas.microsoft.com/office/drawing/2014/main" id="{EC10D80B-030A-6149-A9E5-E00ADC137221}"/>
              </a:ext>
            </a:extLst>
          </p:cNvPr>
          <p:cNvSpPr txBox="1"/>
          <p:nvPr/>
        </p:nvSpPr>
        <p:spPr>
          <a:xfrm>
            <a:off x="5277664" y="1867968"/>
            <a:ext cx="1338828" cy="369332"/>
          </a:xfrm>
          <a:prstGeom prst="rect">
            <a:avLst/>
          </a:prstGeom>
          <a:noFill/>
        </p:spPr>
        <p:txBody>
          <a:bodyPr wrap="none" rtlCol="0">
            <a:spAutoFit/>
          </a:bodyPr>
          <a:lstStyle/>
          <a:p>
            <a:r>
              <a:rPr kumimoji="1" lang="zh-CN" altLang="en-US" dirty="0"/>
              <a:t>地铁室外跑</a:t>
            </a:r>
          </a:p>
        </p:txBody>
      </p:sp>
      <p:sp>
        <p:nvSpPr>
          <p:cNvPr id="11" name="文本框 10">
            <a:extLst>
              <a:ext uri="{FF2B5EF4-FFF2-40B4-BE49-F238E27FC236}">
                <a16:creationId xmlns:a16="http://schemas.microsoft.com/office/drawing/2014/main" id="{D7499E88-8929-414B-BCBF-6E237526D7F6}"/>
              </a:ext>
            </a:extLst>
          </p:cNvPr>
          <p:cNvSpPr txBox="1"/>
          <p:nvPr/>
        </p:nvSpPr>
        <p:spPr>
          <a:xfrm>
            <a:off x="5265004" y="3813369"/>
            <a:ext cx="1107996" cy="369332"/>
          </a:xfrm>
          <a:prstGeom prst="rect">
            <a:avLst/>
          </a:prstGeom>
          <a:noFill/>
        </p:spPr>
        <p:txBody>
          <a:bodyPr wrap="none" rtlCol="0">
            <a:spAutoFit/>
          </a:bodyPr>
          <a:lstStyle/>
          <a:p>
            <a:r>
              <a:rPr kumimoji="1" lang="zh-CN" altLang="en-US" dirty="0"/>
              <a:t>地铁站内</a:t>
            </a:r>
          </a:p>
        </p:txBody>
      </p:sp>
      <p:sp>
        <p:nvSpPr>
          <p:cNvPr id="12" name="文本框 11">
            <a:extLst>
              <a:ext uri="{FF2B5EF4-FFF2-40B4-BE49-F238E27FC236}">
                <a16:creationId xmlns:a16="http://schemas.microsoft.com/office/drawing/2014/main" id="{54451A5E-C927-F345-9208-9C84398ACA8B}"/>
              </a:ext>
            </a:extLst>
          </p:cNvPr>
          <p:cNvSpPr txBox="1"/>
          <p:nvPr/>
        </p:nvSpPr>
        <p:spPr>
          <a:xfrm>
            <a:off x="5368399" y="5328835"/>
            <a:ext cx="646331" cy="369332"/>
          </a:xfrm>
          <a:prstGeom prst="rect">
            <a:avLst/>
          </a:prstGeom>
          <a:noFill/>
        </p:spPr>
        <p:txBody>
          <a:bodyPr wrap="none" rtlCol="0">
            <a:spAutoFit/>
          </a:bodyPr>
          <a:lstStyle/>
          <a:p>
            <a:r>
              <a:rPr kumimoji="1" lang="zh-CN" altLang="en-US" dirty="0"/>
              <a:t>其他</a:t>
            </a:r>
            <a:endParaRPr kumimoji="1" lang="en-US" altLang="zh-CN" dirty="0"/>
          </a:p>
        </p:txBody>
      </p:sp>
      <p:pic>
        <p:nvPicPr>
          <p:cNvPr id="13" name="图片 12">
            <a:extLst>
              <a:ext uri="{FF2B5EF4-FFF2-40B4-BE49-F238E27FC236}">
                <a16:creationId xmlns:a16="http://schemas.microsoft.com/office/drawing/2014/main" id="{F9937FD3-8B9C-DC47-A4C2-558C28743E40}"/>
              </a:ext>
            </a:extLst>
          </p:cNvPr>
          <p:cNvPicPr>
            <a:picLocks noChangeAspect="1"/>
          </p:cNvPicPr>
          <p:nvPr/>
        </p:nvPicPr>
        <p:blipFill>
          <a:blip r:embed="rId2"/>
          <a:stretch>
            <a:fillRect/>
          </a:stretch>
        </p:blipFill>
        <p:spPr>
          <a:xfrm>
            <a:off x="57150" y="1092684"/>
            <a:ext cx="5270500" cy="1701800"/>
          </a:xfrm>
          <a:prstGeom prst="rect">
            <a:avLst/>
          </a:prstGeom>
        </p:spPr>
      </p:pic>
      <p:pic>
        <p:nvPicPr>
          <p:cNvPr id="14" name="图片 13">
            <a:extLst>
              <a:ext uri="{FF2B5EF4-FFF2-40B4-BE49-F238E27FC236}">
                <a16:creationId xmlns:a16="http://schemas.microsoft.com/office/drawing/2014/main" id="{9BBB5F3A-865F-CA43-9333-63A59074DA80}"/>
              </a:ext>
            </a:extLst>
          </p:cNvPr>
          <p:cNvPicPr>
            <a:picLocks noChangeAspect="1"/>
          </p:cNvPicPr>
          <p:nvPr/>
        </p:nvPicPr>
        <p:blipFill>
          <a:blip r:embed="rId3"/>
          <a:stretch>
            <a:fillRect/>
          </a:stretch>
        </p:blipFill>
        <p:spPr>
          <a:xfrm>
            <a:off x="57150" y="3057525"/>
            <a:ext cx="5156200" cy="1651000"/>
          </a:xfrm>
          <a:prstGeom prst="rect">
            <a:avLst/>
          </a:prstGeom>
        </p:spPr>
      </p:pic>
      <p:pic>
        <p:nvPicPr>
          <p:cNvPr id="15" name="图片 14">
            <a:extLst>
              <a:ext uri="{FF2B5EF4-FFF2-40B4-BE49-F238E27FC236}">
                <a16:creationId xmlns:a16="http://schemas.microsoft.com/office/drawing/2014/main" id="{DFADE33A-A347-9F43-A952-95AD3BA8CB1A}"/>
              </a:ext>
            </a:extLst>
          </p:cNvPr>
          <p:cNvPicPr>
            <a:picLocks noChangeAspect="1"/>
          </p:cNvPicPr>
          <p:nvPr/>
        </p:nvPicPr>
        <p:blipFill>
          <a:blip r:embed="rId4"/>
          <a:stretch>
            <a:fillRect/>
          </a:stretch>
        </p:blipFill>
        <p:spPr>
          <a:xfrm>
            <a:off x="57150" y="4971566"/>
            <a:ext cx="5168900" cy="1587500"/>
          </a:xfrm>
          <a:prstGeom prst="rect">
            <a:avLst/>
          </a:prstGeom>
        </p:spPr>
      </p:pic>
      <p:sp>
        <p:nvSpPr>
          <p:cNvPr id="19" name="文本框 18">
            <a:extLst>
              <a:ext uri="{FF2B5EF4-FFF2-40B4-BE49-F238E27FC236}">
                <a16:creationId xmlns:a16="http://schemas.microsoft.com/office/drawing/2014/main" id="{4F4B7CF8-AC74-1F45-8F1D-050C913F0F1B}"/>
              </a:ext>
            </a:extLst>
          </p:cNvPr>
          <p:cNvSpPr txBox="1"/>
          <p:nvPr/>
        </p:nvSpPr>
        <p:spPr>
          <a:xfrm>
            <a:off x="6765739" y="479751"/>
            <a:ext cx="3839513" cy="369332"/>
          </a:xfrm>
          <a:prstGeom prst="rect">
            <a:avLst/>
          </a:prstGeom>
          <a:noFill/>
        </p:spPr>
        <p:txBody>
          <a:bodyPr wrap="none" rtlCol="0">
            <a:spAutoFit/>
          </a:bodyPr>
          <a:lstStyle/>
          <a:p>
            <a:r>
              <a:rPr kumimoji="1" lang="zh-CN" altLang="en-US" dirty="0"/>
              <a:t>用 </a:t>
            </a:r>
            <a:r>
              <a:rPr kumimoji="1" lang="en-US" altLang="zh-CN" dirty="0"/>
              <a:t>12</a:t>
            </a:r>
            <a:r>
              <a:rPr kumimoji="1" lang="zh-CN" altLang="en-US" dirty="0"/>
              <a:t> 个特征， </a:t>
            </a:r>
            <a:r>
              <a:rPr kumimoji="1" lang="en-US" altLang="zh-CN" dirty="0"/>
              <a:t>4</a:t>
            </a:r>
            <a:r>
              <a:rPr kumimoji="1" lang="zh-CN" altLang="en-US" dirty="0"/>
              <a:t>个子模型， 深度</a:t>
            </a:r>
            <a:r>
              <a:rPr kumimoji="1" lang="en-US" altLang="zh-CN" dirty="0"/>
              <a:t>10</a:t>
            </a:r>
            <a:endParaRPr kumimoji="1" lang="zh-CN" altLang="en-US" dirty="0"/>
          </a:p>
        </p:txBody>
      </p:sp>
      <p:pic>
        <p:nvPicPr>
          <p:cNvPr id="20" name="图片 19">
            <a:extLst>
              <a:ext uri="{FF2B5EF4-FFF2-40B4-BE49-F238E27FC236}">
                <a16:creationId xmlns:a16="http://schemas.microsoft.com/office/drawing/2014/main" id="{3E067DA3-5644-3149-BC0A-EDBE203376B0}"/>
              </a:ext>
            </a:extLst>
          </p:cNvPr>
          <p:cNvPicPr>
            <a:picLocks noChangeAspect="1"/>
          </p:cNvPicPr>
          <p:nvPr/>
        </p:nvPicPr>
        <p:blipFill>
          <a:blip r:embed="rId5"/>
          <a:stretch>
            <a:fillRect/>
          </a:stretch>
        </p:blipFill>
        <p:spPr>
          <a:xfrm>
            <a:off x="6540292" y="4765889"/>
            <a:ext cx="6045200" cy="1714500"/>
          </a:xfrm>
          <a:prstGeom prst="rect">
            <a:avLst/>
          </a:prstGeom>
        </p:spPr>
      </p:pic>
      <p:pic>
        <p:nvPicPr>
          <p:cNvPr id="21" name="图片 20">
            <a:extLst>
              <a:ext uri="{FF2B5EF4-FFF2-40B4-BE49-F238E27FC236}">
                <a16:creationId xmlns:a16="http://schemas.microsoft.com/office/drawing/2014/main" id="{DBE59983-A0EA-574D-9D60-FDDA610B0370}"/>
              </a:ext>
            </a:extLst>
          </p:cNvPr>
          <p:cNvPicPr>
            <a:picLocks noChangeAspect="1"/>
          </p:cNvPicPr>
          <p:nvPr/>
        </p:nvPicPr>
        <p:blipFill>
          <a:blip r:embed="rId6"/>
          <a:stretch>
            <a:fillRect/>
          </a:stretch>
        </p:blipFill>
        <p:spPr>
          <a:xfrm>
            <a:off x="6540292" y="2931601"/>
            <a:ext cx="5930900" cy="1689100"/>
          </a:xfrm>
          <a:prstGeom prst="rect">
            <a:avLst/>
          </a:prstGeom>
        </p:spPr>
      </p:pic>
      <p:pic>
        <p:nvPicPr>
          <p:cNvPr id="22" name="图片 21">
            <a:extLst>
              <a:ext uri="{FF2B5EF4-FFF2-40B4-BE49-F238E27FC236}">
                <a16:creationId xmlns:a16="http://schemas.microsoft.com/office/drawing/2014/main" id="{1E5071E7-7A64-9D4B-AC09-D8A2788B480F}"/>
              </a:ext>
            </a:extLst>
          </p:cNvPr>
          <p:cNvPicPr>
            <a:picLocks noChangeAspect="1"/>
          </p:cNvPicPr>
          <p:nvPr/>
        </p:nvPicPr>
        <p:blipFill>
          <a:blip r:embed="rId7"/>
          <a:stretch>
            <a:fillRect/>
          </a:stretch>
        </p:blipFill>
        <p:spPr>
          <a:xfrm>
            <a:off x="6540292" y="1059213"/>
            <a:ext cx="5918200" cy="1727200"/>
          </a:xfrm>
          <a:prstGeom prst="rect">
            <a:avLst/>
          </a:prstGeom>
        </p:spPr>
      </p:pic>
    </p:spTree>
    <p:extLst>
      <p:ext uri="{BB962C8B-B14F-4D97-AF65-F5344CB8AC3E}">
        <p14:creationId xmlns:p14="http://schemas.microsoft.com/office/powerpoint/2010/main" val="2551774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204982-DE21-46EA-8312-C016F380C610}"/>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5D0C28E0-9A36-43DE-9F30-FBB87C297D17}"/>
              </a:ext>
            </a:extLst>
          </p:cNvPr>
          <p:cNvSpPr>
            <a:spLocks noGrp="1"/>
          </p:cNvSpPr>
          <p:nvPr>
            <p:ph idx="1"/>
          </p:nvPr>
        </p:nvSpPr>
        <p:spPr/>
        <p:txBody>
          <a:bodyPr>
            <a:normAutofit fontScale="85000" lnSpcReduction="20000"/>
          </a:bodyPr>
          <a:lstStyle/>
          <a:p>
            <a:r>
              <a:rPr lang="en-US" altLang="zh-CN" dirty="0"/>
              <a:t>Zhu, Y., Luo, H., Wang, Q., Zhao, F., Ning, B., </a:t>
            </a:r>
            <a:r>
              <a:rPr lang="en-US" altLang="zh-CN" dirty="0" err="1"/>
              <a:t>Ke</a:t>
            </a:r>
            <a:r>
              <a:rPr lang="en-US" altLang="zh-CN" dirty="0"/>
              <a:t>, Q. and Zhang, C., 2019. A Fast Indoor/Outdoor Transition Detection Algorithm Based on Machine</a:t>
            </a:r>
          </a:p>
          <a:p>
            <a:r>
              <a:rPr lang="en-US" altLang="zh-CN" dirty="0"/>
              <a:t>Learning. Sensors, 19(4), p.786.</a:t>
            </a:r>
          </a:p>
          <a:p>
            <a:r>
              <a:rPr lang="en-US" altLang="zh-CN" dirty="0"/>
              <a:t>Huang, H., Zeng, Q., Chen, R., Meng, Q., Wang, J. and Zeng, S., 2018, March. Seamless Navigation Methodology optimized for Indoor/Outdoor Detection Based on WIFI. In 2018 Ubiquitous Positioning, Indoor Navigation and Location-Based Services (UPINLBS) (pp. 1-7). IEEE.</a:t>
            </a:r>
          </a:p>
          <a:p>
            <a:r>
              <a:rPr lang="en-US" altLang="zh-CN" dirty="0"/>
              <a:t>Cho, H., Song, J., Park, H. and Hwang, C., 2014, November. Deterministic indoor detection from dispersions of GPS satellites on the celestial sphere. In The 11th international symposium on location based services.</a:t>
            </a:r>
          </a:p>
          <a:p>
            <a:r>
              <a:rPr lang="en-US" altLang="zh-CN" dirty="0"/>
              <a:t>Chen, K. and Tan, G., 2017, May. </a:t>
            </a:r>
            <a:r>
              <a:rPr lang="en-US" altLang="zh-CN" dirty="0" err="1"/>
              <a:t>SatProbe</a:t>
            </a:r>
            <a:r>
              <a:rPr lang="en-US" altLang="zh-CN" dirty="0"/>
              <a:t>: Low-energy and fast indoor/outdoor detection based on raw GPS processing. In IEEE INFOCOM 2017-IEEE Conference on Computer Communications (pp. 1-9). IEEE.</a:t>
            </a:r>
          </a:p>
          <a:p>
            <a:r>
              <a:rPr lang="en-US" altLang="zh-CN" dirty="0"/>
              <a:t>Okamoto, Masayuki, and Cheng Chen. "Improving GPS-based indoor-outdoor detection with moving direction information from smartphone." In Adjunct Proceedings of the 2015 ACM International Joint Conference on Pervasive and Ubiquitous Computing and Proceedings of the 2015 ACM International Symposium on Wearable Computers, pp. 257-260. ACM, 2015.</a:t>
            </a:r>
            <a:endParaRPr lang="zh-CN" altLang="en-US" dirty="0"/>
          </a:p>
        </p:txBody>
      </p:sp>
    </p:spTree>
    <p:extLst>
      <p:ext uri="{BB962C8B-B14F-4D97-AF65-F5344CB8AC3E}">
        <p14:creationId xmlns:p14="http://schemas.microsoft.com/office/powerpoint/2010/main" val="35813950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F3B3402-1317-804B-BF53-0F21CB8A83BC}"/>
              </a:ext>
            </a:extLst>
          </p:cNvPr>
          <p:cNvSpPr txBox="1"/>
          <p:nvPr/>
        </p:nvSpPr>
        <p:spPr>
          <a:xfrm>
            <a:off x="4100101" y="2921168"/>
            <a:ext cx="3991798" cy="1015663"/>
          </a:xfrm>
          <a:prstGeom prst="rect">
            <a:avLst/>
          </a:prstGeom>
          <a:noFill/>
        </p:spPr>
        <p:txBody>
          <a:bodyPr wrap="none" rtlCol="0">
            <a:spAutoFit/>
          </a:bodyPr>
          <a:lstStyle/>
          <a:p>
            <a:r>
              <a:rPr kumimoji="1" lang="en-US" altLang="zh-CN" sz="6000" dirty="0"/>
              <a:t>Thank you!</a:t>
            </a:r>
            <a:endParaRPr kumimoji="1" lang="zh-CN" altLang="en-US" sz="6000" dirty="0"/>
          </a:p>
        </p:txBody>
      </p:sp>
    </p:spTree>
    <p:extLst>
      <p:ext uri="{BB962C8B-B14F-4D97-AF65-F5344CB8AC3E}">
        <p14:creationId xmlns:p14="http://schemas.microsoft.com/office/powerpoint/2010/main" val="19204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0E087566-20AD-D646-A978-F6737FD87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271266"/>
            <a:ext cx="4940300" cy="34798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8E24818-EE30-1A42-9ED1-BFB15B2075D3}"/>
              </a:ext>
            </a:extLst>
          </p:cNvPr>
          <p:cNvSpPr txBox="1"/>
          <p:nvPr/>
        </p:nvSpPr>
        <p:spPr>
          <a:xfrm>
            <a:off x="1130157" y="5044611"/>
            <a:ext cx="4443845" cy="646331"/>
          </a:xfrm>
          <a:prstGeom prst="rect">
            <a:avLst/>
          </a:prstGeom>
          <a:noFill/>
        </p:spPr>
        <p:txBody>
          <a:bodyPr wrap="none" rtlCol="0">
            <a:spAutoFit/>
          </a:bodyPr>
          <a:lstStyle/>
          <a:p>
            <a:r>
              <a:rPr lang="zh-CN" altLang="en-US" dirty="0"/>
              <a:t>特征 </a:t>
            </a:r>
            <a:r>
              <a:rPr lang="en-US" altLang="zh-CN" dirty="0"/>
              <a:t>2 / feature 2</a:t>
            </a:r>
          </a:p>
          <a:p>
            <a:r>
              <a:rPr lang="en" altLang="zh-CN" dirty="0" err="1"/>
              <a:t>snrtotal</a:t>
            </a:r>
            <a:r>
              <a:rPr lang="en" altLang="zh-CN" dirty="0"/>
              <a:t> </a:t>
            </a:r>
            <a:r>
              <a:rPr lang="en-US" altLang="zh-CN" dirty="0"/>
              <a:t>:</a:t>
            </a:r>
            <a:r>
              <a:rPr lang="zh-CN" altLang="en-US" dirty="0"/>
              <a:t>所有能检测到卫星的信噪比总和 </a:t>
            </a:r>
          </a:p>
        </p:txBody>
      </p:sp>
      <p:pic>
        <p:nvPicPr>
          <p:cNvPr id="2050" name="Picture 2">
            <a:extLst>
              <a:ext uri="{FF2B5EF4-FFF2-40B4-BE49-F238E27FC236}">
                <a16:creationId xmlns:a16="http://schemas.microsoft.com/office/drawing/2014/main" id="{E5C5239A-498D-B145-927F-45D8EC5C46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0466"/>
            <a:ext cx="51308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5AFC83D1-EEC7-4F9D-B66C-52E1B793A77F}"/>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2" name="文本框 11">
            <a:extLst>
              <a:ext uri="{FF2B5EF4-FFF2-40B4-BE49-F238E27FC236}">
                <a16:creationId xmlns:a16="http://schemas.microsoft.com/office/drawing/2014/main" id="{1ABC19B5-2913-4793-8EF2-EF5E6D466852}"/>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3158781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a:extLst>
              <a:ext uri="{FF2B5EF4-FFF2-40B4-BE49-F238E27FC236}">
                <a16:creationId xmlns:a16="http://schemas.microsoft.com/office/drawing/2014/main" id="{6E85DBFA-C61D-5B44-BF9C-D17591E077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B825D2DB-6017-EE45-93AF-CF39C0419FB6}"/>
              </a:ext>
            </a:extLst>
          </p:cNvPr>
          <p:cNvSpPr txBox="1"/>
          <p:nvPr/>
        </p:nvSpPr>
        <p:spPr>
          <a:xfrm>
            <a:off x="1130157" y="5044611"/>
            <a:ext cx="4772460" cy="646331"/>
          </a:xfrm>
          <a:prstGeom prst="rect">
            <a:avLst/>
          </a:prstGeom>
          <a:noFill/>
        </p:spPr>
        <p:txBody>
          <a:bodyPr wrap="none" rtlCol="0">
            <a:spAutoFit/>
          </a:bodyPr>
          <a:lstStyle/>
          <a:p>
            <a:r>
              <a:rPr lang="zh-CN" altLang="en-US" dirty="0"/>
              <a:t>特征 </a:t>
            </a:r>
            <a:r>
              <a:rPr lang="en-US" altLang="zh-CN" dirty="0"/>
              <a:t>3 / feature 3</a:t>
            </a:r>
          </a:p>
          <a:p>
            <a:r>
              <a:rPr lang="en" altLang="zh-CN" dirty="0" err="1"/>
              <a:t>snrave</a:t>
            </a:r>
            <a:r>
              <a:rPr lang="en" altLang="zh-CN" dirty="0"/>
              <a:t> </a:t>
            </a:r>
            <a:r>
              <a:rPr lang="en-US" altLang="zh-CN" dirty="0"/>
              <a:t>:</a:t>
            </a:r>
            <a:r>
              <a:rPr lang="zh-CN" altLang="en-US" dirty="0"/>
              <a:t>所有能检测到卫星的信噪比的平均值 </a:t>
            </a:r>
          </a:p>
        </p:txBody>
      </p:sp>
      <p:pic>
        <p:nvPicPr>
          <p:cNvPr id="3074" name="Picture 2">
            <a:extLst>
              <a:ext uri="{FF2B5EF4-FFF2-40B4-BE49-F238E27FC236}">
                <a16:creationId xmlns:a16="http://schemas.microsoft.com/office/drawing/2014/main" id="{715C6D4D-B9C7-A247-987D-1C26E9FEF6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3030"/>
            <a:ext cx="4978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2A0B7AEF-D4DF-46C3-8BBD-A69F4ABE0433}"/>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2" name="文本框 11">
            <a:extLst>
              <a:ext uri="{FF2B5EF4-FFF2-40B4-BE49-F238E27FC236}">
                <a16:creationId xmlns:a16="http://schemas.microsoft.com/office/drawing/2014/main" id="{4B2D1BDF-8E94-4E43-A4D8-9DC2931EFD76}"/>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12476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0B7B4F05-5069-2544-969E-31663DB2F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8100" y="271266"/>
            <a:ext cx="4787900" cy="34798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8B6D3A9-1425-0A49-8789-77268474B04B}"/>
              </a:ext>
            </a:extLst>
          </p:cNvPr>
          <p:cNvSpPr txBox="1"/>
          <p:nvPr/>
        </p:nvSpPr>
        <p:spPr>
          <a:xfrm>
            <a:off x="1130157" y="5044611"/>
            <a:ext cx="7358105" cy="646331"/>
          </a:xfrm>
          <a:prstGeom prst="rect">
            <a:avLst/>
          </a:prstGeom>
          <a:noFill/>
        </p:spPr>
        <p:txBody>
          <a:bodyPr wrap="none" rtlCol="0">
            <a:spAutoFit/>
          </a:bodyPr>
          <a:lstStyle/>
          <a:p>
            <a:r>
              <a:rPr lang="zh-CN" altLang="en-US" dirty="0"/>
              <a:t>特征 </a:t>
            </a:r>
            <a:r>
              <a:rPr lang="en-US" altLang="zh-CN" dirty="0"/>
              <a:t>4 / feature 4</a:t>
            </a:r>
          </a:p>
          <a:p>
            <a:r>
              <a:rPr lang="en" altLang="zh-CN" dirty="0" err="1"/>
              <a:t>numtotal</a:t>
            </a:r>
            <a:r>
              <a:rPr lang="en" altLang="zh-CN" dirty="0"/>
              <a:t> </a:t>
            </a:r>
            <a:r>
              <a:rPr lang="en-US" altLang="zh-CN" dirty="0"/>
              <a:t>:</a:t>
            </a:r>
            <a:r>
              <a:rPr lang="zh-CN" altLang="en-US" dirty="0"/>
              <a:t>当前手机所能检测的所有卫星数量 </a:t>
            </a:r>
            <a:r>
              <a:rPr lang="en-US" altLang="zh-CN" dirty="0"/>
              <a:t>(</a:t>
            </a:r>
            <a:r>
              <a:rPr lang="zh-CN" altLang="en-US" dirty="0"/>
              <a:t>包括信号强度低的卫星</a:t>
            </a:r>
            <a:r>
              <a:rPr lang="en-US" altLang="zh-CN" dirty="0"/>
              <a:t>) </a:t>
            </a:r>
            <a:endParaRPr lang="zh-CN" altLang="en-US" dirty="0"/>
          </a:p>
        </p:txBody>
      </p:sp>
      <p:pic>
        <p:nvPicPr>
          <p:cNvPr id="4098" name="Picture 2">
            <a:extLst>
              <a:ext uri="{FF2B5EF4-FFF2-40B4-BE49-F238E27FC236}">
                <a16:creationId xmlns:a16="http://schemas.microsoft.com/office/drawing/2014/main" id="{EABF6DC0-5842-6E4D-A2AD-3B8D791097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71266"/>
            <a:ext cx="49784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E0B3EF93-1663-4B4E-9E72-80D727B2E39F}"/>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2" name="文本框 11">
            <a:extLst>
              <a:ext uri="{FF2B5EF4-FFF2-40B4-BE49-F238E27FC236}">
                <a16:creationId xmlns:a16="http://schemas.microsoft.com/office/drawing/2014/main" id="{1734324C-0074-4454-AF17-AA1725E44DC7}"/>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1064094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9C18C2D-BCFF-814F-B204-EF7523E165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447" y="271266"/>
            <a:ext cx="5003800" cy="34798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BB09C36E-0F55-BE44-BB9C-5715A9647A15}"/>
              </a:ext>
            </a:extLst>
          </p:cNvPr>
          <p:cNvSpPr txBox="1"/>
          <p:nvPr/>
        </p:nvSpPr>
        <p:spPr>
          <a:xfrm>
            <a:off x="1130157" y="5044611"/>
            <a:ext cx="6449201" cy="646331"/>
          </a:xfrm>
          <a:prstGeom prst="rect">
            <a:avLst/>
          </a:prstGeom>
          <a:noFill/>
        </p:spPr>
        <p:txBody>
          <a:bodyPr wrap="none" rtlCol="0">
            <a:spAutoFit/>
          </a:bodyPr>
          <a:lstStyle/>
          <a:p>
            <a:r>
              <a:rPr lang="zh-CN" altLang="en-US" dirty="0"/>
              <a:t>特征 </a:t>
            </a:r>
            <a:r>
              <a:rPr lang="en-US" altLang="zh-CN" dirty="0"/>
              <a:t>5 / feature 5</a:t>
            </a:r>
          </a:p>
          <a:p>
            <a:r>
              <a:rPr lang="en" altLang="zh-CN" dirty="0" err="1"/>
              <a:t>elesnrtotal</a:t>
            </a:r>
            <a:r>
              <a:rPr lang="en" altLang="zh-CN" dirty="0"/>
              <a:t> </a:t>
            </a:r>
            <a:r>
              <a:rPr lang="en-US" altLang="zh-CN" dirty="0"/>
              <a:t>:</a:t>
            </a:r>
            <a:r>
              <a:rPr lang="zh-CN" altLang="en-US" dirty="0"/>
              <a:t>所有能检测到卫星的俯仰角和信噪比 乘积的总和 </a:t>
            </a:r>
          </a:p>
        </p:txBody>
      </p:sp>
      <p:pic>
        <p:nvPicPr>
          <p:cNvPr id="5122" name="Picture 2">
            <a:extLst>
              <a:ext uri="{FF2B5EF4-FFF2-40B4-BE49-F238E27FC236}">
                <a16:creationId xmlns:a16="http://schemas.microsoft.com/office/drawing/2014/main" id="{BB7DBAA7-8005-144B-95C1-9CC00C4D7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9623" y="271266"/>
            <a:ext cx="52197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E9A49DFB-D8BF-4048-A8F8-0F30C896EA03}"/>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5A78054C-4A87-4147-A067-3B8457506732}"/>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970530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C9078106-A5AB-FD41-80EF-7B0A39CC0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5700" y="199347"/>
            <a:ext cx="4940300" cy="34798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F3B6FBFB-A851-A741-A68C-F2A214D5C2B9}"/>
              </a:ext>
            </a:extLst>
          </p:cNvPr>
          <p:cNvSpPr txBox="1"/>
          <p:nvPr/>
        </p:nvSpPr>
        <p:spPr>
          <a:xfrm>
            <a:off x="1130157" y="5044611"/>
            <a:ext cx="6546985" cy="646331"/>
          </a:xfrm>
          <a:prstGeom prst="rect">
            <a:avLst/>
          </a:prstGeom>
          <a:noFill/>
        </p:spPr>
        <p:txBody>
          <a:bodyPr wrap="none" rtlCol="0">
            <a:spAutoFit/>
          </a:bodyPr>
          <a:lstStyle/>
          <a:p>
            <a:r>
              <a:rPr lang="zh-CN" altLang="en-US" dirty="0"/>
              <a:t>特征 </a:t>
            </a:r>
            <a:r>
              <a:rPr lang="en-US" altLang="zh-CN" dirty="0"/>
              <a:t>6 / feature 6</a:t>
            </a:r>
          </a:p>
          <a:p>
            <a:r>
              <a:rPr lang="en" altLang="zh-CN" dirty="0" err="1"/>
              <a:t>elesnrave</a:t>
            </a:r>
            <a:r>
              <a:rPr lang="en" altLang="zh-CN" dirty="0"/>
              <a:t> </a:t>
            </a:r>
            <a:r>
              <a:rPr lang="en-US" altLang="zh-CN" dirty="0"/>
              <a:t>:</a:t>
            </a:r>
            <a:r>
              <a:rPr lang="zh-CN" altLang="en-US" dirty="0"/>
              <a:t>所有能检测到卫星的俯仰角和信噪比 乘积的平均值 </a:t>
            </a:r>
          </a:p>
        </p:txBody>
      </p:sp>
      <p:pic>
        <p:nvPicPr>
          <p:cNvPr id="6146" name="Picture 2">
            <a:extLst>
              <a:ext uri="{FF2B5EF4-FFF2-40B4-BE49-F238E27FC236}">
                <a16:creationId xmlns:a16="http://schemas.microsoft.com/office/drawing/2014/main" id="{70F49355-8BD9-3641-9529-C018DE026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318" y="172194"/>
            <a:ext cx="5130800" cy="3530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6B070CCE-E9E2-4E62-A80A-54D5D5C73217}"/>
              </a:ext>
            </a:extLst>
          </p:cNvPr>
          <p:cNvSpPr txBox="1"/>
          <p:nvPr/>
        </p:nvSpPr>
        <p:spPr>
          <a:xfrm>
            <a:off x="2523682" y="3883630"/>
            <a:ext cx="1537857" cy="369332"/>
          </a:xfrm>
          <a:prstGeom prst="rect">
            <a:avLst/>
          </a:prstGeom>
          <a:noFill/>
        </p:spPr>
        <p:txBody>
          <a:bodyPr wrap="none" rtlCol="0">
            <a:spAutoFit/>
          </a:bodyPr>
          <a:lstStyle/>
          <a:p>
            <a:r>
              <a:rPr kumimoji="1" lang="en-US" altLang="zh-CN" dirty="0"/>
              <a:t>Training data</a:t>
            </a:r>
            <a:endParaRPr kumimoji="1" lang="zh-CN" altLang="en-US" dirty="0"/>
          </a:p>
        </p:txBody>
      </p:sp>
      <p:sp>
        <p:nvSpPr>
          <p:cNvPr id="11" name="文本框 10">
            <a:extLst>
              <a:ext uri="{FF2B5EF4-FFF2-40B4-BE49-F238E27FC236}">
                <a16:creationId xmlns:a16="http://schemas.microsoft.com/office/drawing/2014/main" id="{136E48DD-C630-4796-90C9-885DB5CEADF1}"/>
              </a:ext>
            </a:extLst>
          </p:cNvPr>
          <p:cNvSpPr txBox="1"/>
          <p:nvPr/>
        </p:nvSpPr>
        <p:spPr>
          <a:xfrm>
            <a:off x="7071933" y="3883630"/>
            <a:ext cx="1441548" cy="369332"/>
          </a:xfrm>
          <a:prstGeom prst="rect">
            <a:avLst/>
          </a:prstGeom>
          <a:noFill/>
        </p:spPr>
        <p:txBody>
          <a:bodyPr wrap="none" rtlCol="0">
            <a:spAutoFit/>
          </a:bodyPr>
          <a:lstStyle/>
          <a:p>
            <a:r>
              <a:rPr kumimoji="1" lang="en-US" altLang="zh-CN" dirty="0"/>
              <a:t>Testing data</a:t>
            </a:r>
            <a:endParaRPr kumimoji="1" lang="zh-CN" altLang="en-US" dirty="0"/>
          </a:p>
        </p:txBody>
      </p:sp>
    </p:spTree>
    <p:extLst>
      <p:ext uri="{BB962C8B-B14F-4D97-AF65-F5344CB8AC3E}">
        <p14:creationId xmlns:p14="http://schemas.microsoft.com/office/powerpoint/2010/main" val="3501203899"/>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{7AB5AF45-6D0C-B54A-B2DB-8E7940AC7548}tf10001060</Template>
  <TotalTime>1601</TotalTime>
  <Words>1443</Words>
  <Application>Microsoft Office PowerPoint</Application>
  <PresentationFormat>宽屏</PresentationFormat>
  <Paragraphs>185</Paragraphs>
  <Slides>46</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46</vt:i4>
      </vt:variant>
    </vt:vector>
  </HeadingPairs>
  <TitlesOfParts>
    <vt:vector size="50" baseType="lpstr">
      <vt:lpstr>Arial</vt:lpstr>
      <vt:lpstr>Trebuchet MS</vt:lpstr>
      <vt:lpstr>Wingdings 3</vt:lpstr>
      <vt:lpstr>平面</vt:lpstr>
      <vt:lpstr>GPS 室内外判别 GPS indoor / outdoor classification</vt:lpstr>
      <vt:lpstr>特征分析 – 采集的数据对比 feature analysis, comparisons between training data &amp; testing data</vt:lpstr>
      <vt:lpstr>地铁室外跑 the testing data when subway-train running outdoors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地铁站内 the testing data when in the subway stations (indoors)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其他 – 删掉了 地铁室外跑 &amp; 地铁站内 other main scenes such as streets, communities, stores, buildings, etc. excluding scenes related to Subway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模型 调试 try different models</vt:lpstr>
      <vt:lpstr>PowerPoint 演示文稿</vt:lpstr>
      <vt:lpstr>PowerPoint 演示文稿</vt:lpstr>
      <vt:lpstr>Reference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特征分析 – 采集的数据对比</dc:title>
  <dc:creator>Microsoft Office User</dc:creator>
  <cp:lastModifiedBy>GUI, Han</cp:lastModifiedBy>
  <cp:revision>221</cp:revision>
  <dcterms:created xsi:type="dcterms:W3CDTF">2021-08-04T07:05:46Z</dcterms:created>
  <dcterms:modified xsi:type="dcterms:W3CDTF">2021-08-22T12:51:47Z</dcterms:modified>
</cp:coreProperties>
</file>