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74" r:id="rId2"/>
  </p:sldIdLst>
  <p:sldSz cx="49377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76" userDrawn="1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264" userDrawn="1">
          <p15:clr>
            <a:srgbClr val="A4A3A4"/>
          </p15:clr>
        </p15:guide>
        <p15:guide id="5" pos="744" userDrawn="1">
          <p15:clr>
            <a:srgbClr val="A4A3A4"/>
          </p15:clr>
        </p15:guide>
        <p15:guide id="6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5"/>
    <a:srgbClr val="007C41"/>
    <a:srgbClr val="F06292"/>
    <a:srgbClr val="F8BBD0"/>
    <a:srgbClr val="263238"/>
    <a:srgbClr val="ECEFF1"/>
    <a:srgbClr val="880E4F"/>
    <a:srgbClr val="E0F2F1"/>
    <a:srgbClr val="FFF8E1"/>
    <a:srgbClr val="00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9" autoAdjust="0"/>
    <p:restoredTop sz="90260" autoAdjust="0"/>
  </p:normalViewPr>
  <p:slideViewPr>
    <p:cSldViewPr snapToGrid="0" showGuides="1">
      <p:cViewPr>
        <p:scale>
          <a:sx n="20" d="100"/>
          <a:sy n="20" d="100"/>
        </p:scale>
        <p:origin x="1088" y="2560"/>
      </p:cViewPr>
      <p:guideLst>
        <p:guide pos="15576"/>
        <p:guide pos="6024"/>
        <p:guide pos="264"/>
        <p:guide pos="744"/>
        <p:guide orient="horz"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Updated format</c:v>
                </c:pt>
                <c:pt idx="1">
                  <c:v>BSP</c:v>
                </c:pt>
                <c:pt idx="2">
                  <c:v>Traditional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</c:v>
                </c:pt>
                <c:pt idx="1">
                  <c:v>6.8</c:v>
                </c:pt>
                <c:pt idx="2">
                  <c:v>3.8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1E-41B9-B039-038631C8D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5810176"/>
        <c:axId val="16821376"/>
      </c:barChart>
      <c:catAx>
        <c:axId val="-35810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Poster Format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821376"/>
        <c:crosses val="autoZero"/>
        <c:auto val="1"/>
        <c:lblAlgn val="ctr"/>
        <c:lblOffset val="100"/>
        <c:noMultiLvlLbl val="0"/>
      </c:catAx>
      <c:valAx>
        <c:axId val="16821376"/>
        <c:scaling>
          <c:orientation val="minMax"/>
          <c:max val="10.0"/>
          <c:min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Liking of design as rated by Andrew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581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Arial</c:v>
                </c:pt>
                <c:pt idx="1">
                  <c:v>Comic Sans</c:v>
                </c:pt>
                <c:pt idx="2">
                  <c:v>Rockwell</c:v>
                </c:pt>
                <c:pt idx="3">
                  <c:v>Cambria</c:v>
                </c:pt>
                <c:pt idx="4">
                  <c:v>Futura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3.9</c:v>
                </c:pt>
                <c:pt idx="1">
                  <c:v>2.1</c:v>
                </c:pt>
                <c:pt idx="2">
                  <c:v>6.7</c:v>
                </c:pt>
                <c:pt idx="3">
                  <c:v>6.4</c:v>
                </c:pt>
                <c:pt idx="4">
                  <c:v>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E3-43E7-A011-969BCD5D6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48784"/>
        <c:axId val="7552816"/>
      </c:barChart>
      <c:catAx>
        <c:axId val="754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Font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52816"/>
        <c:crosses val="autoZero"/>
        <c:auto val="1"/>
        <c:lblAlgn val="ctr"/>
        <c:lblOffset val="100"/>
        <c:noMultiLvlLbl val="0"/>
      </c:catAx>
      <c:valAx>
        <c:axId val="7552816"/>
        <c:scaling>
          <c:orientation val="minMax"/>
          <c:max val="10.0"/>
          <c:min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Liking of font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4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s://www.qr-code-generator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Generate </a:t>
            </a:r>
            <a:r>
              <a:rPr lang="en-US" sz="9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QR</a:t>
            </a:r>
            <a:r>
              <a:rPr lang="en-US" sz="9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codes here:</a:t>
            </a:r>
            <a:br>
              <a:rPr lang="en-US" sz="9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https://www.qrcode-monkey.com/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7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2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2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2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yle.mathewson@ualberta.ca" TargetMode="External"/><Relationship Id="rId4" Type="http://schemas.openxmlformats.org/officeDocument/2006/relationships/image" Target="../media/image1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D70370-E93F-4514-A27C-F3366B01BF17}"/>
              </a:ext>
            </a:extLst>
          </p:cNvPr>
          <p:cNvSpPr/>
          <p:nvPr/>
        </p:nvSpPr>
        <p:spPr>
          <a:xfrm>
            <a:off x="11789144" y="5952633"/>
            <a:ext cx="24847335" cy="21778999"/>
          </a:xfrm>
          <a:prstGeom prst="rect">
            <a:avLst/>
          </a:prstGeom>
          <a:solidFill>
            <a:srgbClr val="007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78733BE-059C-47B7-9415-5ADF2F3024F1}"/>
              </a:ext>
            </a:extLst>
          </p:cNvPr>
          <p:cNvSpPr/>
          <p:nvPr/>
        </p:nvSpPr>
        <p:spPr>
          <a:xfrm>
            <a:off x="0" y="6937925"/>
            <a:ext cx="11789145" cy="2598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640080" rIns="365760" rtlCol="0" anchor="t" anchorCtr="0"/>
          <a:lstStyle/>
          <a:p>
            <a:pPr>
              <a:spcAft>
                <a:spcPts val="1200"/>
              </a:spcAft>
            </a:pP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Mike Morrison created a template for a “Better Scientific Poster” (BSP) (https://osf.io/ef53g/)</a:t>
            </a: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BSP format has been praised by many, yet disparaged by others.</a:t>
            </a: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project had 2 goals: </a:t>
            </a:r>
          </a:p>
          <a:p>
            <a:pPr marL="914400" indent="-914400">
              <a:spcAft>
                <a:spcPts val="2400"/>
              </a:spcAft>
              <a:buFont typeface="+mj-lt"/>
              <a:buAutoNum type="arabicPeriod"/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template that I think could be useful.</a:t>
            </a:r>
          </a:p>
          <a:p>
            <a:pPr marL="914400" indent="-914400">
              <a:spcAft>
                <a:spcPts val="2400"/>
              </a:spcAft>
              <a:buFont typeface="+mj-lt"/>
              <a:buAutoNum type="arabicPeriod"/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out that we don’t need to either love or hate the new format—the middle is just fine.</a:t>
            </a:r>
          </a:p>
          <a:p>
            <a:pPr marL="571500" indent="-571500">
              <a:spcAft>
                <a:spcPts val="3600"/>
              </a:spcAft>
              <a:buFont typeface="Arial" panose="020B0604020202020204" pitchFamily="34" charset="0"/>
              <a:buChar char="•"/>
            </a:pPr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Aft>
                <a:spcPts val="3600"/>
              </a:spcAft>
              <a:buFont typeface="Arial" panose="020B0604020202020204" pitchFamily="34" charset="0"/>
              <a:buChar char="•"/>
            </a:pPr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new template, I identified strengths of the BSP template and the traditional format.</a:t>
            </a: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BSP strengths: clear take-away message, minimal text, QR code</a:t>
            </a: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format strengths: room for figures, reasonable text size on sides, large title to make finding posters in poster session easy, web link and email for people who don’t like QR codes</a:t>
            </a:r>
          </a:p>
          <a:p>
            <a:pPr>
              <a:spcAft>
                <a:spcPts val="2400"/>
              </a:spcAft>
            </a:pPr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8191" y="7338865"/>
            <a:ext cx="23493467" cy="1824824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various deep learning models to apply to EEG/MEG/LFP data.</a:t>
            </a:r>
            <a:b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Simulate EEG/ERP data and test various models</a:t>
            </a: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96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0C5B857-0E51-4898-BAEF-B471D5E63813}"/>
              </a:ext>
            </a:extLst>
          </p:cNvPr>
          <p:cNvSpPr/>
          <p:nvPr/>
        </p:nvSpPr>
        <p:spPr>
          <a:xfrm>
            <a:off x="36636480" y="6937925"/>
            <a:ext cx="12741120" cy="25980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640080" rIns="365760" rtlCol="0" anchor="t" anchorCtr="0"/>
          <a:lstStyle/>
          <a:p>
            <a:pPr>
              <a:spcAft>
                <a:spcPts val="1200"/>
              </a:spcAft>
            </a:pP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Preregistered analysis: 78% increase in liking compared to traditional format and 24% increase compared to the BSP format.</a:t>
            </a:r>
          </a:p>
          <a:p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analysis: room for improvement in this template (Arial font, seriously?!?!).</a:t>
            </a:r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4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it makes sense to pick a side; this is not one of those times.</a:t>
            </a:r>
          </a:p>
          <a:p>
            <a:pPr>
              <a:spcAft>
                <a:spcPts val="2400"/>
              </a:spcAft>
            </a:pP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Praise what you like, make suggestions for improvement, and </a:t>
            </a: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make something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n-US" sz="4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.Take</a:t>
            </a:r>
            <a:r>
              <a:rPr lang="en-US" sz="4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Mike’s ideas, incorporate some of mine, </a:t>
            </a: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creative</a:t>
            </a: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let’s make posters more useful.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78733BE-059C-47B7-9415-5ADF2F3024F1}"/>
              </a:ext>
            </a:extLst>
          </p:cNvPr>
          <p:cNvSpPr/>
          <p:nvPr/>
        </p:nvSpPr>
        <p:spPr>
          <a:xfrm>
            <a:off x="9466728" y="15909"/>
            <a:ext cx="39910872" cy="6922016"/>
          </a:xfrm>
          <a:prstGeom prst="rect">
            <a:avLst/>
          </a:prstGeom>
          <a:solidFill>
            <a:srgbClr val="FFD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DeepEEG</a:t>
            </a:r>
            <a:r>
              <a:rPr lang="en-US" sz="9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96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9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96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9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and notebooks for </a:t>
            </a:r>
          </a:p>
          <a:p>
            <a:pPr algn="ctr"/>
            <a:r>
              <a:rPr lang="en-US" sz="9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with </a:t>
            </a:r>
            <a:r>
              <a:rPr lang="en-US" sz="96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neuropsychogical</a:t>
            </a:r>
            <a:r>
              <a:rPr lang="en-US" sz="9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9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Kyle E. Mathewson</a:t>
            </a:r>
            <a:r>
              <a:rPr lang="en-US" sz="88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Kory W. Mathewson</a:t>
            </a:r>
            <a:r>
              <a:rPr lang="en-US" sz="8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Psychology</a:t>
            </a:r>
            <a:r>
              <a:rPr lang="en-US" sz="66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Computing Science</a:t>
            </a:r>
            <a:r>
              <a:rPr lang="en-US" sz="66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Faculty of Science, University of Alberta</a:t>
            </a:r>
            <a:endParaRPr lang="en-US" sz="6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78733BE-059C-47B7-9415-5ADF2F3024F1}"/>
              </a:ext>
            </a:extLst>
          </p:cNvPr>
          <p:cNvSpPr/>
          <p:nvPr/>
        </p:nvSpPr>
        <p:spPr>
          <a:xfrm>
            <a:off x="11789143" y="27352489"/>
            <a:ext cx="24847336" cy="3088574"/>
          </a:xfrm>
          <a:prstGeom prst="rect">
            <a:avLst/>
          </a:prstGeom>
          <a:solidFill>
            <a:srgbClr val="FFD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577840" rtlCol="0" anchor="ctr"/>
          <a:lstStyle/>
          <a:p>
            <a:pPr algn="r"/>
            <a:r>
              <a:rPr lang="en-US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 template: https://osf.io/ayjzg/</a:t>
            </a:r>
          </a:p>
          <a:p>
            <a:pPr algn="r"/>
            <a:r>
              <a:rPr lang="en-US" sz="6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kyle.mathewson@ualberta.ca</a:t>
            </a:r>
            <a:endParaRPr lang="en-US" sz="6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016" y="27897598"/>
            <a:ext cx="4731418" cy="4731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650015"/>
              </p:ext>
            </p:extLst>
          </p:nvPr>
        </p:nvGraphicFramePr>
        <p:xfrm>
          <a:off x="37117742" y="10361819"/>
          <a:ext cx="10813774" cy="648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70765"/>
              </p:ext>
            </p:extLst>
          </p:nvPr>
        </p:nvGraphicFramePr>
        <p:xfrm>
          <a:off x="37117742" y="19435515"/>
          <a:ext cx="10813774" cy="644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Graphic 7">
            <a:extLst>
              <a:ext uri="{FF2B5EF4-FFF2-40B4-BE49-F238E27FC236}">
                <a16:creationId xmlns:a16="http://schemas.microsoft.com/office/drawing/2014/main" xmlns="" id="{9914F9AF-0FB9-4924-8DCA-B46EEB713FE9}"/>
              </a:ext>
            </a:extLst>
          </p:cNvPr>
          <p:cNvSpPr/>
          <p:nvPr/>
        </p:nvSpPr>
        <p:spPr>
          <a:xfrm>
            <a:off x="24045594" y="30592766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FFDB05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15520EB-0F65-403D-A973-B17B2A4C2E9D}"/>
              </a:ext>
            </a:extLst>
          </p:cNvPr>
          <p:cNvSpPr txBox="1"/>
          <p:nvPr/>
        </p:nvSpPr>
        <p:spPr>
          <a:xfrm>
            <a:off x="15673650" y="30842003"/>
            <a:ext cx="8077384" cy="1569660"/>
          </a:xfrm>
          <a:prstGeom prst="rect">
            <a:avLst/>
          </a:prstGeom>
          <a:solidFill>
            <a:srgbClr val="26323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FFDB05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FFDB0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FFDB05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FFDB05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FFDB0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FFDB0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DB05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</a:t>
            </a:r>
            <a:r>
              <a:rPr lang="en-US" sz="4800" dirty="0" smtClean="0">
                <a:solidFill>
                  <a:srgbClr val="FFDB05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paper</a:t>
            </a:r>
            <a:endParaRPr lang="en-US" sz="4800" dirty="0">
              <a:solidFill>
                <a:srgbClr val="FFDB05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2B70FBA-A2DF-453C-9792-CA6E8DB0D343}"/>
              </a:ext>
            </a:extLst>
          </p:cNvPr>
          <p:cNvCxnSpPr>
            <a:cxnSpLocks/>
          </p:cNvCxnSpPr>
          <p:nvPr/>
        </p:nvCxnSpPr>
        <p:spPr>
          <a:xfrm>
            <a:off x="25529066" y="31626833"/>
            <a:ext cx="5791008" cy="0"/>
          </a:xfrm>
          <a:prstGeom prst="straightConnector1">
            <a:avLst/>
          </a:prstGeom>
          <a:ln w="66675">
            <a:solidFill>
              <a:srgbClr val="FFDB0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umbnai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1341040"/>
            <a:ext cx="8390965" cy="328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epEEGImage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857" y="16916994"/>
            <a:ext cx="23486847" cy="74671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2838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5182</TotalTime>
  <Words>420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Lato</vt:lpstr>
      <vt:lpstr>Verdana</vt:lpstr>
      <vt:lpstr>Arial</vt:lpstr>
      <vt:lpstr>Calibri Light</vt:lpstr>
      <vt:lpstr>Lato Black</vt:lpstr>
      <vt:lpstr>Roboto</vt:lpstr>
      <vt:lpstr>Calibri</vt:lpstr>
      <vt:lpstr>Arial Black</vt:lpstr>
      <vt:lpstr>1_Office Theme</vt:lpstr>
      <vt:lpstr>Create various deep learning models to apply to EEG/MEG/LFP data.  Simulate EEG/ERP data and test various models  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Microsoft Office User</cp:lastModifiedBy>
  <cp:revision>159</cp:revision>
  <dcterms:created xsi:type="dcterms:W3CDTF">2018-09-16T19:13:41Z</dcterms:created>
  <dcterms:modified xsi:type="dcterms:W3CDTF">2019-05-12T03:51:18Z</dcterms:modified>
</cp:coreProperties>
</file>