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330" r:id="rId6"/>
    <p:sldId id="262" r:id="rId7"/>
    <p:sldId id="277" r:id="rId8"/>
    <p:sldId id="328" r:id="rId9"/>
    <p:sldId id="329" r:id="rId10"/>
    <p:sldId id="311" r:id="rId11"/>
    <p:sldId id="327" r:id="rId12"/>
    <p:sldId id="331" r:id="rId13"/>
    <p:sldId id="332" r:id="rId14"/>
    <p:sldId id="282" r:id="rId15"/>
    <p:sldId id="286" r:id="rId16"/>
    <p:sldId id="333" r:id="rId17"/>
    <p:sldId id="294" r:id="rId18"/>
    <p:sldId id="334" r:id="rId19"/>
    <p:sldId id="323" r:id="rId20"/>
    <p:sldId id="335" r:id="rId21"/>
    <p:sldId id="336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84" d="100"/>
          <a:sy n="84" d="100"/>
        </p:scale>
        <p:origin x="658" y="82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108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 dirty="0" err="1">
                  <a:solidFill>
                    <a:srgbClr val="1F3359"/>
                  </a:solidFill>
                </a:rPr>
                <a:t>데이터마이닝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1659531" y="3145008"/>
            <a:ext cx="887294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500" b="1" spc="-300" dirty="0">
                <a:solidFill>
                  <a:schemeClr val="bg1"/>
                </a:solidFill>
              </a:rPr>
              <a:t>구매자의 조건에 따른 부천 집값 견적</a:t>
            </a:r>
            <a:endParaRPr kumimoji="1" lang="ja-JP" altLang="en-US" sz="45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79392" y="4998658"/>
            <a:ext cx="184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201421313</a:t>
            </a:r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 강정훈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201721830 </a:t>
            </a:r>
            <a:r>
              <a:rPr kumimoji="1" lang="ko-KR" altLang="en-US" spc="-150" dirty="0" err="1">
                <a:solidFill>
                  <a:schemeClr val="bg1"/>
                </a:solidFill>
                <a:latin typeface="+mn-ea"/>
              </a:rPr>
              <a:t>홍지수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201921728 </a:t>
            </a:r>
            <a:r>
              <a:rPr kumimoji="1" lang="ko-KR" altLang="en-US" spc="-150" dirty="0" err="1">
                <a:solidFill>
                  <a:schemeClr val="bg1"/>
                </a:solidFill>
                <a:latin typeface="+mn-ea"/>
              </a:rPr>
              <a:t>한인구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360597" y="3394213"/>
            <a:ext cx="347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b="1" spc="-300" dirty="0">
                <a:solidFill>
                  <a:schemeClr val="bg1"/>
                </a:solidFill>
              </a:rPr>
              <a:t>Algorithm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5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>
                <a:solidFill>
                  <a:schemeClr val="bg1"/>
                </a:solidFill>
              </a:rPr>
              <a:t>Algorithm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27">
            <a:extLst>
              <a:ext uri="{FF2B5EF4-FFF2-40B4-BE49-F238E27FC236}">
                <a16:creationId xmlns:a16="http://schemas.microsoft.com/office/drawing/2014/main" id="{1488F755-061F-4D51-9608-1373DAB78184}"/>
              </a:ext>
            </a:extLst>
          </p:cNvPr>
          <p:cNvSpPr/>
          <p:nvPr/>
        </p:nvSpPr>
        <p:spPr>
          <a:xfrm>
            <a:off x="1559813" y="2510876"/>
            <a:ext cx="2320928" cy="3487586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Rule</a:t>
            </a: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분류능력이 뛰어난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속성으로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 대략적 분류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E782AF-3660-423A-BBD2-E5F36047B56A}"/>
              </a:ext>
            </a:extLst>
          </p:cNvPr>
          <p:cNvGrpSpPr/>
          <p:nvPr/>
        </p:nvGrpSpPr>
        <p:grpSpPr>
          <a:xfrm>
            <a:off x="1462035" y="2370798"/>
            <a:ext cx="3103713" cy="3779002"/>
            <a:chOff x="4786212" y="2519001"/>
            <a:chExt cx="3103713" cy="377900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DA804E-4C5B-46C1-B4A6-3190E3644916}"/>
                </a:ext>
              </a:extLst>
            </p:cNvPr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62A83199-60C8-4B2D-AA4B-1B03787A2740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6DB272A8-92B6-4B3A-ABEF-7AB1E6680D88}"/>
                  </a:ext>
                </a:extLst>
              </p:cNvPr>
              <p:cNvCxnSpPr>
                <a:stCxn id="37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5462EB78-48B9-45E1-ACDE-89853B56E6B8}"/>
                </a:ext>
              </a:extLst>
            </p:cNvPr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6E9B924-1187-4410-8424-8A1570BEB094}"/>
                </a:ext>
              </a:extLst>
            </p:cNvPr>
            <p:cNvCxnSpPr>
              <a:stCxn id="20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rgbClr val="EE929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2062654-8291-4077-9967-0B5578395854}"/>
                </a:ext>
              </a:extLst>
            </p:cNvPr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E28F84AA-30EB-4B35-9DD7-916A1805D3F4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9618D6A9-F394-4576-8A51-ECDFDA09E462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A59C686-FB29-4771-88D3-9741DFAA8219}"/>
                </a:ext>
              </a:extLst>
            </p:cNvPr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189261FD-F267-4635-A9DA-287EA7C9EAA0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FAA4368-09B2-44FB-B6EC-911F7AE64EAA}"/>
                  </a:ext>
                </a:extLst>
              </p:cNvPr>
              <p:cNvCxnSpPr>
                <a:stCxn id="31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18A49B7-4CEC-4F57-B0F5-7A17D1C49E6C}"/>
                </a:ext>
              </a:extLst>
            </p:cNvPr>
            <p:cNvCxnSpPr>
              <a:stCxn id="20" idx="0"/>
              <a:endCxn id="27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63A82593-20E9-45B8-AE8B-3CC0D3E5BCD3}"/>
                </a:ext>
              </a:extLst>
            </p:cNvPr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rgbClr val="EE929D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모서리가 둥근 직사각형 27">
            <a:extLst>
              <a:ext uri="{FF2B5EF4-FFF2-40B4-BE49-F238E27FC236}">
                <a16:creationId xmlns:a16="http://schemas.microsoft.com/office/drawing/2014/main" id="{CBA72F30-ED9C-484B-A263-7AA9F8B85D59}"/>
              </a:ext>
            </a:extLst>
          </p:cNvPr>
          <p:cNvSpPr/>
          <p:nvPr/>
        </p:nvSpPr>
        <p:spPr>
          <a:xfrm>
            <a:off x="5003572" y="2507541"/>
            <a:ext cx="2148115" cy="3481958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Naïve Bayes Rule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확률적인 값으로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분류능력 수치화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27">
            <a:extLst>
              <a:ext uri="{FF2B5EF4-FFF2-40B4-BE49-F238E27FC236}">
                <a16:creationId xmlns:a16="http://schemas.microsoft.com/office/drawing/2014/main" id="{14173700-7857-480E-8A4C-565E8F60D619}"/>
              </a:ext>
            </a:extLst>
          </p:cNvPr>
          <p:cNvSpPr/>
          <p:nvPr/>
        </p:nvSpPr>
        <p:spPr>
          <a:xfrm>
            <a:off x="8349555" y="2532868"/>
            <a:ext cx="2148115" cy="3481958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 Decision Tree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인스턴스들이 모두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분류될 때까지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분류한 후 정확한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추천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91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>
                <a:solidFill>
                  <a:schemeClr val="bg1"/>
                </a:solidFill>
              </a:rPr>
              <a:t>Algorithm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27">
            <a:extLst>
              <a:ext uri="{FF2B5EF4-FFF2-40B4-BE49-F238E27FC236}">
                <a16:creationId xmlns:a16="http://schemas.microsoft.com/office/drawing/2014/main" id="{1488F755-061F-4D51-9608-1373DAB78184}"/>
              </a:ext>
            </a:extLst>
          </p:cNvPr>
          <p:cNvSpPr/>
          <p:nvPr/>
        </p:nvSpPr>
        <p:spPr>
          <a:xfrm>
            <a:off x="1559813" y="2510876"/>
            <a:ext cx="2320928" cy="3487586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Rule</a:t>
            </a: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분류능력이 뛰어난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속성으로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 대략적 분류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2F24D4-9CF6-4DE3-AEE4-1070FE5DE954}"/>
              </a:ext>
            </a:extLst>
          </p:cNvPr>
          <p:cNvGrpSpPr/>
          <p:nvPr/>
        </p:nvGrpSpPr>
        <p:grpSpPr>
          <a:xfrm>
            <a:off x="4813260" y="2370797"/>
            <a:ext cx="3103713" cy="3779002"/>
            <a:chOff x="4786212" y="2519001"/>
            <a:chExt cx="3103713" cy="377900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1E2B98D-5190-4250-A55D-51AF5CE3B27E}"/>
                </a:ext>
              </a:extLst>
            </p:cNvPr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C80B894E-1F75-4EB7-8B6E-42AFC61D47AB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483EACF-6E3A-45D3-9817-A8DD5D753625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22A861AF-E4BF-4A7D-A3CA-0D56626D6F11}"/>
                </a:ext>
              </a:extLst>
            </p:cNvPr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rgbClr val="A6C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CA6DE4E-88BE-4AA1-8737-460883FBCED6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rgbClr val="A6CFE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85110CB-E890-48A7-A1D3-FF2E7B1D9E8F}"/>
                </a:ext>
              </a:extLst>
            </p:cNvPr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49" name="원호 48">
                <a:extLst>
                  <a:ext uri="{FF2B5EF4-FFF2-40B4-BE49-F238E27FC236}">
                    <a16:creationId xmlns:a16="http://schemas.microsoft.com/office/drawing/2014/main" id="{AFE27C5D-37F5-4816-BEDE-97874DBAC884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228DE7A3-BB8E-4032-A563-6DAD494B3B7E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2307C38-65B8-4A72-8ED1-26A399F6D22A}"/>
                </a:ext>
              </a:extLst>
            </p:cNvPr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19930414-50C9-46F2-91D8-44822EC6F5D7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BDC708AB-290C-4804-95E5-AD4BB64BA9E9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F9BD7D0-2C42-46C1-858E-C5C5EF7F5003}"/>
                </a:ext>
              </a:extLst>
            </p:cNvPr>
            <p:cNvCxnSpPr>
              <a:cxnSpLocks/>
              <a:stCxn id="41" idx="0"/>
              <a:endCxn id="46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rgbClr val="A6C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7DBA187A-5F3D-46C9-B1E8-2EE83A227BF3}"/>
                </a:ext>
              </a:extLst>
            </p:cNvPr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rgbClr val="A6CFE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모서리가 둥근 직사각형 27">
            <a:extLst>
              <a:ext uri="{FF2B5EF4-FFF2-40B4-BE49-F238E27FC236}">
                <a16:creationId xmlns:a16="http://schemas.microsoft.com/office/drawing/2014/main" id="{CBA72F30-ED9C-484B-A263-7AA9F8B85D59}"/>
              </a:ext>
            </a:extLst>
          </p:cNvPr>
          <p:cNvSpPr/>
          <p:nvPr/>
        </p:nvSpPr>
        <p:spPr>
          <a:xfrm>
            <a:off x="5003572" y="2507541"/>
            <a:ext cx="2148115" cy="3481958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Naïve Bayes Rule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확률적인 값으로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분류능력 수치화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27">
            <a:extLst>
              <a:ext uri="{FF2B5EF4-FFF2-40B4-BE49-F238E27FC236}">
                <a16:creationId xmlns:a16="http://schemas.microsoft.com/office/drawing/2014/main" id="{14173700-7857-480E-8A4C-565E8F60D619}"/>
              </a:ext>
            </a:extLst>
          </p:cNvPr>
          <p:cNvSpPr/>
          <p:nvPr/>
        </p:nvSpPr>
        <p:spPr>
          <a:xfrm>
            <a:off x="8349555" y="2532868"/>
            <a:ext cx="2148115" cy="3481958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 Decision Tree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인스턴스들이 모두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분류될 때까지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분류한 후 정확한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추천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78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>
                <a:solidFill>
                  <a:schemeClr val="bg1"/>
                </a:solidFill>
              </a:rPr>
              <a:t>Algorithm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27">
            <a:extLst>
              <a:ext uri="{FF2B5EF4-FFF2-40B4-BE49-F238E27FC236}">
                <a16:creationId xmlns:a16="http://schemas.microsoft.com/office/drawing/2014/main" id="{1488F755-061F-4D51-9608-1373DAB78184}"/>
              </a:ext>
            </a:extLst>
          </p:cNvPr>
          <p:cNvSpPr/>
          <p:nvPr/>
        </p:nvSpPr>
        <p:spPr>
          <a:xfrm>
            <a:off x="1559813" y="2510876"/>
            <a:ext cx="2320928" cy="3487586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arenBoth"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Rule</a:t>
            </a:r>
          </a:p>
          <a:p>
            <a:pPr marL="342900" indent="-342900" algn="ctr">
              <a:lnSpc>
                <a:spcPct val="150000"/>
              </a:lnSpc>
              <a:buAutoNum type="arabicParenBoth"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분류능력이 뛰어난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속성으로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573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 대략적 분류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27">
            <a:extLst>
              <a:ext uri="{FF2B5EF4-FFF2-40B4-BE49-F238E27FC236}">
                <a16:creationId xmlns:a16="http://schemas.microsoft.com/office/drawing/2014/main" id="{CBA72F30-ED9C-484B-A263-7AA9F8B85D59}"/>
              </a:ext>
            </a:extLst>
          </p:cNvPr>
          <p:cNvSpPr/>
          <p:nvPr/>
        </p:nvSpPr>
        <p:spPr>
          <a:xfrm>
            <a:off x="5003572" y="2507541"/>
            <a:ext cx="2148115" cy="3481958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Naïve Bayes Rule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확률적인 값으로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분류능력 수치화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:a16="http://schemas.microsoft.com/office/drawing/2014/main" id="{9BF3BF5B-F912-4F6D-9488-EF99353AAF70}"/>
              </a:ext>
            </a:extLst>
          </p:cNvPr>
          <p:cNvSpPr/>
          <p:nvPr/>
        </p:nvSpPr>
        <p:spPr>
          <a:xfrm>
            <a:off x="8164484" y="2384346"/>
            <a:ext cx="2542462" cy="3779002"/>
          </a:xfrm>
          <a:prstGeom prst="roundRect">
            <a:avLst>
              <a:gd name="adj" fmla="val 10673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모서리가 둥근 직사각형 27">
            <a:extLst>
              <a:ext uri="{FF2B5EF4-FFF2-40B4-BE49-F238E27FC236}">
                <a16:creationId xmlns:a16="http://schemas.microsoft.com/office/drawing/2014/main" id="{14173700-7857-480E-8A4C-565E8F60D619}"/>
              </a:ext>
            </a:extLst>
          </p:cNvPr>
          <p:cNvSpPr/>
          <p:nvPr/>
        </p:nvSpPr>
        <p:spPr>
          <a:xfrm>
            <a:off x="8349555" y="2532868"/>
            <a:ext cx="2148115" cy="3481958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 Decision Tree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인스턴스들이 모두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분류될 때까지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분류한 후 정확한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추천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52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3581537" y="3394213"/>
            <a:ext cx="50289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b="1" spc="-300" dirty="0">
                <a:solidFill>
                  <a:schemeClr val="bg1"/>
                </a:solidFill>
              </a:rPr>
              <a:t>Preprocessing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7318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Preprocessing (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전처리과정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)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CF01DD5-44A4-4EC2-8FA0-3B29E690D589}"/>
              </a:ext>
            </a:extLst>
          </p:cNvPr>
          <p:cNvSpPr/>
          <p:nvPr/>
        </p:nvSpPr>
        <p:spPr>
          <a:xfrm>
            <a:off x="5181148" y="4529903"/>
            <a:ext cx="1192220" cy="885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914054-CA7D-4BE8-88E7-FEE38983D966}"/>
              </a:ext>
            </a:extLst>
          </p:cNvPr>
          <p:cNvSpPr txBox="1"/>
          <p:nvPr/>
        </p:nvSpPr>
        <p:spPr>
          <a:xfrm>
            <a:off x="575556" y="1420176"/>
            <a:ext cx="96017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Size (</a:t>
            </a:r>
            <a:r>
              <a:rPr lang="ko-KR" altLang="en-US" dirty="0"/>
              <a:t>전용면적</a:t>
            </a:r>
            <a:r>
              <a:rPr lang="en-US" altLang="ko-KR" dirty="0"/>
              <a:t>) Attribute 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1D62F0"/>
                </a:solidFill>
              </a:rPr>
              <a:t>: 1m² ~ 235.96m² </a:t>
            </a:r>
            <a:r>
              <a:rPr lang="ko-KR" altLang="ko-KR" dirty="0">
                <a:solidFill>
                  <a:srgbClr val="1D62F0"/>
                </a:solidFill>
              </a:rPr>
              <a:t>범위의</a:t>
            </a:r>
            <a:r>
              <a:rPr lang="en-US" altLang="ko-KR" dirty="0">
                <a:solidFill>
                  <a:srgbClr val="1D62F0"/>
                </a:solidFill>
              </a:rPr>
              <a:t> numeric </a:t>
            </a:r>
            <a:r>
              <a:rPr lang="ko-KR" altLang="ko-KR" dirty="0">
                <a:solidFill>
                  <a:srgbClr val="1D62F0"/>
                </a:solidFill>
              </a:rPr>
              <a:t>속성을</a:t>
            </a:r>
            <a:r>
              <a:rPr lang="en-US" altLang="ko-KR" dirty="0">
                <a:solidFill>
                  <a:srgbClr val="1D62F0"/>
                </a:solidFill>
              </a:rPr>
              <a:t> 3</a:t>
            </a:r>
            <a:r>
              <a:rPr lang="ko-KR" altLang="ko-KR" dirty="0">
                <a:solidFill>
                  <a:srgbClr val="1D62F0"/>
                </a:solidFill>
              </a:rPr>
              <a:t>단계</a:t>
            </a:r>
            <a:r>
              <a:rPr lang="en-US" altLang="ko-KR" dirty="0">
                <a:solidFill>
                  <a:srgbClr val="1D62F0"/>
                </a:solidFill>
              </a:rPr>
              <a:t>(</a:t>
            </a:r>
            <a:r>
              <a:rPr lang="en-US" altLang="ko-KR" dirty="0" err="1">
                <a:solidFill>
                  <a:srgbClr val="1D62F0"/>
                </a:solidFill>
              </a:rPr>
              <a:t>low,medium,high</a:t>
            </a:r>
            <a:r>
              <a:rPr lang="en-US" altLang="ko-KR" dirty="0">
                <a:solidFill>
                  <a:srgbClr val="1D62F0"/>
                </a:solidFill>
              </a:rPr>
              <a:t>)</a:t>
            </a:r>
            <a:r>
              <a:rPr lang="ko-KR" altLang="ko-KR" dirty="0">
                <a:solidFill>
                  <a:srgbClr val="1D62F0"/>
                </a:solidFill>
              </a:rPr>
              <a:t>의</a:t>
            </a:r>
            <a:r>
              <a:rPr lang="en-US" altLang="ko-KR" dirty="0">
                <a:solidFill>
                  <a:srgbClr val="1D62F0"/>
                </a:solidFill>
              </a:rPr>
              <a:t> nominal </a:t>
            </a:r>
            <a:r>
              <a:rPr lang="ko-KR" altLang="ko-KR" dirty="0">
                <a:solidFill>
                  <a:srgbClr val="1D62F0"/>
                </a:solidFill>
              </a:rPr>
              <a:t>속성으로 변경</a:t>
            </a:r>
            <a:endParaRPr lang="en-US" altLang="ko-KR" dirty="0">
              <a:solidFill>
                <a:srgbClr val="1D62F0"/>
              </a:solidFill>
            </a:endParaRPr>
          </a:p>
          <a:p>
            <a:endParaRPr lang="ko-KR" altLang="ko-KR" dirty="0">
              <a:solidFill>
                <a:srgbClr val="1D62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1m² ~ 39.99m² 				low</a:t>
            </a:r>
            <a:endParaRPr lang="ko-KR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40m² ~ 79.99m²				medium</a:t>
            </a:r>
            <a:endParaRPr lang="ko-KR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80m² ~ 999.99m² 				high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ko-KR" dirty="0"/>
          </a:p>
          <a:p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22E191-C1D5-404C-840A-BEC47225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93" y="3633084"/>
            <a:ext cx="2388267" cy="26824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902C1C-00E6-40D5-8083-1864234D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577" y="3631368"/>
            <a:ext cx="1688623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9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7318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Preprocessing (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전처리과정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)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914054-CA7D-4BE8-88E7-FEE38983D966}"/>
              </a:ext>
            </a:extLst>
          </p:cNvPr>
          <p:cNvSpPr txBox="1"/>
          <p:nvPr/>
        </p:nvSpPr>
        <p:spPr>
          <a:xfrm>
            <a:off x="931291" y="2698470"/>
            <a:ext cx="1061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Price (</a:t>
            </a:r>
            <a:r>
              <a:rPr lang="ko-KR" altLang="en-US" dirty="0"/>
              <a:t>집값</a:t>
            </a:r>
            <a:r>
              <a:rPr lang="en-US" altLang="ko-KR" dirty="0"/>
              <a:t>) Class 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1D62F0"/>
                </a:solidFill>
              </a:rPr>
              <a:t>매매 </a:t>
            </a:r>
            <a:r>
              <a:rPr lang="en-US" altLang="ko-KR" dirty="0">
                <a:solidFill>
                  <a:srgbClr val="1D62F0"/>
                </a:solidFill>
              </a:rPr>
              <a:t>: 1</a:t>
            </a:r>
            <a:r>
              <a:rPr lang="ko-KR" altLang="en-US" dirty="0">
                <a:solidFill>
                  <a:srgbClr val="1D62F0"/>
                </a:solidFill>
              </a:rPr>
              <a:t>원</a:t>
            </a:r>
            <a:r>
              <a:rPr lang="en-US" altLang="ko-KR" dirty="0">
                <a:solidFill>
                  <a:srgbClr val="1D62F0"/>
                </a:solidFill>
              </a:rPr>
              <a:t> ~ 1,560,000,000</a:t>
            </a:r>
            <a:r>
              <a:rPr lang="ko-KR" altLang="en-US" dirty="0">
                <a:solidFill>
                  <a:srgbClr val="1D62F0"/>
                </a:solidFill>
              </a:rPr>
              <a:t>원</a:t>
            </a:r>
            <a:r>
              <a:rPr lang="en-US" altLang="ko-KR" dirty="0">
                <a:solidFill>
                  <a:srgbClr val="1D62F0"/>
                </a:solidFill>
              </a:rPr>
              <a:t> </a:t>
            </a:r>
            <a:r>
              <a:rPr lang="ko-KR" altLang="ko-KR" dirty="0">
                <a:solidFill>
                  <a:srgbClr val="1D62F0"/>
                </a:solidFill>
              </a:rPr>
              <a:t>범위의</a:t>
            </a:r>
            <a:r>
              <a:rPr lang="en-US" altLang="ko-KR" dirty="0">
                <a:solidFill>
                  <a:srgbClr val="1D62F0"/>
                </a:solidFill>
              </a:rPr>
              <a:t> numeric </a:t>
            </a:r>
            <a:r>
              <a:rPr lang="ko-KR" altLang="ko-KR" dirty="0">
                <a:solidFill>
                  <a:srgbClr val="1D62F0"/>
                </a:solidFill>
              </a:rPr>
              <a:t>속성을</a:t>
            </a:r>
            <a:r>
              <a:rPr lang="en-US" altLang="ko-KR" dirty="0">
                <a:solidFill>
                  <a:srgbClr val="1D62F0"/>
                </a:solidFill>
              </a:rPr>
              <a:t> 3</a:t>
            </a:r>
            <a:r>
              <a:rPr lang="ko-KR" altLang="ko-KR" dirty="0">
                <a:solidFill>
                  <a:srgbClr val="1D62F0"/>
                </a:solidFill>
              </a:rPr>
              <a:t>단계</a:t>
            </a:r>
            <a:r>
              <a:rPr lang="en-US" altLang="ko-KR" dirty="0">
                <a:solidFill>
                  <a:srgbClr val="1D62F0"/>
                </a:solidFill>
              </a:rPr>
              <a:t>(</a:t>
            </a:r>
            <a:r>
              <a:rPr lang="en-US" altLang="ko-KR" dirty="0" err="1">
                <a:solidFill>
                  <a:srgbClr val="1D62F0"/>
                </a:solidFill>
              </a:rPr>
              <a:t>low,medium,high</a:t>
            </a:r>
            <a:r>
              <a:rPr lang="en-US" altLang="ko-KR" dirty="0">
                <a:solidFill>
                  <a:srgbClr val="1D62F0"/>
                </a:solidFill>
              </a:rPr>
              <a:t>)</a:t>
            </a:r>
            <a:r>
              <a:rPr lang="ko-KR" altLang="ko-KR" dirty="0">
                <a:solidFill>
                  <a:srgbClr val="1D62F0"/>
                </a:solidFill>
              </a:rPr>
              <a:t>의</a:t>
            </a:r>
            <a:r>
              <a:rPr lang="en-US" altLang="ko-KR" dirty="0">
                <a:solidFill>
                  <a:srgbClr val="1D62F0"/>
                </a:solidFill>
              </a:rPr>
              <a:t> nominal </a:t>
            </a:r>
            <a:r>
              <a:rPr lang="ko-KR" altLang="ko-KR" dirty="0">
                <a:solidFill>
                  <a:srgbClr val="1D62F0"/>
                </a:solidFill>
              </a:rPr>
              <a:t>속성으로 변경</a:t>
            </a:r>
            <a:endParaRPr lang="en-US" altLang="ko-KR" dirty="0">
              <a:solidFill>
                <a:srgbClr val="1D62F0"/>
              </a:solidFill>
            </a:endParaRPr>
          </a:p>
          <a:p>
            <a:endParaRPr lang="ko-KR" altLang="ko-KR" dirty="0">
              <a:solidFill>
                <a:srgbClr val="1D62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원</a:t>
            </a:r>
            <a:r>
              <a:rPr lang="en-US" altLang="ko-KR" dirty="0"/>
              <a:t> ~ 349,999,999</a:t>
            </a:r>
            <a:r>
              <a:rPr lang="ko-KR" altLang="en-US" dirty="0"/>
              <a:t>원</a:t>
            </a:r>
            <a:r>
              <a:rPr lang="en-US" altLang="ko-KR" dirty="0"/>
              <a:t> 			low</a:t>
            </a:r>
            <a:endParaRPr lang="ko-KR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350,000,000</a:t>
            </a:r>
            <a:r>
              <a:rPr lang="ko-KR" altLang="en-US" dirty="0"/>
              <a:t>원</a:t>
            </a:r>
            <a:r>
              <a:rPr lang="en-US" altLang="ko-KR" dirty="0"/>
              <a:t> ~ 699,999,999</a:t>
            </a:r>
            <a:r>
              <a:rPr lang="ko-KR" altLang="en-US" dirty="0"/>
              <a:t>원</a:t>
            </a:r>
            <a:r>
              <a:rPr lang="en-US" altLang="ko-KR" dirty="0"/>
              <a:t>		medium</a:t>
            </a:r>
            <a:endParaRPr lang="ko-KR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700,000,000</a:t>
            </a:r>
            <a:r>
              <a:rPr lang="ko-KR" altLang="en-US" dirty="0"/>
              <a:t>원</a:t>
            </a:r>
            <a:r>
              <a:rPr lang="en-US" altLang="ko-KR" dirty="0"/>
              <a:t> ~ 9,999,999,999</a:t>
            </a:r>
            <a:r>
              <a:rPr lang="ko-KR" altLang="en-US" dirty="0"/>
              <a:t>원</a:t>
            </a:r>
            <a:r>
              <a:rPr lang="en-US" altLang="ko-KR" dirty="0"/>
              <a:t> 		high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025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19549" y="1578622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7318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Preprocessing (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전처리과정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)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28" name="グループ 204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1796365" y="4858962"/>
            <a:ext cx="9037210" cy="702465"/>
            <a:chOff x="7991679" y="4627290"/>
            <a:chExt cx="4821504" cy="346077"/>
          </a:xfrm>
        </p:grpSpPr>
        <p:grpSp>
          <p:nvGrpSpPr>
            <p:cNvPr id="29" name="グループ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0"/>
              <a:ext cx="346075" cy="346077"/>
              <a:chOff x="3398838" y="2895599"/>
              <a:chExt cx="346075" cy="346077"/>
            </a:xfrm>
          </p:grpSpPr>
          <p:sp>
            <p:nvSpPr>
              <p:cNvPr id="31" name="フリーフォーム(F)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フリーフォーム(F)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円/楕円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599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" name="フリーフォーム(F)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" name="フリーフォーム(F)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" name="フリーフォーム(F)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" name="円/楕円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フリーフォーム(F)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フリーフォーム(F)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フリーフォーム(F)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円/楕円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" name="フリーフォーム(F)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" name="線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" name="線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30" name="長方形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429296" y="4689484"/>
              <a:ext cx="4383887" cy="18195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ko-KR" altLang="en-US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매매를 범위에 맞게 나누고 </a:t>
              </a:r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null</a:t>
              </a:r>
              <a:r>
                <a:rPr lang="ko-KR" altLang="en-US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값이 있는 곳 삭제</a:t>
              </a:r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!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2B01345-FF47-4EE6-8C9A-31E59F447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64"/>
          <a:stretch/>
        </p:blipFill>
        <p:spPr>
          <a:xfrm>
            <a:off x="1727158" y="1762121"/>
            <a:ext cx="990386" cy="2476715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FC66E18-6743-4FA8-8580-40AF0FE3DD87}"/>
              </a:ext>
            </a:extLst>
          </p:cNvPr>
          <p:cNvSpPr/>
          <p:nvPr/>
        </p:nvSpPr>
        <p:spPr>
          <a:xfrm>
            <a:off x="3464980" y="2677132"/>
            <a:ext cx="1045138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580F1D-212E-4AFF-9B6D-F828B375E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70"/>
          <a:stretch/>
        </p:blipFill>
        <p:spPr>
          <a:xfrm>
            <a:off x="5545807" y="1762120"/>
            <a:ext cx="869000" cy="2476715"/>
          </a:xfrm>
          <a:prstGeom prst="rect">
            <a:avLst/>
          </a:prstGeom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5CB274C-46CB-4A2A-B2EF-35C718A890FD}"/>
              </a:ext>
            </a:extLst>
          </p:cNvPr>
          <p:cNvSpPr/>
          <p:nvPr/>
        </p:nvSpPr>
        <p:spPr>
          <a:xfrm>
            <a:off x="7538747" y="2680632"/>
            <a:ext cx="1045138" cy="73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8B510A-CD63-4B67-8FB1-62B5DF8D2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273" y="1749049"/>
            <a:ext cx="1348464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0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5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943290" y="3394213"/>
            <a:ext cx="23054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b="1" spc="-300" dirty="0">
                <a:solidFill>
                  <a:schemeClr val="bg1"/>
                </a:solidFill>
              </a:rPr>
              <a:t>Result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8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19549" y="1578622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5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6389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Result – Learning Curve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999EAB-320F-45E6-8A4C-8D5E5DDE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3" y="1333318"/>
            <a:ext cx="8702794" cy="41913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6FF956A-87ED-493B-98A2-0617A4F7BC54}"/>
              </a:ext>
            </a:extLst>
          </p:cNvPr>
          <p:cNvSpPr/>
          <p:nvPr/>
        </p:nvSpPr>
        <p:spPr>
          <a:xfrm>
            <a:off x="7351776" y="3017520"/>
            <a:ext cx="384048" cy="292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7598B8-9620-4EAF-8843-057C59AC670B}"/>
              </a:ext>
            </a:extLst>
          </p:cNvPr>
          <p:cNvSpPr/>
          <p:nvPr/>
        </p:nvSpPr>
        <p:spPr>
          <a:xfrm>
            <a:off x="7351776" y="4544568"/>
            <a:ext cx="384048" cy="292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グループ 204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6E6FC14D-65E9-45CD-B40B-20D8CCC946DF}"/>
              </a:ext>
            </a:extLst>
          </p:cNvPr>
          <p:cNvGrpSpPr/>
          <p:nvPr/>
        </p:nvGrpSpPr>
        <p:grpSpPr>
          <a:xfrm>
            <a:off x="1196340" y="5894216"/>
            <a:ext cx="9799320" cy="864905"/>
            <a:chOff x="7991679" y="4627290"/>
            <a:chExt cx="4821504" cy="426105"/>
          </a:xfrm>
        </p:grpSpPr>
        <p:grpSp>
          <p:nvGrpSpPr>
            <p:cNvPr id="12" name="グループ 173">
              <a:extLst>
                <a:ext uri="{FF2B5EF4-FFF2-40B4-BE49-F238E27FC236}">
                  <a16:creationId xmlns:a16="http://schemas.microsoft.com/office/drawing/2014/main" id="{D07BBD29-C21C-4ECE-B519-ED29D2142C3B}"/>
                </a:ext>
              </a:extLst>
            </p:cNvPr>
            <p:cNvGrpSpPr/>
            <p:nvPr/>
          </p:nvGrpSpPr>
          <p:grpSpPr>
            <a:xfrm>
              <a:off x="7991679" y="4627290"/>
              <a:ext cx="346075" cy="346077"/>
              <a:chOff x="3398838" y="2895599"/>
              <a:chExt cx="346075" cy="346077"/>
            </a:xfrm>
          </p:grpSpPr>
          <p:sp>
            <p:nvSpPr>
              <p:cNvPr id="14" name="フリーフォーム(F) 49">
                <a:extLst>
                  <a:ext uri="{FF2B5EF4-FFF2-40B4-BE49-F238E27FC236}">
                    <a16:creationId xmlns:a16="http://schemas.microsoft.com/office/drawing/2014/main" id="{CE7F41BC-0D62-4B79-91E3-3F2F1E950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5" name="フリーフォーム(F) 50">
                <a:extLst>
                  <a:ext uri="{FF2B5EF4-FFF2-40B4-BE49-F238E27FC236}">
                    <a16:creationId xmlns:a16="http://schemas.microsoft.com/office/drawing/2014/main" id="{572221FD-2FDF-4BB7-BAA6-BEC306086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" name="円/楕円 51">
                <a:extLst>
                  <a:ext uri="{FF2B5EF4-FFF2-40B4-BE49-F238E27FC236}">
                    <a16:creationId xmlns:a16="http://schemas.microsoft.com/office/drawing/2014/main" id="{63AE1780-FDCC-4499-9633-15B2495C2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599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" name="フリーフォーム(F) 52">
                <a:extLst>
                  <a:ext uri="{FF2B5EF4-FFF2-40B4-BE49-F238E27FC236}">
                    <a16:creationId xmlns:a16="http://schemas.microsoft.com/office/drawing/2014/main" id="{731CA9E5-4C19-43D2-96B1-45249B3EB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フリーフォーム(F) 53">
                <a:extLst>
                  <a:ext uri="{FF2B5EF4-FFF2-40B4-BE49-F238E27FC236}">
                    <a16:creationId xmlns:a16="http://schemas.microsoft.com/office/drawing/2014/main" id="{791A6A89-18C5-4FC9-8831-51D18B99D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フリーフォーム(F) 54">
                <a:extLst>
                  <a:ext uri="{FF2B5EF4-FFF2-40B4-BE49-F238E27FC236}">
                    <a16:creationId xmlns:a16="http://schemas.microsoft.com/office/drawing/2014/main" id="{AAAC4864-6E66-435B-B894-06F81230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" name="円/楕円 55">
                <a:extLst>
                  <a:ext uri="{FF2B5EF4-FFF2-40B4-BE49-F238E27FC236}">
                    <a16:creationId xmlns:a16="http://schemas.microsoft.com/office/drawing/2014/main" id="{B962C414-B686-4E08-8436-6C44BA46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" name="フリーフォーム(F) 56">
                <a:extLst>
                  <a:ext uri="{FF2B5EF4-FFF2-40B4-BE49-F238E27FC236}">
                    <a16:creationId xmlns:a16="http://schemas.microsoft.com/office/drawing/2014/main" id="{A54AB8D9-D2A5-4E7D-A50C-5447BB8C9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" name="フリーフォーム(F) 57">
                <a:extLst>
                  <a:ext uri="{FF2B5EF4-FFF2-40B4-BE49-F238E27FC236}">
                    <a16:creationId xmlns:a16="http://schemas.microsoft.com/office/drawing/2014/main" id="{722ADEE3-EE66-41A3-BE6A-09C4C24F9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" name="フリーフォーム(F) 58">
                <a:extLst>
                  <a:ext uri="{FF2B5EF4-FFF2-40B4-BE49-F238E27FC236}">
                    <a16:creationId xmlns:a16="http://schemas.microsoft.com/office/drawing/2014/main" id="{A2C6C2CC-60B1-4E51-B4AA-46203ED9F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" name="円/楕円 59">
                <a:extLst>
                  <a:ext uri="{FF2B5EF4-FFF2-40B4-BE49-F238E27FC236}">
                    <a16:creationId xmlns:a16="http://schemas.microsoft.com/office/drawing/2014/main" id="{B1AEBE54-5000-4EB9-905F-0288BA92A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フリーフォーム(F) 60">
                <a:extLst>
                  <a:ext uri="{FF2B5EF4-FFF2-40B4-BE49-F238E27FC236}">
                    <a16:creationId xmlns:a16="http://schemas.microsoft.com/office/drawing/2014/main" id="{96B51732-7563-4FF8-A219-F3A25A3B8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線 61">
                <a:extLst>
                  <a:ext uri="{FF2B5EF4-FFF2-40B4-BE49-F238E27FC236}">
                    <a16:creationId xmlns:a16="http://schemas.microsoft.com/office/drawing/2014/main" id="{8793EE2A-331E-4493-BE86-6A15855D9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線 62">
                <a:extLst>
                  <a:ext uri="{FF2B5EF4-FFF2-40B4-BE49-F238E27FC236}">
                    <a16:creationId xmlns:a16="http://schemas.microsoft.com/office/drawing/2014/main" id="{45FAA812-410A-4CDC-9166-AF87CCCD3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3" name="長方形 174">
              <a:extLst>
                <a:ext uri="{FF2B5EF4-FFF2-40B4-BE49-F238E27FC236}">
                  <a16:creationId xmlns:a16="http://schemas.microsoft.com/office/drawing/2014/main" id="{EF1CA0FB-2ED8-44EF-9ED8-B04D48CE46FA}"/>
                </a:ext>
              </a:extLst>
            </p:cNvPr>
            <p:cNvSpPr/>
            <p:nvPr/>
          </p:nvSpPr>
          <p:spPr>
            <a:xfrm>
              <a:off x="8429296" y="4689484"/>
              <a:ext cx="4383887" cy="36391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Train data set</a:t>
              </a:r>
              <a:r>
                <a:rPr lang="ko-KR" altLang="en-US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이 </a:t>
              </a:r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350</a:t>
              </a:r>
              <a:r>
                <a:rPr lang="ko-KR" altLang="en-US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일 때</a:t>
              </a:r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, J48 </a:t>
              </a:r>
              <a:r>
                <a:rPr lang="ko-KR" altLang="en-US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알고리즘에서 최대 정확도 달성</a:t>
              </a:r>
              <a:endParaRPr lang="en-US" altLang="ko-KR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4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16CBE067-6E43-4217-A4E7-2415F3F05BF7}"/>
              </a:ext>
            </a:extLst>
          </p:cNvPr>
          <p:cNvGrpSpPr/>
          <p:nvPr/>
        </p:nvGrpSpPr>
        <p:grpSpPr>
          <a:xfrm>
            <a:off x="7617926" y="3217325"/>
            <a:ext cx="1989849" cy="441419"/>
            <a:chOff x="3640930" y="2636775"/>
            <a:chExt cx="1886468" cy="44141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AFADF34-C5EB-45B7-80A7-7A9991AD08D5}"/>
                </a:ext>
              </a:extLst>
            </p:cNvPr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74C450A-AE49-448A-92FE-21A7B0944F9B}"/>
                </a:ext>
              </a:extLst>
            </p:cNvPr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26548A85-3989-4EC7-8C60-0ED2647267E6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A018278-D353-4B8D-9DC8-368627550F6E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BF827DA-B67C-49A5-BEA1-003C5A3C11B9}"/>
              </a:ext>
            </a:extLst>
          </p:cNvPr>
          <p:cNvCxnSpPr>
            <a:cxnSpLocks/>
          </p:cNvCxnSpPr>
          <p:nvPr/>
        </p:nvCxnSpPr>
        <p:spPr>
          <a:xfrm>
            <a:off x="4121459" y="3128933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D1D0F1-D46B-4323-9ED6-2720BBD87651}"/>
              </a:ext>
            </a:extLst>
          </p:cNvPr>
          <p:cNvGrpSpPr/>
          <p:nvPr/>
        </p:nvGrpSpPr>
        <p:grpSpPr>
          <a:xfrm>
            <a:off x="5797536" y="2889667"/>
            <a:ext cx="2035404" cy="436376"/>
            <a:chOff x="5350073" y="2329830"/>
            <a:chExt cx="1929656" cy="43637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41B287-7EF8-4602-BD06-00A6D59BE34C}"/>
                </a:ext>
              </a:extLst>
            </p:cNvPr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1DAECCA-E6EA-433D-8809-C042B5B6259F}"/>
                </a:ext>
              </a:extLst>
            </p:cNvPr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B77F502-C298-40C7-88F9-AE0AAE6E3535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6F13B561-1260-47E7-90D0-213EF9145D30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1594BFA-C015-46BB-B75F-A356C8DF1DF8}"/>
              </a:ext>
            </a:extLst>
          </p:cNvPr>
          <p:cNvGrpSpPr/>
          <p:nvPr/>
        </p:nvGrpSpPr>
        <p:grpSpPr>
          <a:xfrm>
            <a:off x="4088392" y="3196612"/>
            <a:ext cx="1989849" cy="441419"/>
            <a:chOff x="3640930" y="2636775"/>
            <a:chExt cx="1886468" cy="44141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035749B-C970-4B8E-8460-5E4B7D8462CC}"/>
                </a:ext>
              </a:extLst>
            </p:cNvPr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15761A6-DCA3-4601-8EAD-63AC3440D0B9}"/>
                </a:ext>
              </a:extLst>
            </p:cNvPr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D19A7D96-84B4-4AB4-9AB9-C423E15AEA92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843F6D47-DC67-4EC1-9D0E-8218A36404E7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4BEDAF-D25E-41E5-A6A8-79382D67F719}"/>
              </a:ext>
            </a:extLst>
          </p:cNvPr>
          <p:cNvGrpSpPr/>
          <p:nvPr/>
        </p:nvGrpSpPr>
        <p:grpSpPr>
          <a:xfrm>
            <a:off x="2341154" y="2884334"/>
            <a:ext cx="2045449" cy="441709"/>
            <a:chOff x="1893691" y="2324497"/>
            <a:chExt cx="1939179" cy="44170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148A505-3EF4-4833-AE57-9EEE5244C229}"/>
                </a:ext>
              </a:extLst>
            </p:cNvPr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15C20A5-4F79-4C48-BFF8-7535708B9F25}"/>
                </a:ext>
              </a:extLst>
            </p:cNvPr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65FFD652-9755-4CCB-B432-76F6C55DE26D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8FE6DBA2-0C47-4EA0-8962-27FB6D8373B8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FD2514A-A392-400D-A028-4EB60214B26E}"/>
              </a:ext>
            </a:extLst>
          </p:cNvPr>
          <p:cNvGrpSpPr/>
          <p:nvPr/>
        </p:nvGrpSpPr>
        <p:grpSpPr>
          <a:xfrm>
            <a:off x="2211150" y="3340765"/>
            <a:ext cx="303817" cy="288032"/>
            <a:chOff x="1403648" y="1484784"/>
            <a:chExt cx="288032" cy="288032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3CC0D57-A5F7-4856-8A77-F47EC26882CB}"/>
                </a:ext>
              </a:extLst>
            </p:cNvPr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11FF5FA-3241-4DE4-9600-9B7E4128B554}"/>
                </a:ext>
              </a:extLst>
            </p:cNvPr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CCE051-AE11-49E0-A2F1-1E87D8395DAD}"/>
              </a:ext>
            </a:extLst>
          </p:cNvPr>
          <p:cNvSpPr txBox="1"/>
          <p:nvPr/>
        </p:nvSpPr>
        <p:spPr>
          <a:xfrm>
            <a:off x="2139142" y="4492893"/>
            <a:ext cx="167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Subject Domain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EF2D7F-F653-41F1-BD7D-A081FE1CD7B1}"/>
              </a:ext>
            </a:extLst>
          </p:cNvPr>
          <p:cNvSpPr txBox="1"/>
          <p:nvPr/>
        </p:nvSpPr>
        <p:spPr>
          <a:xfrm>
            <a:off x="3939342" y="4494634"/>
            <a:ext cx="16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02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Concept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63464B-5DDA-499B-8373-9F567B67ADBD}"/>
              </a:ext>
            </a:extLst>
          </p:cNvPr>
          <p:cNvSpPr txBox="1"/>
          <p:nvPr/>
        </p:nvSpPr>
        <p:spPr>
          <a:xfrm>
            <a:off x="5595526" y="4491152"/>
            <a:ext cx="16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03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Algorithm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4075EA-B282-4EB7-851E-217BABBF8D86}"/>
              </a:ext>
            </a:extLst>
          </p:cNvPr>
          <p:cNvSpPr txBox="1"/>
          <p:nvPr/>
        </p:nvSpPr>
        <p:spPr>
          <a:xfrm>
            <a:off x="7323718" y="4492893"/>
            <a:ext cx="16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04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Preprocessing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A9A4C3-4E1D-4C80-B40B-7CBF101CE137}"/>
              </a:ext>
            </a:extLst>
          </p:cNvPr>
          <p:cNvCxnSpPr>
            <a:cxnSpLocks/>
          </p:cNvCxnSpPr>
          <p:nvPr/>
        </p:nvCxnSpPr>
        <p:spPr>
          <a:xfrm>
            <a:off x="2355167" y="3628797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AB4E893-F869-46D7-89A2-568BDC6E0803}"/>
              </a:ext>
            </a:extLst>
          </p:cNvPr>
          <p:cNvCxnSpPr>
            <a:cxnSpLocks/>
          </p:cNvCxnSpPr>
          <p:nvPr/>
        </p:nvCxnSpPr>
        <p:spPr>
          <a:xfrm>
            <a:off x="5811551" y="3628797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027F373-DB1D-4E63-B120-C047191F5B3C}"/>
              </a:ext>
            </a:extLst>
          </p:cNvPr>
          <p:cNvCxnSpPr>
            <a:cxnSpLocks/>
          </p:cNvCxnSpPr>
          <p:nvPr/>
        </p:nvCxnSpPr>
        <p:spPr>
          <a:xfrm>
            <a:off x="7539743" y="3128933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DA9C43-2A4C-4AA7-92B4-2BF07B2C57B3}"/>
              </a:ext>
            </a:extLst>
          </p:cNvPr>
          <p:cNvSpPr txBox="1"/>
          <p:nvPr/>
        </p:nvSpPr>
        <p:spPr>
          <a:xfrm>
            <a:off x="9125060" y="4511865"/>
            <a:ext cx="16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+mj-ea"/>
                <a:ea typeface="+mj-ea"/>
              </a:rPr>
              <a:t>05</a:t>
            </a:r>
          </a:p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Result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1A0AED8-3D99-49F4-B20A-B8095C6CC769}"/>
              </a:ext>
            </a:extLst>
          </p:cNvPr>
          <p:cNvCxnSpPr>
            <a:cxnSpLocks/>
          </p:cNvCxnSpPr>
          <p:nvPr/>
        </p:nvCxnSpPr>
        <p:spPr>
          <a:xfrm>
            <a:off x="9341085" y="3649510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19549" y="1578622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5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847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Result – Predicting performance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11" name="グループ 204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6E6FC14D-65E9-45CD-B40B-20D8CCC946DF}"/>
              </a:ext>
            </a:extLst>
          </p:cNvPr>
          <p:cNvGrpSpPr/>
          <p:nvPr/>
        </p:nvGrpSpPr>
        <p:grpSpPr>
          <a:xfrm>
            <a:off x="1007430" y="3900824"/>
            <a:ext cx="9799320" cy="1972900"/>
            <a:chOff x="7991679" y="4627290"/>
            <a:chExt cx="4821504" cy="971971"/>
          </a:xfrm>
        </p:grpSpPr>
        <p:grpSp>
          <p:nvGrpSpPr>
            <p:cNvPr id="12" name="グループ 173">
              <a:extLst>
                <a:ext uri="{FF2B5EF4-FFF2-40B4-BE49-F238E27FC236}">
                  <a16:creationId xmlns:a16="http://schemas.microsoft.com/office/drawing/2014/main" id="{D07BBD29-C21C-4ECE-B519-ED29D2142C3B}"/>
                </a:ext>
              </a:extLst>
            </p:cNvPr>
            <p:cNvGrpSpPr/>
            <p:nvPr/>
          </p:nvGrpSpPr>
          <p:grpSpPr>
            <a:xfrm>
              <a:off x="7991679" y="4627290"/>
              <a:ext cx="346075" cy="346077"/>
              <a:chOff x="3398838" y="2895599"/>
              <a:chExt cx="346075" cy="346077"/>
            </a:xfrm>
          </p:grpSpPr>
          <p:sp>
            <p:nvSpPr>
              <p:cNvPr id="14" name="フリーフォーム(F) 49">
                <a:extLst>
                  <a:ext uri="{FF2B5EF4-FFF2-40B4-BE49-F238E27FC236}">
                    <a16:creationId xmlns:a16="http://schemas.microsoft.com/office/drawing/2014/main" id="{CE7F41BC-0D62-4B79-91E3-3F2F1E950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5" name="フリーフォーム(F) 50">
                <a:extLst>
                  <a:ext uri="{FF2B5EF4-FFF2-40B4-BE49-F238E27FC236}">
                    <a16:creationId xmlns:a16="http://schemas.microsoft.com/office/drawing/2014/main" id="{572221FD-2FDF-4BB7-BAA6-BEC306086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" name="円/楕円 51">
                <a:extLst>
                  <a:ext uri="{FF2B5EF4-FFF2-40B4-BE49-F238E27FC236}">
                    <a16:creationId xmlns:a16="http://schemas.microsoft.com/office/drawing/2014/main" id="{63AE1780-FDCC-4499-9633-15B2495C2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599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" name="フリーフォーム(F) 52">
                <a:extLst>
                  <a:ext uri="{FF2B5EF4-FFF2-40B4-BE49-F238E27FC236}">
                    <a16:creationId xmlns:a16="http://schemas.microsoft.com/office/drawing/2014/main" id="{731CA9E5-4C19-43D2-96B1-45249B3EB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フリーフォーム(F) 53">
                <a:extLst>
                  <a:ext uri="{FF2B5EF4-FFF2-40B4-BE49-F238E27FC236}">
                    <a16:creationId xmlns:a16="http://schemas.microsoft.com/office/drawing/2014/main" id="{791A6A89-18C5-4FC9-8831-51D18B99D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フリーフォーム(F) 54">
                <a:extLst>
                  <a:ext uri="{FF2B5EF4-FFF2-40B4-BE49-F238E27FC236}">
                    <a16:creationId xmlns:a16="http://schemas.microsoft.com/office/drawing/2014/main" id="{AAAC4864-6E66-435B-B894-06F81230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" name="円/楕円 55">
                <a:extLst>
                  <a:ext uri="{FF2B5EF4-FFF2-40B4-BE49-F238E27FC236}">
                    <a16:creationId xmlns:a16="http://schemas.microsoft.com/office/drawing/2014/main" id="{B962C414-B686-4E08-8436-6C44BA46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" name="フリーフォーム(F) 56">
                <a:extLst>
                  <a:ext uri="{FF2B5EF4-FFF2-40B4-BE49-F238E27FC236}">
                    <a16:creationId xmlns:a16="http://schemas.microsoft.com/office/drawing/2014/main" id="{A54AB8D9-D2A5-4E7D-A50C-5447BB8C9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" name="フリーフォーム(F) 57">
                <a:extLst>
                  <a:ext uri="{FF2B5EF4-FFF2-40B4-BE49-F238E27FC236}">
                    <a16:creationId xmlns:a16="http://schemas.microsoft.com/office/drawing/2014/main" id="{722ADEE3-EE66-41A3-BE6A-09C4C24F9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" name="フリーフォーム(F) 58">
                <a:extLst>
                  <a:ext uri="{FF2B5EF4-FFF2-40B4-BE49-F238E27FC236}">
                    <a16:creationId xmlns:a16="http://schemas.microsoft.com/office/drawing/2014/main" id="{A2C6C2CC-60B1-4E51-B4AA-46203ED9F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" name="円/楕円 59">
                <a:extLst>
                  <a:ext uri="{FF2B5EF4-FFF2-40B4-BE49-F238E27FC236}">
                    <a16:creationId xmlns:a16="http://schemas.microsoft.com/office/drawing/2014/main" id="{B1AEBE54-5000-4EB9-905F-0288BA92A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フリーフォーム(F) 60">
                <a:extLst>
                  <a:ext uri="{FF2B5EF4-FFF2-40B4-BE49-F238E27FC236}">
                    <a16:creationId xmlns:a16="http://schemas.microsoft.com/office/drawing/2014/main" id="{96B51732-7563-4FF8-A219-F3A25A3B8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線 61">
                <a:extLst>
                  <a:ext uri="{FF2B5EF4-FFF2-40B4-BE49-F238E27FC236}">
                    <a16:creationId xmlns:a16="http://schemas.microsoft.com/office/drawing/2014/main" id="{8793EE2A-331E-4493-BE86-6A15855D9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線 62">
                <a:extLst>
                  <a:ext uri="{FF2B5EF4-FFF2-40B4-BE49-F238E27FC236}">
                    <a16:creationId xmlns:a16="http://schemas.microsoft.com/office/drawing/2014/main" id="{45FAA812-410A-4CDC-9166-AF87CCCD3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3" name="長方形 174">
              <a:extLst>
                <a:ext uri="{FF2B5EF4-FFF2-40B4-BE49-F238E27FC236}">
                  <a16:creationId xmlns:a16="http://schemas.microsoft.com/office/drawing/2014/main" id="{EF1CA0FB-2ED8-44EF-9ED8-B04D48CE46FA}"/>
                </a:ext>
              </a:extLst>
            </p:cNvPr>
            <p:cNvSpPr/>
            <p:nvPr/>
          </p:nvSpPr>
          <p:spPr>
            <a:xfrm>
              <a:off x="8429296" y="4689484"/>
              <a:ext cx="4383887" cy="909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Bernoulli Distribution</a:t>
              </a:r>
              <a:r>
                <a:rPr lang="ko-KR" altLang="en-US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에서</a:t>
              </a:r>
              <a:endParaRPr lang="en-US" altLang="ko-KR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endParaRPr>
            </a:p>
            <a:p>
              <a:pPr rtl="0"/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N = 350</a:t>
              </a:r>
            </a:p>
            <a:p>
              <a:pPr rtl="0"/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F(</a:t>
              </a:r>
              <a:r>
                <a:rPr lang="ko-KR" altLang="en-US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정확도</a:t>
              </a:r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) = 81.4286%</a:t>
              </a:r>
            </a:p>
            <a:p>
              <a:pPr rtl="0"/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C = 80%, 0.786191 &lt; P &lt; 0.839443</a:t>
              </a:r>
            </a:p>
            <a:p>
              <a:pPr rtl="0"/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C = 90%, 0.777727 &lt; P &lt; 0.846022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07860CF9-E11A-4DB5-96E2-1859ED1F0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34" y="1702267"/>
            <a:ext cx="3514730" cy="11419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6A842B-FFEE-490A-B74D-1A2A470FB88F}"/>
              </a:ext>
            </a:extLst>
          </p:cNvPr>
          <p:cNvSpPr txBox="1"/>
          <p:nvPr/>
        </p:nvSpPr>
        <p:spPr>
          <a:xfrm>
            <a:off x="1573355" y="300100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Data instance and Accuracy</a:t>
            </a:r>
            <a:endParaRPr lang="ko-KR" altLang="en-US" sz="14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3388745-6786-4289-9707-ACC17510D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80" y="1911096"/>
            <a:ext cx="3886352" cy="8557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EADBF4B-65FE-45EC-8EB5-9759EC334507}"/>
              </a:ext>
            </a:extLst>
          </p:cNvPr>
          <p:cNvSpPr txBox="1"/>
          <p:nvPr/>
        </p:nvSpPr>
        <p:spPr>
          <a:xfrm>
            <a:off x="6617912" y="296161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Bernoulli Distribution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1027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19549" y="1578622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5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547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Result – ANOVA Test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11" name="グループ 204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6E6FC14D-65E9-45CD-B40B-20D8CCC946DF}"/>
              </a:ext>
            </a:extLst>
          </p:cNvPr>
          <p:cNvGrpSpPr/>
          <p:nvPr/>
        </p:nvGrpSpPr>
        <p:grpSpPr>
          <a:xfrm>
            <a:off x="454707" y="4824982"/>
            <a:ext cx="9799320" cy="864905"/>
            <a:chOff x="7991679" y="4627290"/>
            <a:chExt cx="4821504" cy="426105"/>
          </a:xfrm>
        </p:grpSpPr>
        <p:grpSp>
          <p:nvGrpSpPr>
            <p:cNvPr id="12" name="グループ 173">
              <a:extLst>
                <a:ext uri="{FF2B5EF4-FFF2-40B4-BE49-F238E27FC236}">
                  <a16:creationId xmlns:a16="http://schemas.microsoft.com/office/drawing/2014/main" id="{D07BBD29-C21C-4ECE-B519-ED29D2142C3B}"/>
                </a:ext>
              </a:extLst>
            </p:cNvPr>
            <p:cNvGrpSpPr/>
            <p:nvPr/>
          </p:nvGrpSpPr>
          <p:grpSpPr>
            <a:xfrm>
              <a:off x="7991679" y="4627290"/>
              <a:ext cx="346075" cy="346077"/>
              <a:chOff x="3398838" y="2895599"/>
              <a:chExt cx="346075" cy="346077"/>
            </a:xfrm>
          </p:grpSpPr>
          <p:sp>
            <p:nvSpPr>
              <p:cNvPr id="14" name="フリーフォーム(F) 49">
                <a:extLst>
                  <a:ext uri="{FF2B5EF4-FFF2-40B4-BE49-F238E27FC236}">
                    <a16:creationId xmlns:a16="http://schemas.microsoft.com/office/drawing/2014/main" id="{CE7F41BC-0D62-4B79-91E3-3F2F1E950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5" name="フリーフォーム(F) 50">
                <a:extLst>
                  <a:ext uri="{FF2B5EF4-FFF2-40B4-BE49-F238E27FC236}">
                    <a16:creationId xmlns:a16="http://schemas.microsoft.com/office/drawing/2014/main" id="{572221FD-2FDF-4BB7-BAA6-BEC306086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" name="円/楕円 51">
                <a:extLst>
                  <a:ext uri="{FF2B5EF4-FFF2-40B4-BE49-F238E27FC236}">
                    <a16:creationId xmlns:a16="http://schemas.microsoft.com/office/drawing/2014/main" id="{63AE1780-FDCC-4499-9633-15B2495C2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599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" name="フリーフォーム(F) 52">
                <a:extLst>
                  <a:ext uri="{FF2B5EF4-FFF2-40B4-BE49-F238E27FC236}">
                    <a16:creationId xmlns:a16="http://schemas.microsoft.com/office/drawing/2014/main" id="{731CA9E5-4C19-43D2-96B1-45249B3EB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フリーフォーム(F) 53">
                <a:extLst>
                  <a:ext uri="{FF2B5EF4-FFF2-40B4-BE49-F238E27FC236}">
                    <a16:creationId xmlns:a16="http://schemas.microsoft.com/office/drawing/2014/main" id="{791A6A89-18C5-4FC9-8831-51D18B99D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フリーフォーム(F) 54">
                <a:extLst>
                  <a:ext uri="{FF2B5EF4-FFF2-40B4-BE49-F238E27FC236}">
                    <a16:creationId xmlns:a16="http://schemas.microsoft.com/office/drawing/2014/main" id="{AAAC4864-6E66-435B-B894-06F81230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" name="円/楕円 55">
                <a:extLst>
                  <a:ext uri="{FF2B5EF4-FFF2-40B4-BE49-F238E27FC236}">
                    <a16:creationId xmlns:a16="http://schemas.microsoft.com/office/drawing/2014/main" id="{B962C414-B686-4E08-8436-6C44BA46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" name="フリーフォーム(F) 56">
                <a:extLst>
                  <a:ext uri="{FF2B5EF4-FFF2-40B4-BE49-F238E27FC236}">
                    <a16:creationId xmlns:a16="http://schemas.microsoft.com/office/drawing/2014/main" id="{A54AB8D9-D2A5-4E7D-A50C-5447BB8C9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" name="フリーフォーム(F) 57">
                <a:extLst>
                  <a:ext uri="{FF2B5EF4-FFF2-40B4-BE49-F238E27FC236}">
                    <a16:creationId xmlns:a16="http://schemas.microsoft.com/office/drawing/2014/main" id="{722ADEE3-EE66-41A3-BE6A-09C4C24F9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" name="フリーフォーム(F) 58">
                <a:extLst>
                  <a:ext uri="{FF2B5EF4-FFF2-40B4-BE49-F238E27FC236}">
                    <a16:creationId xmlns:a16="http://schemas.microsoft.com/office/drawing/2014/main" id="{A2C6C2CC-60B1-4E51-B4AA-46203ED9F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" name="円/楕円 59">
                <a:extLst>
                  <a:ext uri="{FF2B5EF4-FFF2-40B4-BE49-F238E27FC236}">
                    <a16:creationId xmlns:a16="http://schemas.microsoft.com/office/drawing/2014/main" id="{B1AEBE54-5000-4EB9-905F-0288BA92A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フリーフォーム(F) 60">
                <a:extLst>
                  <a:ext uri="{FF2B5EF4-FFF2-40B4-BE49-F238E27FC236}">
                    <a16:creationId xmlns:a16="http://schemas.microsoft.com/office/drawing/2014/main" id="{96B51732-7563-4FF8-A219-F3A25A3B8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線 61">
                <a:extLst>
                  <a:ext uri="{FF2B5EF4-FFF2-40B4-BE49-F238E27FC236}">
                    <a16:creationId xmlns:a16="http://schemas.microsoft.com/office/drawing/2014/main" id="{8793EE2A-331E-4493-BE86-6A15855D9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線 62">
                <a:extLst>
                  <a:ext uri="{FF2B5EF4-FFF2-40B4-BE49-F238E27FC236}">
                    <a16:creationId xmlns:a16="http://schemas.microsoft.com/office/drawing/2014/main" id="{45FAA812-410A-4CDC-9166-AF87CCCD3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3" name="長方形 174">
              <a:extLst>
                <a:ext uri="{FF2B5EF4-FFF2-40B4-BE49-F238E27FC236}">
                  <a16:creationId xmlns:a16="http://schemas.microsoft.com/office/drawing/2014/main" id="{EF1CA0FB-2ED8-44EF-9ED8-B04D48CE46FA}"/>
                </a:ext>
              </a:extLst>
            </p:cNvPr>
            <p:cNvSpPr/>
            <p:nvPr/>
          </p:nvSpPr>
          <p:spPr>
            <a:xfrm>
              <a:off x="8429296" y="4689484"/>
              <a:ext cx="4383887" cy="36391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Train data set = 350</a:t>
              </a:r>
            </a:p>
            <a:p>
              <a:pPr rtl="0"/>
              <a:r>
                <a:rPr lang="en-US" altLang="ko-KR" sz="2400" dirty="0">
                  <a:solidFill>
                    <a:srgbClr val="1D62F0"/>
                  </a:solidFill>
                </a:rPr>
                <a:t>250~500(-100, -50, 0, +50, +100)</a:t>
              </a:r>
              <a:endParaRPr lang="en-US" altLang="ko-KR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F05658C-82F2-4984-B01E-6BFC2392A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" y="1303320"/>
            <a:ext cx="3969690" cy="29415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F8147AB-3453-4BF9-9206-9C3158558EAB}"/>
              </a:ext>
            </a:extLst>
          </p:cNvPr>
          <p:cNvSpPr txBox="1"/>
          <p:nvPr/>
        </p:nvSpPr>
        <p:spPr>
          <a:xfrm>
            <a:off x="1517277" y="434973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ANOVA Test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2A0E25-2EB1-418B-BF7E-061D51BAB8C6}"/>
              </a:ext>
            </a:extLst>
          </p:cNvPr>
          <p:cNvSpPr txBox="1"/>
          <p:nvPr/>
        </p:nvSpPr>
        <p:spPr>
          <a:xfrm>
            <a:off x="4251961" y="1298157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en-US" altLang="ko-KR" dirty="0">
                <a:solidFill>
                  <a:srgbClr val="1D62F0"/>
                </a:solidFill>
              </a:rPr>
              <a:t> </a:t>
            </a:r>
            <a:r>
              <a:rPr lang="ko-KR" altLang="en-US" dirty="0"/>
              <a:t>분산이 작아서</a:t>
            </a:r>
            <a:r>
              <a:rPr lang="en-US" altLang="ko-KR" dirty="0"/>
              <a:t>,</a:t>
            </a:r>
            <a:r>
              <a:rPr lang="ko-KR" altLang="en-US" dirty="0"/>
              <a:t> 직관적으로 </a:t>
            </a:r>
            <a:r>
              <a:rPr lang="en-US" altLang="ko-KR" dirty="0"/>
              <a:t>null hypothesis</a:t>
            </a:r>
            <a:r>
              <a:rPr lang="ko-KR" altLang="en-US" dirty="0"/>
              <a:t>를 기각할 것으로 보인다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실제로 </a:t>
            </a:r>
            <a:r>
              <a:rPr lang="en-US" altLang="ko-KR" dirty="0"/>
              <a:t>F</a:t>
            </a:r>
            <a:r>
              <a:rPr lang="ko-KR" altLang="en-US" dirty="0"/>
              <a:t>비의 값</a:t>
            </a:r>
            <a:r>
              <a:rPr lang="en-US" altLang="ko-KR" dirty="0"/>
              <a:t>(14.7868)</a:t>
            </a:r>
            <a:r>
              <a:rPr lang="ko-KR" altLang="en-US" dirty="0"/>
              <a:t> </a:t>
            </a:r>
            <a:r>
              <a:rPr lang="en-US" altLang="ko-KR" dirty="0"/>
              <a:t>&gt; F </a:t>
            </a:r>
            <a:r>
              <a:rPr lang="ko-KR" altLang="en-US" dirty="0"/>
              <a:t>기각치</a:t>
            </a:r>
            <a:r>
              <a:rPr lang="en-US" altLang="ko-KR" dirty="0"/>
              <a:t>(4.76505) </a:t>
            </a:r>
            <a:r>
              <a:rPr lang="ko-KR" altLang="en-US" dirty="0"/>
              <a:t>이므로 </a:t>
            </a:r>
            <a:r>
              <a:rPr lang="en-US" altLang="ko-KR" dirty="0"/>
              <a:t>null hypothesis </a:t>
            </a:r>
            <a:r>
              <a:rPr lang="ko-KR" altLang="en-US" dirty="0"/>
              <a:t>기각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sz="1800" dirty="0">
                <a:solidFill>
                  <a:srgbClr val="1D62F0"/>
                </a:solidFill>
              </a:rPr>
              <a:t>통계적으로 유의하다고 결론</a:t>
            </a:r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07121F7-8EAA-454D-93A6-446F2E4A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37" y="28148"/>
            <a:ext cx="6918895" cy="62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4">
              <a:lumMod val="75000"/>
            </a:schemeClr>
          </a:fgClr>
          <a:bgClr>
            <a:schemeClr val="accent4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4">
            <a:extLst>
              <a:ext uri="{FF2B5EF4-FFF2-40B4-BE49-F238E27FC236}">
                <a16:creationId xmlns:a16="http://schemas.microsoft.com/office/drawing/2014/main" id="{177DF1E8-492E-40FA-B694-5BA0D6E277A8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0">
            <a:extLst>
              <a:ext uri="{FF2B5EF4-FFF2-40B4-BE49-F238E27FC236}">
                <a16:creationId xmlns:a16="http://schemas.microsoft.com/office/drawing/2014/main" id="{5E872116-782A-427F-B108-9E72B220E406}"/>
              </a:ext>
            </a:extLst>
          </p:cNvPr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4" name="グループ化 19">
              <a:extLst>
                <a:ext uri="{FF2B5EF4-FFF2-40B4-BE49-F238E27FC236}">
                  <a16:creationId xmlns:a16="http://schemas.microsoft.com/office/drawing/2014/main" id="{5D53D1A5-5F03-4688-B187-9CCE6661238B}"/>
                </a:ext>
              </a:extLst>
            </p:cNvPr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1" name="二等辺三角形 13">
                <a:extLst>
                  <a:ext uri="{FF2B5EF4-FFF2-40B4-BE49-F238E27FC236}">
                    <a16:creationId xmlns:a16="http://schemas.microsoft.com/office/drawing/2014/main" id="{6CAAA1AC-6967-4815-8306-7672B4BFFF59}"/>
                  </a:ext>
                </a:extLst>
              </p:cNvPr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二等辺三角形 10">
                <a:extLst>
                  <a:ext uri="{FF2B5EF4-FFF2-40B4-BE49-F238E27FC236}">
                    <a16:creationId xmlns:a16="http://schemas.microsoft.com/office/drawing/2014/main" id="{C062B325-7753-4DAD-9244-318DC89D9F30}"/>
                  </a:ext>
                </a:extLst>
              </p:cNvPr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5" name="グループ化 18">
              <a:extLst>
                <a:ext uri="{FF2B5EF4-FFF2-40B4-BE49-F238E27FC236}">
                  <a16:creationId xmlns:a16="http://schemas.microsoft.com/office/drawing/2014/main" id="{E2016CFC-FA9E-41B8-9A52-78EB3AC8995E}"/>
                </a:ext>
              </a:extLst>
            </p:cNvPr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9" name="正方形/長方形 14">
                <a:extLst>
                  <a:ext uri="{FF2B5EF4-FFF2-40B4-BE49-F238E27FC236}">
                    <a16:creationId xmlns:a16="http://schemas.microsoft.com/office/drawing/2014/main" id="{6258EEC5-8F18-44E6-BC1D-B1F00E7B265A}"/>
                  </a:ext>
                </a:extLst>
              </p:cNvPr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" name="正方形/長方形 11">
                <a:extLst>
                  <a:ext uri="{FF2B5EF4-FFF2-40B4-BE49-F238E27FC236}">
                    <a16:creationId xmlns:a16="http://schemas.microsoft.com/office/drawing/2014/main" id="{6AD60B05-A4EE-4EE6-AAC3-AE9E2D217262}"/>
                  </a:ext>
                </a:extLst>
              </p:cNvPr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6" name="グループ化 17">
              <a:extLst>
                <a:ext uri="{FF2B5EF4-FFF2-40B4-BE49-F238E27FC236}">
                  <a16:creationId xmlns:a16="http://schemas.microsoft.com/office/drawing/2014/main" id="{FFAA3086-C205-4EF3-B139-BA1E479A683A}"/>
                </a:ext>
              </a:extLst>
            </p:cNvPr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7" name="五角形 15">
                <a:extLst>
                  <a:ext uri="{FF2B5EF4-FFF2-40B4-BE49-F238E27FC236}">
                    <a16:creationId xmlns:a16="http://schemas.microsoft.com/office/drawing/2014/main" id="{AF813CAF-959D-4913-8E1A-6A1FB1E4D96A}"/>
                  </a:ext>
                </a:extLst>
              </p:cNvPr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" name="五角形 12">
                <a:extLst>
                  <a:ext uri="{FF2B5EF4-FFF2-40B4-BE49-F238E27FC236}">
                    <a16:creationId xmlns:a16="http://schemas.microsoft.com/office/drawing/2014/main" id="{F6D2C9F5-D56D-4023-9864-EB493CF16875}"/>
                  </a:ext>
                </a:extLst>
              </p:cNvPr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C5A3291F-F65C-4332-8B04-B725CA2F82DD}"/>
              </a:ext>
            </a:extLst>
          </p:cNvPr>
          <p:cNvSpPr/>
          <p:nvPr/>
        </p:nvSpPr>
        <p:spPr>
          <a:xfrm>
            <a:off x="0" y="502209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A790D5D-7D9F-4101-8E8F-2B786EC63F7E}"/>
              </a:ext>
            </a:extLst>
          </p:cNvPr>
          <p:cNvSpPr/>
          <p:nvPr/>
        </p:nvSpPr>
        <p:spPr>
          <a:xfrm>
            <a:off x="934720" y="2661920"/>
            <a:ext cx="10363200" cy="1894761"/>
          </a:xfrm>
          <a:prstGeom prst="bracketPair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017F0-09A5-472F-B9AF-0FEA4D609999}"/>
              </a:ext>
            </a:extLst>
          </p:cNvPr>
          <p:cNvSpPr txBox="1"/>
          <p:nvPr/>
        </p:nvSpPr>
        <p:spPr>
          <a:xfrm>
            <a:off x="3887705" y="2991577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rgbClr val="FFC000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6640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3366729" y="3394213"/>
            <a:ext cx="5458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b="1" spc="-300" dirty="0">
                <a:solidFill>
                  <a:schemeClr val="bg1"/>
                </a:solidFill>
              </a:rPr>
              <a:t>Subject Domain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487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>
                <a:solidFill>
                  <a:schemeClr val="bg1"/>
                </a:solidFill>
              </a:rPr>
              <a:t>Subject Domain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2270" y="2073800"/>
            <a:ext cx="1120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3600" dirty="0"/>
              <a:t>구매자의 조건에 따른 </a:t>
            </a:r>
            <a:r>
              <a:rPr lang="ko-KR" altLang="en-US" sz="3600" dirty="0">
                <a:solidFill>
                  <a:srgbClr val="1D62F0"/>
                </a:solidFill>
                <a:latin typeface="+mj-ea"/>
                <a:ea typeface="+mj-ea"/>
              </a:rPr>
              <a:t>부천 집값 견적</a:t>
            </a:r>
            <a:endParaRPr lang="en-US" altLang="ko-KR" sz="3200" dirty="0">
              <a:solidFill>
                <a:srgbClr val="00B0F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EC8C056-DEE6-4874-88AC-984B982E5807}"/>
              </a:ext>
            </a:extLst>
          </p:cNvPr>
          <p:cNvSpPr/>
          <p:nvPr/>
        </p:nvSpPr>
        <p:spPr>
          <a:xfrm>
            <a:off x="9892303" y="2129031"/>
            <a:ext cx="1883578" cy="1915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39" descr="과녁">
            <a:extLst>
              <a:ext uri="{FF2B5EF4-FFF2-40B4-BE49-F238E27FC236}">
                <a16:creationId xmlns:a16="http://schemas.microsoft.com/office/drawing/2014/main" id="{97F51F55-635B-4FEA-B36C-7380943C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6547" y="2359124"/>
            <a:ext cx="1455090" cy="14550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2CC73D-BBB6-4672-90C6-406A44346211}"/>
              </a:ext>
            </a:extLst>
          </p:cNvPr>
          <p:cNvSpPr txBox="1"/>
          <p:nvPr/>
        </p:nvSpPr>
        <p:spPr>
          <a:xfrm>
            <a:off x="282270" y="1282045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bg2"/>
                </a:solidFill>
                <a:latin typeface="+mj-ea"/>
                <a:ea typeface="+mj-ea"/>
              </a:rPr>
              <a:t>데이터 출처</a:t>
            </a:r>
            <a:r>
              <a:rPr lang="en-US" altLang="ko-KR" sz="1200" dirty="0">
                <a:solidFill>
                  <a:schemeClr val="bg2"/>
                </a:solidFill>
                <a:latin typeface="+mj-ea"/>
                <a:ea typeface="+mj-ea"/>
              </a:rPr>
              <a:t>: </a:t>
            </a:r>
            <a:r>
              <a:rPr lang="ko-KR" altLang="en-US" sz="1200" dirty="0">
                <a:solidFill>
                  <a:schemeClr val="bg2"/>
                </a:solidFill>
                <a:latin typeface="+mj-ea"/>
                <a:ea typeface="+mj-ea"/>
              </a:rPr>
              <a:t>직방 </a:t>
            </a:r>
            <a:r>
              <a:rPr lang="en-US" altLang="ko-KR" sz="1200" dirty="0">
                <a:solidFill>
                  <a:schemeClr val="bg2"/>
                </a:solidFill>
                <a:latin typeface="+mj-ea"/>
                <a:ea typeface="+mj-ea"/>
              </a:rPr>
              <a:t>– </a:t>
            </a:r>
            <a:r>
              <a:rPr lang="ko-KR" altLang="en-US" sz="1200" dirty="0">
                <a:solidFill>
                  <a:schemeClr val="bg2"/>
                </a:solidFill>
                <a:latin typeface="+mj-ea"/>
                <a:ea typeface="+mj-ea"/>
              </a:rPr>
              <a:t>부동산</a:t>
            </a:r>
            <a:r>
              <a:rPr lang="en-US" altLang="ko-KR" sz="1200" dirty="0">
                <a:solidFill>
                  <a:schemeClr val="bg2"/>
                </a:solidFill>
                <a:latin typeface="+mj-ea"/>
                <a:ea typeface="+mj-ea"/>
              </a:rPr>
              <a:t>.csv</a:t>
            </a:r>
            <a:endParaRPr lang="ko-KR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grpSp>
        <p:nvGrpSpPr>
          <p:cNvPr id="14" name="グループ 204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088A64B4-E788-49AA-B4E7-F7C9D38A6719}"/>
              </a:ext>
            </a:extLst>
          </p:cNvPr>
          <p:cNvGrpSpPr/>
          <p:nvPr/>
        </p:nvGrpSpPr>
        <p:grpSpPr>
          <a:xfrm>
            <a:off x="784394" y="3429000"/>
            <a:ext cx="8496766" cy="1684118"/>
            <a:chOff x="7991679" y="4627290"/>
            <a:chExt cx="4757591" cy="346077"/>
          </a:xfrm>
        </p:grpSpPr>
        <p:grpSp>
          <p:nvGrpSpPr>
            <p:cNvPr id="15" name="グループ 173">
              <a:extLst>
                <a:ext uri="{FF2B5EF4-FFF2-40B4-BE49-F238E27FC236}">
                  <a16:creationId xmlns:a16="http://schemas.microsoft.com/office/drawing/2014/main" id="{3911F12E-BE2A-45EC-8CE2-6B93B4A48BA4}"/>
                </a:ext>
              </a:extLst>
            </p:cNvPr>
            <p:cNvGrpSpPr/>
            <p:nvPr/>
          </p:nvGrpSpPr>
          <p:grpSpPr>
            <a:xfrm>
              <a:off x="7991679" y="4627290"/>
              <a:ext cx="346075" cy="346077"/>
              <a:chOff x="3398838" y="2895599"/>
              <a:chExt cx="346075" cy="346077"/>
            </a:xfrm>
          </p:grpSpPr>
          <p:sp>
            <p:nvSpPr>
              <p:cNvPr id="17" name="フリーフォーム(F) 49">
                <a:extLst>
                  <a:ext uri="{FF2B5EF4-FFF2-40B4-BE49-F238E27FC236}">
                    <a16:creationId xmlns:a16="http://schemas.microsoft.com/office/drawing/2014/main" id="{4426F1DC-ECDB-4454-A606-39E576445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フリーフォーム(F) 50">
                <a:extLst>
                  <a:ext uri="{FF2B5EF4-FFF2-40B4-BE49-F238E27FC236}">
                    <a16:creationId xmlns:a16="http://schemas.microsoft.com/office/drawing/2014/main" id="{FE51036B-A2D7-4267-AF8E-6AE7B9F9D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円/楕円 51">
                <a:extLst>
                  <a:ext uri="{FF2B5EF4-FFF2-40B4-BE49-F238E27FC236}">
                    <a16:creationId xmlns:a16="http://schemas.microsoft.com/office/drawing/2014/main" id="{BEDA07E1-3C91-49E3-BDBA-18C517F47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599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" name="フリーフォーム(F) 52">
                <a:extLst>
                  <a:ext uri="{FF2B5EF4-FFF2-40B4-BE49-F238E27FC236}">
                    <a16:creationId xmlns:a16="http://schemas.microsoft.com/office/drawing/2014/main" id="{F690712E-30D8-4070-8026-CA7ACB993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" name="フリーフォーム(F) 53">
                <a:extLst>
                  <a:ext uri="{FF2B5EF4-FFF2-40B4-BE49-F238E27FC236}">
                    <a16:creationId xmlns:a16="http://schemas.microsoft.com/office/drawing/2014/main" id="{40795ADA-2CF4-4BE6-9AF9-FDD68A0C7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" name="フリーフォーム(F) 54">
                <a:extLst>
                  <a:ext uri="{FF2B5EF4-FFF2-40B4-BE49-F238E27FC236}">
                    <a16:creationId xmlns:a16="http://schemas.microsoft.com/office/drawing/2014/main" id="{4064FFDF-FE1D-4184-9B47-DC4AD97B4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" name="円/楕円 55">
                <a:extLst>
                  <a:ext uri="{FF2B5EF4-FFF2-40B4-BE49-F238E27FC236}">
                    <a16:creationId xmlns:a16="http://schemas.microsoft.com/office/drawing/2014/main" id="{CA0549E9-45A3-41FD-A2C7-977421D24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" name="フリーフォーム(F) 56">
                <a:extLst>
                  <a:ext uri="{FF2B5EF4-FFF2-40B4-BE49-F238E27FC236}">
                    <a16:creationId xmlns:a16="http://schemas.microsoft.com/office/drawing/2014/main" id="{33DABB6B-AF9D-4A32-B898-CEF1D810F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フリーフォーム(F) 57">
                <a:extLst>
                  <a:ext uri="{FF2B5EF4-FFF2-40B4-BE49-F238E27FC236}">
                    <a16:creationId xmlns:a16="http://schemas.microsoft.com/office/drawing/2014/main" id="{0C54AF91-CD2F-41AB-B91C-4F3551173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フリーフォーム(F) 58">
                <a:extLst>
                  <a:ext uri="{FF2B5EF4-FFF2-40B4-BE49-F238E27FC236}">
                    <a16:creationId xmlns:a16="http://schemas.microsoft.com/office/drawing/2014/main" id="{39E5BE11-5A7A-4418-A0D8-CAB9AB9FA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円/楕円 59">
                <a:extLst>
                  <a:ext uri="{FF2B5EF4-FFF2-40B4-BE49-F238E27FC236}">
                    <a16:creationId xmlns:a16="http://schemas.microsoft.com/office/drawing/2014/main" id="{06E20243-9D03-49F7-8D5A-8F0791D74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フリーフォーム(F) 60">
                <a:extLst>
                  <a:ext uri="{FF2B5EF4-FFF2-40B4-BE49-F238E27FC236}">
                    <a16:creationId xmlns:a16="http://schemas.microsoft.com/office/drawing/2014/main" id="{591690D3-7F7D-4839-9C08-37AE6FDC2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線 61">
                <a:extLst>
                  <a:ext uri="{FF2B5EF4-FFF2-40B4-BE49-F238E27FC236}">
                    <a16:creationId xmlns:a16="http://schemas.microsoft.com/office/drawing/2014/main" id="{A3856439-DE71-4C87-B2F9-634B0FE9E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線 62">
                <a:extLst>
                  <a:ext uri="{FF2B5EF4-FFF2-40B4-BE49-F238E27FC236}">
                    <a16:creationId xmlns:a16="http://schemas.microsoft.com/office/drawing/2014/main" id="{BB262B37-D7BC-49F3-A621-6888E60FB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6" name="長方形 174">
              <a:extLst>
                <a:ext uri="{FF2B5EF4-FFF2-40B4-BE49-F238E27FC236}">
                  <a16:creationId xmlns:a16="http://schemas.microsoft.com/office/drawing/2014/main" id="{9A2E78C6-2870-4647-B63F-0BE70CD3DEE0}"/>
                </a:ext>
              </a:extLst>
            </p:cNvPr>
            <p:cNvSpPr/>
            <p:nvPr/>
          </p:nvSpPr>
          <p:spPr>
            <a:xfrm>
              <a:off x="8412366" y="4694791"/>
              <a:ext cx="4336904" cy="15179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1. </a:t>
              </a:r>
              <a:r>
                <a:rPr lang="ko-KR" altLang="en-US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주거지역</a:t>
              </a:r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(</a:t>
              </a:r>
              <a:r>
                <a:rPr lang="ko-KR" altLang="en-US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동</a:t>
              </a:r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ko-KR" altLang="en-US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단위</a:t>
              </a:r>
              <a:r>
                <a:rPr lang="en-US" altLang="ko-KR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)</a:t>
              </a:r>
              <a:r>
                <a:rPr lang="ko-KR" altLang="en-US" sz="2400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Segoe UI" panose="020B0502040204020203" pitchFamily="34" charset="0"/>
                </a:rPr>
                <a:t>이 다소 광범위하여 정확도 하락</a:t>
              </a:r>
              <a:endParaRPr lang="en-US" altLang="ko-KR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31" name="長方形 174">
            <a:extLst>
              <a:ext uri="{FF2B5EF4-FFF2-40B4-BE49-F238E27FC236}">
                <a16:creationId xmlns:a16="http://schemas.microsoft.com/office/drawing/2014/main" id="{4CBC8BFC-BF83-4DCE-AA9C-28BEDE608DFC}"/>
              </a:ext>
            </a:extLst>
          </p:cNvPr>
          <p:cNvSpPr/>
          <p:nvPr/>
        </p:nvSpPr>
        <p:spPr>
          <a:xfrm>
            <a:off x="1544791" y="4227202"/>
            <a:ext cx="7474227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ko-KR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2. </a:t>
            </a:r>
            <a:r>
              <a:rPr lang="ko-KR" altLang="en-US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구매자의 조건과 주변환경을 고려하여</a:t>
            </a:r>
            <a:r>
              <a:rPr lang="en-US" altLang="ko-KR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,</a:t>
            </a:r>
            <a:r>
              <a:rPr lang="ko-KR" altLang="en-US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 속성이었던 집값을 </a:t>
            </a:r>
            <a:r>
              <a:rPr lang="en-US" altLang="ko-KR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target concept(Class)</a:t>
            </a:r>
            <a:r>
              <a:rPr lang="ko-KR" altLang="en-US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로 설정</a:t>
            </a:r>
            <a:endParaRPr lang="en-US" altLang="ko-KR" sz="2400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599443" y="3394213"/>
            <a:ext cx="2993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b="1" spc="-300" dirty="0">
                <a:solidFill>
                  <a:schemeClr val="bg1"/>
                </a:solidFill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63228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>
                <a:solidFill>
                  <a:schemeClr val="bg1"/>
                </a:solidFill>
              </a:rPr>
              <a:t>Concept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36945-6332-4059-8802-1DAC6B74C60C}"/>
              </a:ext>
            </a:extLst>
          </p:cNvPr>
          <p:cNvSpPr txBox="1"/>
          <p:nvPr/>
        </p:nvSpPr>
        <p:spPr>
          <a:xfrm>
            <a:off x="282270" y="1297642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1) Instance: 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총 </a:t>
            </a: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573</a:t>
            </a:r>
            <a:r>
              <a:rPr lang="ko-KR" altLang="en-US" sz="1200" b="1" dirty="0">
                <a:solidFill>
                  <a:schemeClr val="bg2"/>
                </a:solidFill>
                <a:latin typeface="+mj-ea"/>
                <a:ea typeface="+mj-ea"/>
              </a:rPr>
              <a:t>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0FEF0-7330-4576-ACFC-846F556F45A6}"/>
              </a:ext>
            </a:extLst>
          </p:cNvPr>
          <p:cNvSpPr txBox="1"/>
          <p:nvPr/>
        </p:nvSpPr>
        <p:spPr>
          <a:xfrm>
            <a:off x="5584130" y="4329595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E67BA10-A362-4559-A29F-A59C87978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4" y="1940888"/>
            <a:ext cx="10342261" cy="22633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2261DF7-7793-410A-B16C-0AF628846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3" y="5381346"/>
            <a:ext cx="10342261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8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>
                <a:solidFill>
                  <a:schemeClr val="bg1"/>
                </a:solidFill>
              </a:rPr>
              <a:t>Concept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4548B-7C74-4AFB-8C72-ADE3535AF452}"/>
              </a:ext>
            </a:extLst>
          </p:cNvPr>
          <p:cNvSpPr txBox="1"/>
          <p:nvPr/>
        </p:nvSpPr>
        <p:spPr>
          <a:xfrm>
            <a:off x="282270" y="1297642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2) Attributes</a:t>
            </a:r>
            <a:endParaRPr lang="ko-KR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BBCA2-6D7D-4BC9-9F28-642651326CEF}"/>
              </a:ext>
            </a:extLst>
          </p:cNvPr>
          <p:cNvSpPr txBox="1"/>
          <p:nvPr/>
        </p:nvSpPr>
        <p:spPr>
          <a:xfrm>
            <a:off x="611560" y="1772816"/>
            <a:ext cx="396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</a:rPr>
              <a:t>a) Room (</a:t>
            </a:r>
            <a:r>
              <a:rPr lang="ko-KR" altLang="en-US" dirty="0">
                <a:solidFill>
                  <a:srgbClr val="1D62F0"/>
                </a:solidFill>
              </a:rPr>
              <a:t>주거형태</a:t>
            </a:r>
            <a:r>
              <a:rPr lang="en-US" altLang="ko-KR" dirty="0">
                <a:solidFill>
                  <a:srgbClr val="1D62F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room	</a:t>
            </a:r>
            <a:r>
              <a:rPr lang="ko-KR" altLang="en-US" dirty="0"/>
              <a:t>방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월세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Two room	</a:t>
            </a:r>
            <a:r>
              <a:rPr lang="ko-KR" altLang="en-US" dirty="0"/>
              <a:t>방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월세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Three room	</a:t>
            </a:r>
            <a:r>
              <a:rPr lang="ko-KR" altLang="en-US" dirty="0"/>
              <a:t>방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월세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Officehotel</a:t>
            </a:r>
            <a:r>
              <a:rPr lang="en-US" altLang="ko-KR" dirty="0"/>
              <a:t>	</a:t>
            </a:r>
            <a:r>
              <a:rPr lang="ko-KR" altLang="en-US" dirty="0"/>
              <a:t>오피스텔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Apartment	</a:t>
            </a:r>
            <a:r>
              <a:rPr lang="ko-KR" altLang="en-US" dirty="0"/>
              <a:t>아파트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7A4A07-352B-4ACE-B02E-98CB1D20AFDC}"/>
              </a:ext>
            </a:extLst>
          </p:cNvPr>
          <p:cNvSpPr txBox="1"/>
          <p:nvPr/>
        </p:nvSpPr>
        <p:spPr>
          <a:xfrm>
            <a:off x="1996211" y="4183929"/>
            <a:ext cx="332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</a:rPr>
              <a:t>d) Parking (</a:t>
            </a:r>
            <a:r>
              <a:rPr lang="ko-KR" altLang="en-US" dirty="0">
                <a:solidFill>
                  <a:srgbClr val="1D62F0"/>
                </a:solidFill>
              </a:rPr>
              <a:t>주차</a:t>
            </a:r>
            <a:r>
              <a:rPr lang="en-US" altLang="ko-KR" dirty="0">
                <a:solidFill>
                  <a:srgbClr val="1D62F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Yes		</a:t>
            </a:r>
            <a:r>
              <a:rPr lang="ko-KR" altLang="en-US" dirty="0"/>
              <a:t>주차공간 </a:t>
            </a:r>
            <a:r>
              <a:rPr lang="en-US" altLang="ko-KR" dirty="0"/>
              <a:t>O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No		</a:t>
            </a:r>
            <a:r>
              <a:rPr lang="ko-KR" altLang="en-US" dirty="0"/>
              <a:t>주차공간 </a:t>
            </a:r>
            <a:r>
              <a:rPr lang="en-US" altLang="ko-KR" dirty="0"/>
              <a:t>X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3EF7B-FD28-4697-A67D-6708DE2A1537}"/>
              </a:ext>
            </a:extLst>
          </p:cNvPr>
          <p:cNvSpPr txBox="1"/>
          <p:nvPr/>
        </p:nvSpPr>
        <p:spPr>
          <a:xfrm>
            <a:off x="4572000" y="1772816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</a:rPr>
              <a:t>b) Size (</a:t>
            </a:r>
            <a:r>
              <a:rPr lang="ko-KR" altLang="en-US" dirty="0">
                <a:solidFill>
                  <a:srgbClr val="1D62F0"/>
                </a:solidFill>
              </a:rPr>
              <a:t>전용면적</a:t>
            </a:r>
            <a:r>
              <a:rPr lang="en-US" altLang="ko-KR" dirty="0">
                <a:solidFill>
                  <a:srgbClr val="1D62F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Low		</a:t>
            </a:r>
            <a:r>
              <a:rPr lang="ko-KR" altLang="en-US" dirty="0"/>
              <a:t>협소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Medium	</a:t>
            </a:r>
            <a:r>
              <a:rPr lang="ko-KR" altLang="en-US" dirty="0"/>
              <a:t>적당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High		</a:t>
            </a:r>
            <a:r>
              <a:rPr lang="ko-KR" altLang="en-US" dirty="0"/>
              <a:t>충분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5989A-0255-4B55-8440-2EAF920E5B50}"/>
              </a:ext>
            </a:extLst>
          </p:cNvPr>
          <p:cNvSpPr txBox="1"/>
          <p:nvPr/>
        </p:nvSpPr>
        <p:spPr>
          <a:xfrm>
            <a:off x="8028432" y="1772816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</a:rPr>
              <a:t>c) Traffic (</a:t>
            </a:r>
            <a:r>
              <a:rPr lang="ko-KR" altLang="en-US" dirty="0">
                <a:solidFill>
                  <a:srgbClr val="1D62F0"/>
                </a:solidFill>
              </a:rPr>
              <a:t>교통편</a:t>
            </a:r>
            <a:r>
              <a:rPr lang="en-US" altLang="ko-KR" dirty="0">
                <a:solidFill>
                  <a:srgbClr val="1D62F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Yes		</a:t>
            </a:r>
            <a:r>
              <a:rPr lang="ko-KR" altLang="en-US" dirty="0"/>
              <a:t>역세권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No		</a:t>
            </a:r>
            <a:r>
              <a:rPr lang="ko-KR" altLang="en-US" dirty="0"/>
              <a:t>인근 지하철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6D24-DDC0-45A7-BC69-F45F9147009E}"/>
              </a:ext>
            </a:extLst>
          </p:cNvPr>
          <p:cNvSpPr txBox="1"/>
          <p:nvPr/>
        </p:nvSpPr>
        <p:spPr>
          <a:xfrm>
            <a:off x="6552220" y="4183929"/>
            <a:ext cx="3853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</a:rPr>
              <a:t>e) School (</a:t>
            </a:r>
            <a:r>
              <a:rPr lang="ko-KR" altLang="en-US" dirty="0">
                <a:solidFill>
                  <a:srgbClr val="1D62F0"/>
                </a:solidFill>
              </a:rPr>
              <a:t>학군</a:t>
            </a:r>
            <a:r>
              <a:rPr lang="en-US" altLang="ko-KR" dirty="0">
                <a:solidFill>
                  <a:srgbClr val="1D62F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Yes		</a:t>
            </a:r>
            <a:r>
              <a:rPr lang="ko-KR" altLang="en-US" dirty="0"/>
              <a:t>인근 학교 </a:t>
            </a:r>
            <a:r>
              <a:rPr lang="en-US" altLang="ko-KR" dirty="0"/>
              <a:t>O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No		</a:t>
            </a:r>
            <a:r>
              <a:rPr lang="ko-KR" altLang="en-US" dirty="0"/>
              <a:t>인근 학교 </a:t>
            </a:r>
            <a:r>
              <a:rPr lang="en-US" altLang="ko-KR" dirty="0"/>
              <a:t>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>
                <a:solidFill>
                  <a:schemeClr val="bg1"/>
                </a:solidFill>
              </a:rPr>
              <a:t>Concept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4548B-7C74-4AFB-8C72-ADE3535AF452}"/>
              </a:ext>
            </a:extLst>
          </p:cNvPr>
          <p:cNvSpPr txBox="1"/>
          <p:nvPr/>
        </p:nvSpPr>
        <p:spPr>
          <a:xfrm>
            <a:off x="282270" y="1297642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2) Attributes</a:t>
            </a:r>
            <a:endParaRPr lang="ko-KR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BBCA2-6D7D-4BC9-9F28-642651326CEF}"/>
              </a:ext>
            </a:extLst>
          </p:cNvPr>
          <p:cNvSpPr txBox="1"/>
          <p:nvPr/>
        </p:nvSpPr>
        <p:spPr>
          <a:xfrm>
            <a:off x="611560" y="1772816"/>
            <a:ext cx="39604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</a:rPr>
              <a:t>f) Area (</a:t>
            </a:r>
            <a:r>
              <a:rPr lang="ko-KR" altLang="en-US" dirty="0">
                <a:solidFill>
                  <a:srgbClr val="1D62F0"/>
                </a:solidFill>
              </a:rPr>
              <a:t>지역</a:t>
            </a:r>
            <a:r>
              <a:rPr lang="en-US" altLang="ko-KR" dirty="0">
                <a:solidFill>
                  <a:srgbClr val="1D62F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Gyesu_dong</a:t>
            </a:r>
            <a:r>
              <a:rPr lang="en-US" altLang="ko-KR" dirty="0"/>
              <a:t>		</a:t>
            </a:r>
            <a:r>
              <a:rPr lang="ko-KR" altLang="en-US" dirty="0"/>
              <a:t>계수동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Gogang_dong</a:t>
            </a:r>
            <a:r>
              <a:rPr lang="en-US" altLang="ko-KR" dirty="0"/>
              <a:t>		</a:t>
            </a:r>
            <a:r>
              <a:rPr lang="ko-KR" altLang="en-US" dirty="0" err="1"/>
              <a:t>고강동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Goean_dong</a:t>
            </a:r>
            <a:r>
              <a:rPr lang="en-US" altLang="ko-KR" dirty="0"/>
              <a:t>		</a:t>
            </a:r>
            <a:r>
              <a:rPr lang="ko-KR" altLang="en-US" dirty="0" err="1"/>
              <a:t>괴안동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Dodang_dong</a:t>
            </a:r>
            <a:r>
              <a:rPr lang="en-US" altLang="ko-KR" dirty="0"/>
              <a:t>		</a:t>
            </a:r>
            <a:r>
              <a:rPr lang="ko-KR" altLang="en-US" dirty="0" err="1"/>
              <a:t>도당동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Beombak_dong</a:t>
            </a:r>
            <a:r>
              <a:rPr lang="en-US" altLang="ko-KR" dirty="0"/>
              <a:t>	</a:t>
            </a:r>
            <a:r>
              <a:rPr lang="ko-KR" altLang="en-US" dirty="0" err="1"/>
              <a:t>범박동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Sang_dong</a:t>
            </a:r>
            <a:r>
              <a:rPr lang="en-US" altLang="ko-KR" dirty="0"/>
              <a:t>		</a:t>
            </a:r>
            <a:r>
              <a:rPr lang="ko-KR" altLang="en-US" dirty="0"/>
              <a:t>상동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Sosa_dong</a:t>
            </a:r>
            <a:r>
              <a:rPr lang="en-US" altLang="ko-KR" dirty="0"/>
              <a:t>		</a:t>
            </a:r>
            <a:r>
              <a:rPr lang="ko-KR" altLang="en-US" dirty="0" err="1"/>
              <a:t>소사동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Sosabon_dong</a:t>
            </a:r>
            <a:r>
              <a:rPr lang="en-US" altLang="ko-KR" dirty="0"/>
              <a:t>		</a:t>
            </a:r>
            <a:r>
              <a:rPr lang="ko-KR" altLang="en-US" dirty="0"/>
              <a:t>소사본동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Songnae_dong</a:t>
            </a:r>
            <a:r>
              <a:rPr lang="en-US" altLang="ko-KR" dirty="0"/>
              <a:t>	</a:t>
            </a:r>
            <a:r>
              <a:rPr lang="ko-KR" altLang="en-US" dirty="0"/>
              <a:t>송내동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Simgok_dong</a:t>
            </a:r>
            <a:r>
              <a:rPr lang="en-US" altLang="ko-KR" dirty="0"/>
              <a:t>		</a:t>
            </a:r>
            <a:r>
              <a:rPr lang="ko-KR" altLang="en-US" dirty="0" err="1"/>
              <a:t>심곡동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Simgokbon_dong</a:t>
            </a:r>
            <a:r>
              <a:rPr lang="en-US" altLang="ko-KR" dirty="0"/>
              <a:t>	</a:t>
            </a:r>
            <a:r>
              <a:rPr lang="ko-KR" altLang="en-US" dirty="0"/>
              <a:t>심곡본동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Yakdae_dong</a:t>
            </a:r>
            <a:r>
              <a:rPr lang="en-US" altLang="ko-KR" dirty="0"/>
              <a:t>		</a:t>
            </a:r>
            <a:r>
              <a:rPr lang="ko-KR" altLang="en-US" dirty="0" err="1"/>
              <a:t>약대동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Yeowol_dong</a:t>
            </a:r>
            <a:r>
              <a:rPr lang="en-US" altLang="ko-KR" dirty="0"/>
              <a:t>		</a:t>
            </a:r>
            <a:r>
              <a:rPr lang="ko-KR" altLang="en-US" dirty="0" err="1"/>
              <a:t>여월동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Yeokgok_dong</a:t>
            </a:r>
            <a:r>
              <a:rPr lang="en-US" altLang="ko-KR" dirty="0"/>
              <a:t>		</a:t>
            </a:r>
            <a:r>
              <a:rPr lang="ko-KR" altLang="en-US" dirty="0" err="1"/>
              <a:t>역곡동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Ojeong_dong</a:t>
            </a:r>
            <a:r>
              <a:rPr lang="en-US" altLang="ko-KR" dirty="0"/>
              <a:t>		</a:t>
            </a:r>
            <a:r>
              <a:rPr lang="ko-KR" altLang="en-US" dirty="0"/>
              <a:t>오정동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Okgil_dong</a:t>
            </a:r>
            <a:r>
              <a:rPr lang="en-US" altLang="ko-KR" dirty="0"/>
              <a:t>		</a:t>
            </a:r>
            <a:r>
              <a:rPr lang="ko-KR" altLang="en-US" dirty="0" err="1"/>
              <a:t>옥길동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3083A-1F4D-458A-83F4-2EA08B58D6F4}"/>
              </a:ext>
            </a:extLst>
          </p:cNvPr>
          <p:cNvSpPr txBox="1"/>
          <p:nvPr/>
        </p:nvSpPr>
        <p:spPr>
          <a:xfrm>
            <a:off x="6652696" y="1968840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Wonmi_dong</a:t>
            </a:r>
            <a:r>
              <a:rPr lang="en-US" altLang="ko-KR" dirty="0"/>
              <a:t>		</a:t>
            </a:r>
            <a:r>
              <a:rPr lang="ko-KR" altLang="en-US" dirty="0" err="1"/>
              <a:t>원미동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Wonjong_dong</a:t>
            </a:r>
            <a:r>
              <a:rPr lang="en-US" altLang="ko-KR" dirty="0"/>
              <a:t>		</a:t>
            </a:r>
            <a:r>
              <a:rPr lang="ko-KR" altLang="en-US" dirty="0" err="1"/>
              <a:t>원종동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Jak_dong</a:t>
            </a:r>
            <a:r>
              <a:rPr lang="en-US" altLang="ko-KR" dirty="0"/>
              <a:t>		</a:t>
            </a:r>
            <a:r>
              <a:rPr lang="ko-KR" altLang="en-US" dirty="0"/>
              <a:t>작동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Jung_dong</a:t>
            </a:r>
            <a:r>
              <a:rPr lang="en-US" altLang="ko-KR" dirty="0"/>
              <a:t>		</a:t>
            </a:r>
            <a:r>
              <a:rPr lang="ko-KR" altLang="en-US" dirty="0"/>
              <a:t>중동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Chunui_dong</a:t>
            </a:r>
            <a:r>
              <a:rPr lang="en-US" altLang="ko-KR" dirty="0"/>
              <a:t>		</a:t>
            </a:r>
            <a:r>
              <a:rPr lang="ko-KR" altLang="en-US" dirty="0" err="1"/>
              <a:t>춘의동</a:t>
            </a:r>
            <a:endParaRPr lang="en-US" altLang="ko-KR" dirty="0"/>
          </a:p>
        </p:txBody>
      </p:sp>
      <p:grpSp>
        <p:nvGrpSpPr>
          <p:cNvPr id="14" name="グループ 204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725EBE62-E493-478F-A9F9-A63E889B807E}"/>
              </a:ext>
            </a:extLst>
          </p:cNvPr>
          <p:cNvGrpSpPr/>
          <p:nvPr/>
        </p:nvGrpSpPr>
        <p:grpSpPr>
          <a:xfrm>
            <a:off x="6652696" y="4382936"/>
            <a:ext cx="4445932" cy="929728"/>
            <a:chOff x="8002792" y="4627290"/>
            <a:chExt cx="4793461" cy="346077"/>
          </a:xfrm>
        </p:grpSpPr>
        <p:grpSp>
          <p:nvGrpSpPr>
            <p:cNvPr id="15" name="グループ 173">
              <a:extLst>
                <a:ext uri="{FF2B5EF4-FFF2-40B4-BE49-F238E27FC236}">
                  <a16:creationId xmlns:a16="http://schemas.microsoft.com/office/drawing/2014/main" id="{4D326107-A1E3-4DDA-81F7-F67A455DDB3B}"/>
                </a:ext>
              </a:extLst>
            </p:cNvPr>
            <p:cNvGrpSpPr/>
            <p:nvPr/>
          </p:nvGrpSpPr>
          <p:grpSpPr>
            <a:xfrm>
              <a:off x="8002792" y="4627290"/>
              <a:ext cx="334962" cy="346077"/>
              <a:chOff x="3409951" y="2895599"/>
              <a:chExt cx="334962" cy="346077"/>
            </a:xfrm>
          </p:grpSpPr>
          <p:sp>
            <p:nvSpPr>
              <p:cNvPr id="23" name="フリーフォーム(F) 49">
                <a:extLst>
                  <a:ext uri="{FF2B5EF4-FFF2-40B4-BE49-F238E27FC236}">
                    <a16:creationId xmlns:a16="http://schemas.microsoft.com/office/drawing/2014/main" id="{3E4BB38D-5D2D-42D6-BA2D-59DE8E02F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9951" y="2992437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" name="フリーフォーム(F) 50">
                <a:extLst>
                  <a:ext uri="{FF2B5EF4-FFF2-40B4-BE49-F238E27FC236}">
                    <a16:creationId xmlns:a16="http://schemas.microsoft.com/office/drawing/2014/main" id="{5A80C1D2-F366-4001-928C-6CE359F44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円/楕円 51">
                <a:extLst>
                  <a:ext uri="{FF2B5EF4-FFF2-40B4-BE49-F238E27FC236}">
                    <a16:creationId xmlns:a16="http://schemas.microsoft.com/office/drawing/2014/main" id="{06C758D6-F788-4942-B54E-2E29B83F7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599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フリーフォーム(F) 52">
                <a:extLst>
                  <a:ext uri="{FF2B5EF4-FFF2-40B4-BE49-F238E27FC236}">
                    <a16:creationId xmlns:a16="http://schemas.microsoft.com/office/drawing/2014/main" id="{B81F1E93-CAFD-4C2E-A579-16FAB56D2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フリーフォーム(F) 53">
                <a:extLst>
                  <a:ext uri="{FF2B5EF4-FFF2-40B4-BE49-F238E27FC236}">
                    <a16:creationId xmlns:a16="http://schemas.microsoft.com/office/drawing/2014/main" id="{86B3B5A7-4E69-4363-A81E-D1353289E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フリーフォーム(F) 54">
                <a:extLst>
                  <a:ext uri="{FF2B5EF4-FFF2-40B4-BE49-F238E27FC236}">
                    <a16:creationId xmlns:a16="http://schemas.microsoft.com/office/drawing/2014/main" id="{1469F414-0154-450A-945A-37B0AFA12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円/楕円 55">
                <a:extLst>
                  <a:ext uri="{FF2B5EF4-FFF2-40B4-BE49-F238E27FC236}">
                    <a16:creationId xmlns:a16="http://schemas.microsoft.com/office/drawing/2014/main" id="{7EDE661F-A2C6-4970-BFB6-4F008C141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フリーフォーム(F) 56">
                <a:extLst>
                  <a:ext uri="{FF2B5EF4-FFF2-40B4-BE49-F238E27FC236}">
                    <a16:creationId xmlns:a16="http://schemas.microsoft.com/office/drawing/2014/main" id="{26719E38-063A-4B7F-9CE6-1D22D6370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フリーフォーム(F) 57">
                <a:extLst>
                  <a:ext uri="{FF2B5EF4-FFF2-40B4-BE49-F238E27FC236}">
                    <a16:creationId xmlns:a16="http://schemas.microsoft.com/office/drawing/2014/main" id="{99CCB7A4-2540-4A69-ACA5-33267D106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フリーフォーム(F) 58">
                <a:extLst>
                  <a:ext uri="{FF2B5EF4-FFF2-40B4-BE49-F238E27FC236}">
                    <a16:creationId xmlns:a16="http://schemas.microsoft.com/office/drawing/2014/main" id="{6B4D8976-8FA6-4F29-9548-A72E62699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0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円/楕円 59">
                <a:extLst>
                  <a:ext uri="{FF2B5EF4-FFF2-40B4-BE49-F238E27FC236}">
                    <a16:creationId xmlns:a16="http://schemas.microsoft.com/office/drawing/2014/main" id="{67B8A575-18CA-42BB-9593-D86D3F0F3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" name="フリーフォーム(F) 60">
                <a:extLst>
                  <a:ext uri="{FF2B5EF4-FFF2-40B4-BE49-F238E27FC236}">
                    <a16:creationId xmlns:a16="http://schemas.microsoft.com/office/drawing/2014/main" id="{A7DDE54C-BC25-4685-BA8A-D735AB1C7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" name="線 61">
                <a:extLst>
                  <a:ext uri="{FF2B5EF4-FFF2-40B4-BE49-F238E27FC236}">
                    <a16:creationId xmlns:a16="http://schemas.microsoft.com/office/drawing/2014/main" id="{B369D09A-3F46-47CF-A3A2-BBB3CFADC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" name="線 62">
                <a:extLst>
                  <a:ext uri="{FF2B5EF4-FFF2-40B4-BE49-F238E27FC236}">
                    <a16:creationId xmlns:a16="http://schemas.microsoft.com/office/drawing/2014/main" id="{0D6B6ADA-8A34-4EEC-8127-9CEE5FBF0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2" name="長方形 174">
              <a:extLst>
                <a:ext uri="{FF2B5EF4-FFF2-40B4-BE49-F238E27FC236}">
                  <a16:creationId xmlns:a16="http://schemas.microsoft.com/office/drawing/2014/main" id="{EB693D35-54A2-48CE-93F0-43AA8F067F40}"/>
                </a:ext>
              </a:extLst>
            </p:cNvPr>
            <p:cNvSpPr/>
            <p:nvPr/>
          </p:nvSpPr>
          <p:spPr>
            <a:xfrm>
              <a:off x="8412366" y="4694790"/>
              <a:ext cx="4383887" cy="18195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ko-KR" altLang="en-US" sz="2400" dirty="0">
                  <a:solidFill>
                    <a:srgbClr val="1D62F0"/>
                  </a:solidFill>
                </a:rPr>
                <a:t>속성의 개수는 총 </a:t>
              </a:r>
              <a:r>
                <a:rPr lang="en-US" altLang="ko-KR" sz="2400" dirty="0">
                  <a:solidFill>
                    <a:srgbClr val="1D62F0"/>
                  </a:solidFill>
                </a:rPr>
                <a:t>6</a:t>
              </a:r>
              <a:r>
                <a:rPr lang="ko-KR" altLang="en-US" sz="2400" dirty="0">
                  <a:solidFill>
                    <a:srgbClr val="1D62F0"/>
                  </a:solidFill>
                </a:rPr>
                <a:t>개</a:t>
              </a:r>
              <a:endParaRPr lang="en-US" altLang="ko-KR" sz="2400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02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>
                <a:solidFill>
                  <a:schemeClr val="bg1"/>
                </a:solidFill>
              </a:rPr>
              <a:t>Concept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4548B-7C74-4AFB-8C72-ADE3535AF452}"/>
              </a:ext>
            </a:extLst>
          </p:cNvPr>
          <p:cNvSpPr txBox="1"/>
          <p:nvPr/>
        </p:nvSpPr>
        <p:spPr>
          <a:xfrm>
            <a:off x="282270" y="1297642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>
                <a:solidFill>
                  <a:schemeClr val="bg2"/>
                </a:solidFill>
                <a:latin typeface="+mj-ea"/>
                <a:ea typeface="+mj-ea"/>
              </a:rPr>
              <a:t>3) Class</a:t>
            </a:r>
            <a:endParaRPr lang="ko-KR" altLang="en-US" sz="1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0E661-6E8D-46DC-A159-6EEE919715E0}"/>
              </a:ext>
            </a:extLst>
          </p:cNvPr>
          <p:cNvSpPr txBox="1"/>
          <p:nvPr/>
        </p:nvSpPr>
        <p:spPr>
          <a:xfrm>
            <a:off x="282270" y="2537475"/>
            <a:ext cx="8614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D62F0"/>
                </a:solidFill>
              </a:rPr>
              <a:t>Class : Price (</a:t>
            </a:r>
            <a:r>
              <a:rPr lang="ko-KR" altLang="en-US" sz="2400" dirty="0">
                <a:solidFill>
                  <a:srgbClr val="1D62F0"/>
                </a:solidFill>
              </a:rPr>
              <a:t>집값</a:t>
            </a:r>
            <a:r>
              <a:rPr lang="en-US" altLang="ko-KR" sz="2400" dirty="0">
                <a:solidFill>
                  <a:srgbClr val="1D62F0"/>
                </a:solidFill>
              </a:rPr>
              <a:t>)</a:t>
            </a:r>
          </a:p>
          <a:p>
            <a:endParaRPr lang="en-US" altLang="ko-KR" sz="2400" dirty="0">
              <a:solidFill>
                <a:srgbClr val="1D62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Low		</a:t>
            </a:r>
            <a:r>
              <a:rPr lang="ko-KR" altLang="en-US" sz="2000" dirty="0"/>
              <a:t>저렴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Medium	</a:t>
            </a:r>
            <a:r>
              <a:rPr lang="ko-KR" altLang="en-US" sz="2000" dirty="0"/>
              <a:t>적정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High		</a:t>
            </a:r>
            <a:r>
              <a:rPr lang="ko-KR" altLang="en-US" sz="2000" dirty="0"/>
              <a:t>고액</a:t>
            </a:r>
            <a:endParaRPr lang="en-US" altLang="ko-KR" sz="2000" dirty="0"/>
          </a:p>
        </p:txBody>
      </p:sp>
      <p:grpSp>
        <p:nvGrpSpPr>
          <p:cNvPr id="11" name="グループ 204" descr="これは 3 人の人物がやり取りしているアイコンの画像です。 ">
            <a:extLst>
              <a:ext uri="{FF2B5EF4-FFF2-40B4-BE49-F238E27FC236}">
                <a16:creationId xmlns:a16="http://schemas.microsoft.com/office/drawing/2014/main" id="{BE75DF76-CEF3-4F8D-B058-21467918452E}"/>
              </a:ext>
            </a:extLst>
          </p:cNvPr>
          <p:cNvGrpSpPr/>
          <p:nvPr/>
        </p:nvGrpSpPr>
        <p:grpSpPr>
          <a:xfrm>
            <a:off x="282270" y="4921625"/>
            <a:ext cx="11083722" cy="1031119"/>
            <a:chOff x="8002792" y="4627290"/>
            <a:chExt cx="4793461" cy="479935"/>
          </a:xfrm>
        </p:grpSpPr>
        <p:grpSp>
          <p:nvGrpSpPr>
            <p:cNvPr id="12" name="グループ 173">
              <a:extLst>
                <a:ext uri="{FF2B5EF4-FFF2-40B4-BE49-F238E27FC236}">
                  <a16:creationId xmlns:a16="http://schemas.microsoft.com/office/drawing/2014/main" id="{FDA33823-1E6B-481C-B2FE-341AEB163B56}"/>
                </a:ext>
              </a:extLst>
            </p:cNvPr>
            <p:cNvGrpSpPr/>
            <p:nvPr/>
          </p:nvGrpSpPr>
          <p:grpSpPr>
            <a:xfrm>
              <a:off x="8002792" y="4627290"/>
              <a:ext cx="334962" cy="346077"/>
              <a:chOff x="3409951" y="2895599"/>
              <a:chExt cx="334962" cy="346077"/>
            </a:xfrm>
          </p:grpSpPr>
          <p:sp>
            <p:nvSpPr>
              <p:cNvPr id="15" name="フリーフォーム(F) 49">
                <a:extLst>
                  <a:ext uri="{FF2B5EF4-FFF2-40B4-BE49-F238E27FC236}">
                    <a16:creationId xmlns:a16="http://schemas.microsoft.com/office/drawing/2014/main" id="{90605564-2CAB-4501-BF9A-E69AE6E9C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9951" y="2992437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フリーフォーム(F) 50">
                <a:extLst>
                  <a:ext uri="{FF2B5EF4-FFF2-40B4-BE49-F238E27FC236}">
                    <a16:creationId xmlns:a16="http://schemas.microsoft.com/office/drawing/2014/main" id="{8373C151-2F2E-44F7-B9F4-13E08301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円/楕円 51">
                <a:extLst>
                  <a:ext uri="{FF2B5EF4-FFF2-40B4-BE49-F238E27FC236}">
                    <a16:creationId xmlns:a16="http://schemas.microsoft.com/office/drawing/2014/main" id="{CB4E6A58-FC97-4E44-ACA5-A65DCD93C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599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" name="フリーフォーム(F) 52">
                <a:extLst>
                  <a:ext uri="{FF2B5EF4-FFF2-40B4-BE49-F238E27FC236}">
                    <a16:creationId xmlns:a16="http://schemas.microsoft.com/office/drawing/2014/main" id="{C721916B-7900-4B0C-8274-35ED4B04A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" name="フリーフォーム(F) 53">
                <a:extLst>
                  <a:ext uri="{FF2B5EF4-FFF2-40B4-BE49-F238E27FC236}">
                    <a16:creationId xmlns:a16="http://schemas.microsoft.com/office/drawing/2014/main" id="{0DB007DF-0B34-4550-B0D5-AE11EC8E3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" name="フリーフォーム(F) 54">
                <a:extLst>
                  <a:ext uri="{FF2B5EF4-FFF2-40B4-BE49-F238E27FC236}">
                    <a16:creationId xmlns:a16="http://schemas.microsoft.com/office/drawing/2014/main" id="{8E98F274-CB51-4404-BBFB-94A0DE482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" name="円/楕円 55">
                <a:extLst>
                  <a:ext uri="{FF2B5EF4-FFF2-40B4-BE49-F238E27FC236}">
                    <a16:creationId xmlns:a16="http://schemas.microsoft.com/office/drawing/2014/main" id="{0B55EC57-1E44-458B-910F-EA7DD3D71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" name="フリーフォーム(F) 56">
                <a:extLst>
                  <a:ext uri="{FF2B5EF4-FFF2-40B4-BE49-F238E27FC236}">
                    <a16:creationId xmlns:a16="http://schemas.microsoft.com/office/drawing/2014/main" id="{097FE7A3-4984-4758-B77C-F9DAC2517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" name="フリーフォーム(F) 57">
                <a:extLst>
                  <a:ext uri="{FF2B5EF4-FFF2-40B4-BE49-F238E27FC236}">
                    <a16:creationId xmlns:a16="http://schemas.microsoft.com/office/drawing/2014/main" id="{41FB2E83-5D80-42F4-B24F-A69F93030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" name="フリーフォーム(F) 58">
                <a:extLst>
                  <a:ext uri="{FF2B5EF4-FFF2-40B4-BE49-F238E27FC236}">
                    <a16:creationId xmlns:a16="http://schemas.microsoft.com/office/drawing/2014/main" id="{5F0ACD69-880B-4DC8-ABB4-A99FEFA8A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0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" name="円/楕円 59">
                <a:extLst>
                  <a:ext uri="{FF2B5EF4-FFF2-40B4-BE49-F238E27FC236}">
                    <a16:creationId xmlns:a16="http://schemas.microsoft.com/office/drawing/2014/main" id="{4FDDBE02-6975-4A7A-A97F-4E1BF7CFA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" name="フリーフォーム(F) 60">
                <a:extLst>
                  <a:ext uri="{FF2B5EF4-FFF2-40B4-BE49-F238E27FC236}">
                    <a16:creationId xmlns:a16="http://schemas.microsoft.com/office/drawing/2014/main" id="{D795864B-AB4D-49B0-B8E7-061BE624A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" name="線 61">
                <a:extLst>
                  <a:ext uri="{FF2B5EF4-FFF2-40B4-BE49-F238E27FC236}">
                    <a16:creationId xmlns:a16="http://schemas.microsoft.com/office/drawing/2014/main" id="{37F931DA-5B0E-4B63-832F-03275DDBF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線 62">
                <a:extLst>
                  <a:ext uri="{FF2B5EF4-FFF2-40B4-BE49-F238E27FC236}">
                    <a16:creationId xmlns:a16="http://schemas.microsoft.com/office/drawing/2014/main" id="{3168107A-7C5A-41A7-8D09-4E4BFC9CD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rgbClr val="00206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4" name="長方形 174">
              <a:extLst>
                <a:ext uri="{FF2B5EF4-FFF2-40B4-BE49-F238E27FC236}">
                  <a16:creationId xmlns:a16="http://schemas.microsoft.com/office/drawing/2014/main" id="{23904E44-20F5-4A29-8A49-F64289A9BD7F}"/>
                </a:ext>
              </a:extLst>
            </p:cNvPr>
            <p:cNvSpPr/>
            <p:nvPr/>
          </p:nvSpPr>
          <p:spPr>
            <a:xfrm>
              <a:off x="8412366" y="4694790"/>
              <a:ext cx="4383887" cy="41243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2400" dirty="0">
                  <a:solidFill>
                    <a:srgbClr val="1D62F0"/>
                  </a:solidFill>
                  <a:latin typeface="+mn-ea"/>
                </a:rPr>
                <a:t>a ~ f </a:t>
              </a:r>
              <a:r>
                <a:rPr lang="ko-KR" altLang="en-US" sz="2400" dirty="0">
                  <a:solidFill>
                    <a:srgbClr val="1D62F0"/>
                  </a:solidFill>
                  <a:latin typeface="+mn-ea"/>
                </a:rPr>
                <a:t>까지의 속성 값의 </a:t>
              </a:r>
              <a:r>
                <a:rPr lang="en-US" altLang="ko-KR" sz="2400" dirty="0">
                  <a:solidFill>
                    <a:srgbClr val="1D62F0"/>
                  </a:solidFill>
                  <a:latin typeface="+mn-ea"/>
                </a:rPr>
                <a:t>train data</a:t>
              </a:r>
              <a:r>
                <a:rPr lang="ko-KR" altLang="en-US" sz="2400" dirty="0">
                  <a:solidFill>
                    <a:srgbClr val="1D62F0"/>
                  </a:solidFill>
                  <a:latin typeface="+mn-ea"/>
                </a:rPr>
                <a:t>를 기반으로 나올 수 있는 </a:t>
              </a:r>
              <a:r>
                <a:rPr lang="en-US" altLang="ko-KR" sz="2400" dirty="0">
                  <a:solidFill>
                    <a:srgbClr val="1D62F0"/>
                  </a:solidFill>
                  <a:latin typeface="+mn-ea"/>
                </a:rPr>
                <a:t>class</a:t>
              </a:r>
              <a:r>
                <a:rPr lang="ko-KR" altLang="en-US" sz="2400" dirty="0">
                  <a:solidFill>
                    <a:srgbClr val="1D62F0"/>
                  </a:solidFill>
                  <a:latin typeface="+mn-ea"/>
                </a:rPr>
                <a:t>는 총 </a:t>
              </a:r>
              <a:r>
                <a:rPr lang="en-US" altLang="ko-KR" sz="2400" dirty="0">
                  <a:solidFill>
                    <a:srgbClr val="1D62F0"/>
                  </a:solidFill>
                  <a:latin typeface="+mn-ea"/>
                </a:rPr>
                <a:t>3</a:t>
              </a:r>
              <a:r>
                <a:rPr lang="ko-KR" altLang="en-US" sz="2400" dirty="0">
                  <a:solidFill>
                    <a:srgbClr val="1D62F0"/>
                  </a:solidFill>
                  <a:latin typeface="+mn-ea"/>
                </a:rPr>
                <a:t>개</a:t>
              </a:r>
              <a:endParaRPr lang="ko-KR" altLang="ko-KR" sz="2400" dirty="0">
                <a:solidFill>
                  <a:srgbClr val="1D62F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0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764</Words>
  <Application>Microsoft Office PowerPoint</Application>
  <PresentationFormat>와이드스크린</PresentationFormat>
  <Paragraphs>207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Meiryo UI</vt:lpstr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강 정훈</cp:lastModifiedBy>
  <cp:revision>93</cp:revision>
  <dcterms:created xsi:type="dcterms:W3CDTF">2019-06-16T11:26:11Z</dcterms:created>
  <dcterms:modified xsi:type="dcterms:W3CDTF">2021-11-29T02:33:17Z</dcterms:modified>
</cp:coreProperties>
</file>