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7" r:id="rId2"/>
    <p:sldId id="271" r:id="rId3"/>
    <p:sldId id="294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5" r:id="rId19"/>
    <p:sldId id="316" r:id="rId20"/>
    <p:sldId id="317" r:id="rId21"/>
    <p:sldId id="318" r:id="rId22"/>
    <p:sldId id="320" r:id="rId23"/>
    <p:sldId id="319" r:id="rId2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WOO" initials="J" lastIdx="2" clrIdx="0">
    <p:extLst>
      <p:ext uri="{19B8F6BF-5375-455C-9EA6-DF929625EA0E}">
        <p15:presenceInfo xmlns:p15="http://schemas.microsoft.com/office/powerpoint/2012/main" userId="JINW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858"/>
    <a:srgbClr val="78808D"/>
    <a:srgbClr val="909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85599" autoAdjust="0"/>
  </p:normalViewPr>
  <p:slideViewPr>
    <p:cSldViewPr snapToGrid="0">
      <p:cViewPr varScale="1">
        <p:scale>
          <a:sx n="72" d="100"/>
          <a:sy n="72" d="100"/>
        </p:scale>
        <p:origin x="4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0CE74-B3D5-405F-9B87-6994659D709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42FA9-91C2-4434-84E0-7B9E5F65D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17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01E89-EDE4-4930-8A4B-2719BFF80CA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B5888-7C57-4972-B3DB-18DB00956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6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안녕하십니까 저는 소재디자인공학과 석사과정 </a:t>
            </a:r>
            <a:r>
              <a:rPr lang="en-US" altLang="ko-KR"/>
              <a:t>3</a:t>
            </a:r>
            <a:r>
              <a:rPr lang="ko-KR" altLang="en-US"/>
              <a:t>학기차 장미지입니다</a:t>
            </a:r>
            <a:r>
              <a:rPr lang="en-US" altLang="ko-KR"/>
              <a:t>. </a:t>
            </a:r>
            <a:r>
              <a:rPr lang="ko-KR" altLang="en-US"/>
              <a:t>저는 </a:t>
            </a:r>
            <a:r>
              <a:rPr lang="en-US" altLang="ko-KR" sz="1200"/>
              <a:t>ELSEVIER </a:t>
            </a:r>
            <a:r>
              <a:rPr lang="ko-KR" altLang="en-US" sz="1200"/>
              <a:t>저널의 </a:t>
            </a:r>
            <a:r>
              <a:rPr lang="en-US" altLang="ko-KR" sz="1200"/>
              <a:t>Polymer Degradation and Stability 137 (2017) 205-215, </a:t>
            </a:r>
            <a:r>
              <a:rPr lang="ko-KR" altLang="ko-KR"/>
              <a:t>난연성 생분해성 고분자 나노 복합체 엔지니어링</a:t>
            </a:r>
            <a:r>
              <a:rPr lang="en-US" altLang="ko-KR"/>
              <a:t>?</a:t>
            </a:r>
            <a:r>
              <a:rPr lang="ko-KR" altLang="ko-KR"/>
              <a:t> 및 3D 프린팅에서의 응용</a:t>
            </a:r>
            <a:r>
              <a:rPr lang="ko-KR" altLang="en-US"/>
              <a:t>에 대해 발표하겠습니다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65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31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92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30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5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78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62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4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11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7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8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발표는 서론</a:t>
            </a:r>
            <a:r>
              <a:rPr lang="en-US" altLang="ko-KR"/>
              <a:t>, </a:t>
            </a:r>
            <a:r>
              <a:rPr lang="ko-KR" altLang="en-US"/>
              <a:t>실험</a:t>
            </a:r>
            <a:r>
              <a:rPr lang="en-US" altLang="ko-KR"/>
              <a:t>, </a:t>
            </a:r>
            <a:r>
              <a:rPr lang="ko-KR" altLang="en-US"/>
              <a:t>실험결과</a:t>
            </a:r>
            <a:r>
              <a:rPr lang="en-US" altLang="ko-KR"/>
              <a:t>, </a:t>
            </a:r>
            <a:r>
              <a:rPr lang="ko-KR" altLang="en-US"/>
              <a:t>결론 순으로 진행하겠습니다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1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46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18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24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5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3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41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5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13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75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PLA</a:t>
            </a:r>
            <a:r>
              <a:rPr lang="ko-KR" altLang="en-US"/>
              <a:t>는 우수한 기계적 특성을 가지며 주로 가수분해를 통해 분해되는 생분해성 고분자로 기존 고분자를 대체하는 분야에 많이 사용되고 있습니다</a:t>
            </a:r>
            <a:r>
              <a:rPr lang="en-US" altLang="ko-KR"/>
              <a:t>. </a:t>
            </a:r>
            <a:r>
              <a:rPr lang="ko-KR" altLang="en-US"/>
              <a:t>현재에는 직물 제조 및 생체 의학 임플란트 등의 분야에서 사용되고 있으며 전자 및 자동차 영역에서는</a:t>
            </a:r>
            <a:r>
              <a:rPr lang="ko-KR" altLang="en-US" baseline="0"/>
              <a:t> </a:t>
            </a:r>
            <a:r>
              <a:rPr lang="en-US" altLang="ko-KR" baseline="0"/>
              <a:t>PLA</a:t>
            </a:r>
            <a:r>
              <a:rPr lang="ko-KR" altLang="en-US" baseline="0"/>
              <a:t>의 가연성 때문에 사용이 제한되고 있습니다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B5888-7C57-4972-B3DB-18DB00956D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0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359D-6C60-4AA3-BA7F-2FEE0DC0838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3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691E-6298-43BC-9372-5BEE06BD776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F4C2-1855-49E5-A6C6-B5F9B0CA0B5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8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49E9-6784-4323-9EE6-02EED74189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1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247A-79F3-4CF4-AAE3-3E31251A98A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3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E6D-16B8-4F62-976C-9B3608F331C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7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0E68-9AC9-47C7-AE70-982EDFF6047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3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B84D-8FCA-4EC8-8968-CCB7452ADC1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4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6FE2-88B7-433F-8626-A39510EEE1A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8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DEF2-42D6-4AF3-9386-93E2A392632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0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DB30-B9D7-4DDE-87A2-A409940F3D5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9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B15C-4047-4DA8-A5B0-F60E12B7468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4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323771"/>
          </a:xfrm>
          <a:prstGeom prst="rect">
            <a:avLst/>
          </a:prstGeom>
          <a:pattFill prst="pct10">
            <a:fgClr>
              <a:srgbClr val="687267"/>
            </a:fgClr>
            <a:bgClr>
              <a:srgbClr val="9092A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Artificial</a:t>
            </a:r>
            <a:r>
              <a:rPr lang="ko-KR" altLang="en-US" sz="2800" b="1" kern="0" dirty="0">
                <a:solidFill>
                  <a:prstClr val="white"/>
                </a:solidFill>
              </a:rPr>
              <a:t> </a:t>
            </a:r>
            <a:r>
              <a:rPr lang="en-US" altLang="ko-KR" sz="2800" b="1" kern="0" dirty="0">
                <a:solidFill>
                  <a:prstClr val="white"/>
                </a:solidFill>
              </a:rPr>
              <a:t>Intelligence</a:t>
            </a:r>
            <a:r>
              <a:rPr lang="ko-KR" altLang="en-US" sz="2800" b="1" kern="0" dirty="0">
                <a:solidFill>
                  <a:prstClr val="white"/>
                </a:solidFill>
              </a:rPr>
              <a:t> </a:t>
            </a:r>
            <a:r>
              <a:rPr lang="en-US" altLang="ko-KR" sz="2800" b="1" kern="0" dirty="0">
                <a:solidFill>
                  <a:prstClr val="white"/>
                </a:solidFill>
              </a:rPr>
              <a:t>(AI)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649681" y="4238445"/>
            <a:ext cx="5960918" cy="1031286"/>
            <a:chOff x="3521062" y="4229101"/>
            <a:chExt cx="5536305" cy="1031286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521062" y="4229101"/>
              <a:ext cx="2165651" cy="360000"/>
            </a:xfrm>
            <a:prstGeom prst="roundRect">
              <a:avLst>
                <a:gd name="adj" fmla="val 50000"/>
              </a:avLst>
            </a:prstGeom>
            <a:solidFill>
              <a:srgbClr val="FF4858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</a:rPr>
                <a:t>PPT</a:t>
              </a:r>
              <a:r>
                <a:rPr lang="ko-KR" altLang="en-US" sz="1600" dirty="0">
                  <a:solidFill>
                    <a:prstClr val="white"/>
                  </a:solidFill>
                </a:rPr>
                <a:t> </a:t>
              </a:r>
              <a:r>
                <a:rPr lang="en-US" altLang="ko-KR" sz="1600" dirty="0">
                  <a:solidFill>
                    <a:prstClr val="white"/>
                  </a:solidFill>
                </a:rPr>
                <a:t>/ </a:t>
              </a:r>
              <a:r>
                <a:rPr lang="ko-KR" altLang="en-US" sz="1600" dirty="0">
                  <a:solidFill>
                    <a:prstClr val="white"/>
                  </a:solidFill>
                </a:rPr>
                <a:t>결과보고서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688621" y="4236913"/>
              <a:ext cx="33352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78808D"/>
                  </a:solidFill>
                </a:rPr>
                <a:t>컴퓨터정보공학부 </a:t>
              </a:r>
              <a:r>
                <a:rPr lang="en-US" altLang="ko-KR" sz="1600" dirty="0">
                  <a:solidFill>
                    <a:srgbClr val="78808D"/>
                  </a:solidFill>
                </a:rPr>
                <a:t>201821815 </a:t>
              </a:r>
              <a:r>
                <a:rPr lang="ko-KR" altLang="en-US" sz="1600" dirty="0">
                  <a:solidFill>
                    <a:srgbClr val="78808D"/>
                  </a:solidFill>
                </a:rPr>
                <a:t>장   훈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521062" y="4900387"/>
              <a:ext cx="2148505" cy="360000"/>
            </a:xfrm>
            <a:prstGeom prst="roundRect">
              <a:avLst>
                <a:gd name="adj" fmla="val 50000"/>
              </a:avLst>
            </a:prstGeom>
            <a:solidFill>
              <a:srgbClr val="FF4858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</a:rPr>
                <a:t>PPT / </a:t>
              </a:r>
              <a:r>
                <a:rPr lang="ko-KR" altLang="en-US" sz="1600" dirty="0">
                  <a:solidFill>
                    <a:prstClr val="white"/>
                  </a:solidFill>
                </a:rPr>
                <a:t>결과보고서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04254" y="4911110"/>
              <a:ext cx="33531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78808D"/>
                  </a:solidFill>
                </a:rPr>
                <a:t>컴퓨터정보공학부 </a:t>
              </a:r>
              <a:r>
                <a:rPr lang="en-US" altLang="ko-KR" sz="1600" dirty="0">
                  <a:solidFill>
                    <a:srgbClr val="78808D"/>
                  </a:solidFill>
                </a:rPr>
                <a:t>201821232 </a:t>
              </a:r>
              <a:r>
                <a:rPr lang="ko-KR" altLang="en-US" sz="1600" dirty="0">
                  <a:solidFill>
                    <a:srgbClr val="78808D"/>
                  </a:solidFill>
                </a:rPr>
                <a:t>김지영</a:t>
              </a:r>
              <a:endParaRPr lang="en-US" altLang="ko-KR" sz="1600" dirty="0">
                <a:solidFill>
                  <a:srgbClr val="78808D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3323771"/>
            <a:ext cx="12192000" cy="45719"/>
          </a:xfrm>
          <a:prstGeom prst="rect">
            <a:avLst/>
          </a:prstGeom>
          <a:solidFill>
            <a:srgbClr val="FFC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6174" y="3369490"/>
            <a:ext cx="469582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/>
              <a:t>2021-06-01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FBE59F-38E4-4700-9050-8ABFAE9BEEC4}"/>
              </a:ext>
            </a:extLst>
          </p:cNvPr>
          <p:cNvSpPr/>
          <p:nvPr/>
        </p:nvSpPr>
        <p:spPr>
          <a:xfrm>
            <a:off x="5000316" y="5529614"/>
            <a:ext cx="3610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78808D"/>
                </a:solidFill>
              </a:rPr>
              <a:t>컴퓨터정보공학부</a:t>
            </a:r>
            <a:r>
              <a:rPr lang="en-US" altLang="ko-KR" sz="1600" dirty="0">
                <a:solidFill>
                  <a:srgbClr val="78808D"/>
                </a:solidFill>
              </a:rPr>
              <a:t> 201921728 </a:t>
            </a:r>
            <a:r>
              <a:rPr lang="ko-KR" altLang="en-US" sz="1600" dirty="0">
                <a:solidFill>
                  <a:srgbClr val="78808D"/>
                </a:solidFill>
              </a:rPr>
              <a:t>한인구</a:t>
            </a:r>
            <a:endParaRPr lang="en-US" altLang="ko-KR" sz="1600" dirty="0">
              <a:solidFill>
                <a:srgbClr val="78808D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98E251-10DC-4F29-9B88-DA6D3F906B12}"/>
              </a:ext>
            </a:extLst>
          </p:cNvPr>
          <p:cNvSpPr/>
          <p:nvPr/>
        </p:nvSpPr>
        <p:spPr>
          <a:xfrm>
            <a:off x="5000316" y="6121417"/>
            <a:ext cx="3610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78808D"/>
                </a:solidFill>
              </a:rPr>
              <a:t>컴퓨터정보공학부 </a:t>
            </a:r>
            <a:r>
              <a:rPr lang="en-US" altLang="ko-KR" sz="1600" dirty="0">
                <a:solidFill>
                  <a:srgbClr val="78808D"/>
                </a:solidFill>
              </a:rPr>
              <a:t>201921273 </a:t>
            </a:r>
            <a:r>
              <a:rPr lang="ko-KR" altLang="en-US" sz="1600" dirty="0">
                <a:solidFill>
                  <a:srgbClr val="78808D"/>
                </a:solidFill>
              </a:rPr>
              <a:t>이호준</a:t>
            </a:r>
          </a:p>
        </p:txBody>
      </p:sp>
      <p:sp>
        <p:nvSpPr>
          <p:cNvPr id="14" name="모서리가 둥근 직사각형 14">
            <a:extLst>
              <a:ext uri="{FF2B5EF4-FFF2-40B4-BE49-F238E27FC236}">
                <a16:creationId xmlns:a16="http://schemas.microsoft.com/office/drawing/2014/main" id="{1255D6BF-D07B-47CC-B250-5A355BFE5148}"/>
              </a:ext>
            </a:extLst>
          </p:cNvPr>
          <p:cNvSpPr/>
          <p:nvPr/>
        </p:nvSpPr>
        <p:spPr>
          <a:xfrm>
            <a:off x="2649681" y="5508168"/>
            <a:ext cx="2313287" cy="360000"/>
          </a:xfrm>
          <a:prstGeom prst="roundRect">
            <a:avLst>
              <a:gd name="adj" fmla="val 50000"/>
            </a:avLst>
          </a:prstGeom>
          <a:solidFill>
            <a:srgbClr val="FF485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</a:rPr>
              <a:t>코드 구현</a:t>
            </a:r>
          </a:p>
        </p:txBody>
      </p:sp>
      <p:sp>
        <p:nvSpPr>
          <p:cNvPr id="16" name="모서리가 둥근 직사각형 14">
            <a:extLst>
              <a:ext uri="{FF2B5EF4-FFF2-40B4-BE49-F238E27FC236}">
                <a16:creationId xmlns:a16="http://schemas.microsoft.com/office/drawing/2014/main" id="{2FBF7AF2-AC77-423D-9246-9605A8FD9E36}"/>
              </a:ext>
            </a:extLst>
          </p:cNvPr>
          <p:cNvSpPr/>
          <p:nvPr/>
        </p:nvSpPr>
        <p:spPr>
          <a:xfrm>
            <a:off x="2649681" y="6099971"/>
            <a:ext cx="2319462" cy="360000"/>
          </a:xfrm>
          <a:prstGeom prst="roundRect">
            <a:avLst>
              <a:gd name="adj" fmla="val 50000"/>
            </a:avLst>
          </a:prstGeom>
          <a:solidFill>
            <a:srgbClr val="FF485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</a:rPr>
              <a:t>발 표</a:t>
            </a:r>
          </a:p>
        </p:txBody>
      </p:sp>
      <p:sp>
        <p:nvSpPr>
          <p:cNvPr id="19" name="모서리가 둥근 직사각형 14">
            <a:extLst>
              <a:ext uri="{FF2B5EF4-FFF2-40B4-BE49-F238E27FC236}">
                <a16:creationId xmlns:a16="http://schemas.microsoft.com/office/drawing/2014/main" id="{4F71BA89-27BB-426E-925F-73F6C633D0B8}"/>
              </a:ext>
            </a:extLst>
          </p:cNvPr>
          <p:cNvSpPr/>
          <p:nvPr/>
        </p:nvSpPr>
        <p:spPr>
          <a:xfrm>
            <a:off x="2649681" y="3619611"/>
            <a:ext cx="5960918" cy="44456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  <a:r>
              <a:rPr lang="ko-KR" altLang="en-US" sz="1600" b="1" dirty="0">
                <a:solidFill>
                  <a:schemeClr val="bg1"/>
                </a:solidFill>
              </a:rPr>
              <a:t>조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6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6550025" y="2822081"/>
            <a:ext cx="6140782" cy="263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8808D"/>
                </a:solidFill>
              </a:rPr>
              <a:t>WorldRandom.py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78808D"/>
                </a:solidFill>
              </a:rPr>
              <a:t>Wumpus </a:t>
            </a:r>
            <a:r>
              <a:rPr lang="ko-KR" altLang="en-US" dirty="0">
                <a:solidFill>
                  <a:srgbClr val="78808D"/>
                </a:solidFill>
              </a:rPr>
              <a:t>리스트에 저장된 그의 위치를 탐색하고 </a:t>
            </a:r>
            <a:r>
              <a:rPr lang="en-US" altLang="ko-KR" dirty="0">
                <a:solidFill>
                  <a:srgbClr val="78808D"/>
                </a:solidFill>
              </a:rPr>
              <a:t>Wumpus</a:t>
            </a:r>
            <a:r>
              <a:rPr lang="ko-KR" altLang="en-US" dirty="0">
                <a:solidFill>
                  <a:srgbClr val="78808D"/>
                </a:solidFill>
              </a:rPr>
              <a:t>가 존재하면 주변에 냄새가 나도록 한다</a:t>
            </a:r>
            <a:r>
              <a:rPr lang="en-US" altLang="ko-KR" dirty="0">
                <a:solidFill>
                  <a:srgbClr val="78808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78808D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solidFill>
                <a:srgbClr val="78808D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92936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B59F24-DA65-462D-A946-380C0F5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0" y="0"/>
            <a:ext cx="11376305" cy="4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A91BC4-D08F-4079-80B5-50D0A415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8D802D6-B69F-458E-8291-DB196FBB4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93419264">
            <a:extLst>
              <a:ext uri="{FF2B5EF4-FFF2-40B4-BE49-F238E27FC236}">
                <a16:creationId xmlns:a16="http://schemas.microsoft.com/office/drawing/2014/main" id="{A387FD4A-129A-4299-BAD0-B40E3E6C6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687079"/>
            <a:ext cx="4486275" cy="453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9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6339101" y="2767229"/>
            <a:ext cx="5733051" cy="212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8808D"/>
                </a:solidFill>
              </a:rPr>
              <a:t>WorldRandom.py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78808D"/>
                </a:solidFill>
              </a:rPr>
              <a:t>구덩이가 리스트에 저장된 구덩이 위치를 탐색하고 </a:t>
            </a:r>
            <a:endParaRPr lang="en-US" altLang="ko-KR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8808D"/>
                </a:solidFill>
              </a:rPr>
              <a:t>   구덩이가 존재하면 그 구덩이 주변에 바람이 불게</a:t>
            </a:r>
            <a:endParaRPr lang="en-US" altLang="ko-KR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8808D"/>
                </a:solidFill>
              </a:rPr>
              <a:t>    </a:t>
            </a:r>
            <a:r>
              <a:rPr lang="ko-KR" altLang="en-US" dirty="0">
                <a:solidFill>
                  <a:srgbClr val="78808D"/>
                </a:solidFill>
              </a:rPr>
              <a:t>한다</a:t>
            </a:r>
            <a:r>
              <a:rPr lang="en-US" altLang="ko-KR" dirty="0">
                <a:solidFill>
                  <a:srgbClr val="78808D"/>
                </a:solidFill>
              </a:rPr>
              <a:t>.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solidFill>
                <a:srgbClr val="78808D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836732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B59F24-DA65-462D-A946-380C0F5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0" y="0"/>
            <a:ext cx="11376305" cy="4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A91BC4-D08F-4079-80B5-50D0A415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5FAC6F-D533-46EA-A5FB-CD8EBB6B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93377184">
            <a:extLst>
              <a:ext uri="{FF2B5EF4-FFF2-40B4-BE49-F238E27FC236}">
                <a16:creationId xmlns:a16="http://schemas.microsoft.com/office/drawing/2014/main" id="{7D02581E-2C30-40B6-A76A-9DAA89BDA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39" y="1710460"/>
            <a:ext cx="4346575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18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7731482" y="2736056"/>
            <a:ext cx="5733051" cy="3414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8808D"/>
                </a:solidFill>
              </a:rPr>
              <a:t>WorldRandom.py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금의 위치를 생성한다</a:t>
            </a:r>
            <a:r>
              <a:rPr lang="en-US" altLang="ko-KR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원점을 제외한 </a:t>
            </a:r>
            <a:r>
              <a:rPr lang="en-US" altLang="ko-KR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15</a:t>
            </a:r>
            <a:r>
              <a:rPr lang="ko-KR" altLang="en-US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칸 중 </a:t>
            </a:r>
            <a:r>
              <a:rPr lang="en-US" altLang="ko-KR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개를 랜덤으로 </a:t>
            </a:r>
            <a:endParaRPr lang="en-US" altLang="ko-KR" dirty="0">
              <a:solidFill>
                <a:srgbClr val="78808D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    </a:t>
            </a:r>
            <a:r>
              <a:rPr lang="ko-KR" altLang="en-US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추출하여 </a:t>
            </a:r>
            <a:r>
              <a:rPr lang="en-US" altLang="ko-KR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개만 나타나도록 한다</a:t>
            </a:r>
            <a:r>
              <a:rPr lang="en-US" altLang="ko-KR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이때 </a:t>
            </a:r>
            <a:r>
              <a:rPr lang="en-US" altLang="ko-KR" sz="1800" dirty="0" err="1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x_value</a:t>
            </a:r>
            <a:r>
              <a:rPr lang="en-US" altLang="ko-KR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=-150 </a:t>
            </a:r>
            <a:r>
              <a:rPr lang="en-US" altLang="ko-KR" sz="1800" dirty="0" err="1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y_value</a:t>
            </a:r>
            <a:r>
              <a:rPr lang="en-US" altLang="ko-KR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=-150 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      </a:t>
            </a:r>
            <a:r>
              <a:rPr lang="ko-KR" altLang="en-US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원점이므로 제외한다</a:t>
            </a:r>
            <a:r>
              <a:rPr lang="en-US" altLang="ko-KR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78808D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solidFill>
                <a:srgbClr val="78808D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21120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B59F24-DA65-462D-A946-380C0F5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0" y="0"/>
            <a:ext cx="11376305" cy="4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A91BC4-D08F-4079-80B5-50D0A415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5FAC6F-D533-46EA-A5FB-CD8EBB6B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9BB0D9-B95D-4C19-9A26-5F029709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390455344">
            <a:extLst>
              <a:ext uri="{FF2B5EF4-FFF2-40B4-BE49-F238E27FC236}">
                <a16:creationId xmlns:a16="http://schemas.microsoft.com/office/drawing/2014/main" id="{9935C840-94CA-4951-91A3-46942F4DC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982788"/>
            <a:ext cx="5781675" cy="448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4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9670909" y="3032427"/>
            <a:ext cx="2743201" cy="212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8808D"/>
                </a:solidFill>
              </a:rPr>
              <a:t>WorldRandom.py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b</a:t>
            </a:r>
            <a:r>
              <a:rPr lang="en-US" altLang="ko-KR" sz="1800" dirty="0" err="1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ump_list</a:t>
            </a:r>
            <a:r>
              <a:rPr lang="ko-KR" altLang="en-US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를 통해 </a:t>
            </a:r>
            <a:endParaRPr lang="en-US" altLang="ko-KR" sz="1800" dirty="0">
              <a:solidFill>
                <a:srgbClr val="78808D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      </a:t>
            </a:r>
            <a:r>
              <a:rPr lang="ko-KR" altLang="en-US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벽의 위치를 </a:t>
            </a:r>
            <a:endParaRPr lang="en-US" altLang="ko-KR" sz="1800" dirty="0">
              <a:solidFill>
                <a:srgbClr val="78808D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      생성한다</a:t>
            </a:r>
            <a:r>
              <a:rPr lang="en-US" altLang="ko-KR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solidFill>
                <a:srgbClr val="78808D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17098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B59F24-DA65-462D-A946-380C0F5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0" y="0"/>
            <a:ext cx="11376305" cy="4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A91BC4-D08F-4079-80B5-50D0A415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5FAC6F-D533-46EA-A5FB-CD8EBB6B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9BB0D9-B95D-4C19-9A26-5F029709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694A505-12D1-4B5F-A2EA-8A1905AE2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93389184">
            <a:extLst>
              <a:ext uri="{FF2B5EF4-FFF2-40B4-BE49-F238E27FC236}">
                <a16:creationId xmlns:a16="http://schemas.microsoft.com/office/drawing/2014/main" id="{06C75220-B07F-4C04-ADCA-172ECC9FC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762" y="1889918"/>
            <a:ext cx="4472520" cy="431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BCACD7D7-AF8F-44A2-B8B1-4E37C531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1" name="_x390464864">
            <a:extLst>
              <a:ext uri="{FF2B5EF4-FFF2-40B4-BE49-F238E27FC236}">
                <a16:creationId xmlns:a16="http://schemas.microsoft.com/office/drawing/2014/main" id="{BFB39A25-05A7-4C70-AF47-A6A9ECF13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8" y="1703389"/>
            <a:ext cx="3528871" cy="465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8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404138" y="2765705"/>
            <a:ext cx="3471727" cy="217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8808D"/>
                </a:solidFill>
              </a:rPr>
              <a:t>WorldRandom.py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금</a:t>
            </a:r>
            <a:r>
              <a:rPr lang="en-US" altLang="ko-KR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반짝임</a:t>
            </a:r>
            <a:r>
              <a:rPr lang="en-US" altLang="ko-KR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), Wumpus, </a:t>
            </a:r>
            <a:r>
              <a:rPr lang="ko-KR" altLang="en-US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구덩이</a:t>
            </a:r>
            <a:r>
              <a:rPr lang="en-US" altLang="ko-KR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냄새</a:t>
            </a:r>
            <a:r>
              <a:rPr lang="en-US" altLang="ko-KR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바람위치를 출력한다</a:t>
            </a:r>
            <a:r>
              <a:rPr lang="en-US" altLang="ko-KR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금</a:t>
            </a:r>
            <a:r>
              <a:rPr lang="en-US" altLang="ko-KR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W</a:t>
            </a:r>
            <a:r>
              <a:rPr lang="en-US" altLang="ko-KR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umpus, </a:t>
            </a:r>
            <a:r>
              <a:rPr lang="ko-KR" altLang="en-US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구덩이는 사전에 중복되지 않게 설계한다</a:t>
            </a:r>
            <a:r>
              <a:rPr lang="en-US" altLang="ko-KR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66175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B59F24-DA65-462D-A946-380C0F5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0" y="0"/>
            <a:ext cx="11376305" cy="4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A91BC4-D08F-4079-80B5-50D0A415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5FAC6F-D533-46EA-A5FB-CD8EBB6B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9BB0D9-B95D-4C19-9A26-5F029709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694A505-12D1-4B5F-A2EA-8A1905AE2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CACD7D7-AF8F-44A2-B8B1-4E37C531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7FC5D16-F32E-49EE-BC5B-0F5FB594F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390388384">
            <a:extLst>
              <a:ext uri="{FF2B5EF4-FFF2-40B4-BE49-F238E27FC236}">
                <a16:creationId xmlns:a16="http://schemas.microsoft.com/office/drawing/2014/main" id="{17E89BC5-C7C0-4388-A462-92D09C1C8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85" y="1815379"/>
            <a:ext cx="6453187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497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7923879" y="2751872"/>
            <a:ext cx="3859412" cy="1706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8808D"/>
                </a:solidFill>
              </a:rPr>
              <a:t>WorldRandom.py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금</a:t>
            </a:r>
            <a:r>
              <a:rPr lang="en-US" altLang="ko-KR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, Wumpus, </a:t>
            </a:r>
            <a:r>
              <a:rPr lang="ko-KR" altLang="en-US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구덩이</a:t>
            </a:r>
            <a:r>
              <a:rPr lang="en-US" altLang="ko-KR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바람</a:t>
            </a:r>
            <a:r>
              <a:rPr lang="en-US" altLang="ko-KR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냄새의 위치를 출력한다</a:t>
            </a:r>
            <a:r>
              <a:rPr lang="en-US" altLang="ko-KR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solidFill>
                <a:srgbClr val="78808D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561472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B59F24-DA65-462D-A946-380C0F5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0" y="0"/>
            <a:ext cx="11376305" cy="4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A91BC4-D08F-4079-80B5-50D0A415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5FAC6F-D533-46EA-A5FB-CD8EBB6B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9BB0D9-B95D-4C19-9A26-5F029709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694A505-12D1-4B5F-A2EA-8A1905AE2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CACD7D7-AF8F-44A2-B8B1-4E37C531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0BC3417-B92D-49E9-92F4-4FA52E92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135" y="-3532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390482464">
            <a:extLst>
              <a:ext uri="{FF2B5EF4-FFF2-40B4-BE49-F238E27FC236}">
                <a16:creationId xmlns:a16="http://schemas.microsoft.com/office/drawing/2014/main" id="{CCD166D5-149A-4FD9-8798-A02D27AE4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65" y="1626322"/>
            <a:ext cx="5627688" cy="44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67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249461" y="2166826"/>
            <a:ext cx="3991030" cy="383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8808D"/>
                </a:solidFill>
              </a:rPr>
              <a:t>agent.py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원점에서 모든 길이 구덩이에 둘러 쌓여 있으면 문구 출력 후 끝낸다</a:t>
            </a:r>
            <a:r>
              <a:rPr lang="en-US" altLang="ko-KR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금이 있는 자리에만 반짝이게끔 설정하였으며 현재 위치와 금의 위치가 같다면 멈춘다</a:t>
            </a:r>
            <a:r>
              <a:rPr lang="en-US" altLang="ko-KR" sz="1800" dirty="0">
                <a:solidFill>
                  <a:srgbClr val="78808D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금을 찾았다면 방문했던 길로 다시 되돌아가고 원점에 도착하면 격자를 탈출</a:t>
            </a:r>
            <a:r>
              <a:rPr lang="en-US" altLang="ko-KR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한다</a:t>
            </a:r>
            <a:r>
              <a:rPr lang="en-US" altLang="ko-KR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66278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B59F24-DA65-462D-A946-380C0F5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0" y="0"/>
            <a:ext cx="11376305" cy="4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A91BC4-D08F-4079-80B5-50D0A415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5FAC6F-D533-46EA-A5FB-CD8EBB6B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9BB0D9-B95D-4C19-9A26-5F029709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694A505-12D1-4B5F-A2EA-8A1905AE2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CACD7D7-AF8F-44A2-B8B1-4E37C531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0BC3417-B92D-49E9-92F4-4FA52E92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135" y="-3532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AEF5F60-6AC5-4562-8134-7CC154D06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393418064">
            <a:extLst>
              <a:ext uri="{FF2B5EF4-FFF2-40B4-BE49-F238E27FC236}">
                <a16:creationId xmlns:a16="http://schemas.microsoft.com/office/drawing/2014/main" id="{A9D0E34E-CA1E-4F61-9C3F-610A24553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74" y="2084832"/>
            <a:ext cx="6656387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594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39128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B59F24-DA65-462D-A946-380C0F5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0" y="0"/>
            <a:ext cx="11376305" cy="4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A91BC4-D08F-4079-80B5-50D0A415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5FAC6F-D533-46EA-A5FB-CD8EBB6B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9BB0D9-B95D-4C19-9A26-5F029709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694A505-12D1-4B5F-A2EA-8A1905AE2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CACD7D7-AF8F-44A2-B8B1-4E37C531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0BC3417-B92D-49E9-92F4-4FA52E92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135" y="-3532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AEF5F60-6AC5-4562-8134-7CC154D06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A77A157-E7D8-4046-852E-107FBBBC5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5242" y="-935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393338144">
            <a:extLst>
              <a:ext uri="{FF2B5EF4-FFF2-40B4-BE49-F238E27FC236}">
                <a16:creationId xmlns:a16="http://schemas.microsoft.com/office/drawing/2014/main" id="{505F9A45-81B7-45F0-81C6-54E9741AB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21" y="1430481"/>
            <a:ext cx="5989637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73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035352" y="2565492"/>
            <a:ext cx="3991030" cy="2360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8808D"/>
                </a:solidFill>
              </a:rPr>
              <a:t>agent.py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주변에 </a:t>
            </a:r>
            <a:r>
              <a:rPr lang="en-US" altLang="ko-KR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Wumpus</a:t>
            </a:r>
            <a:r>
              <a:rPr lang="ko-KR" altLang="en-US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가 존재하지 않고 </a:t>
            </a:r>
            <a:endParaRPr lang="en-US" altLang="ko-KR" sz="1600" dirty="0">
              <a:solidFill>
                <a:srgbClr val="78808D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     </a:t>
            </a:r>
            <a:r>
              <a:rPr lang="ko-KR" altLang="en-US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구덩이가 존재하지 않으면 방향의 우선  </a:t>
            </a:r>
            <a:endParaRPr lang="en-US" altLang="ko-KR" sz="1600" dirty="0">
              <a:solidFill>
                <a:srgbClr val="78808D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     </a:t>
            </a:r>
            <a:r>
              <a:rPr lang="ko-KR" altLang="en-US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순위에 따라 이동한다</a:t>
            </a:r>
            <a:r>
              <a:rPr lang="en-US" altLang="ko-KR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방문했던 위치의 중복을 피하기 위해 </a:t>
            </a:r>
            <a:endParaRPr lang="en-US" altLang="ko-KR" sz="1600" dirty="0">
              <a:solidFill>
                <a:srgbClr val="78808D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     </a:t>
            </a:r>
            <a:r>
              <a:rPr lang="ko-KR" altLang="en-US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이동한 위치를 방문리스트에 저장한다</a:t>
            </a:r>
            <a:r>
              <a:rPr lang="en-US" altLang="ko-KR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28308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B59F24-DA65-462D-A946-380C0F5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0" y="0"/>
            <a:ext cx="11376305" cy="4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A91BC4-D08F-4079-80B5-50D0A415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5FAC6F-D533-46EA-A5FB-CD8EBB6B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9BB0D9-B95D-4C19-9A26-5F029709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694A505-12D1-4B5F-A2EA-8A1905AE2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CACD7D7-AF8F-44A2-B8B1-4E37C531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0BC3417-B92D-49E9-92F4-4FA52E92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135" y="-3532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AEF5F60-6AC5-4562-8134-7CC154D06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" name="_x389376680">
            <a:extLst>
              <a:ext uri="{FF2B5EF4-FFF2-40B4-BE49-F238E27FC236}">
                <a16:creationId xmlns:a16="http://schemas.microsoft.com/office/drawing/2014/main" id="{565A343D-3B9F-4F42-900D-8A153EEB5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95" y="1460788"/>
            <a:ext cx="6002338" cy="476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89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7411896" y="2416111"/>
            <a:ext cx="4463969" cy="3101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8808D"/>
                </a:solidFill>
              </a:rPr>
              <a:t>agent.py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에이전트가 화살을 가지고 있고 </a:t>
            </a:r>
            <a:r>
              <a:rPr lang="en-US" altLang="ko-KR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Wumpus</a:t>
            </a:r>
            <a:r>
              <a:rPr lang="ko-KR" altLang="en-US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에게 화살을 쏘았을 때 비명소리로 명중 유무를 파악한다</a:t>
            </a:r>
            <a:r>
              <a:rPr lang="en-US" altLang="ko-KR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이때</a:t>
            </a:r>
            <a:r>
              <a:rPr lang="en-US" altLang="ko-KR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비명소리를 듣는 것은 </a:t>
            </a:r>
            <a:r>
              <a:rPr lang="en-US" altLang="ko-KR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Wumpus</a:t>
            </a:r>
            <a:r>
              <a:rPr lang="ko-KR" altLang="en-US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위치의 데이터가 삭제됨으로써 알 수 있다</a:t>
            </a:r>
            <a:r>
              <a:rPr lang="en-US" altLang="ko-KR" sz="1600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78808D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78808D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58840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B59F24-DA65-462D-A946-380C0F5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0" y="0"/>
            <a:ext cx="11376305" cy="4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A91BC4-D08F-4079-80B5-50D0A415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5FAC6F-D533-46EA-A5FB-CD8EBB6B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9BB0D9-B95D-4C19-9A26-5F029709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694A505-12D1-4B5F-A2EA-8A1905AE2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CACD7D7-AF8F-44A2-B8B1-4E37C531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0BC3417-B92D-49E9-92F4-4FA52E92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135" y="-3532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AEF5F60-6AC5-4562-8134-7CC154D06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4EE5DB0-843B-480B-A9DA-0E3529476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393389744">
            <a:extLst>
              <a:ext uri="{FF2B5EF4-FFF2-40B4-BE49-F238E27FC236}">
                <a16:creationId xmlns:a16="http://schemas.microsoft.com/office/drawing/2014/main" id="{E017648A-F3C1-4775-95FD-566ECB7F9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32" y="1471757"/>
            <a:ext cx="5440363" cy="478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76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BAEE92-D6EA-45BC-A200-F25406827807}"/>
              </a:ext>
            </a:extLst>
          </p:cNvPr>
          <p:cNvGrpSpPr/>
          <p:nvPr/>
        </p:nvGrpSpPr>
        <p:grpSpPr>
          <a:xfrm>
            <a:off x="2508729" y="1999055"/>
            <a:ext cx="7174540" cy="2859890"/>
            <a:chOff x="1327651" y="2851533"/>
            <a:chExt cx="7174540" cy="2859890"/>
          </a:xfrm>
        </p:grpSpPr>
        <p:sp>
          <p:nvSpPr>
            <p:cNvPr id="32" name="자유형 17">
              <a:extLst>
                <a:ext uri="{FF2B5EF4-FFF2-40B4-BE49-F238E27FC236}">
                  <a16:creationId xmlns:a16="http://schemas.microsoft.com/office/drawing/2014/main" id="{C163620B-9E17-4C1C-95F8-BAEB9CB4FD9A}"/>
                </a:ext>
              </a:extLst>
            </p:cNvPr>
            <p:cNvSpPr/>
            <p:nvPr/>
          </p:nvSpPr>
          <p:spPr>
            <a:xfrm rot="16200000">
              <a:off x="1461216" y="2717968"/>
              <a:ext cx="2173714" cy="2440844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FF4858"/>
            </a:solidFill>
            <a:ln>
              <a:solidFill>
                <a:srgbClr val="FF48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7676A99C-8F2A-40C7-A430-F1647B3C51B4}"/>
                </a:ext>
              </a:extLst>
            </p:cNvPr>
            <p:cNvGrpSpPr/>
            <p:nvPr/>
          </p:nvGrpSpPr>
          <p:grpSpPr>
            <a:xfrm>
              <a:off x="1538631" y="3094446"/>
              <a:ext cx="2018891" cy="2324497"/>
              <a:chOff x="2168084" y="3125970"/>
              <a:chExt cx="1323542" cy="1523891"/>
            </a:xfrm>
          </p:grpSpPr>
          <p:sp>
            <p:nvSpPr>
              <p:cNvPr id="45" name="육각형 44">
                <a:extLst>
                  <a:ext uri="{FF2B5EF4-FFF2-40B4-BE49-F238E27FC236}">
                    <a16:creationId xmlns:a16="http://schemas.microsoft.com/office/drawing/2014/main" id="{15C27C00-EFCA-4D09-9781-BAE80C41FD28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FF48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EA7C2B6-70B4-453C-802E-53DB3BE9E1ED}"/>
                  </a:ext>
                </a:extLst>
              </p:cNvPr>
              <p:cNvSpPr/>
              <p:nvPr/>
            </p:nvSpPr>
            <p:spPr>
              <a:xfrm>
                <a:off x="2231548" y="3703252"/>
                <a:ext cx="1196611" cy="245111"/>
              </a:xfrm>
              <a:prstGeom prst="rect">
                <a:avLst/>
              </a:prstGeom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/>
                  <a:t>개발 목표</a:t>
                </a:r>
                <a:endParaRPr lang="en-US" altLang="ko-KR" sz="1400" b="1" dirty="0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651E4A5-B9E5-4321-A681-59D654157C89}"/>
                </a:ext>
              </a:extLst>
            </p:cNvPr>
            <p:cNvGrpSpPr/>
            <p:nvPr/>
          </p:nvGrpSpPr>
          <p:grpSpPr>
            <a:xfrm>
              <a:off x="3900785" y="3094447"/>
              <a:ext cx="2018891" cy="2324497"/>
              <a:chOff x="2168084" y="3125970"/>
              <a:chExt cx="1323542" cy="1523891"/>
            </a:xfrm>
            <a:solidFill>
              <a:srgbClr val="FF4858"/>
            </a:solidFill>
          </p:grpSpPr>
          <p:sp>
            <p:nvSpPr>
              <p:cNvPr id="48" name="육각형 47">
                <a:extLst>
                  <a:ext uri="{FF2B5EF4-FFF2-40B4-BE49-F238E27FC236}">
                    <a16:creationId xmlns:a16="http://schemas.microsoft.com/office/drawing/2014/main" id="{0D1B679F-E692-4033-8D8C-282B4DCE87A8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FF4858"/>
              </a:solidFill>
              <a:ln>
                <a:solidFill>
                  <a:srgbClr val="FF48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15ACBDA-FDE1-4183-B600-0DC16B809539}"/>
                  </a:ext>
                </a:extLst>
              </p:cNvPr>
              <p:cNvSpPr/>
              <p:nvPr/>
            </p:nvSpPr>
            <p:spPr>
              <a:xfrm>
                <a:off x="2231549" y="3723162"/>
                <a:ext cx="1196611" cy="245111"/>
              </a:xfrm>
              <a:prstGeom prst="rect">
                <a:avLst/>
              </a:prstGeom>
              <a:grpFill/>
              <a:ln>
                <a:solidFill>
                  <a:srgbClr val="FF4858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white"/>
                    </a:solidFill>
                  </a:rPr>
                  <a:t>분석 및 설계</a:t>
                </a: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0" name="자유형 25">
              <a:extLst>
                <a:ext uri="{FF2B5EF4-FFF2-40B4-BE49-F238E27FC236}">
                  <a16:creationId xmlns:a16="http://schemas.microsoft.com/office/drawing/2014/main" id="{3BD94708-9ED6-47CF-9A14-8EAA9158F4DC}"/>
                </a:ext>
              </a:extLst>
            </p:cNvPr>
            <p:cNvSpPr/>
            <p:nvPr/>
          </p:nvSpPr>
          <p:spPr>
            <a:xfrm rot="5400000">
              <a:off x="3823375" y="3404144"/>
              <a:ext cx="2173714" cy="2440844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FF4858"/>
            </a:solidFill>
            <a:ln>
              <a:solidFill>
                <a:srgbClr val="FF48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26">
              <a:extLst>
                <a:ext uri="{FF2B5EF4-FFF2-40B4-BE49-F238E27FC236}">
                  <a16:creationId xmlns:a16="http://schemas.microsoft.com/office/drawing/2014/main" id="{496407C6-91D6-450A-9A7E-424A49224321}"/>
                </a:ext>
              </a:extLst>
            </p:cNvPr>
            <p:cNvSpPr/>
            <p:nvPr/>
          </p:nvSpPr>
          <p:spPr>
            <a:xfrm rot="16200000">
              <a:off x="6194912" y="2717968"/>
              <a:ext cx="2173714" cy="2440844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FF4858"/>
            </a:solidFill>
            <a:ln>
              <a:solidFill>
                <a:srgbClr val="FF48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2AF93C1C-BFDB-4B28-95A2-813FDDF074DF}"/>
                </a:ext>
              </a:extLst>
            </p:cNvPr>
            <p:cNvGrpSpPr/>
            <p:nvPr/>
          </p:nvGrpSpPr>
          <p:grpSpPr>
            <a:xfrm>
              <a:off x="6272326" y="3094446"/>
              <a:ext cx="2018891" cy="2324497"/>
              <a:chOff x="2168083" y="3125970"/>
              <a:chExt cx="1323542" cy="1523891"/>
            </a:xfrm>
          </p:grpSpPr>
          <p:sp>
            <p:nvSpPr>
              <p:cNvPr id="53" name="육각형 52">
                <a:extLst>
                  <a:ext uri="{FF2B5EF4-FFF2-40B4-BE49-F238E27FC236}">
                    <a16:creationId xmlns:a16="http://schemas.microsoft.com/office/drawing/2014/main" id="{39E9B3F6-EA70-4684-9F6C-46693C1DD081}"/>
                  </a:ext>
                </a:extLst>
              </p:cNvPr>
              <p:cNvSpPr/>
              <p:nvPr/>
            </p:nvSpPr>
            <p:spPr>
              <a:xfrm rot="16200000">
                <a:off x="2067908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FF48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38AEA8F-46E4-49A6-ACA2-FB6E74AD3AF8}"/>
                  </a:ext>
                </a:extLst>
              </p:cNvPr>
              <p:cNvSpPr/>
              <p:nvPr/>
            </p:nvSpPr>
            <p:spPr>
              <a:xfrm>
                <a:off x="2231547" y="3723162"/>
                <a:ext cx="1196611" cy="24511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/>
                  <a:t>구현 및 결과</a:t>
                </a:r>
                <a:endParaRPr lang="en-US" altLang="ko-KR" sz="1400" b="1" dirty="0"/>
              </a:p>
            </p:txBody>
          </p:sp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5D4B4E-FD4B-4FD5-9750-6ECEF7D82709}"/>
              </a:ext>
            </a:extLst>
          </p:cNvPr>
          <p:cNvSpPr/>
          <p:nvPr/>
        </p:nvSpPr>
        <p:spPr>
          <a:xfrm>
            <a:off x="3126919" y="89870"/>
            <a:ext cx="5938160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rgbClr val="9092A5"/>
                </a:solidFill>
              </a:rPr>
              <a:t>INDEX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085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193716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B59F24-DA65-462D-A946-380C0F5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0" y="0"/>
            <a:ext cx="11376305" cy="4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A91BC4-D08F-4079-80B5-50D0A415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5FAC6F-D533-46EA-A5FB-CD8EBB6B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9BB0D9-B95D-4C19-9A26-5F029709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694A505-12D1-4B5F-A2EA-8A1905AE2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CACD7D7-AF8F-44A2-B8B1-4E37C531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0BC3417-B92D-49E9-92F4-4FA52E92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135" y="-3532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AEF5F60-6AC5-4562-8134-7CC154D06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4EE5DB0-843B-480B-A9DA-0E3529476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857C8E2-3A2F-4972-9616-6A1C858A3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55842" y="-127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390453264">
            <a:extLst>
              <a:ext uri="{FF2B5EF4-FFF2-40B4-BE49-F238E27FC236}">
                <a16:creationId xmlns:a16="http://schemas.microsoft.com/office/drawing/2014/main" id="{A18DE51A-AD29-4F27-BEB7-9F20962A4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508" y="1631882"/>
            <a:ext cx="5640388" cy="4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69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725105" y="3235204"/>
            <a:ext cx="4463969" cy="133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8808D"/>
                </a:solidFill>
              </a:rPr>
              <a:t>agent.py</a:t>
            </a:r>
            <a:endParaRPr lang="en-US" altLang="ko-KR" dirty="0">
              <a:solidFill>
                <a:srgbClr val="78808D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길이 막히면  막히지 않는 길로</a:t>
            </a:r>
            <a:r>
              <a:rPr lang="en-US" altLang="ko-KR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     </a:t>
            </a:r>
            <a:r>
              <a:rPr lang="ko-KR" altLang="en-US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되돌아간다</a:t>
            </a:r>
            <a:r>
              <a:rPr lang="en-US" altLang="ko-KR" dirty="0">
                <a:solidFill>
                  <a:srgbClr val="78808D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12887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B59F24-DA65-462D-A946-380C0F5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0" y="0"/>
            <a:ext cx="11376305" cy="4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A91BC4-D08F-4079-80B5-50D0A415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5FAC6F-D533-46EA-A5FB-CD8EBB6B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9BB0D9-B95D-4C19-9A26-5F029709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694A505-12D1-4B5F-A2EA-8A1905AE2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CACD7D7-AF8F-44A2-B8B1-4E37C531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0BC3417-B92D-49E9-92F4-4FA52E92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135" y="-3532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AEF5F60-6AC5-4562-8134-7CC154D06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4EE5DB0-843B-480B-A9DA-0E3529476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3D286EA7-0C85-4832-BECB-308342E7C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389387880">
            <a:extLst>
              <a:ext uri="{FF2B5EF4-FFF2-40B4-BE49-F238E27FC236}">
                <a16:creationId xmlns:a16="http://schemas.microsoft.com/office/drawing/2014/main" id="{10B884D5-C889-4CEC-B43F-212BF585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167" y="2084832"/>
            <a:ext cx="6992938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860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구현 및 결과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64190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B59F24-DA65-462D-A946-380C0F5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0" y="0"/>
            <a:ext cx="11376305" cy="4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A91BC4-D08F-4079-80B5-50D0A415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5FAC6F-D533-46EA-A5FB-CD8EBB6B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9BB0D9-B95D-4C19-9A26-5F029709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694A505-12D1-4B5F-A2EA-8A1905AE2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CACD7D7-AF8F-44A2-B8B1-4E37C531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0BC3417-B92D-49E9-92F4-4FA52E92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135" y="-3532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AEF5F60-6AC5-4562-8134-7CC154D06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4EE5DB0-843B-480B-A9DA-0E3529476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3D286EA7-0C85-4832-BECB-308342E7C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73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43792" y="2407036"/>
            <a:ext cx="5938160" cy="19092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000" b="1" u="sng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</a:t>
            </a:r>
            <a:r>
              <a:rPr lang="en-US" altLang="ko-KR" sz="1000" b="1" u="sng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  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0" b="1" kern="0" dirty="0">
                <a:solidFill>
                  <a:srgbClr val="FF4858"/>
                </a:solidFill>
              </a:rPr>
              <a:t>T</a:t>
            </a:r>
            <a:r>
              <a:rPr lang="en-US" altLang="ko-KR" sz="6000" b="1" kern="0" dirty="0">
                <a:solidFill>
                  <a:srgbClr val="9092A5"/>
                </a:solidFill>
              </a:rPr>
              <a:t>HANK </a:t>
            </a:r>
            <a:r>
              <a:rPr lang="en-US" altLang="ko-KR" sz="6000" b="1" kern="0" dirty="0">
                <a:solidFill>
                  <a:srgbClr val="FF4858"/>
                </a:solidFill>
              </a:rPr>
              <a:t>Y</a:t>
            </a:r>
            <a:r>
              <a:rPr lang="en-US" altLang="ko-KR" sz="6000" b="1" kern="0" dirty="0">
                <a:solidFill>
                  <a:srgbClr val="9092A5"/>
                </a:solidFill>
              </a:rPr>
              <a:t>OU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10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50952"/>
              </p:ext>
            </p:extLst>
          </p:nvPr>
        </p:nvGraphicFramePr>
        <p:xfrm>
          <a:off x="165618" y="2084832"/>
          <a:ext cx="18081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B59F24-DA65-462D-A946-380C0F5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0" y="0"/>
            <a:ext cx="11376305" cy="4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A91BC4-D08F-4079-80B5-50D0A415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5FAC6F-D533-46EA-A5FB-CD8EBB6B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9BB0D9-B95D-4C19-9A26-5F029709F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694A505-12D1-4B5F-A2EA-8A1905AE2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CACD7D7-AF8F-44A2-B8B1-4E37C531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0BC3417-B92D-49E9-92F4-4FA52E92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135" y="-3532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AEF5F60-6AC5-4562-8134-7CC154D06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4EE5DB0-843B-480B-A9DA-0E3529476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3D286EA7-0C85-4832-BECB-308342E7C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304180-634D-4CE8-B789-ABAC0F64B7CA}"/>
              </a:ext>
            </a:extLst>
          </p:cNvPr>
          <p:cNvCxnSpPr/>
          <p:nvPr/>
        </p:nvCxnSpPr>
        <p:spPr>
          <a:xfrm>
            <a:off x="3034145" y="2722418"/>
            <a:ext cx="5943600" cy="0"/>
          </a:xfrm>
          <a:prstGeom prst="line">
            <a:avLst/>
          </a:prstGeom>
          <a:ln w="38100">
            <a:solidFill>
              <a:srgbClr val="FF485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729B0E-E33E-4E18-AC4E-FF1CBADA21F1}"/>
              </a:ext>
            </a:extLst>
          </p:cNvPr>
          <p:cNvCxnSpPr/>
          <p:nvPr/>
        </p:nvCxnSpPr>
        <p:spPr>
          <a:xfrm>
            <a:off x="3034145" y="4142509"/>
            <a:ext cx="5943600" cy="0"/>
          </a:xfrm>
          <a:prstGeom prst="line">
            <a:avLst/>
          </a:prstGeom>
          <a:ln w="38100">
            <a:solidFill>
              <a:srgbClr val="FF485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68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315968" y="2047009"/>
            <a:ext cx="6942582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78808D"/>
                </a:solidFill>
              </a:rPr>
              <a:t>Wumpus</a:t>
            </a:r>
            <a:r>
              <a:rPr lang="ko-KR" altLang="en-US" sz="1600" dirty="0">
                <a:solidFill>
                  <a:srgbClr val="78808D"/>
                </a:solidFill>
              </a:rPr>
              <a:t>를 피해가는 행동을 우선순위로 두고  그 다음으로 </a:t>
            </a:r>
            <a:r>
              <a:rPr lang="en-US" altLang="ko-KR" sz="1600" dirty="0">
                <a:solidFill>
                  <a:srgbClr val="78808D"/>
                </a:solidFill>
              </a:rPr>
              <a:t>Wumpus</a:t>
            </a:r>
            <a:r>
              <a:rPr lang="ko-KR" altLang="en-US" sz="1600" dirty="0">
                <a:solidFill>
                  <a:srgbClr val="78808D"/>
                </a:solidFill>
              </a:rPr>
              <a:t>를 제거할 수 있도록 설정한다</a:t>
            </a:r>
            <a:r>
              <a:rPr lang="en-US" altLang="ko-KR" sz="1600" dirty="0">
                <a:solidFill>
                  <a:srgbClr val="78808D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78808D"/>
                </a:solidFill>
              </a:rPr>
              <a:t>아래와 같이 만족도를 포인트 값으로 두어서 마지막에 최종 포인트를 출력한다</a:t>
            </a:r>
            <a:r>
              <a:rPr lang="en-US" altLang="ko-KR" sz="1600" dirty="0">
                <a:solidFill>
                  <a:srgbClr val="78808D"/>
                </a:solidFill>
              </a:rPr>
              <a:t>.</a:t>
            </a:r>
            <a:endParaRPr lang="ko-KR" altLang="en-US" sz="1600" dirty="0">
              <a:solidFill>
                <a:srgbClr val="78808D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개발 목표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87216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개발 목표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017B-0B44-4508-A921-234403C2BCAD}"/>
              </a:ext>
            </a:extLst>
          </p:cNvPr>
          <p:cNvSpPr/>
          <p:nvPr/>
        </p:nvSpPr>
        <p:spPr>
          <a:xfrm>
            <a:off x="5043882" y="3664887"/>
            <a:ext cx="5486754" cy="1522020"/>
          </a:xfrm>
          <a:prstGeom prst="rect">
            <a:avLst/>
          </a:prstGeom>
          <a:ln w="12700">
            <a:solidFill>
              <a:srgbClr val="9092A5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78808D"/>
                </a:solidFill>
              </a:rPr>
              <a:t>한 칸 움직일 때 </a:t>
            </a:r>
            <a:r>
              <a:rPr lang="en-US" altLang="ko-KR" sz="1600" dirty="0">
                <a:solidFill>
                  <a:srgbClr val="78808D"/>
                </a:solidFill>
              </a:rPr>
              <a:t>: -100pt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78808D"/>
                </a:solidFill>
              </a:rPr>
              <a:t>활을 </a:t>
            </a:r>
            <a:r>
              <a:rPr lang="ko-KR" altLang="en-US" sz="1600" dirty="0" err="1">
                <a:solidFill>
                  <a:srgbClr val="78808D"/>
                </a:solidFill>
              </a:rPr>
              <a:t>사용햇을</a:t>
            </a:r>
            <a:r>
              <a:rPr lang="ko-KR" altLang="en-US" sz="1600" dirty="0">
                <a:solidFill>
                  <a:srgbClr val="78808D"/>
                </a:solidFill>
              </a:rPr>
              <a:t> 때 </a:t>
            </a:r>
            <a:r>
              <a:rPr lang="en-US" altLang="ko-KR" sz="1600" dirty="0">
                <a:solidFill>
                  <a:srgbClr val="78808D"/>
                </a:solidFill>
              </a:rPr>
              <a:t>:  -500pt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78808D"/>
                </a:solidFill>
              </a:rPr>
              <a:t>금을 획득했을 때 </a:t>
            </a:r>
            <a:r>
              <a:rPr lang="en-US" altLang="ko-KR" sz="1600" dirty="0">
                <a:solidFill>
                  <a:srgbClr val="78808D"/>
                </a:solidFill>
              </a:rPr>
              <a:t>: +10000pt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78808D"/>
                </a:solidFill>
              </a:rPr>
              <a:t>금을 획득하고 돌아갈 때 </a:t>
            </a:r>
            <a:r>
              <a:rPr lang="en-US" altLang="ko-KR" sz="1600" dirty="0">
                <a:solidFill>
                  <a:srgbClr val="78808D"/>
                </a:solidFill>
              </a:rPr>
              <a:t>: +0pt</a:t>
            </a:r>
            <a:endParaRPr lang="ko-KR" altLang="en-US" sz="1600" dirty="0">
              <a:solidFill>
                <a:srgbClr val="78808D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F95409-01AA-47C2-84C8-D99F0F0FF06D}"/>
              </a:ext>
            </a:extLst>
          </p:cNvPr>
          <p:cNvSpPr/>
          <p:nvPr/>
        </p:nvSpPr>
        <p:spPr>
          <a:xfrm>
            <a:off x="4378595" y="5386224"/>
            <a:ext cx="6152041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78808D"/>
                </a:solidFill>
              </a:rPr>
              <a:t>각각 </a:t>
            </a:r>
            <a:r>
              <a:rPr lang="en-US" altLang="ko-KR" sz="1600" dirty="0">
                <a:solidFill>
                  <a:srgbClr val="78808D"/>
                </a:solidFill>
              </a:rPr>
              <a:t>action</a:t>
            </a:r>
            <a:r>
              <a:rPr lang="ko-KR" altLang="en-US" sz="1600" dirty="0">
                <a:solidFill>
                  <a:srgbClr val="78808D"/>
                </a:solidFill>
              </a:rPr>
              <a:t>의 결과로 만족도를 두어서 </a:t>
            </a:r>
            <a:r>
              <a:rPr lang="en-US" altLang="ko-KR" sz="1600" dirty="0">
                <a:solidFill>
                  <a:srgbClr val="78808D"/>
                </a:solidFill>
              </a:rPr>
              <a:t>Wumpus</a:t>
            </a:r>
            <a:r>
              <a:rPr lang="ko-KR" altLang="en-US" sz="1600" dirty="0">
                <a:solidFill>
                  <a:srgbClr val="78808D"/>
                </a:solidFill>
              </a:rPr>
              <a:t>를 제거하는 것보다 피해서 가는 것에 대해 </a:t>
            </a:r>
            <a:r>
              <a:rPr lang="en-US" altLang="ko-KR" sz="1600" dirty="0">
                <a:solidFill>
                  <a:srgbClr val="78808D"/>
                </a:solidFill>
              </a:rPr>
              <a:t>Agent</a:t>
            </a:r>
            <a:r>
              <a:rPr lang="ko-KR" altLang="en-US" sz="1600" dirty="0">
                <a:solidFill>
                  <a:srgbClr val="78808D"/>
                </a:solidFill>
              </a:rPr>
              <a:t>가 느끼는 만족도가 높게끔 설계한다</a:t>
            </a:r>
            <a:r>
              <a:rPr lang="en-US" altLang="ko-KR" sz="1600" dirty="0">
                <a:solidFill>
                  <a:srgbClr val="78808D"/>
                </a:solidFill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0" name="Picture 6" descr="AI 아이콘이 설정합니다. 인공 지능 아이콘이 설정합니다. 편집 가능한 획. EPS 10 로열티 무료 사진, 그림, 이미지 그리고  스톡포토그래피. Image 94518625.">
            <a:extLst>
              <a:ext uri="{FF2B5EF4-FFF2-40B4-BE49-F238E27FC236}">
                <a16:creationId xmlns:a16="http://schemas.microsoft.com/office/drawing/2014/main" id="{E7764B75-ECD1-453C-B992-AB93FEAAA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4" t="52248" r="27503" b="28661"/>
          <a:stretch/>
        </p:blipFill>
        <p:spPr bwMode="auto">
          <a:xfrm>
            <a:off x="2037480" y="2296908"/>
            <a:ext cx="2214747" cy="23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8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5744074" y="2665659"/>
            <a:ext cx="5733051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8808D"/>
                </a:solidFill>
              </a:rPr>
              <a:t>main.py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78808D"/>
                </a:solidFill>
              </a:rPr>
              <a:t>기본적으로 </a:t>
            </a:r>
            <a:r>
              <a:rPr lang="en-US" altLang="ko-KR" sz="2000" dirty="0">
                <a:solidFill>
                  <a:srgbClr val="78808D"/>
                </a:solidFill>
              </a:rPr>
              <a:t>turtle</a:t>
            </a:r>
            <a:r>
              <a:rPr lang="ko-KR" altLang="en-US" sz="2000" dirty="0">
                <a:solidFill>
                  <a:srgbClr val="78808D"/>
                </a:solidFill>
              </a:rPr>
              <a:t>로 구현 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78808D"/>
                </a:solidFill>
              </a:rPr>
              <a:t> [1, 1]</a:t>
            </a:r>
            <a:r>
              <a:rPr lang="ko-KR" altLang="en-US" sz="2000" dirty="0">
                <a:solidFill>
                  <a:srgbClr val="78808D"/>
                </a:solidFill>
              </a:rPr>
              <a:t>을 </a:t>
            </a:r>
            <a:r>
              <a:rPr lang="en-US" altLang="ko-KR" sz="2000" dirty="0">
                <a:solidFill>
                  <a:srgbClr val="78808D"/>
                </a:solidFill>
              </a:rPr>
              <a:t>[-150, -150]</a:t>
            </a:r>
            <a:r>
              <a:rPr lang="ko-KR" altLang="en-US" sz="2000" dirty="0">
                <a:solidFill>
                  <a:srgbClr val="78808D"/>
                </a:solidFill>
              </a:rPr>
              <a:t>으로 지정 후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8808D"/>
                </a:solidFill>
              </a:rPr>
              <a:t>     한 칸의 거리는 </a:t>
            </a:r>
            <a:r>
              <a:rPr lang="en-US" altLang="ko-KR" sz="2000" dirty="0">
                <a:solidFill>
                  <a:srgbClr val="78808D"/>
                </a:solidFill>
              </a:rPr>
              <a:t>100</a:t>
            </a:r>
            <a:r>
              <a:rPr lang="ko-KR" altLang="en-US" sz="2000" dirty="0">
                <a:solidFill>
                  <a:srgbClr val="78808D"/>
                </a:solidFill>
              </a:rPr>
              <a:t>으로 지정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solidFill>
                <a:srgbClr val="78808D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49273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EEEE7B-366B-4E09-822F-74C565018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2114" y="-3013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89493000">
            <a:extLst>
              <a:ext uri="{FF2B5EF4-FFF2-40B4-BE49-F238E27FC236}">
                <a16:creationId xmlns:a16="http://schemas.microsoft.com/office/drawing/2014/main" id="{E6E310C9-C27E-47EC-B627-7762F3BFE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11" y="1575089"/>
            <a:ext cx="3652838" cy="444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98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9065079" y="3074355"/>
            <a:ext cx="5733051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8808D"/>
                </a:solidFill>
              </a:rPr>
              <a:t>World.py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78808D"/>
                </a:solidFill>
              </a:rPr>
              <a:t>4x4 </a:t>
            </a:r>
            <a:r>
              <a:rPr lang="ko-KR" altLang="en-US" sz="2000" dirty="0">
                <a:solidFill>
                  <a:srgbClr val="78808D"/>
                </a:solidFill>
              </a:rPr>
              <a:t>격자 구조 구현 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78808D"/>
                </a:solidFill>
              </a:rPr>
              <a:t>Agent </a:t>
            </a:r>
            <a:r>
              <a:rPr lang="ko-KR" altLang="en-US" sz="2000" dirty="0">
                <a:solidFill>
                  <a:srgbClr val="78808D"/>
                </a:solidFill>
              </a:rPr>
              <a:t>및 주변 환경에 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8808D"/>
                </a:solidFill>
              </a:rPr>
              <a:t>   대한 기호 출력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solidFill>
                <a:srgbClr val="78808D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97916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89448120">
            <a:extLst>
              <a:ext uri="{FF2B5EF4-FFF2-40B4-BE49-F238E27FC236}">
                <a16:creationId xmlns:a16="http://schemas.microsoft.com/office/drawing/2014/main" id="{3403599E-2637-4793-8C05-2178358CD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59" y="1701800"/>
            <a:ext cx="3284538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389490680">
            <a:extLst>
              <a:ext uri="{FF2B5EF4-FFF2-40B4-BE49-F238E27FC236}">
                <a16:creationId xmlns:a16="http://schemas.microsoft.com/office/drawing/2014/main" id="{44127400-C96C-432F-B30E-C31BF9E5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636" y="1701800"/>
            <a:ext cx="3700463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86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7449413" y="3155108"/>
            <a:ext cx="5733051" cy="179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8808D"/>
                </a:solidFill>
              </a:rPr>
              <a:t>WorldRandom.py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78808D"/>
                </a:solidFill>
              </a:rPr>
              <a:t>15% </a:t>
            </a:r>
            <a:r>
              <a:rPr lang="ko-KR" altLang="en-US" sz="2000" dirty="0">
                <a:solidFill>
                  <a:srgbClr val="78808D"/>
                </a:solidFill>
              </a:rPr>
              <a:t>확률의 </a:t>
            </a:r>
            <a:r>
              <a:rPr lang="en-US" altLang="ko-KR" sz="2000" dirty="0">
                <a:solidFill>
                  <a:srgbClr val="78808D"/>
                </a:solidFill>
              </a:rPr>
              <a:t>Wumpus, </a:t>
            </a:r>
            <a:r>
              <a:rPr lang="ko-KR" altLang="en-US" sz="2000" dirty="0">
                <a:solidFill>
                  <a:srgbClr val="78808D"/>
                </a:solidFill>
              </a:rPr>
              <a:t>구덩이 위치를 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78808D"/>
                </a:solidFill>
              </a:rPr>
              <a:t>    </a:t>
            </a:r>
            <a:r>
              <a:rPr lang="ko-KR" altLang="en-US" sz="2000" dirty="0">
                <a:solidFill>
                  <a:srgbClr val="78808D"/>
                </a:solidFill>
              </a:rPr>
              <a:t>생성한다</a:t>
            </a:r>
            <a:r>
              <a:rPr lang="en-US" altLang="ko-KR" sz="2000" dirty="0">
                <a:solidFill>
                  <a:srgbClr val="78808D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solidFill>
                <a:srgbClr val="78808D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21360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89473320">
            <a:extLst>
              <a:ext uri="{FF2B5EF4-FFF2-40B4-BE49-F238E27FC236}">
                <a16:creationId xmlns:a16="http://schemas.microsoft.com/office/drawing/2014/main" id="{04812EEB-9596-4A7F-9207-6286AA7E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39" y="1570974"/>
            <a:ext cx="5338763" cy="49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53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7839749" y="3063715"/>
            <a:ext cx="5733051" cy="179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8808D"/>
                </a:solidFill>
              </a:rPr>
              <a:t>WorldRandom.py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78808D"/>
                </a:solidFill>
              </a:rPr>
              <a:t>구덩이와 </a:t>
            </a:r>
            <a:r>
              <a:rPr lang="en-US" altLang="ko-KR" sz="2000" dirty="0">
                <a:solidFill>
                  <a:srgbClr val="78808D"/>
                </a:solidFill>
              </a:rPr>
              <a:t>Wumpus </a:t>
            </a:r>
            <a:r>
              <a:rPr lang="ko-KR" altLang="en-US" sz="2000" dirty="0">
                <a:solidFill>
                  <a:srgbClr val="78808D"/>
                </a:solidFill>
              </a:rPr>
              <a:t>주변 환경을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78808D"/>
                </a:solidFill>
              </a:rPr>
              <a:t>    </a:t>
            </a:r>
            <a:r>
              <a:rPr lang="ko-KR" altLang="en-US" sz="2000" dirty="0">
                <a:solidFill>
                  <a:srgbClr val="78808D"/>
                </a:solidFill>
              </a:rPr>
              <a:t>생성한다</a:t>
            </a:r>
            <a:r>
              <a:rPr lang="en-US" altLang="ko-KR" sz="2000" dirty="0">
                <a:solidFill>
                  <a:srgbClr val="78808D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solidFill>
                <a:srgbClr val="78808D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69637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B59F24-DA65-462D-A946-380C0F5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0" y="0"/>
            <a:ext cx="11376305" cy="4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93318144">
            <a:extLst>
              <a:ext uri="{FF2B5EF4-FFF2-40B4-BE49-F238E27FC236}">
                <a16:creationId xmlns:a16="http://schemas.microsoft.com/office/drawing/2014/main" id="{AE8686A1-7B76-459B-B96F-786A01346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24" y="2214563"/>
            <a:ext cx="6165128" cy="34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9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7658995" y="3063714"/>
            <a:ext cx="5733051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8808D"/>
                </a:solidFill>
              </a:rPr>
              <a:t>WorldRandom.py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78808D"/>
                </a:solidFill>
              </a:rPr>
              <a:t>Wumpus</a:t>
            </a:r>
            <a:r>
              <a:rPr lang="ko-KR" altLang="en-US" sz="2000" dirty="0">
                <a:solidFill>
                  <a:srgbClr val="78808D"/>
                </a:solidFill>
              </a:rPr>
              <a:t>가 위치한 좌표의 주변에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78808D"/>
                </a:solidFill>
              </a:rPr>
              <a:t>   S(</a:t>
            </a:r>
            <a:r>
              <a:rPr lang="ko-KR" altLang="en-US" sz="2000" dirty="0">
                <a:solidFill>
                  <a:srgbClr val="78808D"/>
                </a:solidFill>
              </a:rPr>
              <a:t>냄새</a:t>
            </a:r>
            <a:r>
              <a:rPr lang="en-US" altLang="ko-KR" sz="2000" dirty="0">
                <a:solidFill>
                  <a:srgbClr val="78808D"/>
                </a:solidFill>
              </a:rPr>
              <a:t>)</a:t>
            </a:r>
            <a:r>
              <a:rPr lang="ko-KR" altLang="en-US" sz="2000" dirty="0">
                <a:solidFill>
                  <a:srgbClr val="78808D"/>
                </a:solidFill>
              </a:rPr>
              <a:t>의 좌표를 저장한다</a:t>
            </a:r>
            <a:r>
              <a:rPr lang="en-US" altLang="ko-KR" sz="2000" dirty="0">
                <a:solidFill>
                  <a:srgbClr val="78808D"/>
                </a:solidFill>
              </a:rPr>
              <a:t>. </a:t>
            </a:r>
            <a:endParaRPr lang="ko-KR" altLang="en-US" sz="1600" dirty="0">
              <a:solidFill>
                <a:srgbClr val="78808D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56483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B59F24-DA65-462D-A946-380C0F5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0" y="0"/>
            <a:ext cx="11376305" cy="4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6514190-292D-44D9-864F-C2B053FB8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393391824">
            <a:extLst>
              <a:ext uri="{FF2B5EF4-FFF2-40B4-BE49-F238E27FC236}">
                <a16:creationId xmlns:a16="http://schemas.microsoft.com/office/drawing/2014/main" id="{59923D90-27EC-46A9-9AA1-6B92859E6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957" y="1762155"/>
            <a:ext cx="5551487" cy="440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86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7584567" y="3159408"/>
            <a:ext cx="5733051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8808D"/>
                </a:solidFill>
              </a:rPr>
              <a:t>WorldRandom.py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78808D"/>
                </a:solidFill>
              </a:rPr>
              <a:t>구덩이가 위치한 좌표의 주변에 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78808D"/>
                </a:solidFill>
              </a:rPr>
              <a:t>    B(</a:t>
            </a:r>
            <a:r>
              <a:rPr lang="ko-KR" altLang="en-US" sz="2000" dirty="0">
                <a:solidFill>
                  <a:srgbClr val="78808D"/>
                </a:solidFill>
              </a:rPr>
              <a:t>바람</a:t>
            </a:r>
            <a:r>
              <a:rPr lang="en-US" altLang="ko-KR" sz="2000" dirty="0">
                <a:solidFill>
                  <a:srgbClr val="78808D"/>
                </a:solidFill>
              </a:rPr>
              <a:t>)</a:t>
            </a:r>
            <a:r>
              <a:rPr lang="ko-KR" altLang="en-US" sz="2000" dirty="0">
                <a:solidFill>
                  <a:srgbClr val="78808D"/>
                </a:solidFill>
              </a:rPr>
              <a:t>의 좌표를 저장한다</a:t>
            </a:r>
            <a:r>
              <a:rPr lang="en-US" altLang="ko-KR" sz="2000" dirty="0">
                <a:solidFill>
                  <a:srgbClr val="78808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78808D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solidFill>
                <a:srgbClr val="78808D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6919" y="149341"/>
            <a:ext cx="5938160" cy="896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9092A5"/>
                </a:solidFill>
              </a:rPr>
              <a:t>분석 및 설계</a:t>
            </a:r>
            <a:endParaRPr lang="ko-KR" altLang="en-US" sz="41300" b="1" kern="0" dirty="0">
              <a:solidFill>
                <a:srgbClr val="9092A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03F43A-7174-4F17-A593-EA2918DC6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57269"/>
              </p:ext>
            </p:extLst>
          </p:nvPr>
        </p:nvGraphicFramePr>
        <p:xfrm>
          <a:off x="165618" y="2084832"/>
          <a:ext cx="1808121" cy="26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개발 목표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분석 및 설계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main.py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World.py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WorldRandom.py</a:t>
                      </a:r>
                    </a:p>
                    <a:p>
                      <a:pPr marL="228600" indent="-1080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agent.py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구현 및 결과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50C7-504D-403E-B778-6788DE58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7364" y="-432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BE1B2F-388B-41B4-9CD1-D2B7D35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927E3E-9138-4264-9884-590B906A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0F7275-714D-4FF4-AED6-279C1824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9486" y="247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B59F24-DA65-462D-A946-380C0F50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60" y="0"/>
            <a:ext cx="11376305" cy="42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A91BC4-D08F-4079-80B5-50D0A415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93415504">
            <a:extLst>
              <a:ext uri="{FF2B5EF4-FFF2-40B4-BE49-F238E27FC236}">
                <a16:creationId xmlns:a16="http://schemas.microsoft.com/office/drawing/2014/main" id="{FFFC40EB-FF8E-455B-9AE5-19EABE5D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45" y="1772474"/>
            <a:ext cx="55276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13957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2070</Words>
  <Application>Microsoft Office PowerPoint</Application>
  <PresentationFormat>와이드스크린</PresentationFormat>
  <Paragraphs>331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Arial</vt:lpstr>
      <vt:lpstr>Calibri</vt:lpstr>
      <vt:lpstr>Wingdings</vt:lpstr>
      <vt:lpstr>맑은 고딕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한 인구</cp:lastModifiedBy>
  <cp:revision>98</cp:revision>
  <cp:lastPrinted>2021-04-19T01:40:00Z</cp:lastPrinted>
  <dcterms:created xsi:type="dcterms:W3CDTF">2020-08-13T02:55:18Z</dcterms:created>
  <dcterms:modified xsi:type="dcterms:W3CDTF">2021-05-31T05:31:37Z</dcterms:modified>
</cp:coreProperties>
</file>