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7" r:id="rId2"/>
    <p:sldId id="282" r:id="rId3"/>
    <p:sldId id="258" r:id="rId4"/>
    <p:sldId id="276" r:id="rId5"/>
    <p:sldId id="265" r:id="rId6"/>
    <p:sldId id="278" r:id="rId7"/>
    <p:sldId id="262" r:id="rId8"/>
    <p:sldId id="266" r:id="rId9"/>
    <p:sldId id="263" r:id="rId10"/>
    <p:sldId id="293" r:id="rId11"/>
    <p:sldId id="261" r:id="rId12"/>
    <p:sldId id="269" r:id="rId13"/>
    <p:sldId id="288" r:id="rId14"/>
    <p:sldId id="274" r:id="rId15"/>
    <p:sldId id="281" r:id="rId16"/>
    <p:sldId id="275" r:id="rId17"/>
    <p:sldId id="286" r:id="rId18"/>
    <p:sldId id="292" r:id="rId19"/>
    <p:sldId id="289" r:id="rId20"/>
    <p:sldId id="290" r:id="rId21"/>
    <p:sldId id="284" r:id="rId22"/>
    <p:sldId id="291" r:id="rId23"/>
    <p:sldId id="279" r:id="rId24"/>
    <p:sldId id="280" r:id="rId25"/>
    <p:sldId id="273" r:id="rId26"/>
  </p:sldIdLst>
  <p:sldSz cx="12192000" cy="6858000"/>
  <p:notesSz cx="6858000" cy="9144000"/>
  <p:embeddedFontLst>
    <p:embeddedFont>
      <p:font typeface="제주고딕" panose="020B0600000101010101" charset="-127"/>
      <p:regular r:id="rId28"/>
    </p:embeddedFont>
    <p:embeddedFont>
      <p:font typeface="HY견고딕" panose="02030600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배달의민족 도현" panose="020B0600000101010101" pitchFamily="50" charset="-127"/>
      <p:regular r:id="rId32"/>
    </p:embeddedFont>
    <p:embeddedFont>
      <p:font typeface="함초롬바탕" panose="02030604000101010101" pitchFamily="18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pos="1005" userDrawn="1">
          <p15:clr>
            <a:srgbClr val="A4A3A4"/>
          </p15:clr>
        </p15:guide>
        <p15:guide id="4" orient="horz" pos="2818" userDrawn="1">
          <p15:clr>
            <a:srgbClr val="A4A3A4"/>
          </p15:clr>
        </p15:guide>
        <p15:guide id="5" pos="4067" userDrawn="1">
          <p15:clr>
            <a:srgbClr val="A4A3A4"/>
          </p15:clr>
        </p15:guide>
        <p15:guide id="6" orient="horz" pos="3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AEFF7"/>
    <a:srgbClr val="D2DEEF"/>
    <a:srgbClr val="767171"/>
    <a:srgbClr val="FEE6C1"/>
    <a:srgbClr val="FF8878"/>
    <a:srgbClr val="FFB89B"/>
    <a:srgbClr val="FF565A"/>
    <a:srgbClr val="84CDC2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3" autoAdjust="0"/>
    <p:restoredTop sz="85059" autoAdjust="0"/>
  </p:normalViewPr>
  <p:slideViewPr>
    <p:cSldViewPr snapToGrid="0">
      <p:cViewPr varScale="1">
        <p:scale>
          <a:sx n="81" d="100"/>
          <a:sy n="81" d="100"/>
        </p:scale>
        <p:origin x="114" y="534"/>
      </p:cViewPr>
      <p:guideLst>
        <p:guide orient="horz" pos="278"/>
        <p:guide pos="483"/>
        <p:guide pos="1005"/>
        <p:guide orient="horz" pos="2818"/>
        <p:guide pos="4067"/>
        <p:guide orient="horz" pos="32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FD9CD-F7E0-4D03-B33D-7B35086B8C4C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5A41F-FEF3-443F-A042-AD0B7186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0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생산상 </a:t>
            </a:r>
            <a:r>
              <a:rPr lang="en-US" altLang="ko-KR" dirty="0"/>
              <a:t>10</a:t>
            </a:r>
            <a:r>
              <a:rPr lang="ko-KR" altLang="en-US" dirty="0"/>
              <a:t>프로 보관을 예로 들면서 생산과 유통 과정에서의 투명성 어필</a:t>
            </a:r>
            <a:r>
              <a:rPr lang="en-US" altLang="ko-KR" dirty="0"/>
              <a:t>.</a:t>
            </a:r>
            <a:r>
              <a:rPr lang="ko-KR" altLang="en-US" dirty="0"/>
              <a:t> 사재기</a:t>
            </a:r>
            <a:r>
              <a:rPr lang="en-US" altLang="ko-KR" dirty="0"/>
              <a:t>, </a:t>
            </a:r>
            <a:r>
              <a:rPr lang="ko-KR" altLang="en-US" dirty="0"/>
              <a:t>일반 판매경로 아닌 중고거래 유통</a:t>
            </a:r>
            <a:r>
              <a:rPr lang="en-US" altLang="ko-KR" dirty="0"/>
              <a:t>, </a:t>
            </a:r>
            <a:endParaRPr lang="ko-KR" altLang="en-US" dirty="0"/>
          </a:p>
          <a:p>
            <a:r>
              <a:rPr lang="ko-KR" altLang="en-US" dirty="0"/>
              <a:t>최근 마스크 대란으로 인해 일반 </a:t>
            </a:r>
            <a:r>
              <a:rPr lang="ko-KR" altLang="en-US" dirty="0" err="1"/>
              <a:t>시민뿐만</a:t>
            </a:r>
            <a:r>
              <a:rPr lang="ko-KR" altLang="en-US" dirty="0"/>
              <a:t> 아니라 마스크가 꼭 필요한 공공기관</a:t>
            </a:r>
            <a:r>
              <a:rPr lang="en-US" altLang="ko-KR" dirty="0"/>
              <a:t>, </a:t>
            </a:r>
            <a:r>
              <a:rPr lang="ko-KR" altLang="en-US" dirty="0"/>
              <a:t>병원에서 조차 마스크가 부족했다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상황속에서도 매점매석을 위해 마스크를 쌓아 놓고 팔지 않거나 아주 비싼 가격에 판매해 소비자들을 곤란하게 만들었다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6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생성된 </a:t>
            </a:r>
            <a:r>
              <a:rPr lang="en-US" altLang="ko-KR" dirty="0" err="1"/>
              <a:t>qr</a:t>
            </a:r>
            <a:r>
              <a:rPr lang="ko-KR" altLang="en-US" dirty="0"/>
              <a:t>코드를 </a:t>
            </a:r>
            <a:r>
              <a:rPr lang="ko-KR" altLang="en-US" dirty="0" err="1"/>
              <a:t>아두이노</a:t>
            </a:r>
            <a:r>
              <a:rPr lang="ko-KR" altLang="en-US" dirty="0"/>
              <a:t> 카메라 모듈에 입력한 후</a:t>
            </a:r>
            <a:r>
              <a:rPr lang="en-US" altLang="ko-KR" dirty="0"/>
              <a:t>, </a:t>
            </a:r>
            <a:r>
              <a:rPr lang="ko-KR" altLang="en-US" dirty="0" err="1"/>
              <a:t>아두이노는</a:t>
            </a:r>
            <a:r>
              <a:rPr lang="ko-KR" altLang="en-US" dirty="0"/>
              <a:t> </a:t>
            </a:r>
            <a:r>
              <a:rPr lang="ko-KR" altLang="en-US" dirty="0" err="1"/>
              <a:t>라즈베리파이로</a:t>
            </a:r>
            <a:r>
              <a:rPr lang="ko-KR" altLang="en-US" dirty="0"/>
              <a:t> 거래내역 생성 및 전송</a:t>
            </a:r>
            <a:r>
              <a:rPr lang="en-US" altLang="ko-KR" dirty="0"/>
              <a:t>. </a:t>
            </a:r>
            <a:r>
              <a:rPr lang="ko-KR" altLang="en-US" dirty="0"/>
              <a:t>감시자 노드에서는 블록을 생성하고</a:t>
            </a:r>
            <a:r>
              <a:rPr lang="en-US" altLang="ko-KR" dirty="0"/>
              <a:t>, </a:t>
            </a:r>
            <a:r>
              <a:rPr lang="ko-KR" altLang="en-US" dirty="0"/>
              <a:t>웹 앱을 서비스한다</a:t>
            </a:r>
            <a:r>
              <a:rPr lang="en-US" altLang="ko-KR" dirty="0"/>
              <a:t>. </a:t>
            </a:r>
            <a:r>
              <a:rPr lang="ko-KR" altLang="en-US" dirty="0"/>
              <a:t>그리고 소비자는 마스크에 부착된 </a:t>
            </a:r>
            <a:r>
              <a:rPr lang="en-US" altLang="ko-KR" dirty="0" err="1"/>
              <a:t>qr</a:t>
            </a:r>
            <a:r>
              <a:rPr lang="ko-KR" altLang="en-US" dirty="0"/>
              <a:t>코드를 통해 해당 마스크의 유통 과정을 확인하고</a:t>
            </a:r>
            <a:r>
              <a:rPr lang="en-US" altLang="ko-KR" dirty="0"/>
              <a:t>, </a:t>
            </a:r>
            <a:r>
              <a:rPr lang="ko-KR" altLang="en-US" dirty="0"/>
              <a:t>전체적인 유통 내역들을 확인할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2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프로젝트를 표준화 시켜 소비자에게 </a:t>
            </a:r>
            <a:r>
              <a:rPr lang="ko-KR" altLang="en-US" dirty="0" err="1"/>
              <a:t>투영되어야할</a:t>
            </a:r>
            <a:r>
              <a:rPr lang="ko-KR" altLang="en-US" dirty="0"/>
              <a:t> 이미지가 투명성에 가까운 상품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 </a:t>
            </a:r>
            <a:r>
              <a:rPr lang="ko-KR" altLang="en-US" dirty="0"/>
              <a:t>또는 정부 플랫폼에 도입한다면 소비자들에게 더욱 신뢰를 이끌어 낼 수 있을 것이라고 기대한다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23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6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3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정부는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5</a:t>
            </a:r>
            <a:r>
              <a:rPr lang="ko-KR" altLang="en-US" dirty="0"/>
              <a:t>일부터 매점매석행위를 막기위해 이러한 고시를 시행했고</a:t>
            </a:r>
            <a:r>
              <a:rPr lang="en-US" altLang="ko-KR" dirty="0"/>
              <a:t>, </a:t>
            </a:r>
            <a:r>
              <a:rPr lang="ko-KR" altLang="en-US" dirty="0"/>
              <a:t>그만큼 마스크 유통과정에서의 매점매석이 빈번하다는 것을 알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급기야 정부에서는 매점매석을 막기위해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좌측의 고시를 발행했다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이러한 고시를 교묘하게 피해 매점매석을 하는 사업자들이 있었고</a:t>
            </a:r>
            <a:r>
              <a:rPr lang="en-US" altLang="ko-KR" dirty="0"/>
              <a:t>, </a:t>
            </a:r>
            <a:r>
              <a:rPr lang="ko-KR" altLang="en-US" dirty="0"/>
              <a:t>정부는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공적마스크와 더불어 마스크 </a:t>
            </a:r>
            <a:r>
              <a:rPr lang="en-US" altLang="ko-KR" dirty="0"/>
              <a:t>5</a:t>
            </a:r>
            <a:r>
              <a:rPr lang="ko-KR" altLang="en-US" dirty="0"/>
              <a:t>부제를 시행했다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9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 마스크는 제조사에서 소비자까지의 과정이 너무나 다양하다</a:t>
            </a:r>
            <a:r>
              <a:rPr lang="en-US" altLang="ko-KR" dirty="0"/>
              <a:t>. </a:t>
            </a:r>
            <a:r>
              <a:rPr lang="ko-KR" altLang="en-US" dirty="0"/>
              <a:t>마스크 유통단계가 복잡해지고 여러 유통과정을 거쳐 소비자에게 도착하는 과정에서 가격의 상승을 피할 수 없다</a:t>
            </a:r>
            <a:r>
              <a:rPr lang="en-US" altLang="ko-KR" dirty="0"/>
              <a:t>. </a:t>
            </a:r>
            <a:r>
              <a:rPr lang="ko-KR" altLang="en-US" dirty="0"/>
              <a:t>우리는 이러한 무분별한 유통과정을 단순화하고 투명하게 바꿔 소비자들이 안심하고 합당한 가격에 마스크를 구매할 수 있도록 유도하고자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마스크 유통단계 복잡도 ↑ </a:t>
            </a:r>
            <a:r>
              <a:rPr lang="en-US" altLang="ko-KR" sz="1200" dirty="0"/>
              <a:t>-&gt; </a:t>
            </a:r>
            <a:r>
              <a:rPr lang="ko-KR" altLang="en-US" sz="1200" dirty="0"/>
              <a:t>마스크 가격 ↑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2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블록 데이터셋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소비자들은 마스크 포장지에 붙은 </a:t>
            </a:r>
            <a:r>
              <a:rPr lang="en-US" altLang="ko-KR" dirty="0"/>
              <a:t>QR</a:t>
            </a:r>
            <a:r>
              <a:rPr lang="ko-KR" altLang="en-US" dirty="0"/>
              <a:t>코드를 스캔해 해당 마스크가 어떤 과정을 통해 유통되었는지 투명하게 제공받을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구매자들은 노드에 참여할 필요 없이 마스크 포장지의 </a:t>
            </a:r>
            <a:r>
              <a:rPr lang="en-US" altLang="ko-KR" dirty="0"/>
              <a:t>QR</a:t>
            </a:r>
            <a:r>
              <a:rPr lang="ko-KR" altLang="en-US" dirty="0"/>
              <a:t>코드를 스캔하면</a:t>
            </a:r>
            <a:r>
              <a:rPr lang="en-US" altLang="ko-KR" dirty="0"/>
              <a:t> </a:t>
            </a:r>
            <a:r>
              <a:rPr lang="ko-KR" altLang="en-US" dirty="0"/>
              <a:t>해당 마스크의 유통과정을 투명하게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9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크게 제조사</a:t>
            </a:r>
            <a:r>
              <a:rPr lang="en-US" altLang="ko-KR" dirty="0"/>
              <a:t>, </a:t>
            </a:r>
            <a:r>
              <a:rPr lang="ko-KR" altLang="en-US" dirty="0" err="1"/>
              <a:t>유통사</a:t>
            </a:r>
            <a:r>
              <a:rPr lang="en-US" altLang="ko-KR" dirty="0"/>
              <a:t>, </a:t>
            </a:r>
            <a:r>
              <a:rPr lang="ko-KR" altLang="en-US" dirty="0"/>
              <a:t>판매지로 나누며</a:t>
            </a:r>
            <a:r>
              <a:rPr lang="en-US" altLang="ko-KR" dirty="0"/>
              <a:t> </a:t>
            </a:r>
            <a:r>
              <a:rPr lang="ko-KR" altLang="en-US" dirty="0"/>
              <a:t>각 업체들은 고유의 코드를 가지는데</a:t>
            </a:r>
            <a:r>
              <a:rPr lang="en-US" altLang="ko-KR" dirty="0"/>
              <a:t>, </a:t>
            </a:r>
            <a:r>
              <a:rPr lang="ko-KR" altLang="en-US" dirty="0"/>
              <a:t>이는 등록되지않은 투기업자들을 막기 위함이다</a:t>
            </a:r>
            <a:r>
              <a:rPr lang="en-US" altLang="ko-KR" dirty="0"/>
              <a:t>. </a:t>
            </a:r>
            <a:r>
              <a:rPr lang="ko-KR" altLang="en-US" dirty="0"/>
              <a:t>제조사는 마스크의 일정개수에 하나의 일련번호를 가진 </a:t>
            </a:r>
            <a:r>
              <a:rPr lang="en-US" altLang="ko-KR" dirty="0"/>
              <a:t>QR</a:t>
            </a:r>
            <a:r>
              <a:rPr lang="ko-KR" altLang="en-US" dirty="0"/>
              <a:t>코드를 부착해 출고한다</a:t>
            </a:r>
            <a:r>
              <a:rPr lang="en-US" altLang="ko-KR" dirty="0"/>
              <a:t>. </a:t>
            </a:r>
            <a:r>
              <a:rPr lang="ko-KR" altLang="en-US" dirty="0"/>
              <a:t>그리고 해당 일련번호의 정보에 제조사의 고유코드와 유통예정인 유통사의 고유코드를 추가한다</a:t>
            </a:r>
            <a:r>
              <a:rPr lang="en-US" altLang="ko-KR" dirty="0"/>
              <a:t>. </a:t>
            </a:r>
            <a:r>
              <a:rPr lang="ko-KR" altLang="en-US" dirty="0"/>
              <a:t>그리고 해당 마스크를 받은 유통사에서 또한 고유코드를 추가한 후 예정 판매사를 추가한다</a:t>
            </a:r>
            <a:r>
              <a:rPr lang="en-US" altLang="ko-KR" dirty="0"/>
              <a:t>. </a:t>
            </a:r>
            <a:r>
              <a:rPr lang="ko-KR" altLang="en-US" dirty="0"/>
              <a:t>판매사에서도 같은 과정을 거친다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일련번호 </a:t>
            </a:r>
            <a:r>
              <a:rPr lang="en-US" altLang="ko-KR" dirty="0"/>
              <a:t>=&gt; 190212AAA01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2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블록체인의 장단점은 이러하다</a:t>
            </a:r>
            <a:r>
              <a:rPr lang="en-US" altLang="ko-KR" dirty="0"/>
              <a:t>. , </a:t>
            </a:r>
            <a:r>
              <a:rPr lang="ko-KR" altLang="en-US" dirty="0"/>
              <a:t>우리 프로젝트에서 </a:t>
            </a:r>
            <a:r>
              <a:rPr lang="ko-KR" altLang="en-US" dirty="0" err="1"/>
              <a:t>중앙화된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두고 블록체인을 이용하는 이유는 가장 큰 이유는 거래내역의 투명성과 기존 데이터 조작의 위험성이 낮기 때문이다</a:t>
            </a:r>
            <a:r>
              <a:rPr lang="en-US" altLang="ko-KR" dirty="0"/>
              <a:t>. </a:t>
            </a:r>
            <a:r>
              <a:rPr lang="ko-KR" altLang="en-US" dirty="0"/>
              <a:t>소비자 또는 감시자는 거래내역을 믿고 판단할 수 있어야 한다</a:t>
            </a:r>
            <a:r>
              <a:rPr lang="en-US" altLang="ko-KR" dirty="0"/>
              <a:t>. </a:t>
            </a:r>
            <a:r>
              <a:rPr lang="ko-KR" altLang="en-US" dirty="0"/>
              <a:t>그런 점에서 블록체인 또한 적합하다고 판단했다</a:t>
            </a:r>
            <a:r>
              <a:rPr lang="en-US" altLang="ko-KR" dirty="0"/>
              <a:t>. </a:t>
            </a:r>
            <a:r>
              <a:rPr lang="ko-KR" altLang="en-US" dirty="0"/>
              <a:t>또한 블록체인의 단점이 이번 프로젝트에서는 크게 작용하지 않을 것이라고 생각한다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프라이빗</a:t>
            </a:r>
            <a:r>
              <a:rPr lang="ko-KR" altLang="en-US" dirty="0"/>
              <a:t> 블록체인 환경이기 때문에 데이터 누적은 </a:t>
            </a:r>
            <a:r>
              <a:rPr lang="ko-KR" altLang="en-US" dirty="0" err="1"/>
              <a:t>퍼블릭에</a:t>
            </a:r>
            <a:r>
              <a:rPr lang="ko-KR" altLang="en-US" dirty="0"/>
              <a:t> 비해 많이 낮고</a:t>
            </a:r>
            <a:r>
              <a:rPr lang="en-US" altLang="ko-KR" dirty="0"/>
              <a:t> </a:t>
            </a:r>
            <a:r>
              <a:rPr lang="ko-KR" altLang="en-US" dirty="0"/>
              <a:t>그것에 대한 처리비용 또한 낮아진다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2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블록체인의 장단점은 이러하다</a:t>
            </a:r>
            <a:r>
              <a:rPr lang="en-US" altLang="ko-KR" dirty="0"/>
              <a:t>. , </a:t>
            </a:r>
            <a:r>
              <a:rPr lang="ko-KR" altLang="en-US" dirty="0"/>
              <a:t>우리 프로젝트에서 </a:t>
            </a:r>
            <a:r>
              <a:rPr lang="ko-KR" altLang="en-US" dirty="0" err="1"/>
              <a:t>중앙화된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두고 블록체인을 이용하는 이유는 가장 큰 이유는 거래내역의 투명성과 기존 데이터 조작의 위험성이 낮기 때문이다</a:t>
            </a:r>
            <a:r>
              <a:rPr lang="en-US" altLang="ko-KR" dirty="0"/>
              <a:t>. </a:t>
            </a:r>
            <a:r>
              <a:rPr lang="ko-KR" altLang="en-US" dirty="0"/>
              <a:t>소비자 또는 감시자는 거래내역을 믿고 판단할 수 있어야 한다</a:t>
            </a:r>
            <a:r>
              <a:rPr lang="en-US" altLang="ko-KR" dirty="0"/>
              <a:t>. </a:t>
            </a:r>
            <a:r>
              <a:rPr lang="ko-KR" altLang="en-US" dirty="0"/>
              <a:t>그런 점에서 블록체인 또한 적합하다고 판단했다</a:t>
            </a:r>
            <a:r>
              <a:rPr lang="en-US" altLang="ko-KR" dirty="0"/>
              <a:t>. </a:t>
            </a:r>
            <a:r>
              <a:rPr lang="ko-KR" altLang="en-US" dirty="0"/>
              <a:t>또한 블록체인의 단점이 이번 프로젝트에서는 크게 작용하지 않을 것이라고 생각한다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프라이빗</a:t>
            </a:r>
            <a:r>
              <a:rPr lang="ko-KR" altLang="en-US" dirty="0"/>
              <a:t> 블록체인 환경이기 때문에 데이터 누적은 </a:t>
            </a:r>
            <a:r>
              <a:rPr lang="ko-KR" altLang="en-US" dirty="0" err="1"/>
              <a:t>퍼블릭에</a:t>
            </a:r>
            <a:r>
              <a:rPr lang="ko-KR" altLang="en-US" dirty="0"/>
              <a:t> 비해 많이 낮고</a:t>
            </a:r>
            <a:r>
              <a:rPr lang="en-US" altLang="ko-KR" dirty="0"/>
              <a:t> </a:t>
            </a:r>
            <a:r>
              <a:rPr lang="ko-KR" altLang="en-US" dirty="0"/>
              <a:t>그것에 대한 처리비용 또한 낮아진다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0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소비자들은 마스크 포장지에 붙은 </a:t>
            </a:r>
            <a:r>
              <a:rPr lang="en-US" altLang="ko-KR" dirty="0"/>
              <a:t>QR</a:t>
            </a:r>
            <a:r>
              <a:rPr lang="ko-KR" altLang="en-US" dirty="0"/>
              <a:t>코드를 스캔해 해당 마스크가 어떤 과정을 통해 유통되었는지 투명하게 제공받을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모든 제조</a:t>
            </a:r>
            <a:r>
              <a:rPr lang="en-US" altLang="ko-KR" dirty="0"/>
              <a:t>, </a:t>
            </a:r>
            <a:r>
              <a:rPr lang="ko-KR" altLang="en-US" dirty="0"/>
              <a:t>유통</a:t>
            </a:r>
            <a:r>
              <a:rPr lang="en-US" altLang="ko-KR" dirty="0"/>
              <a:t>, </a:t>
            </a:r>
            <a:r>
              <a:rPr lang="ko-KR" altLang="en-US" dirty="0"/>
              <a:t>판매사들은 거래 및 유통 내역들을 서로 공유하고 감시하며</a:t>
            </a:r>
            <a:r>
              <a:rPr lang="en-US" altLang="ko-KR" dirty="0"/>
              <a:t>, </a:t>
            </a:r>
            <a:r>
              <a:rPr lang="ko-KR" altLang="en-US" dirty="0"/>
              <a:t>몇몇의 감시자들 또한 예상 거래지와 실 거래지의 이상 유무들을 체크한다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감시자들은 소비자들에게 거래내역 공개와</a:t>
            </a:r>
            <a:r>
              <a:rPr lang="en-US" altLang="ko-KR" dirty="0"/>
              <a:t> </a:t>
            </a:r>
            <a:r>
              <a:rPr lang="ko-KR" altLang="en-US" dirty="0"/>
              <a:t>마스크 일련번호 조회 서비스를 위한 </a:t>
            </a:r>
            <a:r>
              <a:rPr lang="ko-KR" altLang="en-US" dirty="0" err="1"/>
              <a:t>웹앱을</a:t>
            </a:r>
            <a:r>
              <a:rPr lang="ko-KR" altLang="en-US" dirty="0"/>
              <a:t> 운영한다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3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생성된 </a:t>
            </a:r>
            <a:r>
              <a:rPr lang="en-US" altLang="ko-KR" dirty="0" err="1"/>
              <a:t>qr</a:t>
            </a:r>
            <a:r>
              <a:rPr lang="ko-KR" altLang="en-US" dirty="0"/>
              <a:t>코드를 </a:t>
            </a:r>
            <a:r>
              <a:rPr lang="ko-KR" altLang="en-US" dirty="0" err="1"/>
              <a:t>아두이노</a:t>
            </a:r>
            <a:r>
              <a:rPr lang="ko-KR" altLang="en-US" dirty="0"/>
              <a:t> 카메라 모듈에 입력한 후</a:t>
            </a:r>
            <a:r>
              <a:rPr lang="en-US" altLang="ko-KR" dirty="0"/>
              <a:t>, </a:t>
            </a:r>
            <a:r>
              <a:rPr lang="ko-KR" altLang="en-US" dirty="0" err="1"/>
              <a:t>아두이노는</a:t>
            </a:r>
            <a:r>
              <a:rPr lang="ko-KR" altLang="en-US" dirty="0"/>
              <a:t> </a:t>
            </a:r>
            <a:r>
              <a:rPr lang="ko-KR" altLang="en-US" dirty="0" err="1"/>
              <a:t>라즈베리파이로</a:t>
            </a:r>
            <a:r>
              <a:rPr lang="ko-KR" altLang="en-US" dirty="0"/>
              <a:t> 거래내역 생성 및 전송</a:t>
            </a:r>
            <a:r>
              <a:rPr lang="en-US" altLang="ko-KR" dirty="0"/>
              <a:t>. </a:t>
            </a:r>
            <a:r>
              <a:rPr lang="ko-KR" altLang="en-US" dirty="0"/>
              <a:t>감시자 노드에서는 블록을 생성하고</a:t>
            </a:r>
            <a:r>
              <a:rPr lang="en-US" altLang="ko-KR" dirty="0"/>
              <a:t>, </a:t>
            </a:r>
            <a:r>
              <a:rPr lang="ko-KR" altLang="en-US" dirty="0"/>
              <a:t>웹 앱을 서비스한다</a:t>
            </a:r>
            <a:r>
              <a:rPr lang="en-US" altLang="ko-KR" dirty="0"/>
              <a:t>. </a:t>
            </a:r>
            <a:r>
              <a:rPr lang="ko-KR" altLang="en-US" dirty="0"/>
              <a:t>그리고 소비자는 마스크에 부착된 </a:t>
            </a:r>
            <a:r>
              <a:rPr lang="en-US" altLang="ko-KR" dirty="0" err="1"/>
              <a:t>qr</a:t>
            </a:r>
            <a:r>
              <a:rPr lang="ko-KR" altLang="en-US" dirty="0"/>
              <a:t>코드를 통해 해당 마스크의 유통 과정을 확인하고</a:t>
            </a:r>
            <a:r>
              <a:rPr lang="en-US" altLang="ko-KR" dirty="0"/>
              <a:t>, </a:t>
            </a:r>
            <a:r>
              <a:rPr lang="ko-KR" altLang="en-US" dirty="0"/>
              <a:t>전체적인 유통 내역들을 확인할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5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3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3E07-762D-4C61-8662-6248DF4193FE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2" Type="http://schemas.openxmlformats.org/officeDocument/2006/relationships/notesSlide" Target="../notesSlides/notesSlide7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5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4.png"/><Relationship Id="rId18" Type="http://schemas.microsoft.com/office/2007/relationships/hdphoto" Target="../media/hdphoto16.wdp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microsoft.com/office/2007/relationships/hdphoto" Target="../media/hdphoto13.wdp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microsoft.com/office/2007/relationships/hdphoto" Target="../media/hdphoto15.wdp"/><Relationship Id="rId20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.png"/><Relationship Id="rId5" Type="http://schemas.openxmlformats.org/officeDocument/2006/relationships/image" Target="../media/image35.png"/><Relationship Id="rId15" Type="http://schemas.openxmlformats.org/officeDocument/2006/relationships/image" Target="../media/image15.png"/><Relationship Id="rId10" Type="http://schemas.microsoft.com/office/2007/relationships/hdphoto" Target="../media/hdphoto12.wdp"/><Relationship Id="rId19" Type="http://schemas.openxmlformats.org/officeDocument/2006/relationships/image" Target="../media/image17.png"/><Relationship Id="rId4" Type="http://schemas.microsoft.com/office/2007/relationships/hdphoto" Target="../media/hdphoto5.wdp"/><Relationship Id="rId9" Type="http://schemas.openxmlformats.org/officeDocument/2006/relationships/image" Target="../media/image12.png"/><Relationship Id="rId1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16.wdp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microsoft.com/office/2007/relationships/hdphoto" Target="../media/hdphoto1.wdp"/><Relationship Id="rId21" Type="http://schemas.openxmlformats.org/officeDocument/2006/relationships/image" Target="../media/image43.png"/><Relationship Id="rId7" Type="http://schemas.microsoft.com/office/2007/relationships/hdphoto" Target="../media/hdphoto13.wdp"/><Relationship Id="rId12" Type="http://schemas.openxmlformats.org/officeDocument/2006/relationships/image" Target="../media/image16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microsoft.com/office/2007/relationships/hdphoto" Target="../media/hdphoto15.wdp"/><Relationship Id="rId24" Type="http://schemas.openxmlformats.org/officeDocument/2006/relationships/image" Target="../media/image46.png"/><Relationship Id="rId5" Type="http://schemas.microsoft.com/office/2007/relationships/hdphoto" Target="../media/hdphoto12.wdp"/><Relationship Id="rId15" Type="http://schemas.microsoft.com/office/2007/relationships/hdphoto" Target="../media/hdphoto17.wdp"/><Relationship Id="rId23" Type="http://schemas.openxmlformats.org/officeDocument/2006/relationships/image" Target="../media/image45.png"/><Relationship Id="rId10" Type="http://schemas.openxmlformats.org/officeDocument/2006/relationships/image" Target="../media/image15.png"/><Relationship Id="rId19" Type="http://schemas.openxmlformats.org/officeDocument/2006/relationships/image" Target="../media/image41.png"/><Relationship Id="rId4" Type="http://schemas.openxmlformats.org/officeDocument/2006/relationships/image" Target="../media/image12.png"/><Relationship Id="rId9" Type="http://schemas.microsoft.com/office/2007/relationships/hdphoto" Target="../media/hdphoto14.wdp"/><Relationship Id="rId14" Type="http://schemas.openxmlformats.org/officeDocument/2006/relationships/image" Target="../media/image17.png"/><Relationship Id="rId22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2" Type="http://schemas.openxmlformats.org/officeDocument/2006/relationships/notesSlide" Target="../notesSlides/notesSlide9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15.wdp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48.png"/><Relationship Id="rId7" Type="http://schemas.microsoft.com/office/2007/relationships/hdphoto" Target="../media/hdphoto12.wdp"/><Relationship Id="rId12" Type="http://schemas.openxmlformats.org/officeDocument/2006/relationships/image" Target="../media/image15.png"/><Relationship Id="rId17" Type="http://schemas.microsoft.com/office/2007/relationships/hdphoto" Target="../media/hdphoto17.wdp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7.pn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14.wdp"/><Relationship Id="rId5" Type="http://schemas.openxmlformats.org/officeDocument/2006/relationships/image" Target="../media/image23.png"/><Relationship Id="rId15" Type="http://schemas.microsoft.com/office/2007/relationships/hdphoto" Target="../media/hdphoto16.wdp"/><Relationship Id="rId10" Type="http://schemas.openxmlformats.org/officeDocument/2006/relationships/image" Target="../media/image14.png"/><Relationship Id="rId19" Type="http://schemas.openxmlformats.org/officeDocument/2006/relationships/image" Target="../media/image49.png"/><Relationship Id="rId4" Type="http://schemas.microsoft.com/office/2007/relationships/hdphoto" Target="../media/hdphoto1.wdp"/><Relationship Id="rId9" Type="http://schemas.microsoft.com/office/2007/relationships/hdphoto" Target="../media/hdphoto13.wdp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2" Type="http://schemas.openxmlformats.org/officeDocument/2006/relationships/notesSlide" Target="../notesSlides/notesSlide11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2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6.wdp"/><Relationship Id="rId18" Type="http://schemas.openxmlformats.org/officeDocument/2006/relationships/image" Target="../media/image14.png"/><Relationship Id="rId3" Type="http://schemas.microsoft.com/office/2007/relationships/hdphoto" Target="../media/hdphoto7.wdp"/><Relationship Id="rId21" Type="http://schemas.microsoft.com/office/2007/relationships/hdphoto" Target="../media/hdphoto15.wdp"/><Relationship Id="rId7" Type="http://schemas.microsoft.com/office/2007/relationships/hdphoto" Target="../media/hdphoto9.wdp"/><Relationship Id="rId12" Type="http://schemas.openxmlformats.org/officeDocument/2006/relationships/image" Target="../media/image6.png"/><Relationship Id="rId17" Type="http://schemas.microsoft.com/office/2007/relationships/hdphoto" Target="../media/hdphoto13.wdp"/><Relationship Id="rId25" Type="http://schemas.microsoft.com/office/2007/relationships/hdphoto" Target="../media/hdphoto17.wdp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11.wdp"/><Relationship Id="rId24" Type="http://schemas.openxmlformats.org/officeDocument/2006/relationships/image" Target="../media/image17.png"/><Relationship Id="rId5" Type="http://schemas.microsoft.com/office/2007/relationships/hdphoto" Target="../media/hdphoto8.wdp"/><Relationship Id="rId15" Type="http://schemas.microsoft.com/office/2007/relationships/hdphoto" Target="../media/hdphoto12.wdp"/><Relationship Id="rId23" Type="http://schemas.microsoft.com/office/2007/relationships/hdphoto" Target="../media/hdphoto16.wdp"/><Relationship Id="rId10" Type="http://schemas.openxmlformats.org/officeDocument/2006/relationships/image" Target="../media/image11.png"/><Relationship Id="rId19" Type="http://schemas.microsoft.com/office/2007/relationships/hdphoto" Target="../media/hdphoto14.wdp"/><Relationship Id="rId4" Type="http://schemas.openxmlformats.org/officeDocument/2006/relationships/image" Target="../media/image8.png"/><Relationship Id="rId9" Type="http://schemas.microsoft.com/office/2007/relationships/hdphoto" Target="../media/hdphoto10.wdp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tri.re.kr/webzine/20190329/sub01.html" TargetMode="External"/><Relationship Id="rId3" Type="http://schemas.openxmlformats.org/officeDocument/2006/relationships/hyperlink" Target="http://www.moef.go.kr/nw/nes/detailNesDtaView.do?searchBbsId=MOSFBBS_000000000028&amp;menuNo=4010100&amp;searchNttId=MOSF_000000000031834" TargetMode="External"/><Relationship Id="rId7" Type="http://schemas.openxmlformats.org/officeDocument/2006/relationships/hyperlink" Target="https://news.joins.com/article/23724308" TargetMode="External"/><Relationship Id="rId2" Type="http://schemas.openxmlformats.org/officeDocument/2006/relationships/hyperlink" Target="https://www.youtube.com/watch?v=w4QaTuOQ7Q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na.co.kr/view/PYH20200306045100013" TargetMode="External"/><Relationship Id="rId5" Type="http://schemas.openxmlformats.org/officeDocument/2006/relationships/hyperlink" Target="https://www.ajunews.com/view/20200207120907311" TargetMode="External"/><Relationship Id="rId4" Type="http://schemas.openxmlformats.org/officeDocument/2006/relationships/hyperlink" Target="https://www.mk.co.kr/news/society/view/2020/02/115361/" TargetMode="External"/><Relationship Id="rId9" Type="http://schemas.openxmlformats.org/officeDocument/2006/relationships/hyperlink" Target="https://m.blog.naver.com/PostView.nhn?blogId=louders33&amp;logNo=221482654323&amp;proxyReferer=https%3A%2F%2Fwww.google.com%2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15.png"/><Relationship Id="rId18" Type="http://schemas.microsoft.com/office/2007/relationships/hdphoto" Target="../media/hdphoto17.wdp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microsoft.com/office/2007/relationships/hdphoto" Target="../media/hdphoto1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microsoft.com/office/2007/relationships/hdphoto" Target="../media/hdphoto1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5" Type="http://schemas.openxmlformats.org/officeDocument/2006/relationships/image" Target="../media/image16.png"/><Relationship Id="rId10" Type="http://schemas.microsoft.com/office/2007/relationships/hdphoto" Target="../media/hdphoto13.wdp"/><Relationship Id="rId4" Type="http://schemas.microsoft.com/office/2007/relationships/hdphoto" Target="../media/hdphoto4.wdp"/><Relationship Id="rId9" Type="http://schemas.openxmlformats.org/officeDocument/2006/relationships/image" Target="../media/image13.png"/><Relationship Id="rId14" Type="http://schemas.microsoft.com/office/2007/relationships/hdphoto" Target="../media/hdphoto1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2" Type="http://schemas.openxmlformats.org/officeDocument/2006/relationships/notesSlide" Target="../notesSlides/notesSlide2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4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4.wdp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4.png"/><Relationship Id="rId17" Type="http://schemas.microsoft.com/office/2007/relationships/hdphoto" Target="../media/hdphoto16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microsoft.com/office/2007/relationships/hdphoto" Target="../media/hdphoto13.wdp"/><Relationship Id="rId5" Type="http://schemas.openxmlformats.org/officeDocument/2006/relationships/image" Target="../media/image20.png"/><Relationship Id="rId15" Type="http://schemas.microsoft.com/office/2007/relationships/hdphoto" Target="../media/hdphoto15.wdp"/><Relationship Id="rId10" Type="http://schemas.openxmlformats.org/officeDocument/2006/relationships/image" Target="../media/image13.png"/><Relationship Id="rId19" Type="http://schemas.microsoft.com/office/2007/relationships/hdphoto" Target="../media/hdphoto17.wdp"/><Relationship Id="rId4" Type="http://schemas.microsoft.com/office/2007/relationships/hdphoto" Target="../media/hdphoto3.wdp"/><Relationship Id="rId9" Type="http://schemas.microsoft.com/office/2007/relationships/hdphoto" Target="../media/hdphoto12.wdp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4.wdp"/><Relationship Id="rId18" Type="http://schemas.openxmlformats.org/officeDocument/2006/relationships/image" Target="../media/image17.png"/><Relationship Id="rId3" Type="http://schemas.openxmlformats.org/officeDocument/2006/relationships/image" Target="../media/image24.png"/><Relationship Id="rId21" Type="http://schemas.microsoft.com/office/2007/relationships/hdphoto" Target="../media/hdphoto5.wdp"/><Relationship Id="rId7" Type="http://schemas.openxmlformats.org/officeDocument/2006/relationships/image" Target="../media/image28.png"/><Relationship Id="rId12" Type="http://schemas.openxmlformats.org/officeDocument/2006/relationships/image" Target="../media/image14.png"/><Relationship Id="rId17" Type="http://schemas.microsoft.com/office/2007/relationships/hdphoto" Target="../media/hdphoto16.wdp"/><Relationship Id="rId2" Type="http://schemas.openxmlformats.org/officeDocument/2006/relationships/image" Target="../media/image23.png"/><Relationship Id="rId16" Type="http://schemas.openxmlformats.org/officeDocument/2006/relationships/image" Target="../media/image16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microsoft.com/office/2007/relationships/hdphoto" Target="../media/hdphoto13.wdp"/><Relationship Id="rId5" Type="http://schemas.openxmlformats.org/officeDocument/2006/relationships/image" Target="../media/image26.png"/><Relationship Id="rId15" Type="http://schemas.microsoft.com/office/2007/relationships/hdphoto" Target="../media/hdphoto15.wdp"/><Relationship Id="rId10" Type="http://schemas.openxmlformats.org/officeDocument/2006/relationships/image" Target="../media/image13.png"/><Relationship Id="rId19" Type="http://schemas.microsoft.com/office/2007/relationships/hdphoto" Target="../media/hdphoto17.wdp"/><Relationship Id="rId4" Type="http://schemas.openxmlformats.org/officeDocument/2006/relationships/image" Target="../media/image25.png"/><Relationship Id="rId9" Type="http://schemas.microsoft.com/office/2007/relationships/hdphoto" Target="../media/hdphoto12.wdp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15.png"/><Relationship Id="rId18" Type="http://schemas.microsoft.com/office/2007/relationships/hdphoto" Target="../media/hdphoto17.wdp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microsoft.com/office/2007/relationships/hdphoto" Target="../media/hdphoto1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microsoft.com/office/2007/relationships/hdphoto" Target="../media/hdphoto1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4.png"/><Relationship Id="rId5" Type="http://schemas.openxmlformats.org/officeDocument/2006/relationships/image" Target="../media/image29.png"/><Relationship Id="rId15" Type="http://schemas.openxmlformats.org/officeDocument/2006/relationships/image" Target="../media/image16.png"/><Relationship Id="rId10" Type="http://schemas.microsoft.com/office/2007/relationships/hdphoto" Target="../media/hdphoto13.wdp"/><Relationship Id="rId4" Type="http://schemas.microsoft.com/office/2007/relationships/hdphoto" Target="../media/hdphoto5.wdp"/><Relationship Id="rId9" Type="http://schemas.openxmlformats.org/officeDocument/2006/relationships/image" Target="../media/image13.png"/><Relationship Id="rId14" Type="http://schemas.microsoft.com/office/2007/relationships/hdphoto" Target="../media/hdphoto15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15.png"/><Relationship Id="rId18" Type="http://schemas.microsoft.com/office/2007/relationships/hdphoto" Target="../media/hdphoto17.wdp"/><Relationship Id="rId3" Type="http://schemas.openxmlformats.org/officeDocument/2006/relationships/image" Target="../media/image30.jpg"/><Relationship Id="rId7" Type="http://schemas.openxmlformats.org/officeDocument/2006/relationships/image" Target="../media/image12.png"/><Relationship Id="rId12" Type="http://schemas.microsoft.com/office/2007/relationships/hdphoto" Target="../media/hdphoto1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microsoft.com/office/2007/relationships/hdphoto" Target="../media/hdphoto16.wdp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14.png"/><Relationship Id="rId5" Type="http://schemas.openxmlformats.org/officeDocument/2006/relationships/image" Target="../media/image32.png"/><Relationship Id="rId15" Type="http://schemas.openxmlformats.org/officeDocument/2006/relationships/image" Target="../media/image16.png"/><Relationship Id="rId10" Type="http://schemas.microsoft.com/office/2007/relationships/hdphoto" Target="../media/hdphoto13.wdp"/><Relationship Id="rId19" Type="http://schemas.openxmlformats.org/officeDocument/2006/relationships/image" Target="../media/image5.png"/><Relationship Id="rId4" Type="http://schemas.openxmlformats.org/officeDocument/2006/relationships/image" Target="../media/image31.png"/><Relationship Id="rId9" Type="http://schemas.openxmlformats.org/officeDocument/2006/relationships/image" Target="../media/image13.png"/><Relationship Id="rId14" Type="http://schemas.microsoft.com/office/2007/relationships/hdphoto" Target="../media/hdphoto1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5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187686-DCC2-4533-B4E7-9F2AA0860E6E}"/>
              </a:ext>
            </a:extLst>
          </p:cNvPr>
          <p:cNvSpPr/>
          <p:nvPr/>
        </p:nvSpPr>
        <p:spPr>
          <a:xfrm>
            <a:off x="6391664" y="2969454"/>
            <a:ext cx="960782" cy="95667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19748" y="2969454"/>
            <a:ext cx="960782" cy="956678"/>
          </a:xfrm>
          <a:prstGeom prst="rect">
            <a:avLst/>
          </a:prstGeom>
          <a:solidFill>
            <a:srgbClr val="FF565A"/>
          </a:solidFill>
          <a:ln>
            <a:solidFill>
              <a:srgbClr val="FF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77053" y="2969454"/>
            <a:ext cx="960782" cy="956678"/>
          </a:xfrm>
          <a:prstGeom prst="rect">
            <a:avLst/>
          </a:prstGeom>
          <a:solidFill>
            <a:srgbClr val="FF8878"/>
          </a:solidFill>
          <a:ln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34359" y="2969454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48969" y="2969454"/>
            <a:ext cx="960782" cy="956678"/>
          </a:xfrm>
          <a:prstGeom prst="rect">
            <a:avLst/>
          </a:prstGeom>
          <a:solidFill>
            <a:srgbClr val="84CDC2"/>
          </a:solidFill>
          <a:ln>
            <a:solidFill>
              <a:srgbClr val="84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143E39-7BB7-4A7D-B973-1859AA5AF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00" y="3042838"/>
            <a:ext cx="809909" cy="809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B7809-6FB7-4136-9234-0DDE7AE9DE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27" y="3052022"/>
            <a:ext cx="836066" cy="8360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F3F646-C5EF-4C92-991B-DFF59725E9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28" y="3005101"/>
            <a:ext cx="972128" cy="9299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7C4E3AA-E2A7-4200-9C5D-53BC41CB89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43" y="3023700"/>
            <a:ext cx="921542" cy="87495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3E4E452-8B7E-4DFD-9308-B30F32347F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99" y="3031587"/>
            <a:ext cx="912742" cy="84189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96EEA46-7FB9-4F24-9A6B-C32D6452C41C}"/>
              </a:ext>
            </a:extLst>
          </p:cNvPr>
          <p:cNvSpPr txBox="1"/>
          <p:nvPr/>
        </p:nvSpPr>
        <p:spPr>
          <a:xfrm>
            <a:off x="3215266" y="1710456"/>
            <a:ext cx="57608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Project</a:t>
            </a:r>
            <a:endParaRPr lang="ko-KR" altLang="en-US" sz="41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613AF4-C1B7-46B2-B22B-467837493560}"/>
              </a:ext>
            </a:extLst>
          </p:cNvPr>
          <p:cNvSpPr/>
          <p:nvPr/>
        </p:nvSpPr>
        <p:spPr>
          <a:xfrm>
            <a:off x="3500570" y="4137048"/>
            <a:ext cx="505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블록체인을 활용한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신뢰받는 마스크 관리 시스템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461033-2A3B-4470-9AAC-8E6B1D164378}"/>
              </a:ext>
            </a:extLst>
          </p:cNvPr>
          <p:cNvSpPr txBox="1"/>
          <p:nvPr/>
        </p:nvSpPr>
        <p:spPr>
          <a:xfrm>
            <a:off x="5041803" y="4962842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마스크 수호자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50EC5-E91D-4651-8BBD-30C206010F5C}"/>
              </a:ext>
            </a:extLst>
          </p:cNvPr>
          <p:cNvSpPr txBox="1"/>
          <p:nvPr/>
        </p:nvSpPr>
        <p:spPr>
          <a:xfrm>
            <a:off x="4161407" y="5780409"/>
            <a:ext cx="385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한재희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설동찬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임세준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장준형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2F6903-EA79-46EA-A85C-2C2BC43C5C1E}"/>
              </a:ext>
            </a:extLst>
          </p:cNvPr>
          <p:cNvGrpSpPr/>
          <p:nvPr/>
        </p:nvGrpSpPr>
        <p:grpSpPr>
          <a:xfrm>
            <a:off x="8710106" y="2967956"/>
            <a:ext cx="960782" cy="956678"/>
            <a:chOff x="8710106" y="2967956"/>
            <a:chExt cx="960782" cy="9566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17CBEF-E1EE-44C4-BF8F-2FDDB6775EF5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2A0CCDB-10AB-427F-88CC-1802693CE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423653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743309" y="1810402"/>
            <a:ext cx="2578356" cy="559677"/>
            <a:chOff x="6088124" y="2163225"/>
            <a:chExt cx="2578356" cy="644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5" name="그룹 54"/>
            <p:cNvGrpSpPr/>
            <p:nvPr/>
          </p:nvGrpSpPr>
          <p:grpSpPr>
            <a:xfrm>
              <a:off x="6088124" y="2163225"/>
              <a:ext cx="2578356" cy="644950"/>
              <a:chOff x="6096000" y="3098800"/>
              <a:chExt cx="1356360" cy="681864"/>
            </a:xfrm>
          </p:grpSpPr>
          <p:sp>
            <p:nvSpPr>
              <p:cNvPr id="56" name="오각형 55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갈매기형 수장 56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6421551" y="2220032"/>
              <a:ext cx="805029" cy="532005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장점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endParaRPr lang="ko-KR" altLang="en-US" sz="24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255496-0448-4DEF-B505-9EC09F551997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F378051-1069-4B41-8D78-6DDC77B6C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5CC9CF6-C274-4DC1-BADB-1272DE558EFC}"/>
              </a:ext>
            </a:extLst>
          </p:cNvPr>
          <p:cNvSpPr txBox="1"/>
          <p:nvPr/>
        </p:nvSpPr>
        <p:spPr>
          <a:xfrm>
            <a:off x="2084651" y="560476"/>
            <a:ext cx="582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4-2.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31746" y="1859698"/>
            <a:ext cx="2578356" cy="562551"/>
            <a:chOff x="794764" y="2169370"/>
            <a:chExt cx="2578356" cy="562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9" name="그룹 48"/>
            <p:cNvGrpSpPr/>
            <p:nvPr/>
          </p:nvGrpSpPr>
          <p:grpSpPr>
            <a:xfrm>
              <a:off x="794764" y="2169370"/>
              <a:ext cx="2578356" cy="562551"/>
              <a:chOff x="6096000" y="3098800"/>
              <a:chExt cx="1356360" cy="681864"/>
            </a:xfrm>
          </p:grpSpPr>
          <p:sp>
            <p:nvSpPr>
              <p:cNvPr id="47" name="오각형 46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갈매기형 수장 47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1132898" y="2221540"/>
              <a:ext cx="7857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단점</a:t>
              </a:r>
              <a:endParaRPr lang="ko-KR" altLang="en-US" sz="26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469224-42FE-47DC-B0C2-A49295558DC8}"/>
              </a:ext>
            </a:extLst>
          </p:cNvPr>
          <p:cNvSpPr/>
          <p:nvPr/>
        </p:nvSpPr>
        <p:spPr>
          <a:xfrm>
            <a:off x="6426414" y="3429000"/>
            <a:ext cx="4494462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누적에 따른 저장공간 비대화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컨트랙트에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결함이 있을 경우 해킹 우려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EC808D-3851-4EAD-972A-110CED1F0DC8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CCC493-D96D-4F04-ABC4-9A6274C63659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5853C2A-19D2-4F9F-BAA0-0B676BC413EB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B985458-B9CC-40D9-92EA-8062B7F510BB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4CFA12C-CB09-4C0C-A01E-C1404428A2D9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371E099-0097-4AAE-86C8-F2409977A362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15E6FE6-3525-445E-BD9A-4277B062D90D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F7FA770-746D-47B8-B4AA-48C623022527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1A300C92-C96C-48B9-9B77-770B21D9EDE8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C47FEF4E-1BDF-4BF4-BD14-4D68EBF195A6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A083914A-02CD-4C9F-9E7D-F2771F3AD0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680557A5-F81C-4D81-BD2D-341327C6B7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E732122E-4B87-4760-8C43-1DE54ECCB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62546B98-1AAA-4D00-B19B-DA474B416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97AEEC4A-8FCA-42BA-BF98-76E98A05CE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0406C5AF-FA8F-4CA9-A52E-AAB94F7CD3C0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258B7990-816B-40D3-9DA1-AA55957C9AB1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id="{2A86BFA7-E228-4BB4-891C-6C3986BA26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80999A0-A3FA-4BD2-912C-12E70E7948E5}"/>
              </a:ext>
            </a:extLst>
          </p:cNvPr>
          <p:cNvSpPr/>
          <p:nvPr/>
        </p:nvSpPr>
        <p:spPr>
          <a:xfrm>
            <a:off x="467716" y="2521642"/>
            <a:ext cx="5483078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 내부에 저장된 코드로 수정이 되지 않는다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b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수정을 통한 악의적인 접근 불가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노드가 동일한 데이터를 보유해  데이터 분실 또는 조작 가능성 낮음</a:t>
            </a:r>
            <a:b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신뢰성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자체를 계약으로 간주하고 불필요한 서류작업을 줄인다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26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FB9117-441D-4F1D-8DD3-6454F27F64CA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5D30345B-F8DE-475D-958A-00312651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0615BB0-32BF-4937-B69F-8D45B0BC5A04}"/>
              </a:ext>
            </a:extLst>
          </p:cNvPr>
          <p:cNvSpPr txBox="1"/>
          <p:nvPr/>
        </p:nvSpPr>
        <p:spPr>
          <a:xfrm>
            <a:off x="2084652" y="560476"/>
            <a:ext cx="3316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 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1427AB4-B0DC-463A-874B-F552C8329B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10" y="3600085"/>
            <a:ext cx="720000" cy="720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4897453-FE1E-44D8-BF8B-EB117EDDAE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52" y="2501915"/>
            <a:ext cx="792000" cy="792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A6204868-90A4-4296-AD8C-2FD7D1FED4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5" y="2069840"/>
            <a:ext cx="720000" cy="720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33A69307-6617-49B6-BB42-4E227C69A7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38" y="2537915"/>
            <a:ext cx="720000" cy="720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50C4C2C0-27D6-4731-82F7-96FE25F791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5" y="5130331"/>
            <a:ext cx="720000" cy="720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875E8284-DC6E-401E-8EB4-3A30B85338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64" y="3600085"/>
            <a:ext cx="720000" cy="720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A10BE8C-389D-4BD6-8CC4-0D3F0058B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38" y="4662255"/>
            <a:ext cx="720000" cy="720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025A2A7B-D31F-4721-9045-DA4CF38D85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52" y="4626255"/>
            <a:ext cx="792000" cy="792000"/>
          </a:xfrm>
          <a:prstGeom prst="rect">
            <a:avLst/>
          </a:prstGeom>
        </p:spPr>
      </p:pic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73317AD-E5D4-4D50-97C4-DF43F3ED4FFF}"/>
              </a:ext>
            </a:extLst>
          </p:cNvPr>
          <p:cNvCxnSpPr>
            <a:cxnSpLocks/>
          </p:cNvCxnSpPr>
          <p:nvPr/>
        </p:nvCxnSpPr>
        <p:spPr>
          <a:xfrm>
            <a:off x="3660545" y="3028334"/>
            <a:ext cx="0" cy="18484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137DD69-2B51-443D-AAAB-929BD08A8EB0}"/>
              </a:ext>
            </a:extLst>
          </p:cNvPr>
          <p:cNvCxnSpPr>
            <a:cxnSpLocks/>
          </p:cNvCxnSpPr>
          <p:nvPr/>
        </p:nvCxnSpPr>
        <p:spPr>
          <a:xfrm rot="2700000">
            <a:off x="3660544" y="3026542"/>
            <a:ext cx="0" cy="18484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9A103B5-460A-43DE-8A66-2622A8DECCF4}"/>
              </a:ext>
            </a:extLst>
          </p:cNvPr>
          <p:cNvCxnSpPr>
            <a:cxnSpLocks/>
          </p:cNvCxnSpPr>
          <p:nvPr/>
        </p:nvCxnSpPr>
        <p:spPr>
          <a:xfrm rot="8100000">
            <a:off x="3660545" y="3026541"/>
            <a:ext cx="0" cy="18484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781613C-AAD7-4817-B222-5C39AC50EEC5}"/>
              </a:ext>
            </a:extLst>
          </p:cNvPr>
          <p:cNvSpPr/>
          <p:nvPr/>
        </p:nvSpPr>
        <p:spPr>
          <a:xfrm>
            <a:off x="6903195" y="2230748"/>
            <a:ext cx="3820211" cy="338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제조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판매사들은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거래 및 유통 내역을 서로 공유하고 감시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몇몇의 감시자들 또한 예상 거래지와 실 거래지의 이상 유무들을 체크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감시자들은 소비자들에게 거래내역 공개와 마스크 일련번호 조회 서비스 운영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C35ED7-B3A7-46C0-8892-1BC06F73D4AE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AC012A-C89F-4150-864B-3C67732C7953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E4A0626-78B8-4019-A937-F72924FE77FE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EDE5B83-C86E-438A-8557-B78BA92EB384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98C9AAC-E98A-423A-9D24-A54B4296B745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0FBF425-EBC5-4632-BD21-491CAADFAD2F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8B1FDBC0-013C-4E60-AD43-C11C674C8B53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F6ED996-17CC-4582-906A-3FD92FBB5386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2DA0D11-E69E-4A9E-9030-531A00F5E9A5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0AA9E72-3D2F-4BC7-ABEB-3BF5DB4286BC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C074A88E-6121-4528-88B0-B1BA32F88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31A3E3A1-22F9-43CC-A521-CFB5D5EC48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653F32D1-8717-4E55-A942-B44B6AD1B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56BE79E0-D420-4261-AA3A-D74928FC6F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D35EDB68-DE92-4B06-A6A5-C235899DEE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A8579A38-6743-4361-B937-B26350E34607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5792DF7E-E6C1-4174-8766-1EEAA08EB254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85A2BEA6-0A75-4EE0-84E0-D1950BE6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0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184114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291C2A-D45F-44F9-9904-AB1ED9F16F54}"/>
              </a:ext>
            </a:extLst>
          </p:cNvPr>
          <p:cNvSpPr/>
          <p:nvPr/>
        </p:nvSpPr>
        <p:spPr>
          <a:xfrm>
            <a:off x="764284" y="355741"/>
            <a:ext cx="960782" cy="95667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07E1A48-3150-4528-BE24-85AD92199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0" y="429125"/>
            <a:ext cx="809909" cy="80990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3D69827-2DD6-4525-B7C6-C8BC0F432BDD}"/>
              </a:ext>
            </a:extLst>
          </p:cNvPr>
          <p:cNvSpPr txBox="1"/>
          <p:nvPr/>
        </p:nvSpPr>
        <p:spPr>
          <a:xfrm>
            <a:off x="2084652" y="560476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개발환경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8F707B-A8B0-4A0D-AC83-0DD94DBE15B0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3E591D-CD7F-4BD7-A292-F8CFCFD61BB0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FADEE67-64BD-4A57-A921-842A40B515CF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FB5E127-8A23-49DC-AD25-6E9C7900046F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BE640C7-47E5-4176-AD07-D891B6F9C21F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C072F8-BB84-4AD7-A966-35C0A8E4B1CB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0D04171-F988-4A49-B280-F87919956564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D8782E1-3EF5-49B2-BF29-340214D262BB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E56D1EEC-7F93-4A94-B325-DA75764CAED7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71679CDC-1DF5-4405-8BC7-9931BD6962E7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6F8A8F56-2888-40A2-B8CD-87B99C5EF3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8A9097D4-F278-44F6-B924-85CF04B6C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4E71170C-9F47-4881-A554-09633F847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90A90B20-F928-4083-8CC7-0052D9197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18281E01-A4D9-4074-9A4A-68BDE9245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4B809BE2-36D0-47E3-BA16-8CF86A54529E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DBF240C9-B79C-477D-8846-A2F8D5A07C4E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6AE2BC66-FC38-498F-8CF2-0F5C6AD251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0324A5-36FF-4C43-9951-1EB21B7A70C4}"/>
              </a:ext>
            </a:extLst>
          </p:cNvPr>
          <p:cNvGrpSpPr/>
          <p:nvPr/>
        </p:nvGrpSpPr>
        <p:grpSpPr>
          <a:xfrm>
            <a:off x="1145714" y="1711738"/>
            <a:ext cx="3143688" cy="4770097"/>
            <a:chOff x="4667605" y="1670434"/>
            <a:chExt cx="3143688" cy="4770097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A74520A-D6D8-4541-969D-E3581F6916CB}"/>
                </a:ext>
              </a:extLst>
            </p:cNvPr>
            <p:cNvSpPr/>
            <p:nvPr/>
          </p:nvSpPr>
          <p:spPr>
            <a:xfrm>
              <a:off x="4667607" y="1670434"/>
              <a:ext cx="2578565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Communication</a:t>
              </a:r>
              <a:endParaRPr lang="ko-KR" altLang="en-US" dirty="0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0ACA29C6-EA4A-494A-9E84-E4715A88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801593" y="2171929"/>
              <a:ext cx="2310587" cy="899256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03467C62-3DF6-4FB5-A74B-F8E77CD86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249389" y="3142782"/>
              <a:ext cx="1476581" cy="1371791"/>
            </a:xfrm>
            <a:prstGeom prst="rect">
              <a:avLst/>
            </a:prstGeom>
          </p:spPr>
        </p:pic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87902054-C6CD-4C82-AB65-920FBBD0C6D8}"/>
                </a:ext>
              </a:extLst>
            </p:cNvPr>
            <p:cNvSpPr/>
            <p:nvPr/>
          </p:nvSpPr>
          <p:spPr>
            <a:xfrm>
              <a:off x="4667605" y="4705312"/>
              <a:ext cx="2578565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Blockchain platform</a:t>
              </a:r>
              <a:endParaRPr lang="ko-KR" altLang="en-US" dirty="0"/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518A1BC7-950E-4097-9B5D-139DE65E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667605" y="5325950"/>
              <a:ext cx="1571844" cy="111458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D721B4-CB06-4E88-8F1E-DB881EEB00B4}"/>
                </a:ext>
              </a:extLst>
            </p:cNvPr>
            <p:cNvSpPr txBox="1"/>
            <p:nvPr/>
          </p:nvSpPr>
          <p:spPr>
            <a:xfrm>
              <a:off x="6239449" y="5496651"/>
              <a:ext cx="1571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Mist 0.10.0</a:t>
              </a:r>
              <a:b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</a:br>
              <a:r>
                <a:rPr lang="en-US" altLang="ko-KR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geth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1.8.23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4C887C-E6AC-40B3-A292-D6D13F3859AB}"/>
              </a:ext>
            </a:extLst>
          </p:cNvPr>
          <p:cNvGrpSpPr/>
          <p:nvPr/>
        </p:nvGrpSpPr>
        <p:grpSpPr>
          <a:xfrm>
            <a:off x="8257836" y="1702796"/>
            <a:ext cx="3484398" cy="5061989"/>
            <a:chOff x="8151696" y="1670434"/>
            <a:chExt cx="3484398" cy="5061989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F88400DB-852F-4C33-BE9F-4320E3E705B9}"/>
                </a:ext>
              </a:extLst>
            </p:cNvPr>
            <p:cNvSpPr/>
            <p:nvPr/>
          </p:nvSpPr>
          <p:spPr>
            <a:xfrm>
              <a:off x="8312346" y="1670434"/>
              <a:ext cx="2838960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Version Control System</a:t>
              </a:r>
              <a:endParaRPr lang="ko-KR" altLang="en-US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A9F4B759-6FEC-43F6-8ACE-0FC7BBFB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64684" y="2185877"/>
              <a:ext cx="2838960" cy="1021230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023EA6CD-0518-437A-AF20-C8C00A2F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89882" y="5265368"/>
              <a:ext cx="1400370" cy="1467055"/>
            </a:xfrm>
            <a:prstGeom prst="rect">
              <a:avLst/>
            </a:prstGeom>
          </p:spPr>
        </p:pic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2BE068E1-4487-4062-886B-D3D88827FCFB}"/>
                </a:ext>
              </a:extLst>
            </p:cNvPr>
            <p:cNvSpPr/>
            <p:nvPr/>
          </p:nvSpPr>
          <p:spPr>
            <a:xfrm>
              <a:off x="8151696" y="4788345"/>
              <a:ext cx="3484398" cy="43898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Micro</a:t>
              </a:r>
              <a:r>
                <a:rPr lang="ko-KR" altLang="en-US" dirty="0"/>
                <a:t> </a:t>
              </a:r>
              <a:r>
                <a:rPr lang="en-US" altLang="ko-KR" dirty="0"/>
                <a:t>Controller</a:t>
              </a:r>
              <a:endParaRPr lang="ko-KR" altLang="en-US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845786E-A209-448A-BCD1-C45AFFD62F12}"/>
                </a:ext>
              </a:extLst>
            </p:cNvPr>
            <p:cNvSpPr/>
            <p:nvPr/>
          </p:nvSpPr>
          <p:spPr>
            <a:xfrm>
              <a:off x="8466326" y="3207107"/>
              <a:ext cx="2578565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</a:t>
              </a:r>
              <a:r>
                <a:rPr lang="ko-KR" altLang="en-US" dirty="0"/>
                <a:t> </a:t>
              </a:r>
              <a:r>
                <a:rPr lang="en-US" altLang="ko-KR" dirty="0"/>
                <a:t>case</a:t>
              </a:r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C26303-66A7-4FCA-AB57-36B2E00A8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440711" y="3740045"/>
              <a:ext cx="1237095" cy="96526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C0C7B2-687A-4427-8D55-EC425F3A82F6}"/>
                </a:ext>
              </a:extLst>
            </p:cNvPr>
            <p:cNvSpPr txBox="1"/>
            <p:nvPr/>
          </p:nvSpPr>
          <p:spPr>
            <a:xfrm>
              <a:off x="9766564" y="3929195"/>
              <a:ext cx="143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Ganache</a:t>
              </a: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2.1.2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E9578A-54FC-4C17-8D7B-4F99184E6FED}"/>
              </a:ext>
            </a:extLst>
          </p:cNvPr>
          <p:cNvGrpSpPr/>
          <p:nvPr/>
        </p:nvGrpSpPr>
        <p:grpSpPr>
          <a:xfrm>
            <a:off x="4564426" y="1702796"/>
            <a:ext cx="3862019" cy="4915581"/>
            <a:chOff x="321897" y="1724268"/>
            <a:chExt cx="3862019" cy="4915581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3C82FD4-0944-4395-9BC7-4A65D737C718}"/>
                </a:ext>
              </a:extLst>
            </p:cNvPr>
            <p:cNvSpPr/>
            <p:nvPr/>
          </p:nvSpPr>
          <p:spPr>
            <a:xfrm>
              <a:off x="435783" y="1724268"/>
              <a:ext cx="2578565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Language</a:t>
              </a:r>
              <a:endParaRPr lang="ko-KR" altLang="en-US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86326F5-5937-40A6-87BB-693FC92C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53326" y="2242301"/>
              <a:ext cx="1171739" cy="174331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D39B17A-3283-421F-A2C3-D49A5C02E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21897" y="4060981"/>
              <a:ext cx="1000314" cy="126081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BAC980C-85F9-471B-B0A5-0BADA7B5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450792" y="4059555"/>
              <a:ext cx="867789" cy="1262238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BB9E74D-36CB-49B8-85AF-AEAA63F6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502540" y="4060087"/>
              <a:ext cx="937266" cy="126170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92AC7908-E685-4E4C-BF07-DFDD59F44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35783" y="5382374"/>
              <a:ext cx="1714739" cy="125747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FC02D74-E0FA-4E51-B760-26DCBB33D164}"/>
                </a:ext>
              </a:extLst>
            </p:cNvPr>
            <p:cNvSpPr txBox="1"/>
            <p:nvPr/>
          </p:nvSpPr>
          <p:spPr>
            <a:xfrm>
              <a:off x="1799434" y="2929294"/>
              <a:ext cx="1171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Solidity</a:t>
              </a: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0.6.0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8E8233-3AFF-4528-9BE3-6AB8E5D01DF7}"/>
                </a:ext>
              </a:extLst>
            </p:cNvPr>
            <p:cNvSpPr txBox="1"/>
            <p:nvPr/>
          </p:nvSpPr>
          <p:spPr>
            <a:xfrm>
              <a:off x="2254337" y="5636239"/>
              <a:ext cx="1929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Nodejs 12.16.1</a:t>
              </a:r>
            </a:p>
            <a:p>
              <a:r>
                <a:rPr lang="en-US" altLang="ko-KR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Npm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6.13.4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2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291C2A-D45F-44F9-9904-AB1ED9F16F54}"/>
              </a:ext>
            </a:extLst>
          </p:cNvPr>
          <p:cNvSpPr/>
          <p:nvPr/>
        </p:nvSpPr>
        <p:spPr>
          <a:xfrm>
            <a:off x="764284" y="355741"/>
            <a:ext cx="960782" cy="95667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07E1A48-3150-4528-BE24-85AD92199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0" y="429125"/>
            <a:ext cx="809909" cy="80990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3D69827-2DD6-4525-B7C6-C8BC0F432BDD}"/>
              </a:ext>
            </a:extLst>
          </p:cNvPr>
          <p:cNvSpPr txBox="1"/>
          <p:nvPr/>
        </p:nvSpPr>
        <p:spPr>
          <a:xfrm>
            <a:off x="2084652" y="560476"/>
            <a:ext cx="571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 구조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4187CB7-6431-4007-9D53-0974ADA7BE79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A247ED-6CCB-484D-B8A7-64F49170E5E2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D9439-52EB-4006-93A2-7935D9431680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24EC1EB-3425-43BA-8DB1-CDB8FB7EB49D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EC64144-EF10-4EEA-AA0B-8A644F2CDB23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1C45A0A-3D0C-4FCA-B427-15A4BA4E762F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1E925220-E277-49F4-BDB6-180BA7BFD322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DFF7C50-E377-440B-8D07-E81AD2108593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436FF31-6092-41AD-8332-CFA4FA1C235C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B64C9D3-6C3F-45D5-844A-8BD606EBF0DE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EEE69FBE-A4B2-4C9B-9CB4-B18682BDF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AD83D135-288A-4B08-97B9-EF15F5C6F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C8C8B56B-FBEF-4489-9793-90CA2843CE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C12C29B4-CCBB-4ADD-8421-3D10460F5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D3B76FD7-C48D-443F-8E46-5AB0A65475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05B28E20-805F-4CEE-B94E-5E90607AC655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1C70A0C9-45AA-4DAD-B57F-BF0CAE4C739C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59AC668B-952A-49E7-8C83-2E65720EF1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54" name="Rectangle: Rounded Corners 4">
            <a:extLst>
              <a:ext uri="{FF2B5EF4-FFF2-40B4-BE49-F238E27FC236}">
                <a16:creationId xmlns:a16="http://schemas.microsoft.com/office/drawing/2014/main" id="{E5F74D1E-6EE5-44A4-933C-CDDB4D0674A0}"/>
              </a:ext>
            </a:extLst>
          </p:cNvPr>
          <p:cNvSpPr/>
          <p:nvPr/>
        </p:nvSpPr>
        <p:spPr>
          <a:xfrm>
            <a:off x="371121" y="2406761"/>
            <a:ext cx="1456491" cy="37534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5AFCB885-77AA-4CEF-9529-9D99B126C13D}"/>
              </a:ext>
            </a:extLst>
          </p:cNvPr>
          <p:cNvSpPr/>
          <p:nvPr/>
        </p:nvSpPr>
        <p:spPr>
          <a:xfrm>
            <a:off x="2476514" y="1684351"/>
            <a:ext cx="1328320" cy="432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감시자 </a:t>
            </a:r>
            <a:r>
              <a:rPr lang="en-US" altLang="ko-KR" sz="1500" dirty="0"/>
              <a:t>Node</a:t>
            </a:r>
            <a:endParaRPr lang="ko-KR" altLang="en-US" sz="1500" dirty="0"/>
          </a:p>
        </p:txBody>
      </p:sp>
      <p:sp>
        <p:nvSpPr>
          <p:cNvPr id="63" name="Rectangle: Rounded Corners 33">
            <a:extLst>
              <a:ext uri="{FF2B5EF4-FFF2-40B4-BE49-F238E27FC236}">
                <a16:creationId xmlns:a16="http://schemas.microsoft.com/office/drawing/2014/main" id="{864616A6-BF29-4877-9866-6F0BA64FAFD0}"/>
              </a:ext>
            </a:extLst>
          </p:cNvPr>
          <p:cNvSpPr/>
          <p:nvPr/>
        </p:nvSpPr>
        <p:spPr>
          <a:xfrm>
            <a:off x="618071" y="2234784"/>
            <a:ext cx="937312" cy="4123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생산지</a:t>
            </a:r>
          </a:p>
        </p:txBody>
      </p:sp>
      <p:cxnSp>
        <p:nvCxnSpPr>
          <p:cNvPr id="64" name="Straight Arrow Connector 37">
            <a:extLst>
              <a:ext uri="{FF2B5EF4-FFF2-40B4-BE49-F238E27FC236}">
                <a16:creationId xmlns:a16="http://schemas.microsoft.com/office/drawing/2014/main" id="{ABE26CD0-74F4-48A2-BE07-6B87AEF4BCFE}"/>
              </a:ext>
            </a:extLst>
          </p:cNvPr>
          <p:cNvCxnSpPr>
            <a:cxnSpLocks/>
            <a:stCxn id="55" idx="3"/>
            <a:endCxn id="96" idx="1"/>
          </p:cNvCxnSpPr>
          <p:nvPr/>
        </p:nvCxnSpPr>
        <p:spPr>
          <a:xfrm flipV="1">
            <a:off x="1557320" y="3367371"/>
            <a:ext cx="1201093" cy="13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4">
            <a:extLst>
              <a:ext uri="{FF2B5EF4-FFF2-40B4-BE49-F238E27FC236}">
                <a16:creationId xmlns:a16="http://schemas.microsoft.com/office/drawing/2014/main" id="{ED4CEE34-63B6-4DCA-84DF-F092A36630CA}"/>
              </a:ext>
            </a:extLst>
          </p:cNvPr>
          <p:cNvSpPr/>
          <p:nvPr/>
        </p:nvSpPr>
        <p:spPr>
          <a:xfrm>
            <a:off x="2458136" y="2397112"/>
            <a:ext cx="1456491" cy="37534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Rectangle: Rounded Corners 33">
            <a:extLst>
              <a:ext uri="{FF2B5EF4-FFF2-40B4-BE49-F238E27FC236}">
                <a16:creationId xmlns:a16="http://schemas.microsoft.com/office/drawing/2014/main" id="{926A99AA-5323-4963-8945-5703E9D5DFDA}"/>
              </a:ext>
            </a:extLst>
          </p:cNvPr>
          <p:cNvSpPr/>
          <p:nvPr/>
        </p:nvSpPr>
        <p:spPr>
          <a:xfrm>
            <a:off x="2694692" y="2200600"/>
            <a:ext cx="1013648" cy="4123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유통사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096F5F-4E80-4796-A5C5-070F5A19C79C}"/>
              </a:ext>
            </a:extLst>
          </p:cNvPr>
          <p:cNvSpPr txBox="1"/>
          <p:nvPr/>
        </p:nvSpPr>
        <p:spPr>
          <a:xfrm rot="21253979">
            <a:off x="1581702" y="2845962"/>
            <a:ext cx="1408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트랜잭션</a:t>
            </a:r>
          </a:p>
        </p:txBody>
      </p: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9F43B6DF-1060-4420-9953-51231065E319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3644618" y="3367371"/>
            <a:ext cx="1221448" cy="354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7">
            <a:extLst>
              <a:ext uri="{FF2B5EF4-FFF2-40B4-BE49-F238E27FC236}">
                <a16:creationId xmlns:a16="http://schemas.microsoft.com/office/drawing/2014/main" id="{C843859D-E55A-47B2-B3CD-3AAAE9D9BD93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 flipV="1">
            <a:off x="3644618" y="3064838"/>
            <a:ext cx="1216893" cy="302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8D886BF-6A84-4BE8-B239-4873CA9FC54C}"/>
              </a:ext>
            </a:extLst>
          </p:cNvPr>
          <p:cNvSpPr txBox="1"/>
          <p:nvPr/>
        </p:nvSpPr>
        <p:spPr>
          <a:xfrm rot="20954117">
            <a:off x="3686835" y="3907687"/>
            <a:ext cx="1408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트랜잭션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065C9A-69B5-4A3D-9D55-1C67ECDCA2A9}"/>
              </a:ext>
            </a:extLst>
          </p:cNvPr>
          <p:cNvSpPr txBox="1"/>
          <p:nvPr/>
        </p:nvSpPr>
        <p:spPr>
          <a:xfrm rot="20602432">
            <a:off x="3556257" y="2646807"/>
            <a:ext cx="1408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트랜잭션</a:t>
            </a:r>
          </a:p>
        </p:txBody>
      </p:sp>
      <p:sp>
        <p:nvSpPr>
          <p:cNvPr id="101" name="Rectangle: Rounded Corners 4">
            <a:extLst>
              <a:ext uri="{FF2B5EF4-FFF2-40B4-BE49-F238E27FC236}">
                <a16:creationId xmlns:a16="http://schemas.microsoft.com/office/drawing/2014/main" id="{CE83400A-5941-44DB-8A58-8C302CF113C9}"/>
              </a:ext>
            </a:extLst>
          </p:cNvPr>
          <p:cNvSpPr/>
          <p:nvPr/>
        </p:nvSpPr>
        <p:spPr>
          <a:xfrm>
            <a:off x="4576369" y="2425846"/>
            <a:ext cx="1456491" cy="37534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ectangle: Rounded Corners 33">
            <a:extLst>
              <a:ext uri="{FF2B5EF4-FFF2-40B4-BE49-F238E27FC236}">
                <a16:creationId xmlns:a16="http://schemas.microsoft.com/office/drawing/2014/main" id="{E6143405-29A6-4BDA-B974-27D73B674E60}"/>
              </a:ext>
            </a:extLst>
          </p:cNvPr>
          <p:cNvSpPr/>
          <p:nvPr/>
        </p:nvSpPr>
        <p:spPr>
          <a:xfrm>
            <a:off x="4812925" y="2229334"/>
            <a:ext cx="1013648" cy="4123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판매사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3A22BB-E779-4D89-8DFC-69EFB6531A0A}"/>
              </a:ext>
            </a:extLst>
          </p:cNvPr>
          <p:cNvGrpSpPr/>
          <p:nvPr/>
        </p:nvGrpSpPr>
        <p:grpSpPr>
          <a:xfrm>
            <a:off x="654793" y="2848452"/>
            <a:ext cx="5112892" cy="3028609"/>
            <a:chOff x="654793" y="3073526"/>
            <a:chExt cx="5112892" cy="30286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616BF414-451D-4803-80BC-8057DFDDCFFF}"/>
                </a:ext>
              </a:extLst>
            </p:cNvPr>
            <p:cNvSpPr/>
            <p:nvPr/>
          </p:nvSpPr>
          <p:spPr>
            <a:xfrm>
              <a:off x="671115" y="3513598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2" name="Rectangle 11">
              <a:extLst>
                <a:ext uri="{FF2B5EF4-FFF2-40B4-BE49-F238E27FC236}">
                  <a16:creationId xmlns:a16="http://schemas.microsoft.com/office/drawing/2014/main" id="{B4B0B28F-51FF-4097-917F-617CA64282E5}"/>
                </a:ext>
              </a:extLst>
            </p:cNvPr>
            <p:cNvSpPr/>
            <p:nvPr/>
          </p:nvSpPr>
          <p:spPr>
            <a:xfrm>
              <a:off x="666748" y="4284671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3" name="Rectangle 11">
              <a:extLst>
                <a:ext uri="{FF2B5EF4-FFF2-40B4-BE49-F238E27FC236}">
                  <a16:creationId xmlns:a16="http://schemas.microsoft.com/office/drawing/2014/main" id="{877E1ED1-CDA2-488E-A6D2-70C572FAE69B}"/>
                </a:ext>
              </a:extLst>
            </p:cNvPr>
            <p:cNvSpPr/>
            <p:nvPr/>
          </p:nvSpPr>
          <p:spPr>
            <a:xfrm>
              <a:off x="654793" y="5000652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248F84D0-37EA-4C0D-AC2F-340CCBEFFE93}"/>
                </a:ext>
              </a:extLst>
            </p:cNvPr>
            <p:cNvSpPr/>
            <p:nvPr/>
          </p:nvSpPr>
          <p:spPr>
            <a:xfrm>
              <a:off x="2758413" y="3376059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0226B4B6-8E43-495B-A3BE-DDD0E037A713}"/>
                </a:ext>
              </a:extLst>
            </p:cNvPr>
            <p:cNvSpPr/>
            <p:nvPr/>
          </p:nvSpPr>
          <p:spPr>
            <a:xfrm>
              <a:off x="2758413" y="4032315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8" name="Rectangle 11">
              <a:extLst>
                <a:ext uri="{FF2B5EF4-FFF2-40B4-BE49-F238E27FC236}">
                  <a16:creationId xmlns:a16="http://schemas.microsoft.com/office/drawing/2014/main" id="{EEFB551A-C08B-4163-B0D5-C9BCAFEDF028}"/>
                </a:ext>
              </a:extLst>
            </p:cNvPr>
            <p:cNvSpPr/>
            <p:nvPr/>
          </p:nvSpPr>
          <p:spPr>
            <a:xfrm>
              <a:off x="2763247" y="4643005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9" name="Rectangle 11">
              <a:extLst>
                <a:ext uri="{FF2B5EF4-FFF2-40B4-BE49-F238E27FC236}">
                  <a16:creationId xmlns:a16="http://schemas.microsoft.com/office/drawing/2014/main" id="{FDFE8906-B76E-4744-93A1-BA83F202F6C7}"/>
                </a:ext>
              </a:extLst>
            </p:cNvPr>
            <p:cNvSpPr/>
            <p:nvPr/>
          </p:nvSpPr>
          <p:spPr>
            <a:xfrm>
              <a:off x="2758721" y="5284822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3" name="Rectangle 11">
              <a:extLst>
                <a:ext uri="{FF2B5EF4-FFF2-40B4-BE49-F238E27FC236}">
                  <a16:creationId xmlns:a16="http://schemas.microsoft.com/office/drawing/2014/main" id="{61B74070-DBD5-4D25-8060-C9C1E362EC18}"/>
                </a:ext>
              </a:extLst>
            </p:cNvPr>
            <p:cNvSpPr/>
            <p:nvPr/>
          </p:nvSpPr>
          <p:spPr>
            <a:xfrm>
              <a:off x="4861511" y="3073526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4" name="Rectangle 11">
              <a:extLst>
                <a:ext uri="{FF2B5EF4-FFF2-40B4-BE49-F238E27FC236}">
                  <a16:creationId xmlns:a16="http://schemas.microsoft.com/office/drawing/2014/main" id="{EF301D4B-E70B-40C1-8015-69AB5E8EFEFC}"/>
                </a:ext>
              </a:extLst>
            </p:cNvPr>
            <p:cNvSpPr/>
            <p:nvPr/>
          </p:nvSpPr>
          <p:spPr>
            <a:xfrm>
              <a:off x="4866066" y="3730984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5" name="Rectangle 11">
              <a:extLst>
                <a:ext uri="{FF2B5EF4-FFF2-40B4-BE49-F238E27FC236}">
                  <a16:creationId xmlns:a16="http://schemas.microsoft.com/office/drawing/2014/main" id="{DCE9582B-089C-42D8-A47E-532481C8D19E}"/>
                </a:ext>
              </a:extLst>
            </p:cNvPr>
            <p:cNvSpPr/>
            <p:nvPr/>
          </p:nvSpPr>
          <p:spPr>
            <a:xfrm>
              <a:off x="4876646" y="4416856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905A0F4D-8D25-4F90-94DC-FCDE4A074A09}"/>
                </a:ext>
              </a:extLst>
            </p:cNvPr>
            <p:cNvSpPr/>
            <p:nvPr/>
          </p:nvSpPr>
          <p:spPr>
            <a:xfrm>
              <a:off x="4881480" y="5027546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7" name="Rectangle 11">
              <a:extLst>
                <a:ext uri="{FF2B5EF4-FFF2-40B4-BE49-F238E27FC236}">
                  <a16:creationId xmlns:a16="http://schemas.microsoft.com/office/drawing/2014/main" id="{F1619208-4ADC-4542-B725-6CAC463C15FC}"/>
                </a:ext>
              </a:extLst>
            </p:cNvPr>
            <p:cNvSpPr/>
            <p:nvPr/>
          </p:nvSpPr>
          <p:spPr>
            <a:xfrm>
              <a:off x="4876954" y="5669363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</p:grpSp>
      <p:cxnSp>
        <p:nvCxnSpPr>
          <p:cNvPr id="108" name="Straight Arrow Connector 37">
            <a:extLst>
              <a:ext uri="{FF2B5EF4-FFF2-40B4-BE49-F238E27FC236}">
                <a16:creationId xmlns:a16="http://schemas.microsoft.com/office/drawing/2014/main" id="{FB631A69-7C66-44A9-87C3-D91B8C2D7184}"/>
              </a:ext>
            </a:extLst>
          </p:cNvPr>
          <p:cNvCxnSpPr>
            <a:cxnSpLocks/>
            <a:stCxn id="55" idx="3"/>
            <a:endCxn id="97" idx="1"/>
          </p:cNvCxnSpPr>
          <p:nvPr/>
        </p:nvCxnSpPr>
        <p:spPr>
          <a:xfrm>
            <a:off x="1557320" y="3504910"/>
            <a:ext cx="1201093" cy="518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7">
            <a:extLst>
              <a:ext uri="{FF2B5EF4-FFF2-40B4-BE49-F238E27FC236}">
                <a16:creationId xmlns:a16="http://schemas.microsoft.com/office/drawing/2014/main" id="{C2B94CCB-16F2-4B04-9954-ED625A7E9073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 flipV="1">
            <a:off x="3649452" y="4408168"/>
            <a:ext cx="1227194" cy="22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7">
            <a:extLst>
              <a:ext uri="{FF2B5EF4-FFF2-40B4-BE49-F238E27FC236}">
                <a16:creationId xmlns:a16="http://schemas.microsoft.com/office/drawing/2014/main" id="{76D04316-6072-4B75-8711-8401F4946FF4}"/>
              </a:ext>
            </a:extLst>
          </p:cNvPr>
          <p:cNvCxnSpPr>
            <a:cxnSpLocks/>
            <a:stCxn id="98" idx="3"/>
            <a:endCxn id="106" idx="1"/>
          </p:cNvCxnSpPr>
          <p:nvPr/>
        </p:nvCxnSpPr>
        <p:spPr>
          <a:xfrm>
            <a:off x="3649452" y="4634317"/>
            <a:ext cx="1232028" cy="38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402503E-C4C2-4251-9302-11C468EE6515}"/>
              </a:ext>
            </a:extLst>
          </p:cNvPr>
          <p:cNvCxnSpPr>
            <a:stCxn id="60" idx="1"/>
          </p:cNvCxnSpPr>
          <p:nvPr/>
        </p:nvCxnSpPr>
        <p:spPr>
          <a:xfrm rot="10800000" flipV="1">
            <a:off x="1962722" y="1900736"/>
            <a:ext cx="513793" cy="726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BBB46850-626A-4334-AE9C-ABAE0D89FC2C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804834" y="1900737"/>
            <a:ext cx="458315" cy="809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4C6588-3C94-43BD-AF4F-09AF0B9B5559}"/>
              </a:ext>
            </a:extLst>
          </p:cNvPr>
          <p:cNvSpPr txBox="1"/>
          <p:nvPr/>
        </p:nvSpPr>
        <p:spPr>
          <a:xfrm>
            <a:off x="4252801" y="1813493"/>
            <a:ext cx="140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389AF9-A8FD-4500-B7B7-10F9905B4906}"/>
              </a:ext>
            </a:extLst>
          </p:cNvPr>
          <p:cNvSpPr txBox="1"/>
          <p:nvPr/>
        </p:nvSpPr>
        <p:spPr>
          <a:xfrm>
            <a:off x="1349800" y="1853642"/>
            <a:ext cx="140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Rectangle 17">
            <a:extLst>
              <a:ext uri="{FF2B5EF4-FFF2-40B4-BE49-F238E27FC236}">
                <a16:creationId xmlns:a16="http://schemas.microsoft.com/office/drawing/2014/main" id="{2865E0D4-5868-4182-A9B4-039F1DD42049}"/>
              </a:ext>
            </a:extLst>
          </p:cNvPr>
          <p:cNvSpPr/>
          <p:nvPr/>
        </p:nvSpPr>
        <p:spPr>
          <a:xfrm>
            <a:off x="2586307" y="6355387"/>
            <a:ext cx="1328320" cy="432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감시자 </a:t>
            </a:r>
            <a:r>
              <a:rPr lang="en-US" altLang="ko-KR" sz="1500" dirty="0"/>
              <a:t>Node</a:t>
            </a:r>
            <a:endParaRPr lang="ko-KR" altLang="en-US" sz="1500" dirty="0"/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7D087135-CE79-4E19-B4BE-AD02487D8EFE}"/>
              </a:ext>
            </a:extLst>
          </p:cNvPr>
          <p:cNvCxnSpPr>
            <a:cxnSpLocks/>
            <a:stCxn id="132" idx="1"/>
          </p:cNvCxnSpPr>
          <p:nvPr/>
        </p:nvCxnSpPr>
        <p:spPr>
          <a:xfrm rot="10800000">
            <a:off x="2160145" y="5727467"/>
            <a:ext cx="426163" cy="84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6C159114-3B87-4A28-84C3-BDCE372ADB83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3914627" y="5727466"/>
            <a:ext cx="348422" cy="84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6929867-6FAD-4C14-95D1-7CC558116EF8}"/>
              </a:ext>
            </a:extLst>
          </p:cNvPr>
          <p:cNvSpPr txBox="1"/>
          <p:nvPr/>
        </p:nvSpPr>
        <p:spPr>
          <a:xfrm>
            <a:off x="4318635" y="6265553"/>
            <a:ext cx="140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27A853B-12B3-419A-8084-CFD821399633}"/>
              </a:ext>
            </a:extLst>
          </p:cNvPr>
          <p:cNvSpPr txBox="1"/>
          <p:nvPr/>
        </p:nvSpPr>
        <p:spPr>
          <a:xfrm>
            <a:off x="1581703" y="6231478"/>
            <a:ext cx="140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</a:p>
        </p:txBody>
      </p:sp>
      <p:cxnSp>
        <p:nvCxnSpPr>
          <p:cNvPr id="137" name="Straight Arrow Connector 37">
            <a:extLst>
              <a:ext uri="{FF2B5EF4-FFF2-40B4-BE49-F238E27FC236}">
                <a16:creationId xmlns:a16="http://schemas.microsoft.com/office/drawing/2014/main" id="{A50A3976-B0E6-47B5-AC6A-027C25477055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1560787" y="4634317"/>
            <a:ext cx="1202460" cy="355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37">
            <a:extLst>
              <a:ext uri="{FF2B5EF4-FFF2-40B4-BE49-F238E27FC236}">
                <a16:creationId xmlns:a16="http://schemas.microsoft.com/office/drawing/2014/main" id="{B3B2D20A-1723-4823-B030-C00AC37C2547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544238" y="4990124"/>
            <a:ext cx="1214483" cy="286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A3B4373-4A85-4F8F-AAE7-0CD713AC878C}"/>
              </a:ext>
            </a:extLst>
          </p:cNvPr>
          <p:cNvSpPr txBox="1"/>
          <p:nvPr/>
        </p:nvSpPr>
        <p:spPr>
          <a:xfrm>
            <a:off x="6143685" y="3008114"/>
            <a:ext cx="6217521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노드의 종류는 생산지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판매사로 식별되며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트랜잭션의 종류는 생산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판매로 나뉘게 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생산지는 유통사로 트랜잭션을 생성하고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유통사는 판매사로 트랜잭션을 생성한다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이렇게 생성된 트랜잭션들은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 개의 감시자 노드들이 검증하고 블록을 생성한다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47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2ECF76C-E7F8-403D-8135-2D3E802DC828}"/>
              </a:ext>
            </a:extLst>
          </p:cNvPr>
          <p:cNvSpPr/>
          <p:nvPr/>
        </p:nvSpPr>
        <p:spPr>
          <a:xfrm>
            <a:off x="4376640" y="2624935"/>
            <a:ext cx="3148589" cy="16081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291C2A-D45F-44F9-9904-AB1ED9F16F54}"/>
              </a:ext>
            </a:extLst>
          </p:cNvPr>
          <p:cNvSpPr/>
          <p:nvPr/>
        </p:nvSpPr>
        <p:spPr>
          <a:xfrm>
            <a:off x="764284" y="355741"/>
            <a:ext cx="960782" cy="95667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07E1A48-3150-4528-BE24-85AD92199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0" y="429125"/>
            <a:ext cx="809909" cy="80990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3D69827-2DD6-4525-B7C6-C8BC0F432BDD}"/>
              </a:ext>
            </a:extLst>
          </p:cNvPr>
          <p:cNvSpPr txBox="1"/>
          <p:nvPr/>
        </p:nvSpPr>
        <p:spPr>
          <a:xfrm>
            <a:off x="2084652" y="560476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구조</a:t>
            </a: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1B1847AE-840D-4BFD-8D8E-2D35A6C64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760" y="2733383"/>
            <a:ext cx="1118020" cy="1414896"/>
          </a:xfrm>
          <a:prstGeom prst="rect">
            <a:avLst/>
          </a:prstGeom>
        </p:spPr>
      </p:pic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A05F46C9-723F-457F-8D8E-01C35C2EB095}"/>
              </a:ext>
            </a:extLst>
          </p:cNvPr>
          <p:cNvCxnSpPr>
            <a:cxnSpLocks/>
          </p:cNvCxnSpPr>
          <p:nvPr/>
        </p:nvCxnSpPr>
        <p:spPr>
          <a:xfrm flipH="1" flipV="1">
            <a:off x="9434727" y="3440831"/>
            <a:ext cx="67003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4187CB7-6431-4007-9D53-0974ADA7BE79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A247ED-6CCB-484D-B8A7-64F49170E5E2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D9439-52EB-4006-93A2-7935D9431680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24EC1EB-3425-43BA-8DB1-CDB8FB7EB49D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EC64144-EF10-4EEA-AA0B-8A644F2CDB23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1C45A0A-3D0C-4FCA-B427-15A4BA4E762F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1E925220-E277-49F4-BDB6-180BA7BFD322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DFF7C50-E377-440B-8D07-E81AD2108593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436FF31-6092-41AD-8332-CFA4FA1C235C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B64C9D3-6C3F-45D5-844A-8BD606EBF0DE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EEE69FBE-A4B2-4C9B-9CB4-B18682BDF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AD83D135-288A-4B08-97B9-EF15F5C6F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C8C8B56B-FBEF-4489-9793-90CA2843CE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C12C29B4-CCBB-4ADD-8421-3D10460F5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D3B76FD7-C48D-443F-8E46-5AB0A65475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05B28E20-805F-4CEE-B94E-5E90607AC655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1C70A0C9-45AA-4DAD-B57F-BF0CAE4C739C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59AC668B-952A-49E7-8C83-2E65720EF1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56" name="Rectangle 11">
            <a:extLst>
              <a:ext uri="{FF2B5EF4-FFF2-40B4-BE49-F238E27FC236}">
                <a16:creationId xmlns:a16="http://schemas.microsoft.com/office/drawing/2014/main" id="{9FC4FA50-6646-4B43-A146-AB1060E091DF}"/>
              </a:ext>
            </a:extLst>
          </p:cNvPr>
          <p:cNvSpPr/>
          <p:nvPr/>
        </p:nvSpPr>
        <p:spPr>
          <a:xfrm>
            <a:off x="1510810" y="2854759"/>
            <a:ext cx="937313" cy="11721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geth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8ED0729-EB1B-4966-BFC0-EED1DD7A20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63032" y="3258951"/>
            <a:ext cx="656595" cy="6878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1" name="Rectangle: Rounded Corners 33">
            <a:extLst>
              <a:ext uri="{FF2B5EF4-FFF2-40B4-BE49-F238E27FC236}">
                <a16:creationId xmlns:a16="http://schemas.microsoft.com/office/drawing/2014/main" id="{F8FA0D73-BF20-4441-B205-9D9C2200AB8D}"/>
              </a:ext>
            </a:extLst>
          </p:cNvPr>
          <p:cNvSpPr/>
          <p:nvPr/>
        </p:nvSpPr>
        <p:spPr>
          <a:xfrm>
            <a:off x="1598404" y="2774843"/>
            <a:ext cx="762123" cy="206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endParaRPr lang="ko-KR" altLang="en-US" sz="1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19130E5F-82AD-4A6D-9E6A-1CE13CCBF97E}"/>
              </a:ext>
            </a:extLst>
          </p:cNvPr>
          <p:cNvSpPr/>
          <p:nvPr/>
        </p:nvSpPr>
        <p:spPr>
          <a:xfrm>
            <a:off x="2888002" y="1845809"/>
            <a:ext cx="937309" cy="1259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geth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C19B77F-7831-4DCC-80C7-7D33CBF40BC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16494" y="2288488"/>
            <a:ext cx="703134" cy="7366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4" name="Rectangle: Rounded Corners 33">
            <a:extLst>
              <a:ext uri="{FF2B5EF4-FFF2-40B4-BE49-F238E27FC236}">
                <a16:creationId xmlns:a16="http://schemas.microsoft.com/office/drawing/2014/main" id="{F5733BCE-6DD5-4604-BDD8-681E6D0181E6}"/>
              </a:ext>
            </a:extLst>
          </p:cNvPr>
          <p:cNvSpPr/>
          <p:nvPr/>
        </p:nvSpPr>
        <p:spPr>
          <a:xfrm>
            <a:off x="2975596" y="1765894"/>
            <a:ext cx="762123" cy="206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endParaRPr lang="ko-KR" altLang="en-US" sz="1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Rectangle 11">
            <a:extLst>
              <a:ext uri="{FF2B5EF4-FFF2-40B4-BE49-F238E27FC236}">
                <a16:creationId xmlns:a16="http://schemas.microsoft.com/office/drawing/2014/main" id="{93C75620-9686-4925-B838-BC3E1CFD1239}"/>
              </a:ext>
            </a:extLst>
          </p:cNvPr>
          <p:cNvSpPr/>
          <p:nvPr/>
        </p:nvSpPr>
        <p:spPr>
          <a:xfrm>
            <a:off x="2888003" y="4106820"/>
            <a:ext cx="937308" cy="128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geth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41FA9CE-25DC-4306-A83A-B0D1A5508D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05090" y="4530744"/>
            <a:ext cx="703134" cy="7366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7" name="Rectangle: Rounded Corners 33">
            <a:extLst>
              <a:ext uri="{FF2B5EF4-FFF2-40B4-BE49-F238E27FC236}">
                <a16:creationId xmlns:a16="http://schemas.microsoft.com/office/drawing/2014/main" id="{F3AFA14F-C88B-4BA6-B32F-AE545443F427}"/>
              </a:ext>
            </a:extLst>
          </p:cNvPr>
          <p:cNvSpPr/>
          <p:nvPr/>
        </p:nvSpPr>
        <p:spPr>
          <a:xfrm>
            <a:off x="2975596" y="4026905"/>
            <a:ext cx="762123" cy="206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endParaRPr lang="ko-KR" altLang="en-US" sz="1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6E8A94-3F9A-43AE-88F8-956460B0686F}"/>
              </a:ext>
            </a:extLst>
          </p:cNvPr>
          <p:cNvCxnSpPr>
            <a:cxnSpLocks/>
          </p:cNvCxnSpPr>
          <p:nvPr/>
        </p:nvCxnSpPr>
        <p:spPr>
          <a:xfrm flipH="1">
            <a:off x="2448121" y="2431883"/>
            <a:ext cx="439879" cy="100894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E52F3C-4487-485E-86E2-7669C517BB20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 flipV="1">
            <a:off x="2448123" y="3440832"/>
            <a:ext cx="439880" cy="13084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16E6F32-BD04-46FF-8443-1CE2F3FA624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3825311" y="2475571"/>
            <a:ext cx="685689" cy="78338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C5A99-E232-44F3-B2FE-EE4D3F2FED22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3825311" y="3562068"/>
            <a:ext cx="693110" cy="11872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036CB7B-55C5-4309-983B-9E58BDCD39C6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 flipV="1">
            <a:off x="2448123" y="3408449"/>
            <a:ext cx="2074747" cy="323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A1A782F-D316-4837-BBDD-95663CDBE9F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3356657" y="3105332"/>
            <a:ext cx="1" cy="9215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: Rounded Corners 33">
            <a:extLst>
              <a:ext uri="{FF2B5EF4-FFF2-40B4-BE49-F238E27FC236}">
                <a16:creationId xmlns:a16="http://schemas.microsoft.com/office/drawing/2014/main" id="{10607BFE-DE37-424D-AFB7-B0150645C64E}"/>
              </a:ext>
            </a:extLst>
          </p:cNvPr>
          <p:cNvSpPr/>
          <p:nvPr/>
        </p:nvSpPr>
        <p:spPr>
          <a:xfrm>
            <a:off x="5242502" y="2515106"/>
            <a:ext cx="1551225" cy="2750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</a:t>
            </a:r>
          </a:p>
        </p:txBody>
      </p:sp>
      <p:sp>
        <p:nvSpPr>
          <p:cNvPr id="107" name="Rectangle: Rounded Corners 33">
            <a:extLst>
              <a:ext uri="{FF2B5EF4-FFF2-40B4-BE49-F238E27FC236}">
                <a16:creationId xmlns:a16="http://schemas.microsoft.com/office/drawing/2014/main" id="{B0234B02-D86F-420F-BE7C-E9425AF1BF75}"/>
              </a:ext>
            </a:extLst>
          </p:cNvPr>
          <p:cNvSpPr/>
          <p:nvPr/>
        </p:nvSpPr>
        <p:spPr>
          <a:xfrm>
            <a:off x="5757401" y="3017170"/>
            <a:ext cx="1551225" cy="782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정보 제공을 위한 웹서버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CAF4AB-65F2-484A-BE75-AD3F7BA327B9}"/>
              </a:ext>
            </a:extLst>
          </p:cNvPr>
          <p:cNvCxnSpPr>
            <a:stCxn id="70" idx="3"/>
            <a:endCxn id="107" idx="1"/>
          </p:cNvCxnSpPr>
          <p:nvPr/>
        </p:nvCxnSpPr>
        <p:spPr>
          <a:xfrm>
            <a:off x="5333067" y="3408449"/>
            <a:ext cx="4243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그래픽 102" descr="스마트폰">
            <a:extLst>
              <a:ext uri="{FF2B5EF4-FFF2-40B4-BE49-F238E27FC236}">
                <a16:creationId xmlns:a16="http://schemas.microsoft.com/office/drawing/2014/main" id="{79D36621-CB00-464D-82A8-3E67A10DA9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38464" y="2632396"/>
            <a:ext cx="1616871" cy="1616871"/>
          </a:xfrm>
          <a:prstGeom prst="rect">
            <a:avLst/>
          </a:prstGeom>
        </p:spPr>
      </p:pic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0A8B124-9A04-4664-B6A4-3E2D1366E8E3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7525229" y="3429000"/>
            <a:ext cx="1106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33">
            <a:extLst>
              <a:ext uri="{FF2B5EF4-FFF2-40B4-BE49-F238E27FC236}">
                <a16:creationId xmlns:a16="http://schemas.microsoft.com/office/drawing/2014/main" id="{D819728F-D356-45F4-9582-02F01CF2B0E7}"/>
              </a:ext>
            </a:extLst>
          </p:cNvPr>
          <p:cNvSpPr/>
          <p:nvPr/>
        </p:nvSpPr>
        <p:spPr>
          <a:xfrm>
            <a:off x="4522870" y="3145471"/>
            <a:ext cx="810197" cy="5259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</a:t>
            </a:r>
            <a:r>
              <a:rPr lang="en-US" altLang="ko-KR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endParaRPr lang="ko-KR" altLang="en-US" sz="1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0B6594F1-2303-4F2E-8A8D-B4D2F60F35A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50646" y="3631157"/>
            <a:ext cx="764734" cy="560805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9AAB6FBF-CEB7-4F6E-B057-4DE71ED842E1}"/>
              </a:ext>
            </a:extLst>
          </p:cNvPr>
          <p:cNvSpPr txBox="1"/>
          <p:nvPr/>
        </p:nvSpPr>
        <p:spPr>
          <a:xfrm>
            <a:off x="4765356" y="4797412"/>
            <a:ext cx="641788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노드들은 동일한 모든 블록들을 저장하고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중 감시자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그 블록들을 사용자에게 정보를 가공해 웹 서비스를 제공하고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소비자들은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코드를 스캔해 해당 정보를 쉽게 열람할 수 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09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E4B3F6-7089-488B-8B0E-9FC84D046700}"/>
              </a:ext>
            </a:extLst>
          </p:cNvPr>
          <p:cNvSpPr/>
          <p:nvPr/>
        </p:nvSpPr>
        <p:spPr>
          <a:xfrm>
            <a:off x="764284" y="361142"/>
            <a:ext cx="960782" cy="956678"/>
          </a:xfrm>
          <a:prstGeom prst="rect">
            <a:avLst/>
          </a:prstGeom>
          <a:solidFill>
            <a:srgbClr val="84CDC2"/>
          </a:solidFill>
          <a:ln>
            <a:solidFill>
              <a:srgbClr val="84CDC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29AC795-E7DA-4DC4-B940-E2AE705BC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2" y="443710"/>
            <a:ext cx="836066" cy="83606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D3E56DE-B8CC-4507-9BA9-197F78C00074}"/>
              </a:ext>
            </a:extLst>
          </p:cNvPr>
          <p:cNvSpPr txBox="1"/>
          <p:nvPr/>
        </p:nvSpPr>
        <p:spPr>
          <a:xfrm>
            <a:off x="2084652" y="560476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 가능성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4A3DC7-0D86-4742-B9EF-E19B4BA1B5F3}"/>
              </a:ext>
            </a:extLst>
          </p:cNvPr>
          <p:cNvGrpSpPr/>
          <p:nvPr/>
        </p:nvGrpSpPr>
        <p:grpSpPr>
          <a:xfrm>
            <a:off x="8451738" y="2205807"/>
            <a:ext cx="3248760" cy="3670292"/>
            <a:chOff x="8629471" y="2217382"/>
            <a:chExt cx="3248760" cy="367029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73FA21-F63C-4A21-93DA-D53E891809D5}"/>
                </a:ext>
              </a:extLst>
            </p:cNvPr>
            <p:cNvGrpSpPr/>
            <p:nvPr/>
          </p:nvGrpSpPr>
          <p:grpSpPr>
            <a:xfrm>
              <a:off x="8629471" y="2217382"/>
              <a:ext cx="2102812" cy="2169814"/>
              <a:chOff x="7147406" y="2710890"/>
              <a:chExt cx="2102812" cy="2169814"/>
            </a:xfrm>
          </p:grpSpPr>
          <p:sp>
            <p:nvSpPr>
              <p:cNvPr id="32" name="막힌 원호 31">
                <a:extLst>
                  <a:ext uri="{FF2B5EF4-FFF2-40B4-BE49-F238E27FC236}">
                    <a16:creationId xmlns:a16="http://schemas.microsoft.com/office/drawing/2014/main" id="{54EED689-C3F1-4F70-A0A1-D80A3D58A950}"/>
                  </a:ext>
                </a:extLst>
              </p:cNvPr>
              <p:cNvSpPr/>
              <p:nvPr/>
            </p:nvSpPr>
            <p:spPr>
              <a:xfrm flipV="1">
                <a:off x="7147406" y="2777891"/>
                <a:ext cx="2102812" cy="2102813"/>
              </a:xfrm>
              <a:prstGeom prst="blockArc">
                <a:avLst>
                  <a:gd name="adj1" fmla="val 10800000"/>
                  <a:gd name="adj2" fmla="val 21590908"/>
                  <a:gd name="adj3" fmla="val 13497"/>
                </a:avLst>
              </a:prstGeom>
              <a:solidFill>
                <a:srgbClr val="84C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3" name="막힌 원호 32">
                <a:extLst>
                  <a:ext uri="{FF2B5EF4-FFF2-40B4-BE49-F238E27FC236}">
                    <a16:creationId xmlns:a16="http://schemas.microsoft.com/office/drawing/2014/main" id="{47B293B9-C794-43D1-AAE1-52BDAA4F3968}"/>
                  </a:ext>
                </a:extLst>
              </p:cNvPr>
              <p:cNvSpPr/>
              <p:nvPr/>
            </p:nvSpPr>
            <p:spPr>
              <a:xfrm>
                <a:off x="7147406" y="2710890"/>
                <a:ext cx="2102812" cy="2102813"/>
              </a:xfrm>
              <a:prstGeom prst="blockArc">
                <a:avLst>
                  <a:gd name="adj1" fmla="val 10800000"/>
                  <a:gd name="adj2" fmla="val 12353"/>
                  <a:gd name="adj3" fmla="val 1326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00FA90D-A85F-40AD-A7D0-29B5C9DF3638}"/>
                  </a:ext>
                </a:extLst>
              </p:cNvPr>
              <p:cNvSpPr/>
              <p:nvPr/>
            </p:nvSpPr>
            <p:spPr>
              <a:xfrm>
                <a:off x="7618363" y="3523881"/>
                <a:ext cx="11608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효율성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2A5B625-9DAC-41D2-AC90-7E1FA4091797}"/>
                </a:ext>
              </a:extLst>
            </p:cNvPr>
            <p:cNvGrpSpPr/>
            <p:nvPr/>
          </p:nvGrpSpPr>
          <p:grpSpPr>
            <a:xfrm>
              <a:off x="8629471" y="4779678"/>
              <a:ext cx="3248760" cy="1107996"/>
              <a:chOff x="3224214" y="5069625"/>
              <a:chExt cx="3248760" cy="11079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C83548-1B3A-4ECC-8FF9-76F5C1E56602}"/>
                  </a:ext>
                </a:extLst>
              </p:cNvPr>
              <p:cNvSpPr/>
              <p:nvPr/>
            </p:nvSpPr>
            <p:spPr>
              <a:xfrm>
                <a:off x="3444581" y="5069625"/>
                <a:ext cx="1963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마스크 가격 안정화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BA6CB4A-A900-44DD-B0B7-0BDAE3DD0AEF}"/>
                  </a:ext>
                </a:extLst>
              </p:cNvPr>
              <p:cNvSpPr/>
              <p:nvPr/>
            </p:nvSpPr>
            <p:spPr>
              <a:xfrm>
                <a:off x="3444579" y="5438957"/>
                <a:ext cx="2422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pc="-15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공적 마스크 공급 원활화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3E9E92B-8EE7-4272-938B-D2EDA49207A1}"/>
                  </a:ext>
                </a:extLst>
              </p:cNvPr>
              <p:cNvSpPr/>
              <p:nvPr/>
            </p:nvSpPr>
            <p:spPr>
              <a:xfrm>
                <a:off x="3444581" y="5808289"/>
                <a:ext cx="3028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마스크 관리 시스템 비용 최소화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A313223-5C84-4AE3-B225-A87A4EE57B34}"/>
                  </a:ext>
                </a:extLst>
              </p:cNvPr>
              <p:cNvSpPr/>
              <p:nvPr/>
            </p:nvSpPr>
            <p:spPr>
              <a:xfrm>
                <a:off x="3224214" y="5105355"/>
                <a:ext cx="45719" cy="1036535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8292E80-A671-4B48-AAAA-336BFDE7153B}"/>
              </a:ext>
            </a:extLst>
          </p:cNvPr>
          <p:cNvGrpSpPr/>
          <p:nvPr/>
        </p:nvGrpSpPr>
        <p:grpSpPr>
          <a:xfrm>
            <a:off x="4875864" y="2205807"/>
            <a:ext cx="2830478" cy="3634561"/>
            <a:chOff x="5053597" y="2217382"/>
            <a:chExt cx="2830478" cy="363456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C8F4BF-FA8F-4029-BD6F-3FD9D2DDE69C}"/>
                </a:ext>
              </a:extLst>
            </p:cNvPr>
            <p:cNvGrpSpPr/>
            <p:nvPr/>
          </p:nvGrpSpPr>
          <p:grpSpPr>
            <a:xfrm>
              <a:off x="5053597" y="2217382"/>
              <a:ext cx="2102812" cy="2169814"/>
              <a:chOff x="5044593" y="2710890"/>
              <a:chExt cx="2102812" cy="2169814"/>
            </a:xfrm>
          </p:grpSpPr>
          <p:sp>
            <p:nvSpPr>
              <p:cNvPr id="42" name="막힌 원호 41">
                <a:extLst>
                  <a:ext uri="{FF2B5EF4-FFF2-40B4-BE49-F238E27FC236}">
                    <a16:creationId xmlns:a16="http://schemas.microsoft.com/office/drawing/2014/main" id="{A3565567-D2ED-4507-9C07-393BCC965BD1}"/>
                  </a:ext>
                </a:extLst>
              </p:cNvPr>
              <p:cNvSpPr/>
              <p:nvPr/>
            </p:nvSpPr>
            <p:spPr>
              <a:xfrm>
                <a:off x="5044593" y="2710890"/>
                <a:ext cx="2102812" cy="2102813"/>
              </a:xfrm>
              <a:prstGeom prst="blockArc">
                <a:avLst>
                  <a:gd name="adj1" fmla="val 10800000"/>
                  <a:gd name="adj2" fmla="val 21590793"/>
                  <a:gd name="adj3" fmla="val 13954"/>
                </a:avLst>
              </a:prstGeom>
              <a:solidFill>
                <a:srgbClr val="FFE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3" name="막힌 원호 42">
                <a:extLst>
                  <a:ext uri="{FF2B5EF4-FFF2-40B4-BE49-F238E27FC236}">
                    <a16:creationId xmlns:a16="http://schemas.microsoft.com/office/drawing/2014/main" id="{6C226C97-41B9-45E9-B6FF-FAE85ADE36BD}"/>
                  </a:ext>
                </a:extLst>
              </p:cNvPr>
              <p:cNvSpPr/>
              <p:nvPr/>
            </p:nvSpPr>
            <p:spPr>
              <a:xfrm flipV="1">
                <a:off x="5044593" y="2777891"/>
                <a:ext cx="2102812" cy="2102813"/>
              </a:xfrm>
              <a:prstGeom prst="blockArc">
                <a:avLst>
                  <a:gd name="adj1" fmla="val 10847132"/>
                  <a:gd name="adj2" fmla="val 21590965"/>
                  <a:gd name="adj3" fmla="val 1326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EB23EDD-294C-407D-AA19-BD2649B038EB}"/>
                  </a:ext>
                </a:extLst>
              </p:cNvPr>
              <p:cNvSpPr/>
              <p:nvPr/>
            </p:nvSpPr>
            <p:spPr>
              <a:xfrm>
                <a:off x="5515552" y="3523881"/>
                <a:ext cx="11608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편의성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06CA241-8DDC-4DF5-975F-E5198BB30858}"/>
                </a:ext>
              </a:extLst>
            </p:cNvPr>
            <p:cNvGrpSpPr/>
            <p:nvPr/>
          </p:nvGrpSpPr>
          <p:grpSpPr>
            <a:xfrm>
              <a:off x="5134742" y="4779678"/>
              <a:ext cx="2749333" cy="1072265"/>
              <a:chOff x="2869196" y="5069625"/>
              <a:chExt cx="2749333" cy="107226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AA305FC-1160-4FDE-BE4F-5A46D83285E3}"/>
                  </a:ext>
                </a:extLst>
              </p:cNvPr>
              <p:cNvSpPr/>
              <p:nvPr/>
            </p:nvSpPr>
            <p:spPr>
              <a:xfrm>
                <a:off x="3089563" y="5069625"/>
                <a:ext cx="2165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마스크 유통과정 조회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0D27A96-CA38-49DE-80D4-48129363A648}"/>
                  </a:ext>
                </a:extLst>
              </p:cNvPr>
              <p:cNvSpPr/>
              <p:nvPr/>
            </p:nvSpPr>
            <p:spPr>
              <a:xfrm>
                <a:off x="3089563" y="5438957"/>
                <a:ext cx="25289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pc="-150" dirty="0" err="1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컨트랙트로</a:t>
                </a:r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인한 재고관리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6FB82C9-E695-4524-AB6F-5B390E4AF351}"/>
                  </a:ext>
                </a:extLst>
              </p:cNvPr>
              <p:cNvSpPr/>
              <p:nvPr/>
            </p:nvSpPr>
            <p:spPr>
              <a:xfrm>
                <a:off x="2869196" y="5105355"/>
                <a:ext cx="45719" cy="1036535"/>
              </a:xfrm>
              <a:prstGeom prst="rect">
                <a:avLst/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66DF3C-4221-444F-B197-655F8726B912}"/>
              </a:ext>
            </a:extLst>
          </p:cNvPr>
          <p:cNvGrpSpPr/>
          <p:nvPr/>
        </p:nvGrpSpPr>
        <p:grpSpPr>
          <a:xfrm>
            <a:off x="1298710" y="2205807"/>
            <a:ext cx="2642825" cy="3670292"/>
            <a:chOff x="1476443" y="2217382"/>
            <a:chExt cx="2642825" cy="367029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E10AB7-BA55-41DA-8766-B0A297674ABC}"/>
                </a:ext>
              </a:extLst>
            </p:cNvPr>
            <p:cNvGrpSpPr/>
            <p:nvPr/>
          </p:nvGrpSpPr>
          <p:grpSpPr>
            <a:xfrm>
              <a:off x="1512448" y="2217382"/>
              <a:ext cx="2102812" cy="2169814"/>
              <a:chOff x="2941781" y="2710890"/>
              <a:chExt cx="2102812" cy="2169814"/>
            </a:xfrm>
          </p:grpSpPr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45F60BBE-B65B-4094-9099-1293E774B5A1}"/>
                  </a:ext>
                </a:extLst>
              </p:cNvPr>
              <p:cNvSpPr/>
              <p:nvPr/>
            </p:nvSpPr>
            <p:spPr>
              <a:xfrm flipV="1">
                <a:off x="2941781" y="2777891"/>
                <a:ext cx="2102812" cy="2102813"/>
              </a:xfrm>
              <a:prstGeom prst="blockArc">
                <a:avLst>
                  <a:gd name="adj1" fmla="val 10800000"/>
                  <a:gd name="adj2" fmla="val 21569388"/>
                  <a:gd name="adj3" fmla="val 13496"/>
                </a:avLst>
              </a:prstGeom>
              <a:solidFill>
                <a:srgbClr val="FF8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5" name="막힌 원호 54">
                <a:extLst>
                  <a:ext uri="{FF2B5EF4-FFF2-40B4-BE49-F238E27FC236}">
                    <a16:creationId xmlns:a16="http://schemas.microsoft.com/office/drawing/2014/main" id="{7F2BC038-4096-4F68-AA7E-AB7A3BFB2204}"/>
                  </a:ext>
                </a:extLst>
              </p:cNvPr>
              <p:cNvSpPr/>
              <p:nvPr/>
            </p:nvSpPr>
            <p:spPr>
              <a:xfrm>
                <a:off x="2941781" y="2710890"/>
                <a:ext cx="2102812" cy="2102813"/>
              </a:xfrm>
              <a:prstGeom prst="blockArc">
                <a:avLst>
                  <a:gd name="adj1" fmla="val 10800000"/>
                  <a:gd name="adj2" fmla="val 21590734"/>
                  <a:gd name="adj3" fmla="val 1418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2137A67-9036-45D5-8390-D4A1ECB9E9C3}"/>
                  </a:ext>
                </a:extLst>
              </p:cNvPr>
              <p:cNvSpPr/>
              <p:nvPr/>
            </p:nvSpPr>
            <p:spPr>
              <a:xfrm>
                <a:off x="3412740" y="3523881"/>
                <a:ext cx="11608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신뢰성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BEA884-901C-4E37-B4B4-A7B0E51AFA13}"/>
                </a:ext>
              </a:extLst>
            </p:cNvPr>
            <p:cNvGrpSpPr/>
            <p:nvPr/>
          </p:nvGrpSpPr>
          <p:grpSpPr>
            <a:xfrm>
              <a:off x="1476443" y="4779678"/>
              <a:ext cx="2642825" cy="1107996"/>
              <a:chOff x="2721414" y="5069625"/>
              <a:chExt cx="2642825" cy="110799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9B34B-FD43-4D85-90F9-A3EE50310DC0}"/>
                  </a:ext>
                </a:extLst>
              </p:cNvPr>
              <p:cNvSpPr/>
              <p:nvPr/>
            </p:nvSpPr>
            <p:spPr>
              <a:xfrm>
                <a:off x="2941781" y="5069625"/>
                <a:ext cx="2165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마스크 유통경로 파악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6848BF2-E0CB-43AE-A872-BC56AE0495E1}"/>
                  </a:ext>
                </a:extLst>
              </p:cNvPr>
              <p:cNvSpPr/>
              <p:nvPr/>
            </p:nvSpPr>
            <p:spPr>
              <a:xfrm>
                <a:off x="2941781" y="5438957"/>
                <a:ext cx="2155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마스크 재고 축적 제재 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DFA9C5F-9530-4296-AB98-5F92F7552B3C}"/>
                  </a:ext>
                </a:extLst>
              </p:cNvPr>
              <p:cNvSpPr/>
              <p:nvPr/>
            </p:nvSpPr>
            <p:spPr>
              <a:xfrm>
                <a:off x="2941781" y="5808289"/>
                <a:ext cx="2422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불법 마스크 사재기 방지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2F1804-57F7-4E52-8B62-E1E892F96943}"/>
                  </a:ext>
                </a:extLst>
              </p:cNvPr>
              <p:cNvSpPr/>
              <p:nvPr/>
            </p:nvSpPr>
            <p:spPr>
              <a:xfrm>
                <a:off x="2721414" y="5105355"/>
                <a:ext cx="45719" cy="1036535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69236A4-86A5-4A4A-B037-9F82BD2569E0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0A48DF-2443-48E6-A58B-A4DEE1A421F1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37EB663E-E2C6-49F0-BFE6-56ED4EEC6A95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31A414D2-0435-4E83-8C93-2B9D8EB0A63E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E037ED74-F6B0-4873-A6EB-EFBD54B0806C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1ABBCF20-7E4C-416C-BD77-D60F1BAA6D09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D0A3E07C-3EC8-432F-A350-42313CC90447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0350B06-CEFE-4DAA-84A6-357DF151CF15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9491C35A-27C9-4B32-8B03-7937F234CB50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F1A05750-F438-49DD-92D2-BE06699A8068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E16A1E2F-8578-4FA2-A912-53859BFF57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8A3935C8-9D6A-4007-96AB-66F72E2F58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ADF558FC-2173-4559-A5A7-5C12594DE1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2DED3205-EFCA-49F2-B291-DCE7416EC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A8404E56-CD5A-4E7F-8DFA-971BDE16A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89C21087-8F21-437C-B15A-0E837CCB1517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D83C2CC7-F719-45B2-B849-DF8C93D3A151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0197E262-5295-4CC5-99C6-76AF058C7D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38957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70545"/>
              </p:ext>
            </p:extLst>
          </p:nvPr>
        </p:nvGraphicFramePr>
        <p:xfrm>
          <a:off x="398732" y="1003741"/>
          <a:ext cx="11505245" cy="553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291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6879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0279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60031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4420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9524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4211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4211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8895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8894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9104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9104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6701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6701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37942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3794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주제 선정 및 사전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역할 분담 및 계획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노드 구성 및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합의 알고리즘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선정 및 효율성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UI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구상 및 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데모작성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백엔드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설계 및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프라이빗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블록체인 배포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예외 처리 및 보안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안전성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아두이노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라즈베리파이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설계 및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피드백 후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출시 및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QA,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전체적인 기능 피드백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268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유지 보수 및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52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255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개발 일정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12056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05649"/>
              </p:ext>
            </p:extLst>
          </p:nvPr>
        </p:nvGraphicFramePr>
        <p:xfrm>
          <a:off x="398732" y="1003741"/>
          <a:ext cx="11503706" cy="538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800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6793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0201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59943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4335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9437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4130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4130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8820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8819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9025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9025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6624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6624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37942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3794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주제 선정 및 사전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팀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역할 분담 및 제안서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유효성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Web3.js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를 이용한 트랜잭션 생성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386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백엔드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설계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스펙 공유 및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배포된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테스트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라즈베리파이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내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38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라즈베리파이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와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아두이노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프론트와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웹어플리케이션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프로젝트 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전체적인 기능 피드백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268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유지 보수 및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52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66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한재희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백엔드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라즈베리파이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23659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21788"/>
              </p:ext>
            </p:extLst>
          </p:nvPr>
        </p:nvGraphicFramePr>
        <p:xfrm>
          <a:off x="398732" y="1003741"/>
          <a:ext cx="11503706" cy="570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800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6793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0201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59943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4335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9437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4130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4130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8820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8819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9025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9025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6624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6624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37942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3794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블록체인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Javascript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리서치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UI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프로토타입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유효성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백엔드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스펙에 따른 데이터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386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피드백을 반영한 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UI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제작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배포된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테스트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아두이노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카메라 모듈을 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이용한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QRcode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리딩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38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라즈베리파이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와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아두이노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백엔드와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웹어플리케이션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프로젝트 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전체적인 기능 피드백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268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유지 보수 및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52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66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임세준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프론트엔드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아두이노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238628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/>
        </p:nvGraphicFramePr>
        <p:xfrm>
          <a:off x="398733" y="1003740"/>
          <a:ext cx="11449277" cy="537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408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3781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87408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56820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1334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6365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1271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1271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6176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6175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6238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6238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3896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3896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41305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4130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59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솔리디티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학습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오픈제플린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&amp;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크립토좀비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작성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EVM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바이트 코드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노드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채굴 중단 시 대책 마련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채굴 중단 시 응급처치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유휴 노드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배포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59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내 함수 호출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및 데이터 취득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(ABI)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ABI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로부터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객체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생성 및 블록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접근 및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533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설동찬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1/2 (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76697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AAC0AE-0744-49EB-BD03-9E58A2A3BC37}"/>
              </a:ext>
            </a:extLst>
          </p:cNvPr>
          <p:cNvGrpSpPr/>
          <p:nvPr/>
        </p:nvGrpSpPr>
        <p:grpSpPr>
          <a:xfrm>
            <a:off x="3098391" y="3493148"/>
            <a:ext cx="762802" cy="778069"/>
            <a:chOff x="7728383" y="1841104"/>
            <a:chExt cx="960782" cy="9566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54E51A5-E5AF-454B-BA73-FE4C4EFE12E2}"/>
                </a:ext>
              </a:extLst>
            </p:cNvPr>
            <p:cNvSpPr/>
            <p:nvPr/>
          </p:nvSpPr>
          <p:spPr>
            <a:xfrm>
              <a:off x="7728383" y="1841104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0452AB-810A-4500-8E2F-2B6689B4A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819" y="1914488"/>
              <a:ext cx="809909" cy="809909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1D3E82-ADF3-4A0C-9C0A-BF25E9EDB58F}"/>
              </a:ext>
            </a:extLst>
          </p:cNvPr>
          <p:cNvGrpSpPr/>
          <p:nvPr/>
        </p:nvGrpSpPr>
        <p:grpSpPr>
          <a:xfrm>
            <a:off x="3108510" y="4566729"/>
            <a:ext cx="762802" cy="778069"/>
            <a:chOff x="9827351" y="1838263"/>
            <a:chExt cx="960782" cy="9566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98DC4A-6787-4DA0-85AB-849B7BB2C66D}"/>
                </a:ext>
              </a:extLst>
            </p:cNvPr>
            <p:cNvSpPr/>
            <p:nvPr/>
          </p:nvSpPr>
          <p:spPr>
            <a:xfrm>
              <a:off x="9827351" y="1838263"/>
              <a:ext cx="960782" cy="956678"/>
            </a:xfrm>
            <a:prstGeom prst="rect">
              <a:avLst/>
            </a:prstGeom>
            <a:solidFill>
              <a:srgbClr val="84CDC2"/>
            </a:solidFill>
            <a:ln>
              <a:solidFill>
                <a:srgbClr val="84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4D1B13-FE30-49C6-9849-119D1CE04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709" y="1920831"/>
              <a:ext cx="836066" cy="83606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4DB154-4009-4D4B-A889-2E3C10DC1775}"/>
              </a:ext>
            </a:extLst>
          </p:cNvPr>
          <p:cNvGrpSpPr/>
          <p:nvPr/>
        </p:nvGrpSpPr>
        <p:grpSpPr>
          <a:xfrm>
            <a:off x="3111583" y="1408863"/>
            <a:ext cx="777268" cy="785290"/>
            <a:chOff x="3681100" y="1878841"/>
            <a:chExt cx="979003" cy="9655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526F00-FA65-4BA0-853D-F1C04F7FE9BB}"/>
                </a:ext>
              </a:extLst>
            </p:cNvPr>
            <p:cNvSpPr/>
            <p:nvPr/>
          </p:nvSpPr>
          <p:spPr>
            <a:xfrm>
              <a:off x="3681100" y="1878841"/>
              <a:ext cx="960782" cy="956678"/>
            </a:xfrm>
            <a:prstGeom prst="rect">
              <a:avLst/>
            </a:prstGeom>
            <a:solidFill>
              <a:srgbClr val="FF8878"/>
            </a:solidFill>
            <a:ln>
              <a:solidFill>
                <a:srgbClr val="FF8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6797FDB-D5F1-4D86-A7B1-73663F6E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975" y="1914488"/>
              <a:ext cx="972128" cy="92990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C02BED-C94B-4F98-A40D-FD65B2EFAABC}"/>
              </a:ext>
            </a:extLst>
          </p:cNvPr>
          <p:cNvGrpSpPr/>
          <p:nvPr/>
        </p:nvGrpSpPr>
        <p:grpSpPr>
          <a:xfrm>
            <a:off x="3108510" y="356241"/>
            <a:ext cx="762802" cy="778069"/>
            <a:chOff x="1600353" y="1824595"/>
            <a:chExt cx="960782" cy="9566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68AC96-0573-4788-BDCB-E229865D9175}"/>
                </a:ext>
              </a:extLst>
            </p:cNvPr>
            <p:cNvSpPr/>
            <p:nvPr/>
          </p:nvSpPr>
          <p:spPr>
            <a:xfrm>
              <a:off x="1600353" y="1824595"/>
              <a:ext cx="960782" cy="956678"/>
            </a:xfrm>
            <a:prstGeom prst="rect">
              <a:avLst/>
            </a:prstGeom>
            <a:solidFill>
              <a:srgbClr val="FF565A"/>
            </a:solidFill>
            <a:ln>
              <a:solidFill>
                <a:srgbClr val="FF56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29558B3-7236-46AC-AE0C-BE39E8958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848" y="1878841"/>
              <a:ext cx="921542" cy="87495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2EC3E7-2843-4379-8EAD-3012305949D5}"/>
              </a:ext>
            </a:extLst>
          </p:cNvPr>
          <p:cNvGrpSpPr/>
          <p:nvPr/>
        </p:nvGrpSpPr>
        <p:grpSpPr>
          <a:xfrm>
            <a:off x="3098391" y="2461485"/>
            <a:ext cx="762802" cy="778069"/>
            <a:chOff x="5647636" y="1874101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B1BA4F-C792-42A4-B2A9-D8EE5F2AF7E4}"/>
                </a:ext>
              </a:extLst>
            </p:cNvPr>
            <p:cNvSpPr/>
            <p:nvPr/>
          </p:nvSpPr>
          <p:spPr>
            <a:xfrm>
              <a:off x="5647636" y="1874101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B8C4AE5-4A14-498F-9C35-A8A9B5EFB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76" y="1936234"/>
              <a:ext cx="912742" cy="84189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204FFA9-7924-4CE1-B801-F406842D27F4}"/>
              </a:ext>
            </a:extLst>
          </p:cNvPr>
          <p:cNvSpPr txBox="1"/>
          <p:nvPr/>
        </p:nvSpPr>
        <p:spPr>
          <a:xfrm>
            <a:off x="4091721" y="517633"/>
            <a:ext cx="13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동기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40B814-9EA9-4EDC-8448-C711BF46C1D5}"/>
              </a:ext>
            </a:extLst>
          </p:cNvPr>
          <p:cNvSpPr txBox="1"/>
          <p:nvPr/>
        </p:nvSpPr>
        <p:spPr>
          <a:xfrm>
            <a:off x="4091721" y="1577477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4B501-96C3-45C8-A8EF-2AC7CB839707}"/>
              </a:ext>
            </a:extLst>
          </p:cNvPr>
          <p:cNvSpPr txBox="1"/>
          <p:nvPr/>
        </p:nvSpPr>
        <p:spPr>
          <a:xfrm>
            <a:off x="4091721" y="2606790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4E38AB-E727-43EB-802B-6D1AEFEE7E1B}"/>
              </a:ext>
            </a:extLst>
          </p:cNvPr>
          <p:cNvSpPr txBox="1"/>
          <p:nvPr/>
        </p:nvSpPr>
        <p:spPr>
          <a:xfrm>
            <a:off x="4061076" y="3649098"/>
            <a:ext cx="3063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6D3E4-E568-44D3-89EF-9FAF190FB157}"/>
              </a:ext>
            </a:extLst>
          </p:cNvPr>
          <p:cNvCxnSpPr>
            <a:cxnSpLocks/>
          </p:cNvCxnSpPr>
          <p:nvPr/>
        </p:nvCxnSpPr>
        <p:spPr>
          <a:xfrm>
            <a:off x="2703871" y="565846"/>
            <a:ext cx="0" cy="562847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9C827C4-A785-43C9-98A5-EFBE45A977D6}"/>
              </a:ext>
            </a:extLst>
          </p:cNvPr>
          <p:cNvSpPr txBox="1"/>
          <p:nvPr/>
        </p:nvSpPr>
        <p:spPr>
          <a:xfrm>
            <a:off x="1631875" y="1170336"/>
            <a:ext cx="8002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FCEF0-3C1C-4508-944D-44612A72BA5F}"/>
              </a:ext>
            </a:extLst>
          </p:cNvPr>
          <p:cNvSpPr txBox="1"/>
          <p:nvPr/>
        </p:nvSpPr>
        <p:spPr>
          <a:xfrm>
            <a:off x="4091721" y="4722354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 가능성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0D245-49A0-4B65-A111-01AA410EEC66}"/>
              </a:ext>
            </a:extLst>
          </p:cNvPr>
          <p:cNvSpPr txBox="1"/>
          <p:nvPr/>
        </p:nvSpPr>
        <p:spPr>
          <a:xfrm>
            <a:off x="4061076" y="5714707"/>
            <a:ext cx="2836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 및 목표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9216585-AE10-4AB5-96AF-693125AE852B}"/>
              </a:ext>
            </a:extLst>
          </p:cNvPr>
          <p:cNvGrpSpPr/>
          <p:nvPr/>
        </p:nvGrpSpPr>
        <p:grpSpPr>
          <a:xfrm>
            <a:off x="3098391" y="5555404"/>
            <a:ext cx="771811" cy="778069"/>
            <a:chOff x="8710106" y="2967956"/>
            <a:chExt cx="960782" cy="95667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256970A-39CB-4F07-8630-1758A087E6C7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9157281-5857-4EB8-BD12-161BF0ED8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8803421-DDF5-4C27-998E-DCCEB28D05B9}"/>
              </a:ext>
            </a:extLst>
          </p:cNvPr>
          <p:cNvGrpSpPr/>
          <p:nvPr/>
        </p:nvGrpSpPr>
        <p:grpSpPr>
          <a:xfrm>
            <a:off x="8954564" y="323981"/>
            <a:ext cx="2703544" cy="764567"/>
            <a:chOff x="9426512" y="199292"/>
            <a:chExt cx="2703544" cy="76456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9F9CAC-23F1-497E-B988-DD8C1BBF94CB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6F6DA65-9828-46AD-8C49-5E8607693A52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E9C18830-8F11-4CF8-96C5-8F2BDF88DC20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2077AADE-5082-4B40-9684-C7F9CC8391CC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93A3021-9C29-44A1-BA7F-5885DA524A57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C058784-FA3D-4D4C-A8BA-ACF9FC2FD858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FA93E27-5EAD-471A-BF40-92B1E04CD519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32C27D58-F2BC-425D-833D-5C82A31A9286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D3C6116-1807-4671-B1C1-90D374382367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B09D8AF3-010A-48E1-B89D-483D1B3B5C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8D0A7445-6C65-486B-B633-6A0D865A9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AED1089C-9CDB-404B-AFC9-B2AE4D556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87BE4B95-AB4D-4A5B-97F1-1463D03899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45C1ED9C-4613-416B-B01D-C6E8EE31C9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709722A1-485B-4065-A37E-38346809F38B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7F78F838-F0D8-4D9B-98CA-3E56D0A44127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id="{83A0A848-6494-4042-A7BA-CDE0ADE045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5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402726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78892"/>
              </p:ext>
            </p:extLst>
          </p:nvPr>
        </p:nvGraphicFramePr>
        <p:xfrm>
          <a:off x="398733" y="1003741"/>
          <a:ext cx="11449277" cy="525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408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3780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87408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56821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1334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6365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1271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1271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6176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6175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6238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6238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3896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3896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40401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4040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testRPC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(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가나슈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환경에서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38631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테스트넷 환경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Ropsten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57799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이더리움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클라이언트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노드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테스트넷 배포 및 확인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Etherscan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프라이빗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네트워크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58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프라이빗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네트워크 상에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생성 및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 케이스 입력 후 오류 발생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배포 후 문제점 발생 시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재배포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58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보안성 체크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SafeMath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TranferFrom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..)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설동찬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2/2 (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12166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/>
        </p:nvGraphicFramePr>
        <p:xfrm>
          <a:off x="398732" y="1003740"/>
          <a:ext cx="11514592" cy="542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278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7396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0759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60567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4935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4701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4701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9349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9348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9583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9583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7170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7170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41707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4170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603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솔리디티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학습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오픈제플린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&amp;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크립토좀비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작성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EVM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바이트 코드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업그레이드 고려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구조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예외처리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마스크 재고 관리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데이터 구성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배포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603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내의 함수 호출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및 데이터 취득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(ABI)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ABI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로부터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객체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생성 및 블록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접근 및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장준형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1/2 (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406712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477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장준형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2/2 (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52AC3E75-52C3-4C42-BFE8-A893B965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87476"/>
              </p:ext>
            </p:extLst>
          </p:nvPr>
        </p:nvGraphicFramePr>
        <p:xfrm>
          <a:off x="398733" y="1003740"/>
          <a:ext cx="11540715" cy="524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626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8842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2099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62066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6376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6073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6073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60618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60617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8479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8479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43745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4374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testRPC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(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가나슈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환경에서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96796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테스트넷 환경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Ropsten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72989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이더리움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클라이언트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노드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테스트넷 배포 및 확인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Etherscan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63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프라이빗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네트워크 상에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생성 및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제네시스 블록 생성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배포 후 문제점 발생 시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재배포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45171"/>
                  </a:ext>
                </a:extLst>
              </a:tr>
              <a:tr h="63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보안성 체크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SafeMath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TranferFrom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..)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2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9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5EBA2D9-8979-495B-BD75-DDCEC9B0CFB7}"/>
              </a:ext>
            </a:extLst>
          </p:cNvPr>
          <p:cNvSpPr/>
          <p:nvPr/>
        </p:nvSpPr>
        <p:spPr>
          <a:xfrm>
            <a:off x="408726" y="102583"/>
            <a:ext cx="960782" cy="9566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755389-D961-47B8-BFDA-6ACD4A8C5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79763"/>
              </p:ext>
            </p:extLst>
          </p:nvPr>
        </p:nvGraphicFramePr>
        <p:xfrm>
          <a:off x="298426" y="1105638"/>
          <a:ext cx="11595148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52">
                  <a:extLst>
                    <a:ext uri="{9D8B030D-6E8A-4147-A177-3AD203B41FA5}">
                      <a16:colId xmlns:a16="http://schemas.microsoft.com/office/drawing/2014/main" val="3815022561"/>
                    </a:ext>
                  </a:extLst>
                </a:gridCol>
                <a:gridCol w="9351096">
                  <a:extLst>
                    <a:ext uri="{9D8B030D-6E8A-4147-A177-3AD203B41FA5}">
                      <a16:colId xmlns:a16="http://schemas.microsoft.com/office/drawing/2014/main" val="768867748"/>
                    </a:ext>
                  </a:extLst>
                </a:gridCol>
              </a:tblGrid>
              <a:tr h="83566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함초롬바탕" panose="02030604000101010101" pitchFamily="18" charset="-127"/>
                        </a:rPr>
                        <a:t>Capstone 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함초롬바탕" panose="02030604000101010101" pitchFamily="18" charset="-127"/>
                        </a:rPr>
                        <a:t>수업의 목표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636058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블록체인을 이용한 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컨트랙트의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구조와 실제 사용시 장단점을 파악하고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단점을 보완한 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컨트랙트는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어떤 시스템에 적용될 수 있을지 알아본다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835220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한재희</a:t>
                      </a:r>
                      <a:endParaRPr lang="en-US" altLang="ko-KR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백엔드</a:t>
                      </a:r>
                      <a:r>
                        <a:rPr lang="en-US" altLang="ko-KR" sz="1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라즈베리파이</a:t>
                      </a:r>
                      <a:r>
                        <a:rPr lang="en-US" altLang="ko-KR" sz="1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8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관심있던 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컨트랙트의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구조를 이해하고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실제 가동될 시스템의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백엔드를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설계하고 구현하며 경험을 쌓는다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또한 이전에 경험했던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아두이노와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라즈베리파이의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사용 범위를 넓혀 다양한 분야에 이용될 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IoT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대해 넓은 견해를 얻을 수 있을 것으로 기대한다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66934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설동찬</a:t>
                      </a:r>
                      <a:endParaRPr lang="en-US" altLang="ko-KR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설계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개발 및 관리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대중에게 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'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코인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'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으로만 알려져 있는 블록체인을 피부에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와닿게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이러한 방법으로도 쓸 수 있다는 것을 알리고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개인적으로 만들어 보고 싶었던 블록체인 앱을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만듬으로써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발전이 있을 것이라 생각한다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블록체인 산업 전반에 걸친 이해도 향상 시킬 수 있을 것이다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188429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임세준</a:t>
                      </a:r>
                      <a:endParaRPr lang="en-US" altLang="ko-KR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프론트엔드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아두이노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블록체인 기술을 활용하여 생산 및 유통 과정의 투명성을 보여주는 인터페이스를 설계한다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Web3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라이브러리를 이용하여 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private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또는 </a:t>
                      </a:r>
                      <a:r>
                        <a:rPr lang="en-US" altLang="ko-KR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testNet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연동한다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399602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장준형</a:t>
                      </a:r>
                      <a:endParaRPr lang="en-US" altLang="ko-KR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설계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개발 및 관리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작성을 위한 언어를 습득하고 블록체인을 배포해보면서 실생활에 블록체인 기술로 구현된 제품과 서비스가 적용될 수 있는지 경험해본다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442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7F7E74-F3D9-453F-AE78-5F9CAE50FCE0}"/>
              </a:ext>
            </a:extLst>
          </p:cNvPr>
          <p:cNvSpPr txBox="1"/>
          <p:nvPr/>
        </p:nvSpPr>
        <p:spPr>
          <a:xfrm>
            <a:off x="1480282" y="356512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및 개인 목표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088400-082D-4019-BF35-5EE5A5A104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6" y="183331"/>
            <a:ext cx="795182" cy="7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E6AE6-6F4F-4F77-89DF-FE51AF32C6D6}"/>
              </a:ext>
            </a:extLst>
          </p:cNvPr>
          <p:cNvSpPr txBox="1"/>
          <p:nvPr/>
        </p:nvSpPr>
        <p:spPr>
          <a:xfrm>
            <a:off x="398733" y="294907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C480-4110-46DA-B18A-989A280B36CE}"/>
              </a:ext>
            </a:extLst>
          </p:cNvPr>
          <p:cNvSpPr txBox="1"/>
          <p:nvPr/>
        </p:nvSpPr>
        <p:spPr>
          <a:xfrm>
            <a:off x="182880" y="948690"/>
            <a:ext cx="118262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3</a:t>
            </a:r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1: YTN</a:t>
            </a:r>
            <a:r>
              <a:rPr lang="ko-KR" altLang="en-US" sz="1600" dirty="0"/>
              <a:t>뉴스 </a:t>
            </a:r>
            <a:r>
              <a:rPr lang="en-US" altLang="ko-KR" sz="1600" dirty="0">
                <a:hlinkClick r:id="rId2"/>
              </a:rPr>
              <a:t>https://www.youtube.com/watch?v=w4QaTuOQ7Q4</a:t>
            </a:r>
            <a:endParaRPr lang="en-US" altLang="ko-KR" sz="1600" dirty="0"/>
          </a:p>
          <a:p>
            <a:r>
              <a:rPr lang="ko-KR" altLang="en-US" sz="1600" dirty="0"/>
              <a:t>기사 </a:t>
            </a:r>
            <a:r>
              <a:rPr lang="en-US" altLang="ko-KR" sz="1600" dirty="0"/>
              <a:t>: ‘“</a:t>
            </a:r>
            <a:r>
              <a:rPr lang="ko-KR" altLang="en-US" sz="1600" dirty="0"/>
              <a:t>돈 먼저 보자</a:t>
            </a:r>
            <a:r>
              <a:rPr lang="en-US" altLang="ko-KR" sz="1600" dirty="0"/>
              <a:t>” </a:t>
            </a:r>
            <a:r>
              <a:rPr lang="ko-KR" altLang="en-US" sz="1600" dirty="0"/>
              <a:t>마스크 </a:t>
            </a:r>
            <a:r>
              <a:rPr lang="en-US" altLang="ko-KR" sz="1600" dirty="0"/>
              <a:t>105</a:t>
            </a:r>
            <a:r>
              <a:rPr lang="ko-KR" altLang="en-US" sz="1600" dirty="0"/>
              <a:t>만장 역대 최대 사재기 적발</a:t>
            </a:r>
            <a:r>
              <a:rPr lang="en-US" altLang="ko-KR" sz="1600" dirty="0"/>
              <a:t>’, </a:t>
            </a:r>
            <a:r>
              <a:rPr lang="ko-KR" altLang="en-US" sz="1600" dirty="0"/>
              <a:t>중앙일보</a:t>
            </a:r>
            <a:r>
              <a:rPr lang="en-US" altLang="ko-KR" sz="1600" dirty="0"/>
              <a:t>, 2020.02.10 16:27 </a:t>
            </a:r>
            <a:r>
              <a:rPr lang="ko-KR" altLang="en-US" sz="1600" dirty="0"/>
              <a:t>수정 </a:t>
            </a:r>
            <a:r>
              <a:rPr lang="en-US" altLang="ko-KR" sz="1600" dirty="0"/>
              <a:t>, 2020.03.28 </a:t>
            </a:r>
            <a:r>
              <a:rPr lang="ko-KR" altLang="en-US" sz="1600" dirty="0"/>
              <a:t>접속</a:t>
            </a:r>
            <a:r>
              <a:rPr lang="en-US" altLang="ko-KR" sz="1600" dirty="0"/>
              <a:t>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3</a:t>
            </a:r>
          </a:p>
          <a:p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/>
              <a:t>기획재정부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http://www.moef.go.kr/nw/nes/detailNesDtaView.do?searchBbsId=MOSFBBS_000000000028&amp;menuNo=4010100&amp;searchNttId=MOSF_000000000031834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endParaRPr lang="en-US" altLang="ko-KR" sz="1600" b="1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4</a:t>
            </a:r>
          </a:p>
          <a:p>
            <a:r>
              <a:rPr lang="ko-KR" altLang="en-US" sz="1600" dirty="0"/>
              <a:t>그림</a:t>
            </a:r>
            <a:r>
              <a:rPr lang="en-US" altLang="ko-KR" sz="1600" dirty="0"/>
              <a:t>1: </a:t>
            </a:r>
            <a:r>
              <a:rPr lang="ko-KR" altLang="en-US" sz="1600" dirty="0"/>
              <a:t>매일경제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4"/>
              </a:rPr>
              <a:t>https://www.mk.co.kr/news/society/view/2020/02/115361/</a:t>
            </a:r>
            <a:r>
              <a:rPr lang="en-US" altLang="ko-KR" sz="1600" dirty="0"/>
              <a:t>, 2020.02.04 </a:t>
            </a:r>
            <a:r>
              <a:rPr lang="ko-KR" altLang="en-US" sz="1600" dirty="0"/>
              <a:t>수정 </a:t>
            </a:r>
            <a:r>
              <a:rPr lang="en-US" altLang="ko-KR" sz="1600" dirty="0"/>
              <a:t>2020.03.28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6</a:t>
            </a:r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2: </a:t>
            </a:r>
            <a:r>
              <a:rPr lang="ko-KR" altLang="en-US" sz="1600" dirty="0" err="1"/>
              <a:t>아주경제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5"/>
              </a:rPr>
              <a:t>https://www.ajunews.com/view/20200207120907311</a:t>
            </a:r>
            <a:r>
              <a:rPr lang="en-US" altLang="ko-KR" sz="1600" dirty="0"/>
              <a:t>, 2020.02.07 </a:t>
            </a:r>
            <a:r>
              <a:rPr lang="ko-KR" altLang="en-US" sz="1600" dirty="0"/>
              <a:t>수정 </a:t>
            </a:r>
            <a:r>
              <a:rPr lang="en-US" altLang="ko-KR" sz="1600" dirty="0"/>
              <a:t>2020.03.28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3: 1</a:t>
            </a:r>
            <a:r>
              <a:rPr lang="ko-KR" altLang="en-US" sz="1600" dirty="0"/>
              <a:t>차 </a:t>
            </a:r>
            <a:r>
              <a:rPr lang="ko-KR" altLang="en-US" sz="1600" dirty="0" err="1"/>
              <a:t>뉴시스</a:t>
            </a:r>
            <a:r>
              <a:rPr lang="en-US" altLang="ko-KR" sz="1600" dirty="0"/>
              <a:t>, 2</a:t>
            </a:r>
            <a:r>
              <a:rPr lang="ko-KR" altLang="en-US" sz="1600" dirty="0"/>
              <a:t>차 연합뉴스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6"/>
              </a:rPr>
              <a:t>https://www.yna.co.kr/view/PYH20200306045100013</a:t>
            </a:r>
            <a:r>
              <a:rPr lang="en-US" altLang="ko-KR" sz="1600" dirty="0"/>
              <a:t>, 2020.03.06 </a:t>
            </a:r>
            <a:r>
              <a:rPr lang="ko-KR" altLang="en-US" sz="1600" dirty="0"/>
              <a:t>수정 </a:t>
            </a:r>
            <a:r>
              <a:rPr lang="en-US" altLang="ko-KR" sz="1600" dirty="0"/>
              <a:t>2020.03.28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4: 1</a:t>
            </a:r>
            <a:r>
              <a:rPr lang="ko-KR" altLang="en-US" sz="1600" dirty="0"/>
              <a:t>차 연합뉴스</a:t>
            </a:r>
            <a:r>
              <a:rPr lang="en-US" altLang="ko-KR" sz="1600" dirty="0"/>
              <a:t>, 2</a:t>
            </a:r>
            <a:r>
              <a:rPr lang="ko-KR" altLang="en-US" sz="1600" dirty="0"/>
              <a:t>차 중앙일보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7"/>
              </a:rPr>
              <a:t>https://news.joins.com/article/23724308</a:t>
            </a:r>
            <a:r>
              <a:rPr lang="en-US" altLang="ko-KR" sz="1600" dirty="0"/>
              <a:t>, 2020.03.07 </a:t>
            </a:r>
            <a:r>
              <a:rPr lang="ko-KR" altLang="en-US" sz="1600" dirty="0"/>
              <a:t>수정 </a:t>
            </a:r>
            <a:r>
              <a:rPr lang="en-US" altLang="ko-KR" sz="1600" dirty="0"/>
              <a:t>2020.03.28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6</a:t>
            </a:r>
          </a:p>
          <a:p>
            <a:r>
              <a:rPr lang="ko-KR" altLang="en-US" sz="1600" dirty="0"/>
              <a:t>그림</a:t>
            </a:r>
            <a:r>
              <a:rPr lang="en-US" altLang="ko-KR" sz="1600" dirty="0"/>
              <a:t>2: </a:t>
            </a:r>
            <a:r>
              <a:rPr lang="en-US" altLang="ko-KR" sz="1600" dirty="0" err="1"/>
              <a:t>erti</a:t>
            </a:r>
            <a:r>
              <a:rPr lang="en-US" altLang="ko-KR" sz="1600" dirty="0"/>
              <a:t> webzine, </a:t>
            </a:r>
            <a:r>
              <a:rPr lang="en-US" altLang="ko-KR" sz="1600" dirty="0">
                <a:hlinkClick r:id="rId8"/>
              </a:rPr>
              <a:t>https://www.etri.re.kr/webzine/20190329/sub01.html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7</a:t>
            </a:r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5: </a:t>
            </a:r>
            <a:r>
              <a:rPr lang="ko-KR" altLang="en-US" sz="1600" dirty="0" err="1"/>
              <a:t>라우드소싱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9"/>
              </a:rPr>
              <a:t>https://m.blog.naver.com/PostView.nhn?blogId=louders33&amp;logNo=221482654323&amp;proxyReferer=https%3A%2F%2Fwww.google.com%2F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739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621604" y="2615476"/>
            <a:ext cx="53783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rgbClr val="FF56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7200" dirty="0">
                <a:solidFill>
                  <a:srgbClr val="FF8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sz="7200" dirty="0">
                <a:solidFill>
                  <a:srgbClr val="FFB8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nk</a:t>
            </a:r>
            <a:r>
              <a:rPr lang="en-US" altLang="ko-KR" sz="7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7200" dirty="0">
                <a:solidFill>
                  <a:srgbClr val="FFE6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</a:t>
            </a:r>
            <a:r>
              <a:rPr lang="en-US" altLang="ko-KR" sz="7200" dirty="0">
                <a:solidFill>
                  <a:srgbClr val="84CD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</a:t>
            </a:r>
            <a:endParaRPr lang="ko-KR" altLang="en-US" sz="7200" dirty="0">
              <a:solidFill>
                <a:srgbClr val="84CD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2600" y="467360"/>
            <a:ext cx="11226800" cy="59029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D844A2-08B3-4097-B8DB-584E14193DF5}"/>
              </a:ext>
            </a:extLst>
          </p:cNvPr>
          <p:cNvSpPr/>
          <p:nvPr/>
        </p:nvSpPr>
        <p:spPr>
          <a:xfrm>
            <a:off x="764284" y="361142"/>
            <a:ext cx="960782" cy="956678"/>
          </a:xfrm>
          <a:prstGeom prst="rect">
            <a:avLst/>
          </a:prstGeom>
          <a:solidFill>
            <a:srgbClr val="FF565A"/>
          </a:solidFill>
          <a:ln>
            <a:solidFill>
              <a:srgbClr val="FF565A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20452F-2B0A-40A9-A0C3-45E243C04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9" y="415388"/>
            <a:ext cx="921542" cy="874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CBE458-C2B0-4976-8421-25222ED4F15E}"/>
              </a:ext>
            </a:extLst>
          </p:cNvPr>
          <p:cNvSpPr txBox="1"/>
          <p:nvPr/>
        </p:nvSpPr>
        <p:spPr>
          <a:xfrm>
            <a:off x="2084652" y="560476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동기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6E3E666-01A8-4D3F-A096-A477E3227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84" y="4768514"/>
            <a:ext cx="5128516" cy="152900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28960F-8713-4FDA-AA04-F97240CC70D3}"/>
              </a:ext>
            </a:extLst>
          </p:cNvPr>
          <p:cNvSpPr/>
          <p:nvPr/>
        </p:nvSpPr>
        <p:spPr>
          <a:xfrm>
            <a:off x="3830182" y="5964746"/>
            <a:ext cx="1623696" cy="45719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A871F6-A7C0-4ABA-9A65-E08D07CE1F6C}"/>
              </a:ext>
            </a:extLst>
          </p:cNvPr>
          <p:cNvSpPr txBox="1"/>
          <p:nvPr/>
        </p:nvSpPr>
        <p:spPr>
          <a:xfrm>
            <a:off x="179271" y="1721741"/>
            <a:ext cx="629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‘“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돈 먼저 보자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”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마스크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105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만장 역대 최대 사재기 적발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’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3" name="그림 82" descr="사람, 남자, 정장, 건물이(가) 표시된 사진&#10;&#10;자동 생성된 설명">
            <a:extLst>
              <a:ext uri="{FF2B5EF4-FFF2-40B4-BE49-F238E27FC236}">
                <a16:creationId xmlns:a16="http://schemas.microsoft.com/office/drawing/2014/main" id="{28351EBB-7B96-441B-A9DF-51D6E73F2E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0" y="2193734"/>
            <a:ext cx="4434348" cy="23354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4C32373-5893-4E7B-85BC-C9B928870201}"/>
              </a:ext>
            </a:extLst>
          </p:cNvPr>
          <p:cNvSpPr txBox="1"/>
          <p:nvPr/>
        </p:nvSpPr>
        <p:spPr>
          <a:xfrm>
            <a:off x="0" y="6604084"/>
            <a:ext cx="1712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사진</a:t>
            </a:r>
            <a:r>
              <a:rPr lang="en-US" altLang="ko-KR" sz="1050" dirty="0"/>
              <a:t>1], </a:t>
            </a:r>
            <a:r>
              <a:rPr lang="ko-KR" altLang="en-US" sz="1050" dirty="0"/>
              <a:t>기사 출처</a:t>
            </a:r>
            <a:r>
              <a:rPr lang="en-US" altLang="ko-KR" sz="1050" dirty="0"/>
              <a:t> </a:t>
            </a:r>
            <a:r>
              <a:rPr lang="ko-KR" altLang="en-US" sz="1050" dirty="0"/>
              <a:t>후술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955684-CEE1-447A-90F7-10964A315A57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9CBB6E-22B5-4A45-96D2-8BC8F80D609D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93D9F8A-5E0A-40AA-92D1-05FD79DDB2F6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CE0762E-8363-4BD0-9861-F5D98408F252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27B2D88-AA11-421D-A98A-290F76E80C3C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1A25310-4C2E-46C2-816B-5E9B5B9FE2F1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CC072A7-AF2E-421C-89DD-57346DF2404C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1E0F1616-0E61-4A7B-BC81-6AE1548C8A17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434D9B6-CA55-4279-9B5D-112F5EAFBFAF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C87FC75-DEE6-496D-9801-1526F0B930E9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188783A4-6D32-4A9D-9C81-0655D50C6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A6FE52E9-3E6B-4CAD-9CFC-002A378DB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458DE7ED-7F2C-43F4-95B1-38E01D300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33CEC481-7238-4EEF-972C-805D360D7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C9352BB1-35C0-405A-8CA8-08CD74FEC5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E05E04D9-AEF8-47C6-B42C-731CC0F3E97A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94CD5887-D8A9-4938-BBF2-6A347346B05E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id="{B0D8DBD6-0012-400F-8337-552512C15C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8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410F145-E3FF-49F7-98E1-8989581B9DF0}"/>
              </a:ext>
            </a:extLst>
          </p:cNvPr>
          <p:cNvSpPr txBox="1"/>
          <p:nvPr/>
        </p:nvSpPr>
        <p:spPr>
          <a:xfrm>
            <a:off x="6389424" y="2110102"/>
            <a:ext cx="5180193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코로나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발병 이후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마스크는 생필품이 되었고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생산량은 크게 늘었지만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모두 유통하지 않고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재고를 확보함으로써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 품귀현상을 일으켰고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마스크가 꼭 필요한 공공기관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병원에서 조차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마스크가 부족했다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0AC4C3-AE57-4E84-A2FF-AC7C21102BB0}"/>
              </a:ext>
            </a:extLst>
          </p:cNvPr>
          <p:cNvSpPr/>
          <p:nvPr/>
        </p:nvSpPr>
        <p:spPr>
          <a:xfrm>
            <a:off x="1170039" y="5643716"/>
            <a:ext cx="658761" cy="49161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8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D844A2-08B3-4097-B8DB-584E14193DF5}"/>
              </a:ext>
            </a:extLst>
          </p:cNvPr>
          <p:cNvSpPr/>
          <p:nvPr/>
        </p:nvSpPr>
        <p:spPr>
          <a:xfrm>
            <a:off x="764284" y="361142"/>
            <a:ext cx="960782" cy="956678"/>
          </a:xfrm>
          <a:prstGeom prst="rect">
            <a:avLst/>
          </a:prstGeom>
          <a:solidFill>
            <a:srgbClr val="FF565A"/>
          </a:solidFill>
          <a:ln>
            <a:solidFill>
              <a:srgbClr val="FF565A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20452F-2B0A-40A9-A0C3-45E243C04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9" y="415388"/>
            <a:ext cx="921542" cy="874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CBE458-C2B0-4976-8421-25222ED4F15E}"/>
              </a:ext>
            </a:extLst>
          </p:cNvPr>
          <p:cNvSpPr txBox="1"/>
          <p:nvPr/>
        </p:nvSpPr>
        <p:spPr>
          <a:xfrm>
            <a:off x="2084652" y="560476"/>
            <a:ext cx="13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동기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64CF5-4571-431B-A449-26B8050755CB}"/>
              </a:ext>
            </a:extLst>
          </p:cNvPr>
          <p:cNvSpPr txBox="1"/>
          <p:nvPr/>
        </p:nvSpPr>
        <p:spPr>
          <a:xfrm>
            <a:off x="427242" y="2595673"/>
            <a:ext cx="63703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목적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고시는 최근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보건용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마스크와 손소독제 가격이 급변하는 상황을 이용하여 폭리를 얻을 목적으로 이를 매점하거나 판매를 기피하는 행위를 방지하여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매점매석행위여부 판단기준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① 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조에 따른 매점매석행위 판단기준은 다음과 같다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fontAlgn="base">
              <a:buAutoNum type="arabicPeriod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이전부터 영업을 한 사업자의 경우 조사 당일을 기준으로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일부터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일까지의 월평균 판매량의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150%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초과하여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이상 보관하는 행위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fontAlgn="base">
              <a:buAutoNum type="arabicPeriod"/>
            </a:pP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2.  2019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이후 신규로 영업을 한 사업자의 경우 영업 시작일부터 조사 당일까지의 월평균 판매량의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150%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초과하여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이상 보관하는 행위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조사 당일을 기준으로 영업일이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개월 미만인 사업자의 경우 매입한 날부터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이내 반환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판매하지 않는 행위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FA4C5C-93C4-4C78-93F0-D8745DD9E199}"/>
              </a:ext>
            </a:extLst>
          </p:cNvPr>
          <p:cNvSpPr/>
          <p:nvPr/>
        </p:nvSpPr>
        <p:spPr>
          <a:xfrm>
            <a:off x="1433082" y="1690471"/>
            <a:ext cx="4358640" cy="780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보건용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마스크 및 손소독제 매점매석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행위 금지 등에 관한 고시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12EA91-2147-41C8-A539-3B425960144A}"/>
              </a:ext>
            </a:extLst>
          </p:cNvPr>
          <p:cNvSpPr/>
          <p:nvPr/>
        </p:nvSpPr>
        <p:spPr>
          <a:xfrm>
            <a:off x="887469" y="4872939"/>
            <a:ext cx="4170983" cy="45719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E095EE-FA66-4257-AE22-2091B66409BF}"/>
              </a:ext>
            </a:extLst>
          </p:cNvPr>
          <p:cNvSpPr/>
          <p:nvPr/>
        </p:nvSpPr>
        <p:spPr>
          <a:xfrm>
            <a:off x="1433082" y="6581827"/>
            <a:ext cx="1791899" cy="45719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F1F9957-0FA6-46E5-B836-A606C0F1DC06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627EF1-4B59-4064-AFA2-DAC9F33AE9F0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E469C3-AE93-4342-A855-82066EBFAF12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DB66016-54CD-4666-A536-738A9EFBAB0A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315980-B4EB-44DA-BDDB-EA3F0E484F5E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0D7C481-FB58-472D-A71D-8C7082B4EE51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2B9B5DC7-2BBD-40D8-848C-2B98184A7471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1A136C96-AFF0-42F9-A92B-D25A1DA7AE2B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429FCA3-1217-4764-ADB9-54E1D5ECAC6C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CC3CE6A-D084-4F47-B08B-479DCE5C7860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439AAC7F-4C6A-467E-9F8D-BB249F5C3A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A5082DD0-8114-4A6E-BA4A-0D875B3EF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4220C550-4593-40DD-A668-5FB34BFCF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8D3626B1-B8E2-4099-9833-6CDCA9A5B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14FE2CDC-A080-43E3-8374-3434D6115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044D5BF0-2D70-4F36-A170-2D52106C0BFE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FC3653CB-F2A4-4133-8013-F3ECF6A80D9A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6" name="그림 65">
                    <a:extLst>
                      <a:ext uri="{FF2B5EF4-FFF2-40B4-BE49-F238E27FC236}">
                        <a16:creationId xmlns:a16="http://schemas.microsoft.com/office/drawing/2014/main" id="{5E79091A-7DC3-4BD9-A2B0-FAC26EBBB2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DCA6B8E-0D80-4E87-BB63-9BA7C692726F}"/>
              </a:ext>
            </a:extLst>
          </p:cNvPr>
          <p:cNvSpPr txBox="1"/>
          <p:nvPr/>
        </p:nvSpPr>
        <p:spPr>
          <a:xfrm>
            <a:off x="7127742" y="2951845"/>
            <a:ext cx="5180193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우리는 이러한 품귀현상을 막기위해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법적 근거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 매매의 생산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유통과정을 감시하고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제재를 가할 수 있는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시스템을 만들고자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0FB8C98-7438-41A9-877B-3C992429355C}"/>
              </a:ext>
            </a:extLst>
          </p:cNvPr>
          <p:cNvSpPr/>
          <p:nvPr/>
        </p:nvSpPr>
        <p:spPr>
          <a:xfrm>
            <a:off x="2474161" y="5593685"/>
            <a:ext cx="3877478" cy="45719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DA48C15-48BB-479D-9756-D20D885283F7}"/>
              </a:ext>
            </a:extLst>
          </p:cNvPr>
          <p:cNvGrpSpPr/>
          <p:nvPr/>
        </p:nvGrpSpPr>
        <p:grpSpPr>
          <a:xfrm>
            <a:off x="2438614" y="4945216"/>
            <a:ext cx="2741154" cy="385427"/>
            <a:chOff x="1311454" y="4747575"/>
            <a:chExt cx="2314550" cy="344896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AA95B31-84EB-4D44-B4C5-C71E1E9207CD}"/>
                </a:ext>
              </a:extLst>
            </p:cNvPr>
            <p:cNvSpPr/>
            <p:nvPr/>
          </p:nvSpPr>
          <p:spPr>
            <a:xfrm>
              <a:off x="1337735" y="4747575"/>
              <a:ext cx="2288269" cy="323605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A5CDD42-E594-49CD-B4B9-A24F16EA32D2}"/>
                </a:ext>
              </a:extLst>
            </p:cNvPr>
            <p:cNvSpPr txBox="1"/>
            <p:nvPr/>
          </p:nvSpPr>
          <p:spPr>
            <a:xfrm>
              <a:off x="1311454" y="4769306"/>
              <a:ext cx="22882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재고 및 유통의 가시성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082286-D8C1-4EE2-BF07-60C92AFFDF69}"/>
              </a:ext>
            </a:extLst>
          </p:cNvPr>
          <p:cNvGrpSpPr/>
          <p:nvPr/>
        </p:nvGrpSpPr>
        <p:grpSpPr>
          <a:xfrm>
            <a:off x="2438614" y="5438527"/>
            <a:ext cx="2772281" cy="361634"/>
            <a:chOff x="1311453" y="5245079"/>
            <a:chExt cx="2340833" cy="323605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BADB187-E105-489C-BBC1-98A392397C11}"/>
                </a:ext>
              </a:extLst>
            </p:cNvPr>
            <p:cNvSpPr/>
            <p:nvPr/>
          </p:nvSpPr>
          <p:spPr>
            <a:xfrm>
              <a:off x="1337734" y="5245079"/>
              <a:ext cx="2288269" cy="323605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F43668-0C4E-4B95-BF14-397F4AF90CB5}"/>
                </a:ext>
              </a:extLst>
            </p:cNvPr>
            <p:cNvSpPr txBox="1"/>
            <p:nvPr/>
          </p:nvSpPr>
          <p:spPr>
            <a:xfrm>
              <a:off x="1311453" y="5245519"/>
              <a:ext cx="234083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마스크 재고 파악</a:t>
              </a:r>
              <a:r>
                <a:rPr lang="en-US" altLang="ko-KR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관리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2EB4AC-35D6-4CF3-B9E7-F12FAB938D37}"/>
              </a:ext>
            </a:extLst>
          </p:cNvPr>
          <p:cNvGrpSpPr/>
          <p:nvPr/>
        </p:nvGrpSpPr>
        <p:grpSpPr>
          <a:xfrm>
            <a:off x="2469738" y="5914252"/>
            <a:ext cx="2710029" cy="361634"/>
            <a:chOff x="1337734" y="5745958"/>
            <a:chExt cx="2288269" cy="323605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AEEFF36E-CEBC-4CC0-84DA-48D7AABB6C6C}"/>
                </a:ext>
              </a:extLst>
            </p:cNvPr>
            <p:cNvSpPr/>
            <p:nvPr/>
          </p:nvSpPr>
          <p:spPr>
            <a:xfrm>
              <a:off x="1337734" y="5745958"/>
              <a:ext cx="2288269" cy="323605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E22C2D-EDFF-42AF-B351-659FA3FA9609}"/>
                </a:ext>
              </a:extLst>
            </p:cNvPr>
            <p:cNvSpPr txBox="1"/>
            <p:nvPr/>
          </p:nvSpPr>
          <p:spPr>
            <a:xfrm>
              <a:off x="1337734" y="5746396"/>
              <a:ext cx="12950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마스크 가격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1ED589-2E11-4B8D-B401-880F710DFFA7}"/>
              </a:ext>
            </a:extLst>
          </p:cNvPr>
          <p:cNvGrpSpPr/>
          <p:nvPr/>
        </p:nvGrpSpPr>
        <p:grpSpPr>
          <a:xfrm>
            <a:off x="2438614" y="4473179"/>
            <a:ext cx="2741154" cy="385919"/>
            <a:chOff x="1311453" y="4297959"/>
            <a:chExt cx="2314550" cy="34533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F0495C8-6965-47A9-92A3-6288CACFE880}"/>
                </a:ext>
              </a:extLst>
            </p:cNvPr>
            <p:cNvSpPr/>
            <p:nvPr/>
          </p:nvSpPr>
          <p:spPr>
            <a:xfrm>
              <a:off x="1337734" y="4297959"/>
              <a:ext cx="2288269" cy="323605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2ADAF5-4EB6-4E8E-B88A-1C235D087941}"/>
                </a:ext>
              </a:extLst>
            </p:cNvPr>
            <p:cNvSpPr txBox="1"/>
            <p:nvPr/>
          </p:nvSpPr>
          <p:spPr>
            <a:xfrm>
              <a:off x="1311453" y="4320130"/>
              <a:ext cx="22882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마스크 유통단계 복잡도</a:t>
              </a:r>
            </a:p>
          </p:txBody>
        </p:sp>
      </p:grpSp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B66052-1524-48EA-A34A-60F24E5CFD22}"/>
              </a:ext>
            </a:extLst>
          </p:cNvPr>
          <p:cNvSpPr/>
          <p:nvPr/>
        </p:nvSpPr>
        <p:spPr>
          <a:xfrm>
            <a:off x="761810" y="352264"/>
            <a:ext cx="960782" cy="956678"/>
          </a:xfrm>
          <a:prstGeom prst="rect">
            <a:avLst/>
          </a:prstGeom>
          <a:solidFill>
            <a:srgbClr val="FF8878"/>
          </a:solidFill>
          <a:ln>
            <a:solidFill>
              <a:srgbClr val="FF887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95F76A4-71A4-45DE-83E7-E2B1424CC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5" y="387911"/>
            <a:ext cx="972128" cy="92990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BD6C828-C9E6-49D0-BD97-C6BF77E2FED1}"/>
              </a:ext>
            </a:extLst>
          </p:cNvPr>
          <p:cNvSpPr txBox="1"/>
          <p:nvPr/>
        </p:nvSpPr>
        <p:spPr>
          <a:xfrm>
            <a:off x="2084652" y="560476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92D49A22-8541-4825-97CB-882012913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552" y="1703353"/>
            <a:ext cx="4089471" cy="2613665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7919B35-70F6-441C-A8E5-84DB01C00815}"/>
              </a:ext>
            </a:extLst>
          </p:cNvPr>
          <p:cNvSpPr/>
          <p:nvPr/>
        </p:nvSpPr>
        <p:spPr>
          <a:xfrm>
            <a:off x="2710279" y="2106126"/>
            <a:ext cx="2110015" cy="266673"/>
          </a:xfrm>
          <a:prstGeom prst="roundRect">
            <a:avLst/>
          </a:prstGeom>
          <a:noFill/>
          <a:ln w="38100"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0303839-EB3C-451F-A3ED-5DF0A0CD178A}"/>
              </a:ext>
            </a:extLst>
          </p:cNvPr>
          <p:cNvSpPr/>
          <p:nvPr/>
        </p:nvSpPr>
        <p:spPr>
          <a:xfrm>
            <a:off x="2710278" y="3803734"/>
            <a:ext cx="2110015" cy="266673"/>
          </a:xfrm>
          <a:prstGeom prst="roundRect">
            <a:avLst/>
          </a:prstGeom>
          <a:noFill/>
          <a:ln w="38100"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726F316B-796F-44E7-8492-730665F54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6076" y="4471814"/>
            <a:ext cx="360438" cy="360438"/>
          </a:xfrm>
          <a:prstGeom prst="rect">
            <a:avLst/>
          </a:prstGeom>
        </p:spPr>
      </p:pic>
      <p:pic>
        <p:nvPicPr>
          <p:cNvPr id="77" name="그림 76" descr="그리기이(가) 표시된 사진&#10;&#10;자동 생성된 설명">
            <a:extLst>
              <a:ext uri="{FF2B5EF4-FFF2-40B4-BE49-F238E27FC236}">
                <a16:creationId xmlns:a16="http://schemas.microsoft.com/office/drawing/2014/main" id="{FD01B884-ED46-4835-9ADA-2181B47A5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5372" y="4947373"/>
            <a:ext cx="361142" cy="361142"/>
          </a:xfrm>
          <a:prstGeom prst="rect">
            <a:avLst/>
          </a:prstGeom>
        </p:spPr>
      </p:pic>
      <p:pic>
        <p:nvPicPr>
          <p:cNvPr id="85" name="그림 84" descr="그리기이(가) 표시된 사진&#10;&#10;자동 생성된 설명">
            <a:extLst>
              <a:ext uri="{FF2B5EF4-FFF2-40B4-BE49-F238E27FC236}">
                <a16:creationId xmlns:a16="http://schemas.microsoft.com/office/drawing/2014/main" id="{320110B7-B77F-4C85-8A3F-1E7A3CF893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5372" y="5438527"/>
            <a:ext cx="361142" cy="361142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A205302-B99C-437C-9F49-C009DE7DD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5372" y="5921177"/>
            <a:ext cx="361142" cy="361142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8DFEF988-1816-4A80-9A09-5C4A01D35485}"/>
              </a:ext>
            </a:extLst>
          </p:cNvPr>
          <p:cNvSpPr txBox="1"/>
          <p:nvPr/>
        </p:nvSpPr>
        <p:spPr>
          <a:xfrm>
            <a:off x="1101061" y="2742466"/>
            <a:ext cx="68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</a:t>
            </a:r>
            <a:r>
              <a:rPr lang="en-US" altLang="ko-KR" sz="1200" dirty="0"/>
              <a:t>1]</a:t>
            </a:r>
            <a:endParaRPr lang="ko-KR" altLang="en-US" sz="12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CB22607-55FD-4BE6-9C14-47909B723056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C6D269-8B88-4B5A-A852-2352C9414081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AF59CE-1780-4233-A0F2-62BFCEAD51EC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B8EAB1D-0FC7-4D86-B0E9-7644D05B3DD5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E8ACAF2-3FF4-4C73-9FF3-1578E713B4DC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2934EEA-1AA2-4215-849E-D08BD0741BC8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962CA1A4-7DAA-4E05-A2B4-19B054F93128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0509C07E-DE01-42C9-B891-7FE91FDA226F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C7828AA0-6F74-4922-B333-DC5984FC62EB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A591281-C56F-4C52-8BF6-0A1AF865CB18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B5CE6CCC-0CD1-4FC2-BD9F-8E5743B7C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D905619A-AB6C-4B69-8DAB-6CEA1D098D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B1D262A1-039A-452B-BD70-4277C6E4AA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5CC47FEB-FE4E-4775-A405-A1ED762A20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C5598D42-B5DE-4761-A0B7-FA0CE1321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2609275F-B48F-44DD-A674-0C85968C5EF2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ACBF5C46-68C2-43D3-80AC-DA9A94C54266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B28386E6-6036-4D93-81D3-9CA033D88D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2B12280-A78B-442E-A5C6-085D5D8D0E54}"/>
              </a:ext>
            </a:extLst>
          </p:cNvPr>
          <p:cNvSpPr txBox="1"/>
          <p:nvPr/>
        </p:nvSpPr>
        <p:spPr>
          <a:xfrm>
            <a:off x="6138368" y="2239462"/>
            <a:ext cx="6217521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마스크의 부족은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해외에서의 대량구매와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투기 세력의 개입에 의한 유통 질서 파괴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원인이다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우리는 앞서 언급한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매점매석과 유통 질서를 파괴하는 행위를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비정상적인 유통과정이라 전제하고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감시하고 제재하는 시스템을 설계한다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07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D69827-2DD6-4525-B7C6-C8BC0F432BDD}"/>
              </a:ext>
            </a:extLst>
          </p:cNvPr>
          <p:cNvSpPr txBox="1"/>
          <p:nvPr/>
        </p:nvSpPr>
        <p:spPr>
          <a:xfrm>
            <a:off x="2084651" y="560476"/>
            <a:ext cx="536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개요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70A481-04BA-4DED-8617-A841505B03E1}"/>
              </a:ext>
            </a:extLst>
          </p:cNvPr>
          <p:cNvSpPr/>
          <p:nvPr/>
        </p:nvSpPr>
        <p:spPr>
          <a:xfrm>
            <a:off x="2801067" y="3999819"/>
            <a:ext cx="960120" cy="514441"/>
          </a:xfrm>
          <a:prstGeom prst="roundRect">
            <a:avLst/>
          </a:prstGeom>
          <a:solidFill>
            <a:srgbClr val="FEE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3DF8EA6-7B9A-476B-9C7C-510C52C3E9B2}"/>
              </a:ext>
            </a:extLst>
          </p:cNvPr>
          <p:cNvSpPr/>
          <p:nvPr/>
        </p:nvSpPr>
        <p:spPr>
          <a:xfrm>
            <a:off x="6098187" y="2615755"/>
            <a:ext cx="1355887" cy="475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A33922B-842E-4DB3-8CCD-9E514B6F7345}"/>
              </a:ext>
            </a:extLst>
          </p:cNvPr>
          <p:cNvSpPr/>
          <p:nvPr/>
        </p:nvSpPr>
        <p:spPr>
          <a:xfrm>
            <a:off x="2824857" y="3100957"/>
            <a:ext cx="936330" cy="546780"/>
          </a:xfrm>
          <a:prstGeom prst="roundRect">
            <a:avLst/>
          </a:prstGeom>
          <a:solidFill>
            <a:srgbClr val="FEE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4F17DA9-D623-4156-93A5-010BA9D3FDCA}"/>
              </a:ext>
            </a:extLst>
          </p:cNvPr>
          <p:cNvSpPr/>
          <p:nvPr/>
        </p:nvSpPr>
        <p:spPr>
          <a:xfrm>
            <a:off x="2824857" y="2202095"/>
            <a:ext cx="936330" cy="546780"/>
          </a:xfrm>
          <a:prstGeom prst="roundRect">
            <a:avLst/>
          </a:prstGeom>
          <a:solidFill>
            <a:srgbClr val="FEE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FF7CAEB0-1AD7-4162-9A4A-217C076E699D}"/>
              </a:ext>
            </a:extLst>
          </p:cNvPr>
          <p:cNvSpPr/>
          <p:nvPr/>
        </p:nvSpPr>
        <p:spPr>
          <a:xfrm>
            <a:off x="4152913" y="3136916"/>
            <a:ext cx="685326" cy="546780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줄무늬가 있는 오른쪽 39">
            <a:extLst>
              <a:ext uri="{FF2B5EF4-FFF2-40B4-BE49-F238E27FC236}">
                <a16:creationId xmlns:a16="http://schemas.microsoft.com/office/drawing/2014/main" id="{253520FA-42EC-4B4E-9E00-36857F4CF045}"/>
              </a:ext>
            </a:extLst>
          </p:cNvPr>
          <p:cNvSpPr/>
          <p:nvPr/>
        </p:nvSpPr>
        <p:spPr>
          <a:xfrm>
            <a:off x="7767995" y="3100957"/>
            <a:ext cx="685326" cy="546780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2313B4-A90B-459A-858C-B5B2E051CF10}"/>
              </a:ext>
            </a:extLst>
          </p:cNvPr>
          <p:cNvSpPr txBox="1"/>
          <p:nvPr/>
        </p:nvSpPr>
        <p:spPr>
          <a:xfrm>
            <a:off x="839720" y="4898055"/>
            <a:ext cx="276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일련번호를 담은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코드가 부착된 마스크 생산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 정보 및 거래내역 전송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AAD0E3-B889-45FA-84E7-4E3AAD044B47}"/>
              </a:ext>
            </a:extLst>
          </p:cNvPr>
          <p:cNvSpPr txBox="1"/>
          <p:nvPr/>
        </p:nvSpPr>
        <p:spPr>
          <a:xfrm>
            <a:off x="4146253" y="4920794"/>
            <a:ext cx="365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검증과 블록 생성 및 배포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소비자들에게 거래내역 제공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1E5CF6-FC93-4939-AD6C-8C660DA4AD86}"/>
              </a:ext>
            </a:extLst>
          </p:cNvPr>
          <p:cNvSpPr/>
          <p:nvPr/>
        </p:nvSpPr>
        <p:spPr>
          <a:xfrm>
            <a:off x="9363642" y="2000381"/>
            <a:ext cx="1144034" cy="475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2A0FC9-9820-498A-A323-E20178DEF78B}"/>
              </a:ext>
            </a:extLst>
          </p:cNvPr>
          <p:cNvSpPr txBox="1"/>
          <p:nvPr/>
        </p:nvSpPr>
        <p:spPr>
          <a:xfrm>
            <a:off x="8338262" y="4898054"/>
            <a:ext cx="376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코드를 통한 마스크 정보 확인 및 웹 앱을 이용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거래내역 확인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F7B1CD5-D693-4C57-A4B1-A6105266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564" y="2813818"/>
            <a:ext cx="969452" cy="122687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543D7BA-1D2E-42DD-ADA1-FABA5C6A5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57" y="3808643"/>
            <a:ext cx="710325" cy="71032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CA7112F-20D5-4C9B-A82D-4D270076D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57" y="3000410"/>
            <a:ext cx="710325" cy="71032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D7FF559-412C-46E1-B9AB-1004BB3DC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57" y="2038550"/>
            <a:ext cx="710325" cy="7103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FC912F9-3F0F-446A-AD3D-741D71E25E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67" y="2420511"/>
            <a:ext cx="710325" cy="710325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0581A1E-EB80-459B-AD75-6A2039248026}"/>
              </a:ext>
            </a:extLst>
          </p:cNvPr>
          <p:cNvSpPr/>
          <p:nvPr/>
        </p:nvSpPr>
        <p:spPr>
          <a:xfrm>
            <a:off x="9394601" y="2661812"/>
            <a:ext cx="1144034" cy="475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DC4C0C4-26A5-4FA9-B2A3-5F23CF00B9D7}"/>
              </a:ext>
            </a:extLst>
          </p:cNvPr>
          <p:cNvSpPr/>
          <p:nvPr/>
        </p:nvSpPr>
        <p:spPr>
          <a:xfrm>
            <a:off x="9389329" y="3323093"/>
            <a:ext cx="1144034" cy="475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516A822-968E-409B-9A7E-9984A28674A3}"/>
              </a:ext>
            </a:extLst>
          </p:cNvPr>
          <p:cNvSpPr/>
          <p:nvPr/>
        </p:nvSpPr>
        <p:spPr>
          <a:xfrm>
            <a:off x="9398447" y="3984374"/>
            <a:ext cx="1144034" cy="475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C229A7-D700-40FF-BD0F-6B337F7852A5}"/>
              </a:ext>
            </a:extLst>
          </p:cNvPr>
          <p:cNvSpPr/>
          <p:nvPr/>
        </p:nvSpPr>
        <p:spPr>
          <a:xfrm>
            <a:off x="6098186" y="3561354"/>
            <a:ext cx="1355887" cy="475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89302BC-ED59-4D14-8322-DDFD8AC93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67" y="3349395"/>
            <a:ext cx="710325" cy="710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708A78-3665-4A98-B9EF-FE091C8E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10" y="1928039"/>
            <a:ext cx="552304" cy="55230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A84594C-B7AC-46B6-9F9B-C1397AF647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977" y="2623212"/>
            <a:ext cx="552304" cy="55230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7B77FC1-7E38-4C4C-BD2E-ECC36FDEA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977" y="3318385"/>
            <a:ext cx="552304" cy="55230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47E94A5-C7EC-4C55-8701-D44027C7F1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44" y="4013558"/>
            <a:ext cx="552304" cy="552304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B97B178F-5845-4EA4-9418-B6FD4365EEC4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63127F8-7EA1-42AB-A325-71DA30B51715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5FF7BFD-BA82-49D0-9DDB-F444C6E90FC1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41186843-F44B-4CF6-B886-A339F37B3E17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0E17AA1B-A52E-43B6-84D5-11135A64520F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77F760BB-BD17-48D3-967C-6D31A6C64C5B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440075B3-FCEF-4191-B3F0-61EFEC64B94E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18E8BC92-54D2-4C76-A3B1-5B2CF271F377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1F95772A-01C0-4AE1-BD63-D3A84E0F154E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B398029F-445F-4F5B-93D0-3D906B61F84B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558648C3-9B4A-4C41-9F03-A0789354CC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BD9A2B8C-D0FC-4F9A-8293-F6DC21E819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B6DFABBD-C21D-4CB2-913D-73B83A4F1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D09D7C66-0C21-47B9-92E3-2912B94622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2B77456-EBA1-44AC-9C7B-46F09E761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ADEE6540-A601-4CEB-AC61-D242A8B01A8F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9493EF48-702F-407E-8356-419279745233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3" name="그림 72">
                    <a:extLst>
                      <a:ext uri="{FF2B5EF4-FFF2-40B4-BE49-F238E27FC236}">
                        <a16:creationId xmlns:a16="http://schemas.microsoft.com/office/drawing/2014/main" id="{33C8D1CE-DA9F-4E9B-933B-3B310D72E5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46061C-2670-40C4-8150-4D0A79BB3F72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C55493FD-B89F-4819-BDDF-E0BA50BCB0F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64DE2227-C185-4B7E-B8BA-4E824D3D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23" y="2813818"/>
            <a:ext cx="969452" cy="12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0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550005" y="3304254"/>
            <a:ext cx="4097587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구매자들은 노드에 참여할 필요 없이 마스크 포장지의 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코드를 스캔하여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마스크의 유통과정을 투명하게 볼 수 있음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606399" y="1868658"/>
            <a:ext cx="3599364" cy="4232819"/>
            <a:chOff x="6254044" y="4798166"/>
            <a:chExt cx="5328356" cy="1539725"/>
          </a:xfrm>
        </p:grpSpPr>
        <p:sp>
          <p:nvSpPr>
            <p:cNvPr id="70" name="한쪽 모서리가 잘린 사각형 69"/>
            <p:cNvSpPr/>
            <p:nvPr/>
          </p:nvSpPr>
          <p:spPr>
            <a:xfrm flipV="1">
              <a:off x="6254044" y="4798166"/>
              <a:ext cx="5328356" cy="1533162"/>
            </a:xfrm>
            <a:prstGeom prst="snip1Rect">
              <a:avLst>
                <a:gd name="adj" fmla="val 2515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392173" y="4848871"/>
              <a:ext cx="5052097" cy="1489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마스크 일련번호 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20040300A01</a:t>
              </a:r>
            </a:p>
            <a:p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날짜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제조사코드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순번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</a:p>
            <a:p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제조사 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A 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제조사</a:t>
              </a:r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예상 </a:t>
              </a:r>
              <a:r>
                <a:rPr lang="ko-KR" altLang="en-US" sz="2000" spc="-15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유통사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B </a:t>
              </a:r>
              <a:r>
                <a:rPr lang="ko-KR" altLang="en-US" sz="2000" spc="-15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유통사</a:t>
              </a:r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실제 </a:t>
              </a:r>
              <a:r>
                <a:rPr lang="ko-KR" altLang="en-US" sz="2000" spc="-15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유통사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B </a:t>
              </a:r>
              <a:r>
                <a:rPr lang="ko-KR" altLang="en-US" sz="2000" spc="-15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유통사</a:t>
              </a:r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예상 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판매사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C 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판매사</a:t>
              </a:r>
              <a:endPara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실 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판매사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C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판매사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164185-9023-4644-BC47-EE297B3D9B6D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E9D57CF-BAC4-4263-94A0-FFED22052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247EE54-36F4-46FC-9597-98394887B47F}"/>
              </a:ext>
            </a:extLst>
          </p:cNvPr>
          <p:cNvSpPr txBox="1"/>
          <p:nvPr/>
        </p:nvSpPr>
        <p:spPr>
          <a:xfrm>
            <a:off x="2084651" y="560476"/>
            <a:ext cx="593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ADT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(Abstract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Type)</a:t>
            </a:r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6E545685-01B8-4EA2-B3E6-D87DBE42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28" y="1868659"/>
            <a:ext cx="1655805" cy="4214777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1446529" y="4905515"/>
            <a:ext cx="1835957" cy="1138153"/>
            <a:chOff x="6434549" y="3472630"/>
            <a:chExt cx="1559642" cy="984374"/>
          </a:xfrm>
        </p:grpSpPr>
        <p:sp>
          <p:nvSpPr>
            <p:cNvPr id="68" name="타원 67"/>
            <p:cNvSpPr/>
            <p:nvPr/>
          </p:nvSpPr>
          <p:spPr>
            <a:xfrm>
              <a:off x="6434549" y="3472630"/>
              <a:ext cx="990860" cy="984374"/>
            </a:xfrm>
            <a:prstGeom prst="ellipse">
              <a:avLst/>
            </a:prstGeom>
            <a:solidFill>
              <a:srgbClr val="F8F8F8"/>
            </a:solidFill>
            <a:ln w="28575">
              <a:solidFill>
                <a:srgbClr val="FFB89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cxnSpLocks/>
              <a:stCxn id="68" idx="5"/>
            </p:cNvCxnSpPr>
            <p:nvPr/>
          </p:nvCxnSpPr>
          <p:spPr>
            <a:xfrm>
              <a:off x="7280301" y="4312846"/>
              <a:ext cx="713890" cy="1"/>
            </a:xfrm>
            <a:prstGeom prst="line">
              <a:avLst/>
            </a:prstGeom>
            <a:ln w="28575">
              <a:solidFill>
                <a:srgbClr val="FFB89B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3B071275-4AE2-47DE-960A-2DCAF4C1C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129" y="5065452"/>
            <a:ext cx="677781" cy="83176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D67FDAB-AFB2-4B03-A639-54C398F3CE3E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53B402-2F40-44CA-9F5C-80DFFBF91324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48C32F2-2E8E-4FEA-986C-EB7B97F8CEDD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B59CEEC-49C0-463C-A1C9-3C519484E3C1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E37A563-7BEA-48B6-A787-70273E41C200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585477B3-AD17-4E64-89CC-AB1556A2FF5C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8A8387C7-DD2E-4CFD-99F2-EC43D7EB678B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3276AF9-6A70-4585-809F-8EDE70FC28A2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7814EA1-B651-4EC3-AD88-3B1C923EA1C5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D1E73B2-7C26-4460-A769-D9BE1BB8405B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ACC8DFAF-7D41-445E-969F-B3A14C3DF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F9099023-AFCB-46D0-82F1-EE6001BE21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87E4E964-481B-40CF-BF59-A20A95815B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C8742D28-6F8A-46CB-9DD5-32ED5A6705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DADCC8F4-871D-4AC2-A32D-A43469E897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B640F2AF-933F-4A25-91C1-8D331AC7C1FF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F12A53F-4506-42D0-ABCC-ED521B3E855E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0" name="그림 39">
                    <a:extLst>
                      <a:ext uri="{FF2B5EF4-FFF2-40B4-BE49-F238E27FC236}">
                        <a16:creationId xmlns:a16="http://schemas.microsoft.com/office/drawing/2014/main" id="{0357759F-FAFE-408D-AD35-79ABAB59ED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8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2755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한쪽 모서리가 잘린 사각형 76"/>
          <p:cNvSpPr/>
          <p:nvPr/>
        </p:nvSpPr>
        <p:spPr>
          <a:xfrm flipV="1">
            <a:off x="724319" y="2395727"/>
            <a:ext cx="1404854" cy="2056180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32146" y="1927008"/>
            <a:ext cx="1360333" cy="307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한쪽 모서리가 잘린 사각형 81"/>
          <p:cNvSpPr/>
          <p:nvPr/>
        </p:nvSpPr>
        <p:spPr>
          <a:xfrm flipV="1">
            <a:off x="2461494" y="2395727"/>
            <a:ext cx="1385179" cy="2048794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461494" y="1927008"/>
            <a:ext cx="1360333" cy="307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한쪽 모서리가 잘린 사각형 83"/>
          <p:cNvSpPr/>
          <p:nvPr/>
        </p:nvSpPr>
        <p:spPr>
          <a:xfrm flipV="1">
            <a:off x="4156927" y="2385261"/>
            <a:ext cx="1360332" cy="2059257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158704" y="1927008"/>
            <a:ext cx="1360333" cy="307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한쪽 모서리가 잘린 사각형 85"/>
          <p:cNvSpPr/>
          <p:nvPr/>
        </p:nvSpPr>
        <p:spPr>
          <a:xfrm flipV="1">
            <a:off x="5851356" y="2405216"/>
            <a:ext cx="1360333" cy="2048795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851356" y="1927008"/>
            <a:ext cx="1360333" cy="307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955156" y="1880673"/>
            <a:ext cx="914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제주고딕" panose="02000300000000000000" charset="-127"/>
                <a:ea typeface="제주고딕" panose="02000300000000000000" charset="-127"/>
              </a:rPr>
              <a:t>제조사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710131" y="1876377"/>
            <a:ext cx="1446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유통사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25066" y="1888790"/>
            <a:ext cx="1227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판매사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917044" y="1894831"/>
            <a:ext cx="1227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소비자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7" name="한쪽 모서리가 잘린 사각형 96"/>
          <p:cNvSpPr/>
          <p:nvPr/>
        </p:nvSpPr>
        <p:spPr>
          <a:xfrm flipV="1">
            <a:off x="735273" y="4692314"/>
            <a:ext cx="1360332" cy="1794885"/>
          </a:xfrm>
          <a:prstGeom prst="snip1Rect">
            <a:avLst>
              <a:gd name="adj" fmla="val 12986"/>
            </a:avLst>
          </a:prstGeom>
          <a:blipFill dpi="0" rotWithShape="1">
            <a:blip r:embed="rId3">
              <a:alphaModFix amt="8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한쪽 모서리가 잘린 사각형 112"/>
          <p:cNvSpPr/>
          <p:nvPr/>
        </p:nvSpPr>
        <p:spPr>
          <a:xfrm flipV="1">
            <a:off x="2446146" y="4692314"/>
            <a:ext cx="1360332" cy="1794885"/>
          </a:xfrm>
          <a:prstGeom prst="snip1Rect">
            <a:avLst>
              <a:gd name="adj" fmla="val 12986"/>
            </a:avLst>
          </a:prstGeom>
          <a:blipFill dpi="0" rotWithShape="1">
            <a:blip r:embed="rId4">
              <a:alphaModFix amt="8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한쪽 모서리가 잘린 사각형 113"/>
          <p:cNvSpPr/>
          <p:nvPr/>
        </p:nvSpPr>
        <p:spPr>
          <a:xfrm flipV="1">
            <a:off x="4156926" y="4692314"/>
            <a:ext cx="1360332" cy="1794885"/>
          </a:xfrm>
          <a:prstGeom prst="snip1Rect">
            <a:avLst>
              <a:gd name="adj" fmla="val 12986"/>
            </a:avLst>
          </a:prstGeom>
          <a:blipFill dpi="0" rotWithShape="1">
            <a:blip r:embed="rId5">
              <a:alphaModFix amt="8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한쪽 모서리가 잘린 사각형 114"/>
          <p:cNvSpPr/>
          <p:nvPr/>
        </p:nvSpPr>
        <p:spPr>
          <a:xfrm flipH="1" flipV="1">
            <a:off x="5776510" y="4673672"/>
            <a:ext cx="1427372" cy="1874610"/>
          </a:xfrm>
          <a:prstGeom prst="snip1Rect">
            <a:avLst>
              <a:gd name="adj" fmla="val 12986"/>
            </a:avLst>
          </a:prstGeom>
          <a:blipFill dpi="0" rotWithShape="1"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Freeform 6">
            <a:extLst>
              <a:ext uri="{FF2B5EF4-FFF2-40B4-BE49-F238E27FC236}">
                <a16:creationId xmlns:a16="http://schemas.microsoft.com/office/drawing/2014/main" id="{69533777-E402-4E9A-8534-5A7B3479D871}"/>
              </a:ext>
            </a:extLst>
          </p:cNvPr>
          <p:cNvSpPr>
            <a:spLocks/>
          </p:cNvSpPr>
          <p:nvPr/>
        </p:nvSpPr>
        <p:spPr bwMode="auto">
          <a:xfrm>
            <a:off x="6363898" y="3810784"/>
            <a:ext cx="333895" cy="387056"/>
          </a:xfrm>
          <a:custGeom>
            <a:avLst/>
            <a:gdLst>
              <a:gd name="T0" fmla="*/ 3536 w 6560"/>
              <a:gd name="T1" fmla="*/ 16 h 6556"/>
              <a:gd name="T2" fmla="*/ 3857 w 6560"/>
              <a:gd name="T3" fmla="*/ 84 h 6556"/>
              <a:gd name="T4" fmla="*/ 4099 w 6560"/>
              <a:gd name="T5" fmla="*/ 193 h 6556"/>
              <a:gd name="T6" fmla="*/ 4306 w 6560"/>
              <a:gd name="T7" fmla="*/ 361 h 6556"/>
              <a:gd name="T8" fmla="*/ 4472 w 6560"/>
              <a:gd name="T9" fmla="*/ 600 h 6556"/>
              <a:gd name="T10" fmla="*/ 4565 w 6560"/>
              <a:gd name="T11" fmla="*/ 875 h 6556"/>
              <a:gd name="T12" fmla="*/ 4599 w 6560"/>
              <a:gd name="T13" fmla="*/ 1166 h 6556"/>
              <a:gd name="T14" fmla="*/ 4603 w 6560"/>
              <a:gd name="T15" fmla="*/ 1912 h 6556"/>
              <a:gd name="T16" fmla="*/ 4643 w 6560"/>
              <a:gd name="T17" fmla="*/ 1975 h 6556"/>
              <a:gd name="T18" fmla="*/ 4709 w 6560"/>
              <a:gd name="T19" fmla="*/ 2161 h 6556"/>
              <a:gd name="T20" fmla="*/ 4699 w 6560"/>
              <a:gd name="T21" fmla="*/ 2358 h 6556"/>
              <a:gd name="T22" fmla="*/ 4617 w 6560"/>
              <a:gd name="T23" fmla="*/ 2535 h 6556"/>
              <a:gd name="T24" fmla="*/ 4534 w 6560"/>
              <a:gd name="T25" fmla="*/ 2621 h 6556"/>
              <a:gd name="T26" fmla="*/ 4492 w 6560"/>
              <a:gd name="T27" fmla="*/ 2685 h 6556"/>
              <a:gd name="T28" fmla="*/ 4334 w 6560"/>
              <a:gd name="T29" fmla="*/ 3076 h 6556"/>
              <a:gd name="T30" fmla="*/ 4099 w 6560"/>
              <a:gd name="T31" fmla="*/ 3425 h 6556"/>
              <a:gd name="T32" fmla="*/ 4121 w 6560"/>
              <a:gd name="T33" fmla="*/ 3875 h 6556"/>
              <a:gd name="T34" fmla="*/ 4226 w 6560"/>
              <a:gd name="T35" fmla="*/ 4128 h 6556"/>
              <a:gd name="T36" fmla="*/ 4406 w 6560"/>
              <a:gd name="T37" fmla="*/ 4328 h 6556"/>
              <a:gd name="T38" fmla="*/ 4643 w 6560"/>
              <a:gd name="T39" fmla="*/ 4459 h 6556"/>
              <a:gd name="T40" fmla="*/ 4921 w 6560"/>
              <a:gd name="T41" fmla="*/ 4507 h 6556"/>
              <a:gd name="T42" fmla="*/ 5349 w 6560"/>
              <a:gd name="T43" fmla="*/ 4513 h 6556"/>
              <a:gd name="T44" fmla="*/ 5443 w 6560"/>
              <a:gd name="T45" fmla="*/ 4551 h 6556"/>
              <a:gd name="T46" fmla="*/ 5599 w 6560"/>
              <a:gd name="T47" fmla="*/ 4630 h 6556"/>
              <a:gd name="T48" fmla="*/ 5798 w 6560"/>
              <a:gd name="T49" fmla="*/ 4764 h 6556"/>
              <a:gd name="T50" fmla="*/ 6023 w 6560"/>
              <a:gd name="T51" fmla="*/ 4963 h 6556"/>
              <a:gd name="T52" fmla="*/ 6261 w 6560"/>
              <a:gd name="T53" fmla="*/ 5236 h 6556"/>
              <a:gd name="T54" fmla="*/ 6488 w 6560"/>
              <a:gd name="T55" fmla="*/ 5595 h 6556"/>
              <a:gd name="T56" fmla="*/ 6554 w 6560"/>
              <a:gd name="T57" fmla="*/ 6213 h 6556"/>
              <a:gd name="T58" fmla="*/ 6480 w 6560"/>
              <a:gd name="T59" fmla="*/ 6389 h 6556"/>
              <a:gd name="T60" fmla="*/ 6339 w 6560"/>
              <a:gd name="T61" fmla="*/ 6510 h 6556"/>
              <a:gd name="T62" fmla="*/ 6149 w 6560"/>
              <a:gd name="T63" fmla="*/ 6556 h 6556"/>
              <a:gd name="T64" fmla="*/ 281 w 6560"/>
              <a:gd name="T65" fmla="*/ 6536 h 6556"/>
              <a:gd name="T66" fmla="*/ 120 w 6560"/>
              <a:gd name="T67" fmla="*/ 6436 h 6556"/>
              <a:gd name="T68" fmla="*/ 20 w 6560"/>
              <a:gd name="T69" fmla="*/ 6275 h 6556"/>
              <a:gd name="T70" fmla="*/ 0 w 6560"/>
              <a:gd name="T71" fmla="*/ 5737 h 6556"/>
              <a:gd name="T72" fmla="*/ 221 w 6560"/>
              <a:gd name="T73" fmla="*/ 5346 h 6556"/>
              <a:gd name="T74" fmla="*/ 457 w 6560"/>
              <a:gd name="T75" fmla="*/ 5045 h 6556"/>
              <a:gd name="T76" fmla="*/ 688 w 6560"/>
              <a:gd name="T77" fmla="*/ 4822 h 6556"/>
              <a:gd name="T78" fmla="*/ 900 w 6560"/>
              <a:gd name="T79" fmla="*/ 4668 h 6556"/>
              <a:gd name="T80" fmla="*/ 1071 w 6560"/>
              <a:gd name="T81" fmla="*/ 4573 h 6556"/>
              <a:gd name="T82" fmla="*/ 1187 w 6560"/>
              <a:gd name="T83" fmla="*/ 4521 h 6556"/>
              <a:gd name="T84" fmla="*/ 1231 w 6560"/>
              <a:gd name="T85" fmla="*/ 4507 h 6556"/>
              <a:gd name="T86" fmla="*/ 1827 w 6560"/>
              <a:gd name="T87" fmla="*/ 4485 h 6556"/>
              <a:gd name="T88" fmla="*/ 2080 w 6560"/>
              <a:gd name="T89" fmla="*/ 4379 h 6556"/>
              <a:gd name="T90" fmla="*/ 2280 w 6560"/>
              <a:gd name="T91" fmla="*/ 4200 h 6556"/>
              <a:gd name="T92" fmla="*/ 2411 w 6560"/>
              <a:gd name="T93" fmla="*/ 3965 h 6556"/>
              <a:gd name="T94" fmla="*/ 2459 w 6560"/>
              <a:gd name="T95" fmla="*/ 3688 h 6556"/>
              <a:gd name="T96" fmla="*/ 2310 w 6560"/>
              <a:gd name="T97" fmla="*/ 3211 h 6556"/>
              <a:gd name="T98" fmla="*/ 2134 w 6560"/>
              <a:gd name="T99" fmla="*/ 2874 h 6556"/>
              <a:gd name="T100" fmla="*/ 2072 w 6560"/>
              <a:gd name="T101" fmla="*/ 2695 h 6556"/>
              <a:gd name="T102" fmla="*/ 2020 w 6560"/>
              <a:gd name="T103" fmla="*/ 2617 h 6556"/>
              <a:gd name="T104" fmla="*/ 1895 w 6560"/>
              <a:gd name="T105" fmla="*/ 2458 h 6556"/>
              <a:gd name="T106" fmla="*/ 1845 w 6560"/>
              <a:gd name="T107" fmla="*/ 2260 h 6556"/>
              <a:gd name="T108" fmla="*/ 1875 w 6560"/>
              <a:gd name="T109" fmla="*/ 2059 h 6556"/>
              <a:gd name="T110" fmla="*/ 1933 w 6560"/>
              <a:gd name="T111" fmla="*/ 1949 h 6556"/>
              <a:gd name="T112" fmla="*/ 1959 w 6560"/>
              <a:gd name="T113" fmla="*/ 1874 h 6556"/>
              <a:gd name="T114" fmla="*/ 1969 w 6560"/>
              <a:gd name="T115" fmla="*/ 1040 h 6556"/>
              <a:gd name="T116" fmla="*/ 2028 w 6560"/>
              <a:gd name="T117" fmla="*/ 753 h 6556"/>
              <a:gd name="T118" fmla="*/ 2156 w 6560"/>
              <a:gd name="T119" fmla="*/ 490 h 6556"/>
              <a:gd name="T120" fmla="*/ 2356 w 6560"/>
              <a:gd name="T121" fmla="*/ 275 h 6556"/>
              <a:gd name="T122" fmla="*/ 2607 w 6560"/>
              <a:gd name="T123" fmla="*/ 124 h 6556"/>
              <a:gd name="T124" fmla="*/ 2940 w 6560"/>
              <a:gd name="T125" fmla="*/ 3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60" h="6556">
                <a:moveTo>
                  <a:pt x="3237" y="0"/>
                </a:moveTo>
                <a:lnTo>
                  <a:pt x="3387" y="4"/>
                </a:lnTo>
                <a:lnTo>
                  <a:pt x="3536" y="16"/>
                </a:lnTo>
                <a:lnTo>
                  <a:pt x="3686" y="40"/>
                </a:lnTo>
                <a:lnTo>
                  <a:pt x="3772" y="58"/>
                </a:lnTo>
                <a:lnTo>
                  <a:pt x="3857" y="84"/>
                </a:lnTo>
                <a:lnTo>
                  <a:pt x="3941" y="114"/>
                </a:lnTo>
                <a:lnTo>
                  <a:pt x="4021" y="151"/>
                </a:lnTo>
                <a:lnTo>
                  <a:pt x="4099" y="193"/>
                </a:lnTo>
                <a:lnTo>
                  <a:pt x="4173" y="243"/>
                </a:lnTo>
                <a:lnTo>
                  <a:pt x="4242" y="299"/>
                </a:lnTo>
                <a:lnTo>
                  <a:pt x="4306" y="361"/>
                </a:lnTo>
                <a:lnTo>
                  <a:pt x="4370" y="435"/>
                </a:lnTo>
                <a:lnTo>
                  <a:pt x="4426" y="514"/>
                </a:lnTo>
                <a:lnTo>
                  <a:pt x="4472" y="600"/>
                </a:lnTo>
                <a:lnTo>
                  <a:pt x="4512" y="690"/>
                </a:lnTo>
                <a:lnTo>
                  <a:pt x="4542" y="781"/>
                </a:lnTo>
                <a:lnTo>
                  <a:pt x="4565" y="875"/>
                </a:lnTo>
                <a:lnTo>
                  <a:pt x="4583" y="973"/>
                </a:lnTo>
                <a:lnTo>
                  <a:pt x="4595" y="1068"/>
                </a:lnTo>
                <a:lnTo>
                  <a:pt x="4599" y="1166"/>
                </a:lnTo>
                <a:lnTo>
                  <a:pt x="4601" y="1527"/>
                </a:lnTo>
                <a:lnTo>
                  <a:pt x="4599" y="1888"/>
                </a:lnTo>
                <a:lnTo>
                  <a:pt x="4603" y="1912"/>
                </a:lnTo>
                <a:lnTo>
                  <a:pt x="4615" y="1934"/>
                </a:lnTo>
                <a:lnTo>
                  <a:pt x="4629" y="1955"/>
                </a:lnTo>
                <a:lnTo>
                  <a:pt x="4643" y="1975"/>
                </a:lnTo>
                <a:lnTo>
                  <a:pt x="4675" y="2035"/>
                </a:lnTo>
                <a:lnTo>
                  <a:pt x="4697" y="2097"/>
                </a:lnTo>
                <a:lnTo>
                  <a:pt x="4709" y="2161"/>
                </a:lnTo>
                <a:lnTo>
                  <a:pt x="4715" y="2227"/>
                </a:lnTo>
                <a:lnTo>
                  <a:pt x="4711" y="2292"/>
                </a:lnTo>
                <a:lnTo>
                  <a:pt x="4699" y="2358"/>
                </a:lnTo>
                <a:lnTo>
                  <a:pt x="4679" y="2420"/>
                </a:lnTo>
                <a:lnTo>
                  <a:pt x="4651" y="2480"/>
                </a:lnTo>
                <a:lnTo>
                  <a:pt x="4617" y="2535"/>
                </a:lnTo>
                <a:lnTo>
                  <a:pt x="4573" y="2585"/>
                </a:lnTo>
                <a:lnTo>
                  <a:pt x="4554" y="2603"/>
                </a:lnTo>
                <a:lnTo>
                  <a:pt x="4534" y="2621"/>
                </a:lnTo>
                <a:lnTo>
                  <a:pt x="4516" y="2639"/>
                </a:lnTo>
                <a:lnTo>
                  <a:pt x="4502" y="2661"/>
                </a:lnTo>
                <a:lnTo>
                  <a:pt x="4492" y="2685"/>
                </a:lnTo>
                <a:lnTo>
                  <a:pt x="4448" y="2819"/>
                </a:lnTo>
                <a:lnTo>
                  <a:pt x="4394" y="2948"/>
                </a:lnTo>
                <a:lnTo>
                  <a:pt x="4334" y="3076"/>
                </a:lnTo>
                <a:lnTo>
                  <a:pt x="4264" y="3197"/>
                </a:lnTo>
                <a:lnTo>
                  <a:pt x="4187" y="3313"/>
                </a:lnTo>
                <a:lnTo>
                  <a:pt x="4099" y="3425"/>
                </a:lnTo>
                <a:lnTo>
                  <a:pt x="4099" y="3688"/>
                </a:lnTo>
                <a:lnTo>
                  <a:pt x="4105" y="3783"/>
                </a:lnTo>
                <a:lnTo>
                  <a:pt x="4121" y="3875"/>
                </a:lnTo>
                <a:lnTo>
                  <a:pt x="4147" y="3965"/>
                </a:lnTo>
                <a:lnTo>
                  <a:pt x="4183" y="4048"/>
                </a:lnTo>
                <a:lnTo>
                  <a:pt x="4226" y="4128"/>
                </a:lnTo>
                <a:lnTo>
                  <a:pt x="4280" y="4200"/>
                </a:lnTo>
                <a:lnTo>
                  <a:pt x="4340" y="4268"/>
                </a:lnTo>
                <a:lnTo>
                  <a:pt x="4406" y="4328"/>
                </a:lnTo>
                <a:lnTo>
                  <a:pt x="4480" y="4379"/>
                </a:lnTo>
                <a:lnTo>
                  <a:pt x="4560" y="4423"/>
                </a:lnTo>
                <a:lnTo>
                  <a:pt x="4643" y="4459"/>
                </a:lnTo>
                <a:lnTo>
                  <a:pt x="4731" y="4485"/>
                </a:lnTo>
                <a:lnTo>
                  <a:pt x="4825" y="4501"/>
                </a:lnTo>
                <a:lnTo>
                  <a:pt x="4921" y="4507"/>
                </a:lnTo>
                <a:lnTo>
                  <a:pt x="5329" y="4507"/>
                </a:lnTo>
                <a:lnTo>
                  <a:pt x="5335" y="4509"/>
                </a:lnTo>
                <a:lnTo>
                  <a:pt x="5349" y="4513"/>
                </a:lnTo>
                <a:lnTo>
                  <a:pt x="5371" y="4521"/>
                </a:lnTo>
                <a:lnTo>
                  <a:pt x="5403" y="4535"/>
                </a:lnTo>
                <a:lnTo>
                  <a:pt x="5443" y="4551"/>
                </a:lnTo>
                <a:lnTo>
                  <a:pt x="5489" y="4573"/>
                </a:lnTo>
                <a:lnTo>
                  <a:pt x="5541" y="4599"/>
                </a:lnTo>
                <a:lnTo>
                  <a:pt x="5599" y="4630"/>
                </a:lnTo>
                <a:lnTo>
                  <a:pt x="5660" y="4668"/>
                </a:lnTo>
                <a:lnTo>
                  <a:pt x="5726" y="4712"/>
                </a:lnTo>
                <a:lnTo>
                  <a:pt x="5798" y="4764"/>
                </a:lnTo>
                <a:lnTo>
                  <a:pt x="5872" y="4822"/>
                </a:lnTo>
                <a:lnTo>
                  <a:pt x="5948" y="4890"/>
                </a:lnTo>
                <a:lnTo>
                  <a:pt x="6023" y="4963"/>
                </a:lnTo>
                <a:lnTo>
                  <a:pt x="6103" y="5045"/>
                </a:lnTo>
                <a:lnTo>
                  <a:pt x="6181" y="5137"/>
                </a:lnTo>
                <a:lnTo>
                  <a:pt x="6261" y="5236"/>
                </a:lnTo>
                <a:lnTo>
                  <a:pt x="6339" y="5346"/>
                </a:lnTo>
                <a:lnTo>
                  <a:pt x="6414" y="5466"/>
                </a:lnTo>
                <a:lnTo>
                  <a:pt x="6488" y="5595"/>
                </a:lnTo>
                <a:lnTo>
                  <a:pt x="6560" y="5737"/>
                </a:lnTo>
                <a:lnTo>
                  <a:pt x="6560" y="6145"/>
                </a:lnTo>
                <a:lnTo>
                  <a:pt x="6554" y="6213"/>
                </a:lnTo>
                <a:lnTo>
                  <a:pt x="6538" y="6275"/>
                </a:lnTo>
                <a:lnTo>
                  <a:pt x="6514" y="6335"/>
                </a:lnTo>
                <a:lnTo>
                  <a:pt x="6480" y="6389"/>
                </a:lnTo>
                <a:lnTo>
                  <a:pt x="6440" y="6436"/>
                </a:lnTo>
                <a:lnTo>
                  <a:pt x="6392" y="6476"/>
                </a:lnTo>
                <a:lnTo>
                  <a:pt x="6339" y="6510"/>
                </a:lnTo>
                <a:lnTo>
                  <a:pt x="6279" y="6536"/>
                </a:lnTo>
                <a:lnTo>
                  <a:pt x="6217" y="6550"/>
                </a:lnTo>
                <a:lnTo>
                  <a:pt x="6149" y="6556"/>
                </a:lnTo>
                <a:lnTo>
                  <a:pt x="411" y="6556"/>
                </a:lnTo>
                <a:lnTo>
                  <a:pt x="343" y="6550"/>
                </a:lnTo>
                <a:lnTo>
                  <a:pt x="281" y="6536"/>
                </a:lnTo>
                <a:lnTo>
                  <a:pt x="221" y="6510"/>
                </a:lnTo>
                <a:lnTo>
                  <a:pt x="168" y="6476"/>
                </a:lnTo>
                <a:lnTo>
                  <a:pt x="120" y="6436"/>
                </a:lnTo>
                <a:lnTo>
                  <a:pt x="80" y="6389"/>
                </a:lnTo>
                <a:lnTo>
                  <a:pt x="46" y="6335"/>
                </a:lnTo>
                <a:lnTo>
                  <a:pt x="20" y="6275"/>
                </a:lnTo>
                <a:lnTo>
                  <a:pt x="6" y="6213"/>
                </a:lnTo>
                <a:lnTo>
                  <a:pt x="0" y="6145"/>
                </a:lnTo>
                <a:lnTo>
                  <a:pt x="0" y="5737"/>
                </a:lnTo>
                <a:lnTo>
                  <a:pt x="72" y="5595"/>
                </a:lnTo>
                <a:lnTo>
                  <a:pt x="146" y="5466"/>
                </a:lnTo>
                <a:lnTo>
                  <a:pt x="221" y="5346"/>
                </a:lnTo>
                <a:lnTo>
                  <a:pt x="299" y="5236"/>
                </a:lnTo>
                <a:lnTo>
                  <a:pt x="377" y="5137"/>
                </a:lnTo>
                <a:lnTo>
                  <a:pt x="457" y="5045"/>
                </a:lnTo>
                <a:lnTo>
                  <a:pt x="535" y="4963"/>
                </a:lnTo>
                <a:lnTo>
                  <a:pt x="612" y="4890"/>
                </a:lnTo>
                <a:lnTo>
                  <a:pt x="688" y="4822"/>
                </a:lnTo>
                <a:lnTo>
                  <a:pt x="762" y="4764"/>
                </a:lnTo>
                <a:lnTo>
                  <a:pt x="832" y="4712"/>
                </a:lnTo>
                <a:lnTo>
                  <a:pt x="900" y="4668"/>
                </a:lnTo>
                <a:lnTo>
                  <a:pt x="961" y="4630"/>
                </a:lnTo>
                <a:lnTo>
                  <a:pt x="1019" y="4599"/>
                </a:lnTo>
                <a:lnTo>
                  <a:pt x="1071" y="4573"/>
                </a:lnTo>
                <a:lnTo>
                  <a:pt x="1117" y="4551"/>
                </a:lnTo>
                <a:lnTo>
                  <a:pt x="1157" y="4535"/>
                </a:lnTo>
                <a:lnTo>
                  <a:pt x="1187" y="4521"/>
                </a:lnTo>
                <a:lnTo>
                  <a:pt x="1211" y="4513"/>
                </a:lnTo>
                <a:lnTo>
                  <a:pt x="1225" y="4509"/>
                </a:lnTo>
                <a:lnTo>
                  <a:pt x="1231" y="4507"/>
                </a:lnTo>
                <a:lnTo>
                  <a:pt x="1640" y="4507"/>
                </a:lnTo>
                <a:lnTo>
                  <a:pt x="1735" y="4501"/>
                </a:lnTo>
                <a:lnTo>
                  <a:pt x="1827" y="4485"/>
                </a:lnTo>
                <a:lnTo>
                  <a:pt x="1917" y="4459"/>
                </a:lnTo>
                <a:lnTo>
                  <a:pt x="2001" y="4423"/>
                </a:lnTo>
                <a:lnTo>
                  <a:pt x="2080" y="4379"/>
                </a:lnTo>
                <a:lnTo>
                  <a:pt x="2152" y="4328"/>
                </a:lnTo>
                <a:lnTo>
                  <a:pt x="2220" y="4268"/>
                </a:lnTo>
                <a:lnTo>
                  <a:pt x="2280" y="4200"/>
                </a:lnTo>
                <a:lnTo>
                  <a:pt x="2332" y="4128"/>
                </a:lnTo>
                <a:lnTo>
                  <a:pt x="2377" y="4048"/>
                </a:lnTo>
                <a:lnTo>
                  <a:pt x="2411" y="3965"/>
                </a:lnTo>
                <a:lnTo>
                  <a:pt x="2437" y="3875"/>
                </a:lnTo>
                <a:lnTo>
                  <a:pt x="2455" y="3783"/>
                </a:lnTo>
                <a:lnTo>
                  <a:pt x="2459" y="3688"/>
                </a:lnTo>
                <a:lnTo>
                  <a:pt x="2459" y="3417"/>
                </a:lnTo>
                <a:lnTo>
                  <a:pt x="2381" y="3317"/>
                </a:lnTo>
                <a:lnTo>
                  <a:pt x="2310" y="3211"/>
                </a:lnTo>
                <a:lnTo>
                  <a:pt x="2244" y="3104"/>
                </a:lnTo>
                <a:lnTo>
                  <a:pt x="2184" y="2990"/>
                </a:lnTo>
                <a:lnTo>
                  <a:pt x="2134" y="2874"/>
                </a:lnTo>
                <a:lnTo>
                  <a:pt x="2090" y="2755"/>
                </a:lnTo>
                <a:lnTo>
                  <a:pt x="2080" y="2725"/>
                </a:lnTo>
                <a:lnTo>
                  <a:pt x="2072" y="2695"/>
                </a:lnTo>
                <a:lnTo>
                  <a:pt x="2060" y="2665"/>
                </a:lnTo>
                <a:lnTo>
                  <a:pt x="2042" y="2639"/>
                </a:lnTo>
                <a:lnTo>
                  <a:pt x="2020" y="2617"/>
                </a:lnTo>
                <a:lnTo>
                  <a:pt x="1971" y="2569"/>
                </a:lnTo>
                <a:lnTo>
                  <a:pt x="1929" y="2516"/>
                </a:lnTo>
                <a:lnTo>
                  <a:pt x="1895" y="2458"/>
                </a:lnTo>
                <a:lnTo>
                  <a:pt x="1871" y="2394"/>
                </a:lnTo>
                <a:lnTo>
                  <a:pt x="1853" y="2328"/>
                </a:lnTo>
                <a:lnTo>
                  <a:pt x="1845" y="2260"/>
                </a:lnTo>
                <a:lnTo>
                  <a:pt x="1847" y="2193"/>
                </a:lnTo>
                <a:lnTo>
                  <a:pt x="1857" y="2125"/>
                </a:lnTo>
                <a:lnTo>
                  <a:pt x="1875" y="2059"/>
                </a:lnTo>
                <a:lnTo>
                  <a:pt x="1905" y="1997"/>
                </a:lnTo>
                <a:lnTo>
                  <a:pt x="1917" y="1973"/>
                </a:lnTo>
                <a:lnTo>
                  <a:pt x="1933" y="1949"/>
                </a:lnTo>
                <a:lnTo>
                  <a:pt x="1947" y="1926"/>
                </a:lnTo>
                <a:lnTo>
                  <a:pt x="1957" y="1902"/>
                </a:lnTo>
                <a:lnTo>
                  <a:pt x="1959" y="1874"/>
                </a:lnTo>
                <a:lnTo>
                  <a:pt x="1959" y="1507"/>
                </a:lnTo>
                <a:lnTo>
                  <a:pt x="1961" y="1138"/>
                </a:lnTo>
                <a:lnTo>
                  <a:pt x="1969" y="1040"/>
                </a:lnTo>
                <a:lnTo>
                  <a:pt x="1981" y="945"/>
                </a:lnTo>
                <a:lnTo>
                  <a:pt x="2001" y="847"/>
                </a:lnTo>
                <a:lnTo>
                  <a:pt x="2028" y="753"/>
                </a:lnTo>
                <a:lnTo>
                  <a:pt x="2062" y="662"/>
                </a:lnTo>
                <a:lnTo>
                  <a:pt x="2106" y="574"/>
                </a:lnTo>
                <a:lnTo>
                  <a:pt x="2156" y="490"/>
                </a:lnTo>
                <a:lnTo>
                  <a:pt x="2216" y="411"/>
                </a:lnTo>
                <a:lnTo>
                  <a:pt x="2282" y="339"/>
                </a:lnTo>
                <a:lnTo>
                  <a:pt x="2356" y="275"/>
                </a:lnTo>
                <a:lnTo>
                  <a:pt x="2435" y="217"/>
                </a:lnTo>
                <a:lnTo>
                  <a:pt x="2519" y="165"/>
                </a:lnTo>
                <a:lnTo>
                  <a:pt x="2607" y="124"/>
                </a:lnTo>
                <a:lnTo>
                  <a:pt x="2699" y="88"/>
                </a:lnTo>
                <a:lnTo>
                  <a:pt x="2792" y="60"/>
                </a:lnTo>
                <a:lnTo>
                  <a:pt x="2940" y="30"/>
                </a:lnTo>
                <a:lnTo>
                  <a:pt x="3088" y="10"/>
                </a:lnTo>
                <a:lnTo>
                  <a:pt x="32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6A6CE94-B04C-4282-9C36-7E4B6DE7E7E0}"/>
              </a:ext>
            </a:extLst>
          </p:cNvPr>
          <p:cNvCxnSpPr>
            <a:cxnSpLocks/>
          </p:cNvCxnSpPr>
          <p:nvPr/>
        </p:nvCxnSpPr>
        <p:spPr>
          <a:xfrm flipV="1">
            <a:off x="6531523" y="3252020"/>
            <a:ext cx="0" cy="4335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D7BC41-555A-4888-896C-6A56D6C0F6F8}"/>
              </a:ext>
            </a:extLst>
          </p:cNvPr>
          <p:cNvSpPr txBox="1"/>
          <p:nvPr/>
        </p:nvSpPr>
        <p:spPr>
          <a:xfrm>
            <a:off x="718576" y="2385261"/>
            <a:ext cx="1371379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일련번호 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20040300A01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</a:t>
            </a: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예정판매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8A2FD6-8A4A-4BB6-A9AD-5FBD59EF8623}"/>
              </a:ext>
            </a:extLst>
          </p:cNvPr>
          <p:cNvSpPr txBox="1"/>
          <p:nvPr/>
        </p:nvSpPr>
        <p:spPr>
          <a:xfrm>
            <a:off x="2446146" y="2405216"/>
            <a:ext cx="1360332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일련번호 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20040300A01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</a:t>
            </a: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판매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E345417-3B76-4E1C-9F5B-749A55EB5604}"/>
              </a:ext>
            </a:extLst>
          </p:cNvPr>
          <p:cNvSpPr txBox="1"/>
          <p:nvPr/>
        </p:nvSpPr>
        <p:spPr>
          <a:xfrm>
            <a:off x="4158703" y="2422711"/>
            <a:ext cx="1360332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일련번호 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20040300A01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</a:t>
            </a: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판매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32" name="Group 14">
            <a:extLst>
              <a:ext uri="{FF2B5EF4-FFF2-40B4-BE49-F238E27FC236}">
                <a16:creationId xmlns:a16="http://schemas.microsoft.com/office/drawing/2014/main" id="{D1080EA8-77AF-4E92-94CC-6EFEFBE1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8764" y="2645297"/>
            <a:ext cx="504164" cy="537601"/>
            <a:chOff x="2733" y="1116"/>
            <a:chExt cx="2213" cy="2083"/>
          </a:xfrm>
          <a:solidFill>
            <a:schemeClr val="tx1"/>
          </a:solidFill>
        </p:grpSpPr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2A0952A0-9F88-4674-AAE5-A027C448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1417"/>
              <a:ext cx="408" cy="331"/>
            </a:xfrm>
            <a:custGeom>
              <a:avLst/>
              <a:gdLst>
                <a:gd name="T0" fmla="*/ 713 w 817"/>
                <a:gd name="T1" fmla="*/ 0 h 661"/>
                <a:gd name="T2" fmla="*/ 736 w 817"/>
                <a:gd name="T3" fmla="*/ 4 h 661"/>
                <a:gd name="T4" fmla="*/ 758 w 817"/>
                <a:gd name="T5" fmla="*/ 12 h 661"/>
                <a:gd name="T6" fmla="*/ 779 w 817"/>
                <a:gd name="T7" fmla="*/ 25 h 661"/>
                <a:gd name="T8" fmla="*/ 796 w 817"/>
                <a:gd name="T9" fmla="*/ 44 h 661"/>
                <a:gd name="T10" fmla="*/ 808 w 817"/>
                <a:gd name="T11" fmla="*/ 66 h 661"/>
                <a:gd name="T12" fmla="*/ 815 w 817"/>
                <a:gd name="T13" fmla="*/ 88 h 661"/>
                <a:gd name="T14" fmla="*/ 817 w 817"/>
                <a:gd name="T15" fmla="*/ 113 h 661"/>
                <a:gd name="T16" fmla="*/ 813 w 817"/>
                <a:gd name="T17" fmla="*/ 135 h 661"/>
                <a:gd name="T18" fmla="*/ 805 w 817"/>
                <a:gd name="T19" fmla="*/ 158 h 661"/>
                <a:gd name="T20" fmla="*/ 791 w 817"/>
                <a:gd name="T21" fmla="*/ 178 h 661"/>
                <a:gd name="T22" fmla="*/ 773 w 817"/>
                <a:gd name="T23" fmla="*/ 196 h 661"/>
                <a:gd name="T24" fmla="*/ 173 w 817"/>
                <a:gd name="T25" fmla="*/ 640 h 661"/>
                <a:gd name="T26" fmla="*/ 153 w 817"/>
                <a:gd name="T27" fmla="*/ 652 h 661"/>
                <a:gd name="T28" fmla="*/ 132 w 817"/>
                <a:gd name="T29" fmla="*/ 659 h 661"/>
                <a:gd name="T30" fmla="*/ 109 w 817"/>
                <a:gd name="T31" fmla="*/ 661 h 661"/>
                <a:gd name="T32" fmla="*/ 83 w 817"/>
                <a:gd name="T33" fmla="*/ 659 h 661"/>
                <a:gd name="T34" fmla="*/ 61 w 817"/>
                <a:gd name="T35" fmla="*/ 649 h 661"/>
                <a:gd name="T36" fmla="*/ 39 w 817"/>
                <a:gd name="T37" fmla="*/ 636 h 661"/>
                <a:gd name="T38" fmla="*/ 22 w 817"/>
                <a:gd name="T39" fmla="*/ 617 h 661"/>
                <a:gd name="T40" fmla="*/ 8 w 817"/>
                <a:gd name="T41" fmla="*/ 596 h 661"/>
                <a:gd name="T42" fmla="*/ 2 w 817"/>
                <a:gd name="T43" fmla="*/ 572 h 661"/>
                <a:gd name="T44" fmla="*/ 0 w 817"/>
                <a:gd name="T45" fmla="*/ 549 h 661"/>
                <a:gd name="T46" fmla="*/ 3 w 817"/>
                <a:gd name="T47" fmla="*/ 525 h 661"/>
                <a:gd name="T48" fmla="*/ 12 w 817"/>
                <a:gd name="T49" fmla="*/ 502 h 661"/>
                <a:gd name="T50" fmla="*/ 26 w 817"/>
                <a:gd name="T51" fmla="*/ 482 h 661"/>
                <a:gd name="T52" fmla="*/ 45 w 817"/>
                <a:gd name="T53" fmla="*/ 466 h 661"/>
                <a:gd name="T54" fmla="*/ 643 w 817"/>
                <a:gd name="T55" fmla="*/ 21 h 661"/>
                <a:gd name="T56" fmla="*/ 666 w 817"/>
                <a:gd name="T57" fmla="*/ 8 h 661"/>
                <a:gd name="T58" fmla="*/ 689 w 817"/>
                <a:gd name="T59" fmla="*/ 1 h 661"/>
                <a:gd name="T60" fmla="*/ 713 w 817"/>
                <a:gd name="T61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7" h="661">
                  <a:moveTo>
                    <a:pt x="713" y="0"/>
                  </a:moveTo>
                  <a:lnTo>
                    <a:pt x="736" y="4"/>
                  </a:lnTo>
                  <a:lnTo>
                    <a:pt x="758" y="12"/>
                  </a:lnTo>
                  <a:lnTo>
                    <a:pt x="779" y="25"/>
                  </a:lnTo>
                  <a:lnTo>
                    <a:pt x="796" y="44"/>
                  </a:lnTo>
                  <a:lnTo>
                    <a:pt x="808" y="66"/>
                  </a:lnTo>
                  <a:lnTo>
                    <a:pt x="815" y="88"/>
                  </a:lnTo>
                  <a:lnTo>
                    <a:pt x="817" y="113"/>
                  </a:lnTo>
                  <a:lnTo>
                    <a:pt x="813" y="135"/>
                  </a:lnTo>
                  <a:lnTo>
                    <a:pt x="805" y="158"/>
                  </a:lnTo>
                  <a:lnTo>
                    <a:pt x="791" y="178"/>
                  </a:lnTo>
                  <a:lnTo>
                    <a:pt x="773" y="196"/>
                  </a:lnTo>
                  <a:lnTo>
                    <a:pt x="173" y="640"/>
                  </a:lnTo>
                  <a:lnTo>
                    <a:pt x="153" y="652"/>
                  </a:lnTo>
                  <a:lnTo>
                    <a:pt x="132" y="659"/>
                  </a:lnTo>
                  <a:lnTo>
                    <a:pt x="109" y="661"/>
                  </a:lnTo>
                  <a:lnTo>
                    <a:pt x="83" y="659"/>
                  </a:lnTo>
                  <a:lnTo>
                    <a:pt x="61" y="649"/>
                  </a:lnTo>
                  <a:lnTo>
                    <a:pt x="39" y="636"/>
                  </a:lnTo>
                  <a:lnTo>
                    <a:pt x="22" y="617"/>
                  </a:lnTo>
                  <a:lnTo>
                    <a:pt x="8" y="596"/>
                  </a:lnTo>
                  <a:lnTo>
                    <a:pt x="2" y="572"/>
                  </a:lnTo>
                  <a:lnTo>
                    <a:pt x="0" y="549"/>
                  </a:lnTo>
                  <a:lnTo>
                    <a:pt x="3" y="525"/>
                  </a:lnTo>
                  <a:lnTo>
                    <a:pt x="12" y="502"/>
                  </a:lnTo>
                  <a:lnTo>
                    <a:pt x="26" y="482"/>
                  </a:lnTo>
                  <a:lnTo>
                    <a:pt x="45" y="466"/>
                  </a:lnTo>
                  <a:lnTo>
                    <a:pt x="643" y="21"/>
                  </a:lnTo>
                  <a:lnTo>
                    <a:pt x="666" y="8"/>
                  </a:lnTo>
                  <a:lnTo>
                    <a:pt x="689" y="1"/>
                  </a:lnTo>
                  <a:lnTo>
                    <a:pt x="7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F1F8D549-D9A7-4C8A-945A-709286D8A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1469"/>
              <a:ext cx="751" cy="564"/>
            </a:xfrm>
            <a:custGeom>
              <a:avLst/>
              <a:gdLst>
                <a:gd name="T0" fmla="*/ 1400 w 1502"/>
                <a:gd name="T1" fmla="*/ 0 h 1127"/>
                <a:gd name="T2" fmla="*/ 1424 w 1502"/>
                <a:gd name="T3" fmla="*/ 4 h 1127"/>
                <a:gd name="T4" fmla="*/ 1445 w 1502"/>
                <a:gd name="T5" fmla="*/ 13 h 1127"/>
                <a:gd name="T6" fmla="*/ 1466 w 1502"/>
                <a:gd name="T7" fmla="*/ 26 h 1127"/>
                <a:gd name="T8" fmla="*/ 1482 w 1502"/>
                <a:gd name="T9" fmla="*/ 45 h 1127"/>
                <a:gd name="T10" fmla="*/ 1494 w 1502"/>
                <a:gd name="T11" fmla="*/ 67 h 1127"/>
                <a:gd name="T12" fmla="*/ 1500 w 1502"/>
                <a:gd name="T13" fmla="*/ 91 h 1127"/>
                <a:gd name="T14" fmla="*/ 1502 w 1502"/>
                <a:gd name="T15" fmla="*/ 115 h 1127"/>
                <a:gd name="T16" fmla="*/ 1498 w 1502"/>
                <a:gd name="T17" fmla="*/ 138 h 1127"/>
                <a:gd name="T18" fmla="*/ 1488 w 1502"/>
                <a:gd name="T19" fmla="*/ 161 h 1127"/>
                <a:gd name="T20" fmla="*/ 1475 w 1502"/>
                <a:gd name="T21" fmla="*/ 179 h 1127"/>
                <a:gd name="T22" fmla="*/ 1456 w 1502"/>
                <a:gd name="T23" fmla="*/ 197 h 1127"/>
                <a:gd name="T24" fmla="*/ 172 w 1502"/>
                <a:gd name="T25" fmla="*/ 1107 h 1127"/>
                <a:gd name="T26" fmla="*/ 152 w 1502"/>
                <a:gd name="T27" fmla="*/ 1117 h 1127"/>
                <a:gd name="T28" fmla="*/ 130 w 1502"/>
                <a:gd name="T29" fmla="*/ 1124 h 1127"/>
                <a:gd name="T30" fmla="*/ 109 w 1502"/>
                <a:gd name="T31" fmla="*/ 1127 h 1127"/>
                <a:gd name="T32" fmla="*/ 84 w 1502"/>
                <a:gd name="T33" fmla="*/ 1124 h 1127"/>
                <a:gd name="T34" fmla="*/ 59 w 1502"/>
                <a:gd name="T35" fmla="*/ 1115 h 1127"/>
                <a:gd name="T36" fmla="*/ 38 w 1502"/>
                <a:gd name="T37" fmla="*/ 1100 h 1127"/>
                <a:gd name="T38" fmla="*/ 20 w 1502"/>
                <a:gd name="T39" fmla="*/ 1081 h 1127"/>
                <a:gd name="T40" fmla="*/ 8 w 1502"/>
                <a:gd name="T41" fmla="*/ 1058 h 1127"/>
                <a:gd name="T42" fmla="*/ 2 w 1502"/>
                <a:gd name="T43" fmla="*/ 1035 h 1127"/>
                <a:gd name="T44" fmla="*/ 0 w 1502"/>
                <a:gd name="T45" fmla="*/ 1011 h 1127"/>
                <a:gd name="T46" fmla="*/ 4 w 1502"/>
                <a:gd name="T47" fmla="*/ 989 h 1127"/>
                <a:gd name="T48" fmla="*/ 14 w 1502"/>
                <a:gd name="T49" fmla="*/ 966 h 1127"/>
                <a:gd name="T50" fmla="*/ 27 w 1502"/>
                <a:gd name="T51" fmla="*/ 946 h 1127"/>
                <a:gd name="T52" fmla="*/ 46 w 1502"/>
                <a:gd name="T53" fmla="*/ 929 h 1127"/>
                <a:gd name="T54" fmla="*/ 1330 w 1502"/>
                <a:gd name="T55" fmla="*/ 20 h 1127"/>
                <a:gd name="T56" fmla="*/ 1353 w 1502"/>
                <a:gd name="T57" fmla="*/ 8 h 1127"/>
                <a:gd name="T58" fmla="*/ 1376 w 1502"/>
                <a:gd name="T59" fmla="*/ 1 h 1127"/>
                <a:gd name="T60" fmla="*/ 1400 w 1502"/>
                <a:gd name="T61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2" h="1127">
                  <a:moveTo>
                    <a:pt x="1400" y="0"/>
                  </a:moveTo>
                  <a:lnTo>
                    <a:pt x="1424" y="4"/>
                  </a:lnTo>
                  <a:lnTo>
                    <a:pt x="1445" y="13"/>
                  </a:lnTo>
                  <a:lnTo>
                    <a:pt x="1466" y="26"/>
                  </a:lnTo>
                  <a:lnTo>
                    <a:pt x="1482" y="45"/>
                  </a:lnTo>
                  <a:lnTo>
                    <a:pt x="1494" y="67"/>
                  </a:lnTo>
                  <a:lnTo>
                    <a:pt x="1500" y="91"/>
                  </a:lnTo>
                  <a:lnTo>
                    <a:pt x="1502" y="115"/>
                  </a:lnTo>
                  <a:lnTo>
                    <a:pt x="1498" y="138"/>
                  </a:lnTo>
                  <a:lnTo>
                    <a:pt x="1488" y="161"/>
                  </a:lnTo>
                  <a:lnTo>
                    <a:pt x="1475" y="179"/>
                  </a:lnTo>
                  <a:lnTo>
                    <a:pt x="1456" y="197"/>
                  </a:lnTo>
                  <a:lnTo>
                    <a:pt x="172" y="1107"/>
                  </a:lnTo>
                  <a:lnTo>
                    <a:pt x="152" y="1117"/>
                  </a:lnTo>
                  <a:lnTo>
                    <a:pt x="130" y="1124"/>
                  </a:lnTo>
                  <a:lnTo>
                    <a:pt x="109" y="1127"/>
                  </a:lnTo>
                  <a:lnTo>
                    <a:pt x="84" y="1124"/>
                  </a:lnTo>
                  <a:lnTo>
                    <a:pt x="59" y="1115"/>
                  </a:lnTo>
                  <a:lnTo>
                    <a:pt x="38" y="1100"/>
                  </a:lnTo>
                  <a:lnTo>
                    <a:pt x="20" y="1081"/>
                  </a:lnTo>
                  <a:lnTo>
                    <a:pt x="8" y="1058"/>
                  </a:lnTo>
                  <a:lnTo>
                    <a:pt x="2" y="1035"/>
                  </a:lnTo>
                  <a:lnTo>
                    <a:pt x="0" y="1011"/>
                  </a:lnTo>
                  <a:lnTo>
                    <a:pt x="4" y="989"/>
                  </a:lnTo>
                  <a:lnTo>
                    <a:pt x="14" y="966"/>
                  </a:lnTo>
                  <a:lnTo>
                    <a:pt x="27" y="946"/>
                  </a:lnTo>
                  <a:lnTo>
                    <a:pt x="46" y="929"/>
                  </a:lnTo>
                  <a:lnTo>
                    <a:pt x="1330" y="20"/>
                  </a:lnTo>
                  <a:lnTo>
                    <a:pt x="1353" y="8"/>
                  </a:lnTo>
                  <a:lnTo>
                    <a:pt x="1376" y="1"/>
                  </a:lnTo>
                  <a:lnTo>
                    <a:pt x="140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06125031-6523-4376-8CA4-442466600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3" y="1116"/>
              <a:ext cx="2213" cy="2083"/>
            </a:xfrm>
            <a:custGeom>
              <a:avLst/>
              <a:gdLst>
                <a:gd name="T0" fmla="*/ 2070 w 4427"/>
                <a:gd name="T1" fmla="*/ 3505 h 4165"/>
                <a:gd name="T2" fmla="*/ 2034 w 4427"/>
                <a:gd name="T3" fmla="*/ 3521 h 4165"/>
                <a:gd name="T4" fmla="*/ 2026 w 4427"/>
                <a:gd name="T5" fmla="*/ 3831 h 4165"/>
                <a:gd name="T6" fmla="*/ 2054 w 4427"/>
                <a:gd name="T7" fmla="*/ 3856 h 4165"/>
                <a:gd name="T8" fmla="*/ 2398 w 4427"/>
                <a:gd name="T9" fmla="*/ 3843 h 4165"/>
                <a:gd name="T10" fmla="*/ 2399 w 4427"/>
                <a:gd name="T11" fmla="*/ 3529 h 4165"/>
                <a:gd name="T12" fmla="*/ 2370 w 4427"/>
                <a:gd name="T13" fmla="*/ 3505 h 4165"/>
                <a:gd name="T14" fmla="*/ 2144 w 4427"/>
                <a:gd name="T15" fmla="*/ 2949 h 4165"/>
                <a:gd name="T16" fmla="*/ 2049 w 4427"/>
                <a:gd name="T17" fmla="*/ 3044 h 4165"/>
                <a:gd name="T18" fmla="*/ 2049 w 4427"/>
                <a:gd name="T19" fmla="*/ 3184 h 4165"/>
                <a:gd name="T20" fmla="*/ 2144 w 4427"/>
                <a:gd name="T21" fmla="*/ 3279 h 4165"/>
                <a:gd name="T22" fmla="*/ 2284 w 4427"/>
                <a:gd name="T23" fmla="*/ 3279 h 4165"/>
                <a:gd name="T24" fmla="*/ 2379 w 4427"/>
                <a:gd name="T25" fmla="*/ 3184 h 4165"/>
                <a:gd name="T26" fmla="*/ 2379 w 4427"/>
                <a:gd name="T27" fmla="*/ 3044 h 4165"/>
                <a:gd name="T28" fmla="*/ 2284 w 4427"/>
                <a:gd name="T29" fmla="*/ 2949 h 4165"/>
                <a:gd name="T30" fmla="*/ 413 w 4427"/>
                <a:gd name="T31" fmla="*/ 304 h 4165"/>
                <a:gd name="T32" fmla="*/ 299 w 4427"/>
                <a:gd name="T33" fmla="*/ 381 h 4165"/>
                <a:gd name="T34" fmla="*/ 268 w 4427"/>
                <a:gd name="T35" fmla="*/ 2602 h 4165"/>
                <a:gd name="T36" fmla="*/ 321 w 4427"/>
                <a:gd name="T37" fmla="*/ 2730 h 4165"/>
                <a:gd name="T38" fmla="*/ 450 w 4427"/>
                <a:gd name="T39" fmla="*/ 2784 h 4165"/>
                <a:gd name="T40" fmla="*/ 4079 w 4427"/>
                <a:gd name="T41" fmla="*/ 2752 h 4165"/>
                <a:gd name="T42" fmla="*/ 4156 w 4427"/>
                <a:gd name="T43" fmla="*/ 2638 h 4165"/>
                <a:gd name="T44" fmla="*/ 4145 w 4427"/>
                <a:gd name="T45" fmla="*/ 412 h 4165"/>
                <a:gd name="T46" fmla="*/ 4048 w 4427"/>
                <a:gd name="T47" fmla="*/ 314 h 4165"/>
                <a:gd name="T48" fmla="*/ 182 w 4427"/>
                <a:gd name="T49" fmla="*/ 0 h 4165"/>
                <a:gd name="T50" fmla="*/ 4346 w 4427"/>
                <a:gd name="T51" fmla="*/ 31 h 4165"/>
                <a:gd name="T52" fmla="*/ 4423 w 4427"/>
                <a:gd name="T53" fmla="*/ 145 h 4165"/>
                <a:gd name="T54" fmla="*/ 4412 w 4427"/>
                <a:gd name="T55" fmla="*/ 3383 h 4165"/>
                <a:gd name="T56" fmla="*/ 4315 w 4427"/>
                <a:gd name="T57" fmla="*/ 3479 h 4165"/>
                <a:gd name="T58" fmla="*/ 2744 w 4427"/>
                <a:gd name="T59" fmla="*/ 3494 h 4165"/>
                <a:gd name="T60" fmla="*/ 2716 w 4427"/>
                <a:gd name="T61" fmla="*/ 3509 h 4165"/>
                <a:gd name="T62" fmla="*/ 2709 w 4427"/>
                <a:gd name="T63" fmla="*/ 3837 h 4165"/>
                <a:gd name="T64" fmla="*/ 2737 w 4427"/>
                <a:gd name="T65" fmla="*/ 3858 h 4165"/>
                <a:gd name="T66" fmla="*/ 3223 w 4427"/>
                <a:gd name="T67" fmla="*/ 3891 h 4165"/>
                <a:gd name="T68" fmla="*/ 3281 w 4427"/>
                <a:gd name="T69" fmla="*/ 4011 h 4165"/>
                <a:gd name="T70" fmla="*/ 3223 w 4427"/>
                <a:gd name="T71" fmla="*/ 4131 h 4165"/>
                <a:gd name="T72" fmla="*/ 1300 w 4427"/>
                <a:gd name="T73" fmla="*/ 4165 h 4165"/>
                <a:gd name="T74" fmla="*/ 1179 w 4427"/>
                <a:gd name="T75" fmla="*/ 4107 h 4165"/>
                <a:gd name="T76" fmla="*/ 1150 w 4427"/>
                <a:gd name="T77" fmla="*/ 3976 h 4165"/>
                <a:gd name="T78" fmla="*/ 1232 w 4427"/>
                <a:gd name="T79" fmla="*/ 3874 h 4165"/>
                <a:gd name="T80" fmla="*/ 1699 w 4427"/>
                <a:gd name="T81" fmla="*/ 3856 h 4165"/>
                <a:gd name="T82" fmla="*/ 1718 w 4427"/>
                <a:gd name="T83" fmla="*/ 3827 h 4165"/>
                <a:gd name="T84" fmla="*/ 1709 w 4427"/>
                <a:gd name="T85" fmla="*/ 3513 h 4165"/>
                <a:gd name="T86" fmla="*/ 1673 w 4427"/>
                <a:gd name="T87" fmla="*/ 3494 h 4165"/>
                <a:gd name="T88" fmla="*/ 145 w 4427"/>
                <a:gd name="T89" fmla="*/ 3490 h 4165"/>
                <a:gd name="T90" fmla="*/ 31 w 4427"/>
                <a:gd name="T91" fmla="*/ 3413 h 4165"/>
                <a:gd name="T92" fmla="*/ 0 w 4427"/>
                <a:gd name="T93" fmla="*/ 181 h 4165"/>
                <a:gd name="T94" fmla="*/ 54 w 4427"/>
                <a:gd name="T95" fmla="*/ 52 h 4165"/>
                <a:gd name="T96" fmla="*/ 182 w 4427"/>
                <a:gd name="T97" fmla="*/ 0 h 4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7" h="4165">
                  <a:moveTo>
                    <a:pt x="2364" y="3505"/>
                  </a:moveTo>
                  <a:lnTo>
                    <a:pt x="2362" y="3505"/>
                  </a:lnTo>
                  <a:lnTo>
                    <a:pt x="2073" y="3505"/>
                  </a:lnTo>
                  <a:lnTo>
                    <a:pt x="2070" y="3505"/>
                  </a:lnTo>
                  <a:lnTo>
                    <a:pt x="2064" y="3506"/>
                  </a:lnTo>
                  <a:lnTo>
                    <a:pt x="2054" y="3509"/>
                  </a:lnTo>
                  <a:lnTo>
                    <a:pt x="2044" y="3513"/>
                  </a:lnTo>
                  <a:lnTo>
                    <a:pt x="2034" y="3521"/>
                  </a:lnTo>
                  <a:lnTo>
                    <a:pt x="2027" y="3532"/>
                  </a:lnTo>
                  <a:lnTo>
                    <a:pt x="2025" y="3546"/>
                  </a:lnTo>
                  <a:lnTo>
                    <a:pt x="2025" y="3819"/>
                  </a:lnTo>
                  <a:lnTo>
                    <a:pt x="2026" y="3831"/>
                  </a:lnTo>
                  <a:lnTo>
                    <a:pt x="2027" y="3842"/>
                  </a:lnTo>
                  <a:lnTo>
                    <a:pt x="2032" y="3850"/>
                  </a:lnTo>
                  <a:lnTo>
                    <a:pt x="2041" y="3855"/>
                  </a:lnTo>
                  <a:lnTo>
                    <a:pt x="2054" y="3856"/>
                  </a:lnTo>
                  <a:lnTo>
                    <a:pt x="2372" y="3856"/>
                  </a:lnTo>
                  <a:lnTo>
                    <a:pt x="2383" y="3855"/>
                  </a:lnTo>
                  <a:lnTo>
                    <a:pt x="2392" y="3850"/>
                  </a:lnTo>
                  <a:lnTo>
                    <a:pt x="2398" y="3843"/>
                  </a:lnTo>
                  <a:lnTo>
                    <a:pt x="2401" y="3833"/>
                  </a:lnTo>
                  <a:lnTo>
                    <a:pt x="2402" y="3824"/>
                  </a:lnTo>
                  <a:lnTo>
                    <a:pt x="2402" y="3544"/>
                  </a:lnTo>
                  <a:lnTo>
                    <a:pt x="2399" y="3529"/>
                  </a:lnTo>
                  <a:lnTo>
                    <a:pt x="2394" y="3518"/>
                  </a:lnTo>
                  <a:lnTo>
                    <a:pt x="2386" y="3510"/>
                  </a:lnTo>
                  <a:lnTo>
                    <a:pt x="2378" y="3507"/>
                  </a:lnTo>
                  <a:lnTo>
                    <a:pt x="2370" y="3505"/>
                  </a:lnTo>
                  <a:lnTo>
                    <a:pt x="2364" y="3505"/>
                  </a:lnTo>
                  <a:close/>
                  <a:moveTo>
                    <a:pt x="2213" y="2934"/>
                  </a:moveTo>
                  <a:lnTo>
                    <a:pt x="2178" y="2938"/>
                  </a:lnTo>
                  <a:lnTo>
                    <a:pt x="2144" y="2949"/>
                  </a:lnTo>
                  <a:lnTo>
                    <a:pt x="2113" y="2965"/>
                  </a:lnTo>
                  <a:lnTo>
                    <a:pt x="2087" y="2987"/>
                  </a:lnTo>
                  <a:lnTo>
                    <a:pt x="2065" y="3014"/>
                  </a:lnTo>
                  <a:lnTo>
                    <a:pt x="2049" y="3044"/>
                  </a:lnTo>
                  <a:lnTo>
                    <a:pt x="2038" y="3078"/>
                  </a:lnTo>
                  <a:lnTo>
                    <a:pt x="2034" y="3114"/>
                  </a:lnTo>
                  <a:lnTo>
                    <a:pt x="2038" y="3149"/>
                  </a:lnTo>
                  <a:lnTo>
                    <a:pt x="2049" y="3184"/>
                  </a:lnTo>
                  <a:lnTo>
                    <a:pt x="2065" y="3214"/>
                  </a:lnTo>
                  <a:lnTo>
                    <a:pt x="2087" y="3240"/>
                  </a:lnTo>
                  <a:lnTo>
                    <a:pt x="2113" y="3262"/>
                  </a:lnTo>
                  <a:lnTo>
                    <a:pt x="2144" y="3279"/>
                  </a:lnTo>
                  <a:lnTo>
                    <a:pt x="2178" y="3289"/>
                  </a:lnTo>
                  <a:lnTo>
                    <a:pt x="2213" y="3293"/>
                  </a:lnTo>
                  <a:lnTo>
                    <a:pt x="2249" y="3289"/>
                  </a:lnTo>
                  <a:lnTo>
                    <a:pt x="2284" y="3279"/>
                  </a:lnTo>
                  <a:lnTo>
                    <a:pt x="2313" y="3262"/>
                  </a:lnTo>
                  <a:lnTo>
                    <a:pt x="2340" y="3240"/>
                  </a:lnTo>
                  <a:lnTo>
                    <a:pt x="2362" y="3214"/>
                  </a:lnTo>
                  <a:lnTo>
                    <a:pt x="2379" y="3184"/>
                  </a:lnTo>
                  <a:lnTo>
                    <a:pt x="2388" y="3149"/>
                  </a:lnTo>
                  <a:lnTo>
                    <a:pt x="2392" y="3114"/>
                  </a:lnTo>
                  <a:lnTo>
                    <a:pt x="2388" y="3078"/>
                  </a:lnTo>
                  <a:lnTo>
                    <a:pt x="2379" y="3044"/>
                  </a:lnTo>
                  <a:lnTo>
                    <a:pt x="2362" y="3014"/>
                  </a:lnTo>
                  <a:lnTo>
                    <a:pt x="2340" y="2987"/>
                  </a:lnTo>
                  <a:lnTo>
                    <a:pt x="2313" y="2965"/>
                  </a:lnTo>
                  <a:lnTo>
                    <a:pt x="2284" y="2949"/>
                  </a:lnTo>
                  <a:lnTo>
                    <a:pt x="2249" y="2938"/>
                  </a:lnTo>
                  <a:lnTo>
                    <a:pt x="2213" y="2934"/>
                  </a:lnTo>
                  <a:close/>
                  <a:moveTo>
                    <a:pt x="450" y="300"/>
                  </a:moveTo>
                  <a:lnTo>
                    <a:pt x="413" y="304"/>
                  </a:lnTo>
                  <a:lnTo>
                    <a:pt x="380" y="314"/>
                  </a:lnTo>
                  <a:lnTo>
                    <a:pt x="349" y="331"/>
                  </a:lnTo>
                  <a:lnTo>
                    <a:pt x="321" y="354"/>
                  </a:lnTo>
                  <a:lnTo>
                    <a:pt x="299" y="381"/>
                  </a:lnTo>
                  <a:lnTo>
                    <a:pt x="282" y="412"/>
                  </a:lnTo>
                  <a:lnTo>
                    <a:pt x="271" y="445"/>
                  </a:lnTo>
                  <a:lnTo>
                    <a:pt x="268" y="481"/>
                  </a:lnTo>
                  <a:lnTo>
                    <a:pt x="268" y="2602"/>
                  </a:lnTo>
                  <a:lnTo>
                    <a:pt x="271" y="2638"/>
                  </a:lnTo>
                  <a:lnTo>
                    <a:pt x="282" y="2673"/>
                  </a:lnTo>
                  <a:lnTo>
                    <a:pt x="299" y="2704"/>
                  </a:lnTo>
                  <a:lnTo>
                    <a:pt x="321" y="2730"/>
                  </a:lnTo>
                  <a:lnTo>
                    <a:pt x="349" y="2752"/>
                  </a:lnTo>
                  <a:lnTo>
                    <a:pt x="380" y="2769"/>
                  </a:lnTo>
                  <a:lnTo>
                    <a:pt x="413" y="2780"/>
                  </a:lnTo>
                  <a:lnTo>
                    <a:pt x="450" y="2784"/>
                  </a:lnTo>
                  <a:lnTo>
                    <a:pt x="3977" y="2784"/>
                  </a:lnTo>
                  <a:lnTo>
                    <a:pt x="4013" y="2780"/>
                  </a:lnTo>
                  <a:lnTo>
                    <a:pt x="4048" y="2769"/>
                  </a:lnTo>
                  <a:lnTo>
                    <a:pt x="4079" y="2752"/>
                  </a:lnTo>
                  <a:lnTo>
                    <a:pt x="4106" y="2730"/>
                  </a:lnTo>
                  <a:lnTo>
                    <a:pt x="4127" y="2704"/>
                  </a:lnTo>
                  <a:lnTo>
                    <a:pt x="4145" y="2673"/>
                  </a:lnTo>
                  <a:lnTo>
                    <a:pt x="4156" y="2638"/>
                  </a:lnTo>
                  <a:lnTo>
                    <a:pt x="4160" y="2602"/>
                  </a:lnTo>
                  <a:lnTo>
                    <a:pt x="4160" y="481"/>
                  </a:lnTo>
                  <a:lnTo>
                    <a:pt x="4156" y="445"/>
                  </a:lnTo>
                  <a:lnTo>
                    <a:pt x="4145" y="412"/>
                  </a:lnTo>
                  <a:lnTo>
                    <a:pt x="4127" y="381"/>
                  </a:lnTo>
                  <a:lnTo>
                    <a:pt x="4106" y="354"/>
                  </a:lnTo>
                  <a:lnTo>
                    <a:pt x="4079" y="331"/>
                  </a:lnTo>
                  <a:lnTo>
                    <a:pt x="4048" y="314"/>
                  </a:lnTo>
                  <a:lnTo>
                    <a:pt x="4013" y="304"/>
                  </a:lnTo>
                  <a:lnTo>
                    <a:pt x="3977" y="300"/>
                  </a:lnTo>
                  <a:lnTo>
                    <a:pt x="450" y="300"/>
                  </a:lnTo>
                  <a:close/>
                  <a:moveTo>
                    <a:pt x="182" y="0"/>
                  </a:moveTo>
                  <a:lnTo>
                    <a:pt x="4246" y="0"/>
                  </a:lnTo>
                  <a:lnTo>
                    <a:pt x="4282" y="2"/>
                  </a:lnTo>
                  <a:lnTo>
                    <a:pt x="4315" y="13"/>
                  </a:lnTo>
                  <a:lnTo>
                    <a:pt x="4346" y="31"/>
                  </a:lnTo>
                  <a:lnTo>
                    <a:pt x="4373" y="52"/>
                  </a:lnTo>
                  <a:lnTo>
                    <a:pt x="4396" y="79"/>
                  </a:lnTo>
                  <a:lnTo>
                    <a:pt x="4412" y="111"/>
                  </a:lnTo>
                  <a:lnTo>
                    <a:pt x="4423" y="145"/>
                  </a:lnTo>
                  <a:lnTo>
                    <a:pt x="4427" y="181"/>
                  </a:lnTo>
                  <a:lnTo>
                    <a:pt x="4427" y="3311"/>
                  </a:lnTo>
                  <a:lnTo>
                    <a:pt x="4423" y="3349"/>
                  </a:lnTo>
                  <a:lnTo>
                    <a:pt x="4412" y="3383"/>
                  </a:lnTo>
                  <a:lnTo>
                    <a:pt x="4396" y="3413"/>
                  </a:lnTo>
                  <a:lnTo>
                    <a:pt x="4373" y="3440"/>
                  </a:lnTo>
                  <a:lnTo>
                    <a:pt x="4346" y="3463"/>
                  </a:lnTo>
                  <a:lnTo>
                    <a:pt x="4315" y="3479"/>
                  </a:lnTo>
                  <a:lnTo>
                    <a:pt x="4282" y="3490"/>
                  </a:lnTo>
                  <a:lnTo>
                    <a:pt x="4246" y="3494"/>
                  </a:lnTo>
                  <a:lnTo>
                    <a:pt x="2747" y="3494"/>
                  </a:lnTo>
                  <a:lnTo>
                    <a:pt x="2744" y="3494"/>
                  </a:lnTo>
                  <a:lnTo>
                    <a:pt x="2739" y="3495"/>
                  </a:lnTo>
                  <a:lnTo>
                    <a:pt x="2732" y="3497"/>
                  </a:lnTo>
                  <a:lnTo>
                    <a:pt x="2724" y="3501"/>
                  </a:lnTo>
                  <a:lnTo>
                    <a:pt x="2716" y="3509"/>
                  </a:lnTo>
                  <a:lnTo>
                    <a:pt x="2710" y="3519"/>
                  </a:lnTo>
                  <a:lnTo>
                    <a:pt x="2709" y="3534"/>
                  </a:lnTo>
                  <a:lnTo>
                    <a:pt x="2709" y="3828"/>
                  </a:lnTo>
                  <a:lnTo>
                    <a:pt x="2709" y="3837"/>
                  </a:lnTo>
                  <a:lnTo>
                    <a:pt x="2712" y="3846"/>
                  </a:lnTo>
                  <a:lnTo>
                    <a:pt x="2717" y="3852"/>
                  </a:lnTo>
                  <a:lnTo>
                    <a:pt x="2725" y="3856"/>
                  </a:lnTo>
                  <a:lnTo>
                    <a:pt x="2737" y="3858"/>
                  </a:lnTo>
                  <a:lnTo>
                    <a:pt x="3128" y="3858"/>
                  </a:lnTo>
                  <a:lnTo>
                    <a:pt x="3163" y="3862"/>
                  </a:lnTo>
                  <a:lnTo>
                    <a:pt x="3195" y="3874"/>
                  </a:lnTo>
                  <a:lnTo>
                    <a:pt x="3223" y="3891"/>
                  </a:lnTo>
                  <a:lnTo>
                    <a:pt x="3247" y="3915"/>
                  </a:lnTo>
                  <a:lnTo>
                    <a:pt x="3265" y="3943"/>
                  </a:lnTo>
                  <a:lnTo>
                    <a:pt x="3277" y="3976"/>
                  </a:lnTo>
                  <a:lnTo>
                    <a:pt x="3281" y="4011"/>
                  </a:lnTo>
                  <a:lnTo>
                    <a:pt x="3277" y="4047"/>
                  </a:lnTo>
                  <a:lnTo>
                    <a:pt x="3265" y="4079"/>
                  </a:lnTo>
                  <a:lnTo>
                    <a:pt x="3247" y="4107"/>
                  </a:lnTo>
                  <a:lnTo>
                    <a:pt x="3223" y="4131"/>
                  </a:lnTo>
                  <a:lnTo>
                    <a:pt x="3195" y="4149"/>
                  </a:lnTo>
                  <a:lnTo>
                    <a:pt x="3163" y="4161"/>
                  </a:lnTo>
                  <a:lnTo>
                    <a:pt x="3128" y="4165"/>
                  </a:lnTo>
                  <a:lnTo>
                    <a:pt x="1300" y="4165"/>
                  </a:lnTo>
                  <a:lnTo>
                    <a:pt x="1264" y="4161"/>
                  </a:lnTo>
                  <a:lnTo>
                    <a:pt x="1232" y="4149"/>
                  </a:lnTo>
                  <a:lnTo>
                    <a:pt x="1204" y="4131"/>
                  </a:lnTo>
                  <a:lnTo>
                    <a:pt x="1179" y="4107"/>
                  </a:lnTo>
                  <a:lnTo>
                    <a:pt x="1162" y="4079"/>
                  </a:lnTo>
                  <a:lnTo>
                    <a:pt x="1150" y="4047"/>
                  </a:lnTo>
                  <a:lnTo>
                    <a:pt x="1146" y="4011"/>
                  </a:lnTo>
                  <a:lnTo>
                    <a:pt x="1150" y="3976"/>
                  </a:lnTo>
                  <a:lnTo>
                    <a:pt x="1162" y="3943"/>
                  </a:lnTo>
                  <a:lnTo>
                    <a:pt x="1179" y="3915"/>
                  </a:lnTo>
                  <a:lnTo>
                    <a:pt x="1204" y="3891"/>
                  </a:lnTo>
                  <a:lnTo>
                    <a:pt x="1232" y="3874"/>
                  </a:lnTo>
                  <a:lnTo>
                    <a:pt x="1264" y="3862"/>
                  </a:lnTo>
                  <a:lnTo>
                    <a:pt x="1300" y="3858"/>
                  </a:lnTo>
                  <a:lnTo>
                    <a:pt x="1687" y="3858"/>
                  </a:lnTo>
                  <a:lnTo>
                    <a:pt x="1699" y="3856"/>
                  </a:lnTo>
                  <a:lnTo>
                    <a:pt x="1708" y="3852"/>
                  </a:lnTo>
                  <a:lnTo>
                    <a:pt x="1714" y="3846"/>
                  </a:lnTo>
                  <a:lnTo>
                    <a:pt x="1716" y="3837"/>
                  </a:lnTo>
                  <a:lnTo>
                    <a:pt x="1718" y="3827"/>
                  </a:lnTo>
                  <a:lnTo>
                    <a:pt x="1719" y="3815"/>
                  </a:lnTo>
                  <a:lnTo>
                    <a:pt x="1719" y="3542"/>
                  </a:lnTo>
                  <a:lnTo>
                    <a:pt x="1716" y="3526"/>
                  </a:lnTo>
                  <a:lnTo>
                    <a:pt x="1709" y="3513"/>
                  </a:lnTo>
                  <a:lnTo>
                    <a:pt x="1701" y="3505"/>
                  </a:lnTo>
                  <a:lnTo>
                    <a:pt x="1692" y="3499"/>
                  </a:lnTo>
                  <a:lnTo>
                    <a:pt x="1683" y="3495"/>
                  </a:lnTo>
                  <a:lnTo>
                    <a:pt x="1673" y="3494"/>
                  </a:lnTo>
                  <a:lnTo>
                    <a:pt x="1668" y="3494"/>
                  </a:lnTo>
                  <a:lnTo>
                    <a:pt x="1665" y="3494"/>
                  </a:lnTo>
                  <a:lnTo>
                    <a:pt x="182" y="3494"/>
                  </a:lnTo>
                  <a:lnTo>
                    <a:pt x="145" y="3490"/>
                  </a:lnTo>
                  <a:lnTo>
                    <a:pt x="111" y="3479"/>
                  </a:lnTo>
                  <a:lnTo>
                    <a:pt x="81" y="3463"/>
                  </a:lnTo>
                  <a:lnTo>
                    <a:pt x="54" y="3440"/>
                  </a:lnTo>
                  <a:lnTo>
                    <a:pt x="31" y="3413"/>
                  </a:lnTo>
                  <a:lnTo>
                    <a:pt x="15" y="3383"/>
                  </a:lnTo>
                  <a:lnTo>
                    <a:pt x="4" y="3349"/>
                  </a:lnTo>
                  <a:lnTo>
                    <a:pt x="0" y="3311"/>
                  </a:lnTo>
                  <a:lnTo>
                    <a:pt x="0" y="181"/>
                  </a:lnTo>
                  <a:lnTo>
                    <a:pt x="4" y="145"/>
                  </a:lnTo>
                  <a:lnTo>
                    <a:pt x="15" y="111"/>
                  </a:lnTo>
                  <a:lnTo>
                    <a:pt x="31" y="79"/>
                  </a:lnTo>
                  <a:lnTo>
                    <a:pt x="54" y="52"/>
                  </a:lnTo>
                  <a:lnTo>
                    <a:pt x="81" y="31"/>
                  </a:lnTo>
                  <a:lnTo>
                    <a:pt x="111" y="13"/>
                  </a:lnTo>
                  <a:lnTo>
                    <a:pt x="145" y="2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1772FD8-9690-4407-92E2-6E6D4416FE67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BF5975-B9EF-4E0C-A3B2-0313EC893B11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6D4727F-1CF3-494B-B2CB-9175E56DBC13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1014AAF-D237-4FB9-A645-663E59D91045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608740EA-D491-4680-B477-47A8F1A3E774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520556C-4B4B-4B32-8B22-49472B77C58D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9FC5151-A565-4B7B-B98C-01814DF2648B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5A5842B-C657-4DE1-BA1B-7A9A5D11AB3A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91B2293-B561-4A3C-87B5-5A95697236DA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29B7857-ED26-495A-BAAB-C49CA292401E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38EB2E8F-A21D-422A-90E4-2CE8D74714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4D116191-0556-47E0-B0E9-E7216ADB9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15A1AF55-9E56-44A8-BBB2-6164F92EBB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7B55B742-33C8-48B7-ADA0-55A6A5833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CDF39D11-A22E-40F3-9611-26B4B9E3F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9B67F74-480E-4678-B894-6320339C36E7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9F74D7D-CFBC-48BC-BE75-E5087D75BFE8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4732323D-A1BD-44AC-B1EE-D885339AD6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8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2FF4966-4BA1-4426-A762-11C1902FDB15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AB7D1C-2FD5-4668-BE8C-C2BB74E84847}"/>
              </a:ext>
            </a:extLst>
          </p:cNvPr>
          <p:cNvSpPr txBox="1"/>
          <p:nvPr/>
        </p:nvSpPr>
        <p:spPr>
          <a:xfrm>
            <a:off x="2084652" y="560476"/>
            <a:ext cx="469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 상세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C93DB0E-5CDD-475C-9F0A-D208985D0BA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956E69F-13F2-4915-80EC-3375D4E3589D}"/>
              </a:ext>
            </a:extLst>
          </p:cNvPr>
          <p:cNvSpPr txBox="1"/>
          <p:nvPr/>
        </p:nvSpPr>
        <p:spPr>
          <a:xfrm>
            <a:off x="7445054" y="2232538"/>
            <a:ext cx="6217521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각각의 제조사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판매사는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등록되지 않은 투기업자들을 막기 위해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고유의 코드를 가진다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공적판매지에 입고되는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마스크의 개수를 평균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개로 상정하고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단위로 마스크에 일련번호를 부여한다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소비자에게는 마스크의 일련번호가 담긴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코드를 스캔해 해당 마스크의 유통과정을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확인할 수 있는 웹 서비스를 제공한다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9B39F89-B997-4DE7-A1B7-9ABC92E0501C}"/>
              </a:ext>
            </a:extLst>
          </p:cNvPr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26BE77D-3A9D-42C6-9177-442633430C29}"/>
              </a:ext>
            </a:extLst>
          </p:cNvPr>
          <p:cNvSpPr txBox="1"/>
          <p:nvPr/>
        </p:nvSpPr>
        <p:spPr>
          <a:xfrm>
            <a:off x="1068577" y="6513867"/>
            <a:ext cx="68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사진</a:t>
            </a:r>
            <a:r>
              <a:rPr lang="en-US" altLang="ko-KR" sz="1200" dirty="0"/>
              <a:t>2]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CE2594-AB39-4F3E-B9C1-6F9F2D10D412}"/>
              </a:ext>
            </a:extLst>
          </p:cNvPr>
          <p:cNvSpPr txBox="1"/>
          <p:nvPr/>
        </p:nvSpPr>
        <p:spPr>
          <a:xfrm>
            <a:off x="2810349" y="6513869"/>
            <a:ext cx="68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사진</a:t>
            </a:r>
            <a:r>
              <a:rPr lang="en-US" altLang="ko-KR" sz="1200" dirty="0"/>
              <a:t>3]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44B84D-6BA0-412A-A0BA-38F56652E6D8}"/>
              </a:ext>
            </a:extLst>
          </p:cNvPr>
          <p:cNvSpPr txBox="1"/>
          <p:nvPr/>
        </p:nvSpPr>
        <p:spPr>
          <a:xfrm>
            <a:off x="4493358" y="6513868"/>
            <a:ext cx="68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사진</a:t>
            </a:r>
            <a:r>
              <a:rPr lang="en-US" altLang="ko-KR" sz="1200" dirty="0"/>
              <a:t>4]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97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255496-0448-4DEF-B505-9EC09F551997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F378051-1069-4B41-8D78-6DDC77B6C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5CC9CF6-C274-4DC1-BADB-1272DE558EFC}"/>
              </a:ext>
            </a:extLst>
          </p:cNvPr>
          <p:cNvSpPr txBox="1"/>
          <p:nvPr/>
        </p:nvSpPr>
        <p:spPr>
          <a:xfrm>
            <a:off x="2084651" y="560476"/>
            <a:ext cx="582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4-1.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EC808D-3851-4EAD-972A-110CED1F0DC8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CCC493-D96D-4F04-ABC4-9A6274C63659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5853C2A-19D2-4F9F-BAA0-0B676BC413EB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B985458-B9CC-40D9-92EA-8062B7F510BB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4CFA12C-CB09-4C0C-A01E-C1404428A2D9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371E099-0097-4AAE-86C8-F2409977A362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15E6FE6-3525-445E-BD9A-4277B062D90D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F7FA770-746D-47B8-B4AA-48C623022527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1A300C92-C96C-48B9-9B77-770B21D9EDE8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C47FEF4E-1BDF-4BF4-BD14-4D68EBF195A6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A083914A-02CD-4C9F-9E7D-F2771F3AD0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680557A5-F81C-4D81-BD2D-341327C6B7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E732122E-4B87-4760-8C43-1DE54ECCB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62546B98-1AAA-4D00-B19B-DA474B416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97AEEC4A-8FCA-42BA-BF98-76E98A05CE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0406C5AF-FA8F-4CA9-A52E-AAB94F7CD3C0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258B7990-816B-40D3-9DA1-AA55957C9AB1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id="{2A86BFA7-E228-4BB4-891C-6C3986BA26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AFDC0D-6A0E-4BE5-81DF-D5BFD5CBDB85}"/>
              </a:ext>
            </a:extLst>
          </p:cNvPr>
          <p:cNvSpPr/>
          <p:nvPr/>
        </p:nvSpPr>
        <p:spPr>
          <a:xfrm>
            <a:off x="6431746" y="2521642"/>
            <a:ext cx="5483078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서면으로 이루어지던 계약을 코드로 구현하고 특정 조건이 충족되었을  때 해당 계약이 이행되게 하는 스크립트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솔리디티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컴파일러에 의해 바이트코드로 </a:t>
            </a: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컴파일되고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컴파일된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바이트코드는 블록에 포함되어 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EVM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의해 실행된다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00B864-E2C0-406E-A058-A3E45BB6F0F5}"/>
              </a:ext>
            </a:extLst>
          </p:cNvPr>
          <p:cNvSpPr txBox="1"/>
          <p:nvPr/>
        </p:nvSpPr>
        <p:spPr>
          <a:xfrm>
            <a:off x="2903398" y="5517165"/>
            <a:ext cx="623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</a:t>
            </a:r>
            <a:r>
              <a:rPr lang="en-US" altLang="ko-KR" sz="1200" dirty="0"/>
              <a:t>2]</a:t>
            </a:r>
            <a:endParaRPr lang="ko-KR" altLang="en-US" sz="12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4A94F56-949E-4969-A105-099E56478D87}"/>
              </a:ext>
            </a:extLst>
          </p:cNvPr>
          <p:cNvGrpSpPr/>
          <p:nvPr/>
        </p:nvGrpSpPr>
        <p:grpSpPr>
          <a:xfrm>
            <a:off x="353119" y="1817058"/>
            <a:ext cx="3717437" cy="559677"/>
            <a:chOff x="8000440" y="1901119"/>
            <a:chExt cx="1611812" cy="644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갈매기형 수장 56">
              <a:extLst>
                <a:ext uri="{FF2B5EF4-FFF2-40B4-BE49-F238E27FC236}">
                  <a16:creationId xmlns:a16="http://schemas.microsoft.com/office/drawing/2014/main" id="{0383B0AA-02FF-4E14-B2DC-F4D87C5DA8C6}"/>
                </a:ext>
              </a:extLst>
            </p:cNvPr>
            <p:cNvSpPr/>
            <p:nvPr/>
          </p:nvSpPr>
          <p:spPr>
            <a:xfrm flipH="1">
              <a:off x="8000440" y="1901119"/>
              <a:ext cx="1611812" cy="644950"/>
            </a:xfrm>
            <a:prstGeom prst="chevron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17731A8-1260-43DA-B1C8-97BADB65E09A}"/>
                </a:ext>
              </a:extLst>
            </p:cNvPr>
            <p:cNvSpPr/>
            <p:nvPr/>
          </p:nvSpPr>
          <p:spPr>
            <a:xfrm>
              <a:off x="8121616" y="1961793"/>
              <a:ext cx="1346158" cy="532005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스마트 </a:t>
              </a:r>
              <a:r>
                <a:rPr lang="ko-KR" altLang="en-US" sz="2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컨트랙트란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 </a:t>
              </a:r>
              <a:endParaRPr lang="ko-KR" altLang="en-US" sz="24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id="{56D4E517-6E40-4143-8C06-D7FECE8C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6" y="2521642"/>
            <a:ext cx="5823446" cy="29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6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2486</Words>
  <Application>Microsoft Office PowerPoint</Application>
  <PresentationFormat>와이드스크린</PresentationFormat>
  <Paragraphs>525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맑은 고딕</vt:lpstr>
      <vt:lpstr>Arial</vt:lpstr>
      <vt:lpstr>나눔스퀘어 Bold</vt:lpstr>
      <vt:lpstr>HY견고딕</vt:lpstr>
      <vt:lpstr>배달의민족 도현</vt:lpstr>
      <vt:lpstr>제주고딕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한 재희</cp:lastModifiedBy>
  <cp:revision>286</cp:revision>
  <dcterms:created xsi:type="dcterms:W3CDTF">2015-11-21T05:56:49Z</dcterms:created>
  <dcterms:modified xsi:type="dcterms:W3CDTF">2020-04-04T05:36:37Z</dcterms:modified>
</cp:coreProperties>
</file>