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9"/>
    <a:srgbClr val="D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50" d="100"/>
          <a:sy n="150" d="100"/>
        </p:scale>
        <p:origin x="797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3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08EC-0443-494A-9EED-0B83C08DD7A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77" y="672489"/>
            <a:ext cx="5687044" cy="3767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2" y="692572"/>
            <a:ext cx="5487427" cy="3742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3885" y="668884"/>
                <a:ext cx="49840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5" y="668884"/>
                <a:ext cx="498406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887170" y="668883"/>
                <a:ext cx="49481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70" y="668883"/>
                <a:ext cx="49481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619228" y="1638107"/>
            <a:ext cx="3964452" cy="1059373"/>
            <a:chOff x="2619228" y="1638107"/>
            <a:chExt cx="3964452" cy="1059373"/>
          </a:xfrm>
        </p:grpSpPr>
        <p:sp>
          <p:nvSpPr>
            <p:cNvPr id="21" name="직사각형 20"/>
            <p:cNvSpPr/>
            <p:nvPr/>
          </p:nvSpPr>
          <p:spPr>
            <a:xfrm>
              <a:off x="2619228" y="1651860"/>
              <a:ext cx="3964452" cy="10456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687782" y="1921164"/>
              <a:ext cx="720000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2262" y="1921164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02620" y="1921164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4" idx="3"/>
              <a:endCxn id="7" idx="1"/>
            </p:cNvCxnSpPr>
            <p:nvPr/>
          </p:nvCxnSpPr>
          <p:spPr>
            <a:xfrm>
              <a:off x="3407782" y="2281164"/>
              <a:ext cx="8344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4962262" y="2281164"/>
              <a:ext cx="840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3551038" y="2019554"/>
                  <a:ext cx="551689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ko-KR" sz="105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38" y="2019554"/>
                  <a:ext cx="551689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5229000" y="2019554"/>
                  <a:ext cx="306879" cy="25391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ko-KR" sz="105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000" y="2019554"/>
                  <a:ext cx="306879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2898008" y="2134971"/>
                  <a:ext cx="323935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008" y="2134971"/>
                  <a:ext cx="32393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4463580" y="2134971"/>
                  <a:ext cx="301749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580" y="2134971"/>
                  <a:ext cx="30174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6004093" y="2142665"/>
                  <a:ext cx="34144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093" y="2142665"/>
                  <a:ext cx="34144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2760233" y="1657575"/>
                  <a:ext cx="647549" cy="2308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9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altLang="ko-KR" sz="9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altLang="ko-KR" sz="9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233" y="1657575"/>
                  <a:ext cx="647549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2619228" y="1638107"/>
                  <a:ext cx="355161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228" y="1638107"/>
                  <a:ext cx="35516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441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23401" y="1345077"/>
            <a:ext cx="2515576" cy="1154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70386"/>
              </p:ext>
            </p:extLst>
          </p:nvPr>
        </p:nvGraphicFramePr>
        <p:xfrm>
          <a:off x="1724152" y="1426802"/>
          <a:ext cx="25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253681920"/>
                    </a:ext>
                  </a:extLst>
                </a:gridCol>
              </a:tblGrid>
              <a:tr h="221467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10953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521304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217178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5115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277618" y="1556850"/>
            <a:ext cx="1018032" cy="743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89198" y="1558882"/>
            <a:ext cx="1018032" cy="7416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" idx="3"/>
            <a:endCxn id="5" idx="1"/>
          </p:cNvCxnSpPr>
          <p:nvPr/>
        </p:nvCxnSpPr>
        <p:spPr>
          <a:xfrm flipV="1">
            <a:off x="1978152" y="1928706"/>
            <a:ext cx="299466" cy="10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486406" y="1790206"/>
                <a:ext cx="62927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𝐿𝑆𝑇𝑀</m:t>
                      </m:r>
                    </m:oMath>
                  </m:oMathPara>
                </a14:m>
                <a:endParaRPr lang="en-US" altLang="ko-KR" sz="12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06" y="1790206"/>
                <a:ext cx="62927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3504438" y="1805594"/>
                <a:ext cx="1056764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𝐹𝑒𝑒𝑑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𝐹𝑜𝑟𝑤𝑎𝑟𝑑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38" y="1805594"/>
                <a:ext cx="105676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endCxn id="49" idx="1"/>
          </p:cNvCxnSpPr>
          <p:nvPr/>
        </p:nvCxnSpPr>
        <p:spPr>
          <a:xfrm flipV="1">
            <a:off x="4507230" y="1938507"/>
            <a:ext cx="304147" cy="272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1714290" y="1916946"/>
                <a:ext cx="31593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05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90" y="1916946"/>
                <a:ext cx="31593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1724152" y="2431752"/>
            <a:ext cx="254000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647081" y="2439134"/>
                <a:ext cx="40305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81" y="2439134"/>
                <a:ext cx="403059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710248" y="1687564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48" y="1687564"/>
                <a:ext cx="315932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1715284" y="1438384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84" y="1438384"/>
                <a:ext cx="31593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1695973" y="2190316"/>
                <a:ext cx="30527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973" y="2190316"/>
                <a:ext cx="30527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619219" y="1194192"/>
            <a:ext cx="458780" cy="230832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900" b="0" cap="none" spc="0" smtClean="0">
                <a:ln w="0"/>
                <a:solidFill>
                  <a:schemeClr val="tx1"/>
                </a:solidFill>
                <a:effectLst/>
              </a:rPr>
              <a:t>Input</a:t>
            </a:r>
            <a:endParaRPr lang="en-US" altLang="ko-KR" sz="900" b="0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11377" y="1813602"/>
            <a:ext cx="254000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4738116" y="1827334"/>
                <a:ext cx="42088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16" y="1827334"/>
                <a:ext cx="420884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4659293" y="1597860"/>
            <a:ext cx="558166" cy="230832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900" b="0" cap="none" spc="0" smtClean="0">
                <a:ln w="0"/>
                <a:solidFill>
                  <a:schemeClr val="tx1"/>
                </a:solidFill>
                <a:effectLst/>
              </a:rPr>
              <a:t>Output</a:t>
            </a:r>
            <a:endParaRPr lang="en-US" altLang="ko-KR" sz="900" b="0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30503" y="1806308"/>
            <a:ext cx="489182" cy="26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5350573" y="1820173"/>
                <a:ext cx="489428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73" y="1820173"/>
                <a:ext cx="489428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>
            <a:stCxn id="49" idx="3"/>
            <a:endCxn id="52" idx="1"/>
          </p:cNvCxnSpPr>
          <p:nvPr/>
        </p:nvCxnSpPr>
        <p:spPr>
          <a:xfrm flipV="1">
            <a:off x="5065377" y="1937908"/>
            <a:ext cx="265126" cy="59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050140" y="2502267"/>
            <a:ext cx="1164101" cy="21544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b="0" cap="none" spc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Trainable parameters</a:t>
            </a:r>
            <a:endParaRPr lang="en-US" altLang="ko-KR" sz="800" b="0" cap="none" spc="0">
              <a:ln w="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64" name="직선 화살표 연결선 63"/>
          <p:cNvCxnSpPr>
            <a:stCxn id="52" idx="3"/>
          </p:cNvCxnSpPr>
          <p:nvPr/>
        </p:nvCxnSpPr>
        <p:spPr>
          <a:xfrm>
            <a:off x="5819685" y="1937908"/>
            <a:ext cx="245835" cy="0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6105195" y="2163520"/>
                <a:ext cx="560731" cy="225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𝑝h𝑦𝑠𝑖𝑐𝑠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95" y="2163520"/>
                <a:ext cx="560731" cy="225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6011869" y="1820982"/>
                <a:ext cx="768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𝑐𝑜𝑛𝑣𝑒𝑛𝑡𝑖𝑜𝑛𝑎𝑙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69" y="1820982"/>
                <a:ext cx="768544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/>
          <p:cNvCxnSpPr>
            <a:stCxn id="5" idx="3"/>
            <a:endCxn id="23" idx="1"/>
          </p:cNvCxnSpPr>
          <p:nvPr/>
        </p:nvCxnSpPr>
        <p:spPr>
          <a:xfrm>
            <a:off x="3295650" y="1928706"/>
            <a:ext cx="193548" cy="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9" idx="2"/>
            <a:endCxn id="79" idx="1"/>
          </p:cNvCxnSpPr>
          <p:nvPr/>
        </p:nvCxnSpPr>
        <p:spPr>
          <a:xfrm rot="16200000" flipH="1">
            <a:off x="5395581" y="1606207"/>
            <a:ext cx="212735" cy="1127143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065520" y="1832043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065520" y="2177792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덧셈 기호 80"/>
          <p:cNvSpPr/>
          <p:nvPr/>
        </p:nvSpPr>
        <p:spPr>
          <a:xfrm>
            <a:off x="6331702" y="2048384"/>
            <a:ext cx="108000" cy="108000"/>
          </a:xfrm>
          <a:prstGeom prst="mathPlus">
            <a:avLst>
              <a:gd name="adj1" fmla="val 8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stCxn id="79" idx="2"/>
            <a:endCxn id="86" idx="0"/>
          </p:cNvCxnSpPr>
          <p:nvPr/>
        </p:nvCxnSpPr>
        <p:spPr>
          <a:xfrm>
            <a:off x="6385560" y="2374502"/>
            <a:ext cx="0" cy="150858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6151970" y="2515993"/>
                <a:ext cx="4671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70" y="2515993"/>
                <a:ext cx="467179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직사각형 85"/>
          <p:cNvSpPr/>
          <p:nvPr/>
        </p:nvSpPr>
        <p:spPr>
          <a:xfrm>
            <a:off x="6065520" y="2525360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123401" y="3513470"/>
            <a:ext cx="2515576" cy="1154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79100"/>
              </p:ext>
            </p:extLst>
          </p:nvPr>
        </p:nvGraphicFramePr>
        <p:xfrm>
          <a:off x="1724152" y="3595195"/>
          <a:ext cx="25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253681920"/>
                    </a:ext>
                  </a:extLst>
                </a:gridCol>
              </a:tblGrid>
              <a:tr h="221467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10953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521304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217178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51156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>
          <a:xfrm>
            <a:off x="2277618" y="3725243"/>
            <a:ext cx="1018032" cy="743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89198" y="3727275"/>
            <a:ext cx="1018032" cy="7416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89" idx="3"/>
            <a:endCxn id="90" idx="1"/>
          </p:cNvCxnSpPr>
          <p:nvPr/>
        </p:nvCxnSpPr>
        <p:spPr>
          <a:xfrm flipV="1">
            <a:off x="1978152" y="4097099"/>
            <a:ext cx="299466" cy="10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2486406" y="3958599"/>
                <a:ext cx="62927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𝐿𝑆𝑇𝑀</m:t>
                      </m:r>
                    </m:oMath>
                  </m:oMathPara>
                </a14:m>
                <a:endParaRPr lang="en-US" altLang="ko-KR" sz="12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06" y="3958599"/>
                <a:ext cx="6292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3504438" y="3973987"/>
                <a:ext cx="1056764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𝐹𝑒𝑒𝑑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𝐹𝑜𝑟𝑤𝑎𝑟𝑑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38" y="3973987"/>
                <a:ext cx="1056764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/>
          <p:cNvCxnSpPr>
            <a:endCxn id="103" idx="1"/>
          </p:cNvCxnSpPr>
          <p:nvPr/>
        </p:nvCxnSpPr>
        <p:spPr>
          <a:xfrm flipV="1">
            <a:off x="4507230" y="4106900"/>
            <a:ext cx="304146" cy="27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1714290" y="4085339"/>
                <a:ext cx="31593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05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90" y="4085339"/>
                <a:ext cx="31593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1724152" y="4600145"/>
            <a:ext cx="254000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/>
              <p:cNvSpPr/>
              <p:nvPr/>
            </p:nvSpPr>
            <p:spPr>
              <a:xfrm>
                <a:off x="1647081" y="4607527"/>
                <a:ext cx="40305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81" y="4607527"/>
                <a:ext cx="403059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/>
              <p:cNvSpPr/>
              <p:nvPr/>
            </p:nvSpPr>
            <p:spPr>
              <a:xfrm>
                <a:off x="1710248" y="3855957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48" y="3855957"/>
                <a:ext cx="315932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/>
              <p:cNvSpPr/>
              <p:nvPr/>
            </p:nvSpPr>
            <p:spPr>
              <a:xfrm>
                <a:off x="1715284" y="3606777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84" y="3606777"/>
                <a:ext cx="315932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1695973" y="4358709"/>
                <a:ext cx="30527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973" y="4358709"/>
                <a:ext cx="305276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직사각형 101"/>
          <p:cNvSpPr/>
          <p:nvPr/>
        </p:nvSpPr>
        <p:spPr>
          <a:xfrm>
            <a:off x="1625631" y="3370279"/>
            <a:ext cx="445955" cy="21544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b="1" cap="none" spc="0" smtClean="0">
                <a:ln w="0"/>
                <a:solidFill>
                  <a:schemeClr val="tx1"/>
                </a:solidFill>
                <a:effectLst/>
              </a:rPr>
              <a:t>Input</a:t>
            </a:r>
            <a:endParaRPr lang="en-US" altLang="ko-KR" sz="800" b="1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11376" y="3981995"/>
            <a:ext cx="387379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/>
              <p:nvPr/>
            </p:nvSpPr>
            <p:spPr>
              <a:xfrm>
                <a:off x="4738116" y="3995727"/>
                <a:ext cx="53610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16" y="3995727"/>
                <a:ext cx="536109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/>
          <p:cNvSpPr/>
          <p:nvPr/>
        </p:nvSpPr>
        <p:spPr>
          <a:xfrm>
            <a:off x="4671315" y="3370279"/>
            <a:ext cx="534121" cy="21544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b="1" cap="none" spc="0" smtClean="0">
                <a:ln w="0"/>
                <a:solidFill>
                  <a:schemeClr val="tx1"/>
                </a:solidFill>
                <a:effectLst/>
              </a:rPr>
              <a:t>Output</a:t>
            </a:r>
            <a:endParaRPr lang="en-US" altLang="ko-KR" sz="800" b="1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433373" y="3974701"/>
            <a:ext cx="489182" cy="26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5453443" y="3988566"/>
                <a:ext cx="489428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43" y="3988566"/>
                <a:ext cx="489428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103" idx="3"/>
            <a:endCxn id="106" idx="1"/>
          </p:cNvCxnSpPr>
          <p:nvPr/>
        </p:nvCxnSpPr>
        <p:spPr>
          <a:xfrm flipV="1">
            <a:off x="5198755" y="4106301"/>
            <a:ext cx="234618" cy="59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67402" y="4667124"/>
            <a:ext cx="1043876" cy="20005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700" cap="none" spc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Trainable parameters</a:t>
            </a:r>
            <a:endParaRPr lang="en-US" altLang="ko-KR" sz="700" cap="none" spc="0">
              <a:ln w="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10" name="직선 화살표 연결선 109"/>
          <p:cNvCxnSpPr>
            <a:stCxn id="106" idx="3"/>
            <a:endCxn id="115" idx="1"/>
          </p:cNvCxnSpPr>
          <p:nvPr/>
        </p:nvCxnSpPr>
        <p:spPr>
          <a:xfrm>
            <a:off x="5922555" y="4106301"/>
            <a:ext cx="234405" cy="110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6095035" y="3658813"/>
                <a:ext cx="768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𝑐𝑜𝑛𝑣𝑒𝑛𝑡𝑖𝑜𝑛𝑎𝑙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35" y="3658813"/>
                <a:ext cx="768544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6196635" y="3992007"/>
                <a:ext cx="560731" cy="225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𝑝h𝑦𝑠𝑖𝑐𝑠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35" y="3992007"/>
                <a:ext cx="560731" cy="225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연결선 112"/>
          <p:cNvCxnSpPr>
            <a:stCxn id="90" idx="3"/>
            <a:endCxn id="91" idx="1"/>
          </p:cNvCxnSpPr>
          <p:nvPr/>
        </p:nvCxnSpPr>
        <p:spPr>
          <a:xfrm>
            <a:off x="3295650" y="4097099"/>
            <a:ext cx="193548" cy="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03" idx="0"/>
            <a:endCxn id="116" idx="1"/>
          </p:cNvCxnSpPr>
          <p:nvPr/>
        </p:nvCxnSpPr>
        <p:spPr>
          <a:xfrm rot="5400000" flipH="1" flipV="1">
            <a:off x="5475736" y="3300771"/>
            <a:ext cx="210555" cy="1151894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156960" y="4008056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156960" y="3673085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덧셈 기호 116"/>
          <p:cNvSpPr/>
          <p:nvPr/>
        </p:nvSpPr>
        <p:spPr>
          <a:xfrm>
            <a:off x="6417004" y="3884214"/>
            <a:ext cx="108000" cy="108000"/>
          </a:xfrm>
          <a:prstGeom prst="mathPlus">
            <a:avLst>
              <a:gd name="adj1" fmla="val 8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/>
          <p:cNvCxnSpPr>
            <a:stCxn id="115" idx="2"/>
            <a:endCxn id="120" idx="0"/>
          </p:cNvCxnSpPr>
          <p:nvPr/>
        </p:nvCxnSpPr>
        <p:spPr>
          <a:xfrm>
            <a:off x="6477000" y="4204766"/>
            <a:ext cx="0" cy="196779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6243410" y="4388368"/>
                <a:ext cx="4671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410" y="4388368"/>
                <a:ext cx="467179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/>
          <p:cNvSpPr/>
          <p:nvPr/>
        </p:nvSpPr>
        <p:spPr>
          <a:xfrm>
            <a:off x="6156960" y="4401545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/>
          <p:cNvCxnSpPr>
            <a:stCxn id="120" idx="1"/>
          </p:cNvCxnSpPr>
          <p:nvPr/>
        </p:nvCxnSpPr>
        <p:spPr>
          <a:xfrm flipH="1">
            <a:off x="4659293" y="4499900"/>
            <a:ext cx="1497667" cy="3273"/>
          </a:xfrm>
          <a:prstGeom prst="straightConnector1">
            <a:avLst/>
          </a:prstGeom>
          <a:ln w="6350">
            <a:solidFill>
              <a:srgbClr val="9319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785405" y="4498958"/>
            <a:ext cx="1311576" cy="20005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700" smtClean="0">
                <a:ln w="0"/>
                <a:solidFill>
                  <a:srgbClr val="931919"/>
                </a:solidFill>
              </a:rPr>
              <a:t>Optimization of parameters</a:t>
            </a:r>
            <a:endParaRPr lang="en-US" altLang="ko-KR" sz="700" cap="none" spc="0">
              <a:ln w="0"/>
              <a:solidFill>
                <a:srgbClr val="93191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48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25" y="696726"/>
            <a:ext cx="4094792" cy="22523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98" y="696725"/>
            <a:ext cx="4086433" cy="2252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/>
              <p:cNvSpPr/>
              <p:nvPr/>
            </p:nvSpPr>
            <p:spPr>
              <a:xfrm>
                <a:off x="1442457" y="660720"/>
                <a:ext cx="49840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57" y="660720"/>
                <a:ext cx="498406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직사각형 75"/>
              <p:cNvSpPr/>
              <p:nvPr/>
            </p:nvSpPr>
            <p:spPr>
              <a:xfrm>
                <a:off x="6020395" y="660719"/>
                <a:ext cx="49481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5" y="660719"/>
                <a:ext cx="494815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21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738587"/>
            <a:ext cx="5425440" cy="23944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8" y="738587"/>
            <a:ext cx="5425440" cy="2394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3338531"/>
            <a:ext cx="5425440" cy="2394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8" y="3338531"/>
            <a:ext cx="5425440" cy="23944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53360" y="670561"/>
            <a:ext cx="970280" cy="15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83600" y="670561"/>
            <a:ext cx="949960" cy="152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0840" y="3276601"/>
            <a:ext cx="652780" cy="149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69020" y="3338531"/>
            <a:ext cx="604520" cy="8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231648" y="738588"/>
                <a:ext cx="49840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" y="738588"/>
                <a:ext cx="498406" cy="307777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5912531" y="738587"/>
                <a:ext cx="49481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31" y="738587"/>
                <a:ext cx="494815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238990" y="3346328"/>
                <a:ext cx="48372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0" y="3346328"/>
                <a:ext cx="483722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5907657" y="3346327"/>
                <a:ext cx="50456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57" y="3346327"/>
                <a:ext cx="504562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910840" y="638558"/>
            <a:ext cx="1066318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" smtClean="0">
                <a:ln w="0"/>
              </a:rPr>
              <a:t>Republic of Korea - 1</a:t>
            </a:r>
            <a:endParaRPr lang="en-US" altLang="ko-KR" sz="700" b="0" cap="none" spc="0">
              <a:ln w="0"/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61713" y="3246299"/>
            <a:ext cx="564578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" smtClean="0">
                <a:ln w="0"/>
              </a:rPr>
              <a:t>China - 1</a:t>
            </a:r>
            <a:endParaRPr lang="en-US" altLang="ko-KR" sz="700" b="0" cap="none" spc="0">
              <a:ln w="0"/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69960" y="623345"/>
            <a:ext cx="1066318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" smtClean="0">
                <a:ln w="0"/>
              </a:rPr>
              <a:t>Republic of Korea - 2</a:t>
            </a:r>
            <a:endParaRPr lang="en-US" altLang="ko-KR" sz="700" b="0" cap="none" spc="0">
              <a:ln w="0"/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15753" y="3226005"/>
            <a:ext cx="564578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" smtClean="0">
                <a:ln w="0"/>
              </a:rPr>
              <a:t>China - 2</a:t>
            </a:r>
            <a:endParaRPr lang="en-US" altLang="ko-KR" sz="700" b="0" cap="none" spc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4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169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Lunosoft</dc:creator>
  <cp:lastModifiedBy>Lunosoft</cp:lastModifiedBy>
  <cp:revision>16</cp:revision>
  <dcterms:created xsi:type="dcterms:W3CDTF">2024-12-10T07:40:17Z</dcterms:created>
  <dcterms:modified xsi:type="dcterms:W3CDTF">2024-12-13T11:07:05Z</dcterms:modified>
</cp:coreProperties>
</file>